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xml" ContentType="application/inkml+xml"/>
  <Override PartName="/ppt/ink/ink2.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20" r:id="rId4"/>
    <p:sldMasterId id="2147483732" r:id="rId5"/>
    <p:sldMasterId id="2147483744" r:id="rId6"/>
    <p:sldMasterId id="2147483756" r:id="rId7"/>
  </p:sldMasterIdLst>
  <p:notesMasterIdLst>
    <p:notesMasterId r:id="rId810"/>
  </p:notesMasterIdLst>
  <p:sldIdLst>
    <p:sldId id="304" r:id="rId8"/>
    <p:sldId id="280" r:id="rId9"/>
    <p:sldId id="281" r:id="rId10"/>
    <p:sldId id="282" r:id="rId11"/>
    <p:sldId id="290" r:id="rId12"/>
    <p:sldId id="283" r:id="rId13"/>
    <p:sldId id="291" r:id="rId14"/>
    <p:sldId id="292" r:id="rId15"/>
    <p:sldId id="285" r:id="rId16"/>
    <p:sldId id="316" r:id="rId17"/>
    <p:sldId id="325" r:id="rId18"/>
    <p:sldId id="305" r:id="rId19"/>
    <p:sldId id="307" r:id="rId20"/>
    <p:sldId id="308" r:id="rId21"/>
    <p:sldId id="309" r:id="rId22"/>
    <p:sldId id="310" r:id="rId23"/>
    <p:sldId id="311" r:id="rId24"/>
    <p:sldId id="312" r:id="rId25"/>
    <p:sldId id="313" r:id="rId26"/>
    <p:sldId id="314" r:id="rId27"/>
    <p:sldId id="355" r:id="rId28"/>
    <p:sldId id="356" r:id="rId29"/>
    <p:sldId id="357" r:id="rId30"/>
    <p:sldId id="358"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90" r:id="rId57"/>
    <p:sldId id="391" r:id="rId58"/>
    <p:sldId id="393" r:id="rId59"/>
    <p:sldId id="395" r:id="rId60"/>
    <p:sldId id="397" r:id="rId61"/>
    <p:sldId id="399" r:id="rId62"/>
    <p:sldId id="400" r:id="rId63"/>
    <p:sldId id="405" r:id="rId64"/>
    <p:sldId id="406" r:id="rId65"/>
    <p:sldId id="407" r:id="rId66"/>
    <p:sldId id="409" r:id="rId67"/>
    <p:sldId id="410" r:id="rId68"/>
    <p:sldId id="411"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5" r:id="rId103"/>
    <p:sldId id="446" r:id="rId104"/>
    <p:sldId id="447" r:id="rId105"/>
    <p:sldId id="448" r:id="rId106"/>
    <p:sldId id="449" r:id="rId107"/>
    <p:sldId id="450" r:id="rId108"/>
    <p:sldId id="451" r:id="rId109"/>
    <p:sldId id="452" r:id="rId110"/>
    <p:sldId id="453" r:id="rId111"/>
    <p:sldId id="454" r:id="rId112"/>
    <p:sldId id="455" r:id="rId113"/>
    <p:sldId id="456" r:id="rId114"/>
    <p:sldId id="457" r:id="rId115"/>
    <p:sldId id="458" r:id="rId116"/>
    <p:sldId id="459" r:id="rId117"/>
    <p:sldId id="460" r:id="rId118"/>
    <p:sldId id="461" r:id="rId119"/>
    <p:sldId id="462" r:id="rId120"/>
    <p:sldId id="463" r:id="rId121"/>
    <p:sldId id="464" r:id="rId122"/>
    <p:sldId id="465" r:id="rId123"/>
    <p:sldId id="466" r:id="rId124"/>
    <p:sldId id="467" r:id="rId125"/>
    <p:sldId id="468" r:id="rId126"/>
    <p:sldId id="469" r:id="rId127"/>
    <p:sldId id="470" r:id="rId128"/>
    <p:sldId id="471" r:id="rId129"/>
    <p:sldId id="472" r:id="rId130"/>
    <p:sldId id="473" r:id="rId131"/>
    <p:sldId id="474" r:id="rId132"/>
    <p:sldId id="475" r:id="rId133"/>
    <p:sldId id="476" r:id="rId134"/>
    <p:sldId id="478" r:id="rId135"/>
    <p:sldId id="479" r:id="rId136"/>
    <p:sldId id="480" r:id="rId137"/>
    <p:sldId id="481" r:id="rId138"/>
    <p:sldId id="482" r:id="rId139"/>
    <p:sldId id="483" r:id="rId140"/>
    <p:sldId id="484" r:id="rId141"/>
    <p:sldId id="485" r:id="rId142"/>
    <p:sldId id="486" r:id="rId143"/>
    <p:sldId id="487" r:id="rId144"/>
    <p:sldId id="488" r:id="rId145"/>
    <p:sldId id="489" r:id="rId146"/>
    <p:sldId id="490" r:id="rId147"/>
    <p:sldId id="491" r:id="rId148"/>
    <p:sldId id="492" r:id="rId149"/>
    <p:sldId id="493" r:id="rId150"/>
    <p:sldId id="494" r:id="rId151"/>
    <p:sldId id="495" r:id="rId152"/>
    <p:sldId id="496" r:id="rId153"/>
    <p:sldId id="497" r:id="rId154"/>
    <p:sldId id="498" r:id="rId155"/>
    <p:sldId id="499" r:id="rId156"/>
    <p:sldId id="501" r:id="rId157"/>
    <p:sldId id="502" r:id="rId158"/>
    <p:sldId id="503" r:id="rId159"/>
    <p:sldId id="504" r:id="rId160"/>
    <p:sldId id="505" r:id="rId161"/>
    <p:sldId id="506" r:id="rId162"/>
    <p:sldId id="507" r:id="rId163"/>
    <p:sldId id="508" r:id="rId164"/>
    <p:sldId id="509" r:id="rId165"/>
    <p:sldId id="510" r:id="rId166"/>
    <p:sldId id="511" r:id="rId167"/>
    <p:sldId id="512" r:id="rId168"/>
    <p:sldId id="513" r:id="rId169"/>
    <p:sldId id="514" r:id="rId170"/>
    <p:sldId id="515" r:id="rId171"/>
    <p:sldId id="516" r:id="rId172"/>
    <p:sldId id="517" r:id="rId173"/>
    <p:sldId id="518" r:id="rId174"/>
    <p:sldId id="519" r:id="rId175"/>
    <p:sldId id="520" r:id="rId176"/>
    <p:sldId id="521" r:id="rId177"/>
    <p:sldId id="522" r:id="rId178"/>
    <p:sldId id="523" r:id="rId179"/>
    <p:sldId id="524" r:id="rId180"/>
    <p:sldId id="526" r:id="rId181"/>
    <p:sldId id="527" r:id="rId182"/>
    <p:sldId id="528" r:id="rId183"/>
    <p:sldId id="529" r:id="rId184"/>
    <p:sldId id="530" r:id="rId185"/>
    <p:sldId id="531" r:id="rId186"/>
    <p:sldId id="532" r:id="rId187"/>
    <p:sldId id="533" r:id="rId188"/>
    <p:sldId id="534" r:id="rId189"/>
    <p:sldId id="535" r:id="rId190"/>
    <p:sldId id="536" r:id="rId191"/>
    <p:sldId id="537" r:id="rId192"/>
    <p:sldId id="538" r:id="rId193"/>
    <p:sldId id="539" r:id="rId194"/>
    <p:sldId id="540" r:id="rId195"/>
    <p:sldId id="541" r:id="rId196"/>
    <p:sldId id="542" r:id="rId197"/>
    <p:sldId id="543" r:id="rId198"/>
    <p:sldId id="544" r:id="rId199"/>
    <p:sldId id="545" r:id="rId200"/>
    <p:sldId id="546" r:id="rId201"/>
    <p:sldId id="547" r:id="rId202"/>
    <p:sldId id="548" r:id="rId203"/>
    <p:sldId id="549" r:id="rId204"/>
    <p:sldId id="550" r:id="rId205"/>
    <p:sldId id="552" r:id="rId206"/>
    <p:sldId id="553" r:id="rId207"/>
    <p:sldId id="554" r:id="rId208"/>
    <p:sldId id="555" r:id="rId209"/>
    <p:sldId id="556" r:id="rId210"/>
    <p:sldId id="558" r:id="rId211"/>
    <p:sldId id="559" r:id="rId212"/>
    <p:sldId id="560" r:id="rId213"/>
    <p:sldId id="561" r:id="rId214"/>
    <p:sldId id="562" r:id="rId215"/>
    <p:sldId id="563" r:id="rId216"/>
    <p:sldId id="564" r:id="rId217"/>
    <p:sldId id="565" r:id="rId218"/>
    <p:sldId id="567" r:id="rId219"/>
    <p:sldId id="568" r:id="rId220"/>
    <p:sldId id="569" r:id="rId221"/>
    <p:sldId id="570" r:id="rId222"/>
    <p:sldId id="571" r:id="rId223"/>
    <p:sldId id="572" r:id="rId224"/>
    <p:sldId id="573" r:id="rId225"/>
    <p:sldId id="574" r:id="rId226"/>
    <p:sldId id="575" r:id="rId227"/>
    <p:sldId id="576" r:id="rId228"/>
    <p:sldId id="577" r:id="rId229"/>
    <p:sldId id="578" r:id="rId230"/>
    <p:sldId id="579" r:id="rId231"/>
    <p:sldId id="580" r:id="rId232"/>
    <p:sldId id="581" r:id="rId233"/>
    <p:sldId id="582" r:id="rId234"/>
    <p:sldId id="583" r:id="rId235"/>
    <p:sldId id="584" r:id="rId236"/>
    <p:sldId id="585" r:id="rId237"/>
    <p:sldId id="586" r:id="rId238"/>
    <p:sldId id="587" r:id="rId239"/>
    <p:sldId id="588" r:id="rId240"/>
    <p:sldId id="589" r:id="rId241"/>
    <p:sldId id="590" r:id="rId242"/>
    <p:sldId id="591" r:id="rId243"/>
    <p:sldId id="592" r:id="rId244"/>
    <p:sldId id="593" r:id="rId245"/>
    <p:sldId id="594" r:id="rId246"/>
    <p:sldId id="595" r:id="rId247"/>
    <p:sldId id="596" r:id="rId248"/>
    <p:sldId id="597" r:id="rId249"/>
    <p:sldId id="598" r:id="rId250"/>
    <p:sldId id="599" r:id="rId251"/>
    <p:sldId id="600" r:id="rId252"/>
    <p:sldId id="601" r:id="rId253"/>
    <p:sldId id="602" r:id="rId254"/>
    <p:sldId id="603" r:id="rId255"/>
    <p:sldId id="605" r:id="rId256"/>
    <p:sldId id="606" r:id="rId257"/>
    <p:sldId id="607" r:id="rId258"/>
    <p:sldId id="608" r:id="rId259"/>
    <p:sldId id="609" r:id="rId260"/>
    <p:sldId id="610" r:id="rId261"/>
    <p:sldId id="611" r:id="rId262"/>
    <p:sldId id="612" r:id="rId263"/>
    <p:sldId id="613" r:id="rId264"/>
    <p:sldId id="614" r:id="rId265"/>
    <p:sldId id="615" r:id="rId266"/>
    <p:sldId id="616" r:id="rId267"/>
    <p:sldId id="617" r:id="rId268"/>
    <p:sldId id="618" r:id="rId269"/>
    <p:sldId id="619" r:id="rId270"/>
    <p:sldId id="620" r:id="rId271"/>
    <p:sldId id="621" r:id="rId272"/>
    <p:sldId id="623" r:id="rId273"/>
    <p:sldId id="624" r:id="rId274"/>
    <p:sldId id="625" r:id="rId275"/>
    <p:sldId id="626" r:id="rId276"/>
    <p:sldId id="628" r:id="rId277"/>
    <p:sldId id="629" r:id="rId278"/>
    <p:sldId id="630" r:id="rId279"/>
    <p:sldId id="631" r:id="rId280"/>
    <p:sldId id="632" r:id="rId281"/>
    <p:sldId id="633" r:id="rId282"/>
    <p:sldId id="634" r:id="rId283"/>
    <p:sldId id="635" r:id="rId284"/>
    <p:sldId id="636" r:id="rId285"/>
    <p:sldId id="639" r:id="rId286"/>
    <p:sldId id="640" r:id="rId287"/>
    <p:sldId id="641" r:id="rId288"/>
    <p:sldId id="642" r:id="rId289"/>
    <p:sldId id="643" r:id="rId290"/>
    <p:sldId id="644" r:id="rId291"/>
    <p:sldId id="645" r:id="rId292"/>
    <p:sldId id="646" r:id="rId293"/>
    <p:sldId id="647" r:id="rId294"/>
    <p:sldId id="648" r:id="rId295"/>
    <p:sldId id="649" r:id="rId296"/>
    <p:sldId id="650" r:id="rId297"/>
    <p:sldId id="651" r:id="rId298"/>
    <p:sldId id="652" r:id="rId299"/>
    <p:sldId id="653" r:id="rId300"/>
    <p:sldId id="654" r:id="rId301"/>
    <p:sldId id="655" r:id="rId302"/>
    <p:sldId id="657" r:id="rId303"/>
    <p:sldId id="658" r:id="rId304"/>
    <p:sldId id="659" r:id="rId305"/>
    <p:sldId id="660" r:id="rId306"/>
    <p:sldId id="661" r:id="rId307"/>
    <p:sldId id="662" r:id="rId308"/>
    <p:sldId id="663" r:id="rId309"/>
    <p:sldId id="664" r:id="rId310"/>
    <p:sldId id="665" r:id="rId311"/>
    <p:sldId id="666" r:id="rId312"/>
    <p:sldId id="667" r:id="rId313"/>
    <p:sldId id="668" r:id="rId314"/>
    <p:sldId id="669" r:id="rId315"/>
    <p:sldId id="670" r:id="rId316"/>
    <p:sldId id="671" r:id="rId317"/>
    <p:sldId id="672" r:id="rId318"/>
    <p:sldId id="673" r:id="rId319"/>
    <p:sldId id="674" r:id="rId320"/>
    <p:sldId id="675" r:id="rId321"/>
    <p:sldId id="676" r:id="rId322"/>
    <p:sldId id="677" r:id="rId323"/>
    <p:sldId id="678" r:id="rId324"/>
    <p:sldId id="679" r:id="rId325"/>
    <p:sldId id="680" r:id="rId326"/>
    <p:sldId id="681" r:id="rId327"/>
    <p:sldId id="682" r:id="rId328"/>
    <p:sldId id="683" r:id="rId329"/>
    <p:sldId id="684" r:id="rId330"/>
    <p:sldId id="685" r:id="rId331"/>
    <p:sldId id="686" r:id="rId332"/>
    <p:sldId id="687" r:id="rId333"/>
    <p:sldId id="688" r:id="rId334"/>
    <p:sldId id="689" r:id="rId335"/>
    <p:sldId id="690" r:id="rId336"/>
    <p:sldId id="691" r:id="rId337"/>
    <p:sldId id="692" r:id="rId338"/>
    <p:sldId id="693" r:id="rId339"/>
    <p:sldId id="694" r:id="rId340"/>
    <p:sldId id="695" r:id="rId341"/>
    <p:sldId id="696" r:id="rId342"/>
    <p:sldId id="697" r:id="rId343"/>
    <p:sldId id="698" r:id="rId344"/>
    <p:sldId id="699" r:id="rId345"/>
    <p:sldId id="700" r:id="rId346"/>
    <p:sldId id="701" r:id="rId347"/>
    <p:sldId id="702" r:id="rId348"/>
    <p:sldId id="703" r:id="rId349"/>
    <p:sldId id="704" r:id="rId350"/>
    <p:sldId id="705" r:id="rId351"/>
    <p:sldId id="706" r:id="rId352"/>
    <p:sldId id="707" r:id="rId353"/>
    <p:sldId id="708" r:id="rId354"/>
    <p:sldId id="709" r:id="rId355"/>
    <p:sldId id="710" r:id="rId356"/>
    <p:sldId id="711" r:id="rId357"/>
    <p:sldId id="712" r:id="rId358"/>
    <p:sldId id="713" r:id="rId359"/>
    <p:sldId id="714" r:id="rId360"/>
    <p:sldId id="715" r:id="rId361"/>
    <p:sldId id="716" r:id="rId362"/>
    <p:sldId id="717" r:id="rId363"/>
    <p:sldId id="718" r:id="rId364"/>
    <p:sldId id="719" r:id="rId365"/>
    <p:sldId id="720" r:id="rId366"/>
    <p:sldId id="721" r:id="rId367"/>
    <p:sldId id="722" r:id="rId368"/>
    <p:sldId id="723" r:id="rId369"/>
    <p:sldId id="724" r:id="rId370"/>
    <p:sldId id="725" r:id="rId371"/>
    <p:sldId id="726" r:id="rId372"/>
    <p:sldId id="727" r:id="rId373"/>
    <p:sldId id="728" r:id="rId374"/>
    <p:sldId id="729" r:id="rId375"/>
    <p:sldId id="730" r:id="rId376"/>
    <p:sldId id="731" r:id="rId377"/>
    <p:sldId id="732" r:id="rId378"/>
    <p:sldId id="733" r:id="rId379"/>
    <p:sldId id="734" r:id="rId380"/>
    <p:sldId id="735" r:id="rId381"/>
    <p:sldId id="736" r:id="rId382"/>
    <p:sldId id="737" r:id="rId383"/>
    <p:sldId id="738" r:id="rId384"/>
    <p:sldId id="739" r:id="rId385"/>
    <p:sldId id="740" r:id="rId386"/>
    <p:sldId id="741" r:id="rId387"/>
    <p:sldId id="742" r:id="rId388"/>
    <p:sldId id="743" r:id="rId389"/>
    <p:sldId id="744" r:id="rId390"/>
    <p:sldId id="745" r:id="rId391"/>
    <p:sldId id="746" r:id="rId392"/>
    <p:sldId id="747" r:id="rId393"/>
    <p:sldId id="748" r:id="rId394"/>
    <p:sldId id="749" r:id="rId395"/>
    <p:sldId id="750" r:id="rId396"/>
    <p:sldId id="751" r:id="rId397"/>
    <p:sldId id="752" r:id="rId398"/>
    <p:sldId id="753" r:id="rId399"/>
    <p:sldId id="754" r:id="rId400"/>
    <p:sldId id="755" r:id="rId401"/>
    <p:sldId id="756" r:id="rId402"/>
    <p:sldId id="757" r:id="rId403"/>
    <p:sldId id="758" r:id="rId404"/>
    <p:sldId id="759" r:id="rId405"/>
    <p:sldId id="760" r:id="rId406"/>
    <p:sldId id="761" r:id="rId407"/>
    <p:sldId id="762" r:id="rId408"/>
    <p:sldId id="763" r:id="rId409"/>
    <p:sldId id="764" r:id="rId410"/>
    <p:sldId id="765" r:id="rId411"/>
    <p:sldId id="766" r:id="rId412"/>
    <p:sldId id="767" r:id="rId413"/>
    <p:sldId id="768" r:id="rId414"/>
    <p:sldId id="769" r:id="rId415"/>
    <p:sldId id="770" r:id="rId416"/>
    <p:sldId id="771" r:id="rId417"/>
    <p:sldId id="772" r:id="rId418"/>
    <p:sldId id="773" r:id="rId419"/>
    <p:sldId id="774" r:id="rId420"/>
    <p:sldId id="775" r:id="rId421"/>
    <p:sldId id="776" r:id="rId422"/>
    <p:sldId id="777" r:id="rId423"/>
    <p:sldId id="778" r:id="rId424"/>
    <p:sldId id="779" r:id="rId425"/>
    <p:sldId id="780" r:id="rId426"/>
    <p:sldId id="781" r:id="rId427"/>
    <p:sldId id="782" r:id="rId428"/>
    <p:sldId id="783" r:id="rId429"/>
    <p:sldId id="784" r:id="rId430"/>
    <p:sldId id="785" r:id="rId431"/>
    <p:sldId id="786" r:id="rId432"/>
    <p:sldId id="787" r:id="rId433"/>
    <p:sldId id="788" r:id="rId434"/>
    <p:sldId id="789" r:id="rId435"/>
    <p:sldId id="790" r:id="rId436"/>
    <p:sldId id="791" r:id="rId437"/>
    <p:sldId id="792" r:id="rId438"/>
    <p:sldId id="793" r:id="rId439"/>
    <p:sldId id="794" r:id="rId440"/>
    <p:sldId id="795" r:id="rId441"/>
    <p:sldId id="796" r:id="rId442"/>
    <p:sldId id="797" r:id="rId443"/>
    <p:sldId id="798" r:id="rId444"/>
    <p:sldId id="799" r:id="rId445"/>
    <p:sldId id="800" r:id="rId446"/>
    <p:sldId id="801" r:id="rId447"/>
    <p:sldId id="802" r:id="rId448"/>
    <p:sldId id="803" r:id="rId449"/>
    <p:sldId id="804" r:id="rId450"/>
    <p:sldId id="805" r:id="rId451"/>
    <p:sldId id="806" r:id="rId452"/>
    <p:sldId id="807" r:id="rId453"/>
    <p:sldId id="808" r:id="rId454"/>
    <p:sldId id="809" r:id="rId455"/>
    <p:sldId id="810" r:id="rId456"/>
    <p:sldId id="811" r:id="rId457"/>
    <p:sldId id="812" r:id="rId458"/>
    <p:sldId id="813" r:id="rId459"/>
    <p:sldId id="814" r:id="rId460"/>
    <p:sldId id="815" r:id="rId461"/>
    <p:sldId id="816" r:id="rId462"/>
    <p:sldId id="817" r:id="rId463"/>
    <p:sldId id="818" r:id="rId464"/>
    <p:sldId id="819" r:id="rId465"/>
    <p:sldId id="820" r:id="rId466"/>
    <p:sldId id="821" r:id="rId467"/>
    <p:sldId id="822" r:id="rId468"/>
    <p:sldId id="823" r:id="rId469"/>
    <p:sldId id="824" r:id="rId470"/>
    <p:sldId id="825" r:id="rId471"/>
    <p:sldId id="826" r:id="rId472"/>
    <p:sldId id="827" r:id="rId473"/>
    <p:sldId id="828" r:id="rId474"/>
    <p:sldId id="829" r:id="rId475"/>
    <p:sldId id="830" r:id="rId476"/>
    <p:sldId id="831" r:id="rId477"/>
    <p:sldId id="832" r:id="rId478"/>
    <p:sldId id="833" r:id="rId479"/>
    <p:sldId id="834" r:id="rId480"/>
    <p:sldId id="835" r:id="rId481"/>
    <p:sldId id="836" r:id="rId482"/>
    <p:sldId id="837" r:id="rId483"/>
    <p:sldId id="838" r:id="rId484"/>
    <p:sldId id="839" r:id="rId485"/>
    <p:sldId id="840" r:id="rId486"/>
    <p:sldId id="841" r:id="rId487"/>
    <p:sldId id="842" r:id="rId488"/>
    <p:sldId id="843" r:id="rId489"/>
    <p:sldId id="844" r:id="rId490"/>
    <p:sldId id="845" r:id="rId491"/>
    <p:sldId id="846" r:id="rId492"/>
    <p:sldId id="847" r:id="rId493"/>
    <p:sldId id="848" r:id="rId494"/>
    <p:sldId id="849" r:id="rId495"/>
    <p:sldId id="850" r:id="rId496"/>
    <p:sldId id="851" r:id="rId497"/>
    <p:sldId id="852" r:id="rId498"/>
    <p:sldId id="853" r:id="rId499"/>
    <p:sldId id="854" r:id="rId500"/>
    <p:sldId id="855" r:id="rId501"/>
    <p:sldId id="856" r:id="rId502"/>
    <p:sldId id="857" r:id="rId503"/>
    <p:sldId id="858" r:id="rId504"/>
    <p:sldId id="859" r:id="rId505"/>
    <p:sldId id="860" r:id="rId506"/>
    <p:sldId id="861" r:id="rId507"/>
    <p:sldId id="862" r:id="rId508"/>
    <p:sldId id="863" r:id="rId509"/>
    <p:sldId id="864" r:id="rId510"/>
    <p:sldId id="865" r:id="rId511"/>
    <p:sldId id="866" r:id="rId512"/>
    <p:sldId id="867" r:id="rId513"/>
    <p:sldId id="868" r:id="rId514"/>
    <p:sldId id="869" r:id="rId515"/>
    <p:sldId id="870" r:id="rId516"/>
    <p:sldId id="871" r:id="rId517"/>
    <p:sldId id="872" r:id="rId518"/>
    <p:sldId id="873" r:id="rId519"/>
    <p:sldId id="874" r:id="rId520"/>
    <p:sldId id="875" r:id="rId521"/>
    <p:sldId id="876" r:id="rId522"/>
    <p:sldId id="877" r:id="rId523"/>
    <p:sldId id="878" r:id="rId524"/>
    <p:sldId id="879" r:id="rId525"/>
    <p:sldId id="880" r:id="rId526"/>
    <p:sldId id="881" r:id="rId527"/>
    <p:sldId id="882" r:id="rId528"/>
    <p:sldId id="883" r:id="rId529"/>
    <p:sldId id="884" r:id="rId530"/>
    <p:sldId id="885" r:id="rId531"/>
    <p:sldId id="886" r:id="rId532"/>
    <p:sldId id="887" r:id="rId533"/>
    <p:sldId id="888" r:id="rId534"/>
    <p:sldId id="889" r:id="rId535"/>
    <p:sldId id="890" r:id="rId536"/>
    <p:sldId id="891" r:id="rId537"/>
    <p:sldId id="892" r:id="rId538"/>
    <p:sldId id="893" r:id="rId539"/>
    <p:sldId id="894" r:id="rId540"/>
    <p:sldId id="895" r:id="rId541"/>
    <p:sldId id="896" r:id="rId542"/>
    <p:sldId id="897" r:id="rId543"/>
    <p:sldId id="898" r:id="rId544"/>
    <p:sldId id="899" r:id="rId545"/>
    <p:sldId id="900" r:id="rId546"/>
    <p:sldId id="901" r:id="rId547"/>
    <p:sldId id="902" r:id="rId548"/>
    <p:sldId id="903" r:id="rId549"/>
    <p:sldId id="904" r:id="rId550"/>
    <p:sldId id="905" r:id="rId551"/>
    <p:sldId id="906" r:id="rId552"/>
    <p:sldId id="907" r:id="rId553"/>
    <p:sldId id="908" r:id="rId554"/>
    <p:sldId id="909" r:id="rId555"/>
    <p:sldId id="910" r:id="rId556"/>
    <p:sldId id="911" r:id="rId557"/>
    <p:sldId id="912" r:id="rId558"/>
    <p:sldId id="913" r:id="rId559"/>
    <p:sldId id="914" r:id="rId560"/>
    <p:sldId id="915" r:id="rId561"/>
    <p:sldId id="916" r:id="rId562"/>
    <p:sldId id="917" r:id="rId563"/>
    <p:sldId id="918" r:id="rId564"/>
    <p:sldId id="919" r:id="rId565"/>
    <p:sldId id="920" r:id="rId566"/>
    <p:sldId id="921" r:id="rId567"/>
    <p:sldId id="922" r:id="rId568"/>
    <p:sldId id="923" r:id="rId569"/>
    <p:sldId id="924" r:id="rId570"/>
    <p:sldId id="925" r:id="rId571"/>
    <p:sldId id="926" r:id="rId572"/>
    <p:sldId id="927" r:id="rId573"/>
    <p:sldId id="928" r:id="rId574"/>
    <p:sldId id="929" r:id="rId575"/>
    <p:sldId id="930" r:id="rId576"/>
    <p:sldId id="931" r:id="rId577"/>
    <p:sldId id="932" r:id="rId578"/>
    <p:sldId id="933" r:id="rId579"/>
    <p:sldId id="934" r:id="rId580"/>
    <p:sldId id="935" r:id="rId581"/>
    <p:sldId id="936" r:id="rId582"/>
    <p:sldId id="937" r:id="rId583"/>
    <p:sldId id="938" r:id="rId584"/>
    <p:sldId id="939" r:id="rId585"/>
    <p:sldId id="940" r:id="rId586"/>
    <p:sldId id="941" r:id="rId587"/>
    <p:sldId id="942" r:id="rId588"/>
    <p:sldId id="943" r:id="rId589"/>
    <p:sldId id="944" r:id="rId590"/>
    <p:sldId id="945" r:id="rId591"/>
    <p:sldId id="946" r:id="rId592"/>
    <p:sldId id="947" r:id="rId593"/>
    <p:sldId id="948" r:id="rId594"/>
    <p:sldId id="949" r:id="rId595"/>
    <p:sldId id="950" r:id="rId596"/>
    <p:sldId id="951" r:id="rId597"/>
    <p:sldId id="952" r:id="rId598"/>
    <p:sldId id="953" r:id="rId599"/>
    <p:sldId id="954" r:id="rId600"/>
    <p:sldId id="955" r:id="rId601"/>
    <p:sldId id="956" r:id="rId602"/>
    <p:sldId id="957" r:id="rId603"/>
    <p:sldId id="958" r:id="rId604"/>
    <p:sldId id="959" r:id="rId605"/>
    <p:sldId id="960" r:id="rId606"/>
    <p:sldId id="961" r:id="rId607"/>
    <p:sldId id="962" r:id="rId608"/>
    <p:sldId id="963" r:id="rId609"/>
    <p:sldId id="964" r:id="rId610"/>
    <p:sldId id="965" r:id="rId611"/>
    <p:sldId id="966" r:id="rId612"/>
    <p:sldId id="967" r:id="rId613"/>
    <p:sldId id="968" r:id="rId614"/>
    <p:sldId id="969" r:id="rId615"/>
    <p:sldId id="970" r:id="rId616"/>
    <p:sldId id="971" r:id="rId617"/>
    <p:sldId id="972" r:id="rId618"/>
    <p:sldId id="973" r:id="rId619"/>
    <p:sldId id="974" r:id="rId620"/>
    <p:sldId id="975" r:id="rId621"/>
    <p:sldId id="976" r:id="rId622"/>
    <p:sldId id="977" r:id="rId623"/>
    <p:sldId id="978" r:id="rId624"/>
    <p:sldId id="979" r:id="rId625"/>
    <p:sldId id="980" r:id="rId626"/>
    <p:sldId id="981" r:id="rId627"/>
    <p:sldId id="982" r:id="rId628"/>
    <p:sldId id="983" r:id="rId629"/>
    <p:sldId id="984" r:id="rId630"/>
    <p:sldId id="985" r:id="rId631"/>
    <p:sldId id="986" r:id="rId632"/>
    <p:sldId id="987" r:id="rId633"/>
    <p:sldId id="988" r:id="rId634"/>
    <p:sldId id="989" r:id="rId635"/>
    <p:sldId id="990" r:id="rId636"/>
    <p:sldId id="991" r:id="rId637"/>
    <p:sldId id="992" r:id="rId638"/>
    <p:sldId id="993" r:id="rId639"/>
    <p:sldId id="994" r:id="rId640"/>
    <p:sldId id="995" r:id="rId641"/>
    <p:sldId id="996" r:id="rId642"/>
    <p:sldId id="997" r:id="rId643"/>
    <p:sldId id="998" r:id="rId644"/>
    <p:sldId id="999" r:id="rId645"/>
    <p:sldId id="1000" r:id="rId646"/>
    <p:sldId id="1001" r:id="rId647"/>
    <p:sldId id="1002" r:id="rId648"/>
    <p:sldId id="1003" r:id="rId649"/>
    <p:sldId id="1004" r:id="rId650"/>
    <p:sldId id="1005" r:id="rId651"/>
    <p:sldId id="1006" r:id="rId652"/>
    <p:sldId id="1007" r:id="rId653"/>
    <p:sldId id="1008" r:id="rId654"/>
    <p:sldId id="1009" r:id="rId655"/>
    <p:sldId id="1010" r:id="rId656"/>
    <p:sldId id="1011" r:id="rId657"/>
    <p:sldId id="1012" r:id="rId658"/>
    <p:sldId id="1013" r:id="rId659"/>
    <p:sldId id="1014" r:id="rId660"/>
    <p:sldId id="1015" r:id="rId661"/>
    <p:sldId id="1016" r:id="rId662"/>
    <p:sldId id="1017" r:id="rId663"/>
    <p:sldId id="1018" r:id="rId664"/>
    <p:sldId id="1019" r:id="rId665"/>
    <p:sldId id="1020" r:id="rId666"/>
    <p:sldId id="1021" r:id="rId667"/>
    <p:sldId id="1022" r:id="rId668"/>
    <p:sldId id="1023" r:id="rId669"/>
    <p:sldId id="1024" r:id="rId670"/>
    <p:sldId id="1025" r:id="rId671"/>
    <p:sldId id="1026" r:id="rId672"/>
    <p:sldId id="1027" r:id="rId673"/>
    <p:sldId id="1028" r:id="rId674"/>
    <p:sldId id="1029" r:id="rId675"/>
    <p:sldId id="1030" r:id="rId676"/>
    <p:sldId id="1031" r:id="rId677"/>
    <p:sldId id="1032" r:id="rId678"/>
    <p:sldId id="1033" r:id="rId679"/>
    <p:sldId id="1034" r:id="rId680"/>
    <p:sldId id="1035" r:id="rId681"/>
    <p:sldId id="1036" r:id="rId682"/>
    <p:sldId id="1037" r:id="rId683"/>
    <p:sldId id="1038" r:id="rId684"/>
    <p:sldId id="1039" r:id="rId685"/>
    <p:sldId id="1040" r:id="rId686"/>
    <p:sldId id="1041" r:id="rId687"/>
    <p:sldId id="1042" r:id="rId688"/>
    <p:sldId id="1043" r:id="rId689"/>
    <p:sldId id="1044" r:id="rId690"/>
    <p:sldId id="1045" r:id="rId691"/>
    <p:sldId id="1046" r:id="rId692"/>
    <p:sldId id="1047" r:id="rId693"/>
    <p:sldId id="1048" r:id="rId694"/>
    <p:sldId id="1049" r:id="rId695"/>
    <p:sldId id="1050" r:id="rId696"/>
    <p:sldId id="1051" r:id="rId697"/>
    <p:sldId id="1052" r:id="rId698"/>
    <p:sldId id="1053" r:id="rId699"/>
    <p:sldId id="1054" r:id="rId700"/>
    <p:sldId id="1055" r:id="rId701"/>
    <p:sldId id="1056" r:id="rId702"/>
    <p:sldId id="1057" r:id="rId703"/>
    <p:sldId id="1058" r:id="rId704"/>
    <p:sldId id="1059" r:id="rId705"/>
    <p:sldId id="1060" r:id="rId706"/>
    <p:sldId id="1061" r:id="rId707"/>
    <p:sldId id="1062" r:id="rId708"/>
    <p:sldId id="1063" r:id="rId709"/>
    <p:sldId id="1064" r:id="rId710"/>
    <p:sldId id="1065" r:id="rId711"/>
    <p:sldId id="1066" r:id="rId712"/>
    <p:sldId id="1067" r:id="rId713"/>
    <p:sldId id="1068" r:id="rId714"/>
    <p:sldId id="1069" r:id="rId715"/>
    <p:sldId id="1070" r:id="rId716"/>
    <p:sldId id="1071" r:id="rId717"/>
    <p:sldId id="1072" r:id="rId718"/>
    <p:sldId id="1073" r:id="rId719"/>
    <p:sldId id="1074" r:id="rId720"/>
    <p:sldId id="1075" r:id="rId721"/>
    <p:sldId id="1076" r:id="rId722"/>
    <p:sldId id="1077" r:id="rId723"/>
    <p:sldId id="1078" r:id="rId724"/>
    <p:sldId id="1079" r:id="rId725"/>
    <p:sldId id="1080" r:id="rId726"/>
    <p:sldId id="1081" r:id="rId727"/>
    <p:sldId id="1082" r:id="rId728"/>
    <p:sldId id="1083" r:id="rId729"/>
    <p:sldId id="1084" r:id="rId730"/>
    <p:sldId id="1085" r:id="rId731"/>
    <p:sldId id="1086" r:id="rId732"/>
    <p:sldId id="1087" r:id="rId733"/>
    <p:sldId id="1088" r:id="rId734"/>
    <p:sldId id="1089" r:id="rId735"/>
    <p:sldId id="1090" r:id="rId736"/>
    <p:sldId id="1091" r:id="rId737"/>
    <p:sldId id="1092" r:id="rId738"/>
    <p:sldId id="1093" r:id="rId739"/>
    <p:sldId id="1094" r:id="rId740"/>
    <p:sldId id="1095" r:id="rId741"/>
    <p:sldId id="1096" r:id="rId742"/>
    <p:sldId id="1097" r:id="rId743"/>
    <p:sldId id="1098" r:id="rId744"/>
    <p:sldId id="1099" r:id="rId745"/>
    <p:sldId id="1100" r:id="rId746"/>
    <p:sldId id="1101" r:id="rId747"/>
    <p:sldId id="1102" r:id="rId748"/>
    <p:sldId id="1103" r:id="rId749"/>
    <p:sldId id="1104" r:id="rId750"/>
    <p:sldId id="1105" r:id="rId751"/>
    <p:sldId id="1106" r:id="rId752"/>
    <p:sldId id="1107" r:id="rId753"/>
    <p:sldId id="1108" r:id="rId754"/>
    <p:sldId id="1109" r:id="rId755"/>
    <p:sldId id="1110" r:id="rId756"/>
    <p:sldId id="1111" r:id="rId757"/>
    <p:sldId id="1112" r:id="rId758"/>
    <p:sldId id="1113" r:id="rId759"/>
    <p:sldId id="1114" r:id="rId760"/>
    <p:sldId id="1115" r:id="rId761"/>
    <p:sldId id="1116" r:id="rId762"/>
    <p:sldId id="1117" r:id="rId763"/>
    <p:sldId id="1118" r:id="rId764"/>
    <p:sldId id="1119" r:id="rId765"/>
    <p:sldId id="1120" r:id="rId766"/>
    <p:sldId id="1121" r:id="rId767"/>
    <p:sldId id="1122" r:id="rId768"/>
    <p:sldId id="1123" r:id="rId769"/>
    <p:sldId id="1124" r:id="rId770"/>
    <p:sldId id="1125" r:id="rId771"/>
    <p:sldId id="1126" r:id="rId772"/>
    <p:sldId id="1127" r:id="rId773"/>
    <p:sldId id="1128" r:id="rId774"/>
    <p:sldId id="1129" r:id="rId775"/>
    <p:sldId id="1130" r:id="rId776"/>
    <p:sldId id="1131" r:id="rId777"/>
    <p:sldId id="1132" r:id="rId778"/>
    <p:sldId id="1133" r:id="rId779"/>
    <p:sldId id="1134" r:id="rId780"/>
    <p:sldId id="1135" r:id="rId781"/>
    <p:sldId id="1136" r:id="rId782"/>
    <p:sldId id="1137" r:id="rId783"/>
    <p:sldId id="1138" r:id="rId784"/>
    <p:sldId id="1139" r:id="rId785"/>
    <p:sldId id="1140" r:id="rId786"/>
    <p:sldId id="1141" r:id="rId787"/>
    <p:sldId id="1142" r:id="rId788"/>
    <p:sldId id="1143" r:id="rId789"/>
    <p:sldId id="1144" r:id="rId790"/>
    <p:sldId id="1145" r:id="rId791"/>
    <p:sldId id="1146" r:id="rId792"/>
    <p:sldId id="1147" r:id="rId793"/>
    <p:sldId id="1148" r:id="rId794"/>
    <p:sldId id="1149" r:id="rId795"/>
    <p:sldId id="1150" r:id="rId796"/>
    <p:sldId id="1151" r:id="rId797"/>
    <p:sldId id="1152" r:id="rId798"/>
    <p:sldId id="1153" r:id="rId799"/>
    <p:sldId id="1154" r:id="rId800"/>
    <p:sldId id="1155" r:id="rId801"/>
    <p:sldId id="1156" r:id="rId802"/>
    <p:sldId id="1157" r:id="rId803"/>
    <p:sldId id="1158" r:id="rId804"/>
    <p:sldId id="1159" r:id="rId805"/>
    <p:sldId id="1160" r:id="rId806"/>
    <p:sldId id="1161" r:id="rId807"/>
    <p:sldId id="1162" r:id="rId808"/>
    <p:sldId id="1163" r:id="rId8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2" clrIdx="1">
    <p:extLst/>
  </p:cmAuthor>
  <p:cmAuthor id="2" name="Microsoft Office User" initials="Office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21" autoAdjust="0"/>
    <p:restoredTop sz="92397"/>
  </p:normalViewPr>
  <p:slideViewPr>
    <p:cSldViewPr snapToGrid="0">
      <p:cViewPr varScale="1">
        <p:scale>
          <a:sx n="75" d="100"/>
          <a:sy n="75" d="100"/>
        </p:scale>
        <p:origin x="60" y="7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671" Type="http://schemas.openxmlformats.org/officeDocument/2006/relationships/slide" Target="slides/slide664.xml"/><Relationship Id="rId769" Type="http://schemas.openxmlformats.org/officeDocument/2006/relationships/slide" Target="slides/slide762.xml"/><Relationship Id="rId21" Type="http://schemas.openxmlformats.org/officeDocument/2006/relationships/slide" Target="slides/slide14.xml"/><Relationship Id="rId324" Type="http://schemas.openxmlformats.org/officeDocument/2006/relationships/slide" Target="slides/slide317.xml"/><Relationship Id="rId531" Type="http://schemas.openxmlformats.org/officeDocument/2006/relationships/slide" Target="slides/slide524.xml"/><Relationship Id="rId629" Type="http://schemas.openxmlformats.org/officeDocument/2006/relationships/slide" Target="slides/slide622.xml"/><Relationship Id="rId170" Type="http://schemas.openxmlformats.org/officeDocument/2006/relationships/slide" Target="slides/slide163.xml"/><Relationship Id="rId268" Type="http://schemas.openxmlformats.org/officeDocument/2006/relationships/slide" Target="slides/slide261.xml"/><Relationship Id="rId475" Type="http://schemas.openxmlformats.org/officeDocument/2006/relationships/slide" Target="slides/slide468.xml"/><Relationship Id="rId682" Type="http://schemas.openxmlformats.org/officeDocument/2006/relationships/slide" Target="slides/slide675.xml"/><Relationship Id="rId32" Type="http://schemas.openxmlformats.org/officeDocument/2006/relationships/slide" Target="slides/slide25.xml"/><Relationship Id="rId128" Type="http://schemas.openxmlformats.org/officeDocument/2006/relationships/slide" Target="slides/slide121.xml"/><Relationship Id="rId335" Type="http://schemas.openxmlformats.org/officeDocument/2006/relationships/slide" Target="slides/slide328.xml"/><Relationship Id="rId542" Type="http://schemas.openxmlformats.org/officeDocument/2006/relationships/slide" Target="slides/slide535.xml"/><Relationship Id="rId181" Type="http://schemas.openxmlformats.org/officeDocument/2006/relationships/slide" Target="slides/slide174.xml"/><Relationship Id="rId402" Type="http://schemas.openxmlformats.org/officeDocument/2006/relationships/slide" Target="slides/slide395.xml"/><Relationship Id="rId279" Type="http://schemas.openxmlformats.org/officeDocument/2006/relationships/slide" Target="slides/slide272.xml"/><Relationship Id="rId486" Type="http://schemas.openxmlformats.org/officeDocument/2006/relationships/slide" Target="slides/slide479.xml"/><Relationship Id="rId693" Type="http://schemas.openxmlformats.org/officeDocument/2006/relationships/slide" Target="slides/slide686.xml"/><Relationship Id="rId707" Type="http://schemas.openxmlformats.org/officeDocument/2006/relationships/slide" Target="slides/slide700.xml"/><Relationship Id="rId43" Type="http://schemas.openxmlformats.org/officeDocument/2006/relationships/slide" Target="slides/slide36.xml"/><Relationship Id="rId139" Type="http://schemas.openxmlformats.org/officeDocument/2006/relationships/slide" Target="slides/slide132.xml"/><Relationship Id="rId346" Type="http://schemas.openxmlformats.org/officeDocument/2006/relationships/slide" Target="slides/slide339.xml"/><Relationship Id="rId553" Type="http://schemas.openxmlformats.org/officeDocument/2006/relationships/slide" Target="slides/slide546.xml"/><Relationship Id="rId760" Type="http://schemas.openxmlformats.org/officeDocument/2006/relationships/slide" Target="slides/slide753.xml"/><Relationship Id="rId85" Type="http://schemas.openxmlformats.org/officeDocument/2006/relationships/slide" Target="slides/slide78.xml"/><Relationship Id="rId150" Type="http://schemas.openxmlformats.org/officeDocument/2006/relationships/slide" Target="slides/slide143.xml"/><Relationship Id="rId192" Type="http://schemas.openxmlformats.org/officeDocument/2006/relationships/slide" Target="slides/slide185.xml"/><Relationship Id="rId206" Type="http://schemas.openxmlformats.org/officeDocument/2006/relationships/slide" Target="slides/slide199.xml"/><Relationship Id="rId413" Type="http://schemas.openxmlformats.org/officeDocument/2006/relationships/slide" Target="slides/slide406.xml"/><Relationship Id="rId595" Type="http://schemas.openxmlformats.org/officeDocument/2006/relationships/slide" Target="slides/slide588.xml"/><Relationship Id="rId816" Type="http://schemas.microsoft.com/office/2015/10/relationships/revisionInfo" Target="revisionInfo.xml"/><Relationship Id="rId248" Type="http://schemas.openxmlformats.org/officeDocument/2006/relationships/slide" Target="slides/slide241.xml"/><Relationship Id="rId455" Type="http://schemas.openxmlformats.org/officeDocument/2006/relationships/slide" Target="slides/slide448.xml"/><Relationship Id="rId497" Type="http://schemas.openxmlformats.org/officeDocument/2006/relationships/slide" Target="slides/slide490.xml"/><Relationship Id="rId620" Type="http://schemas.openxmlformats.org/officeDocument/2006/relationships/slide" Target="slides/slide613.xml"/><Relationship Id="rId662" Type="http://schemas.openxmlformats.org/officeDocument/2006/relationships/slide" Target="slides/slide655.xml"/><Relationship Id="rId718" Type="http://schemas.openxmlformats.org/officeDocument/2006/relationships/slide" Target="slides/slide711.xml"/><Relationship Id="rId12" Type="http://schemas.openxmlformats.org/officeDocument/2006/relationships/slide" Target="slides/slide5.xml"/><Relationship Id="rId108" Type="http://schemas.openxmlformats.org/officeDocument/2006/relationships/slide" Target="slides/slide101.xml"/><Relationship Id="rId315" Type="http://schemas.openxmlformats.org/officeDocument/2006/relationships/slide" Target="slides/slide308.xml"/><Relationship Id="rId357" Type="http://schemas.openxmlformats.org/officeDocument/2006/relationships/slide" Target="slides/slide350.xml"/><Relationship Id="rId522" Type="http://schemas.openxmlformats.org/officeDocument/2006/relationships/slide" Target="slides/slide515.xml"/><Relationship Id="rId54" Type="http://schemas.openxmlformats.org/officeDocument/2006/relationships/slide" Target="slides/slide47.xml"/><Relationship Id="rId96" Type="http://schemas.openxmlformats.org/officeDocument/2006/relationships/slide" Target="slides/slide89.xml"/><Relationship Id="rId161" Type="http://schemas.openxmlformats.org/officeDocument/2006/relationships/slide" Target="slides/slide154.xml"/><Relationship Id="rId217" Type="http://schemas.openxmlformats.org/officeDocument/2006/relationships/slide" Target="slides/slide210.xml"/><Relationship Id="rId399" Type="http://schemas.openxmlformats.org/officeDocument/2006/relationships/slide" Target="slides/slide392.xml"/><Relationship Id="rId564" Type="http://schemas.openxmlformats.org/officeDocument/2006/relationships/slide" Target="slides/slide557.xml"/><Relationship Id="rId771" Type="http://schemas.openxmlformats.org/officeDocument/2006/relationships/slide" Target="slides/slide764.xml"/><Relationship Id="rId259" Type="http://schemas.openxmlformats.org/officeDocument/2006/relationships/slide" Target="slides/slide252.xml"/><Relationship Id="rId424" Type="http://schemas.openxmlformats.org/officeDocument/2006/relationships/slide" Target="slides/slide417.xml"/><Relationship Id="rId466" Type="http://schemas.openxmlformats.org/officeDocument/2006/relationships/slide" Target="slides/slide459.xml"/><Relationship Id="rId631" Type="http://schemas.openxmlformats.org/officeDocument/2006/relationships/slide" Target="slides/slide624.xml"/><Relationship Id="rId673" Type="http://schemas.openxmlformats.org/officeDocument/2006/relationships/slide" Target="slides/slide666.xml"/><Relationship Id="rId729" Type="http://schemas.openxmlformats.org/officeDocument/2006/relationships/slide" Target="slides/slide722.xml"/><Relationship Id="rId23" Type="http://schemas.openxmlformats.org/officeDocument/2006/relationships/slide" Target="slides/slide16.xml"/><Relationship Id="rId119" Type="http://schemas.openxmlformats.org/officeDocument/2006/relationships/slide" Target="slides/slide112.xml"/><Relationship Id="rId270" Type="http://schemas.openxmlformats.org/officeDocument/2006/relationships/slide" Target="slides/slide263.xml"/><Relationship Id="rId326" Type="http://schemas.openxmlformats.org/officeDocument/2006/relationships/slide" Target="slides/slide319.xml"/><Relationship Id="rId533" Type="http://schemas.openxmlformats.org/officeDocument/2006/relationships/slide" Target="slides/slide526.xml"/><Relationship Id="rId65" Type="http://schemas.openxmlformats.org/officeDocument/2006/relationships/slide" Target="slides/slide58.xml"/><Relationship Id="rId130" Type="http://schemas.openxmlformats.org/officeDocument/2006/relationships/slide" Target="slides/slide123.xml"/><Relationship Id="rId368" Type="http://schemas.openxmlformats.org/officeDocument/2006/relationships/slide" Target="slides/slide361.xml"/><Relationship Id="rId575" Type="http://schemas.openxmlformats.org/officeDocument/2006/relationships/slide" Target="slides/slide568.xml"/><Relationship Id="rId740" Type="http://schemas.openxmlformats.org/officeDocument/2006/relationships/slide" Target="slides/slide733.xml"/><Relationship Id="rId782" Type="http://schemas.openxmlformats.org/officeDocument/2006/relationships/slide" Target="slides/slide775.xml"/><Relationship Id="rId172" Type="http://schemas.openxmlformats.org/officeDocument/2006/relationships/slide" Target="slides/slide165.xml"/><Relationship Id="rId228" Type="http://schemas.openxmlformats.org/officeDocument/2006/relationships/slide" Target="slides/slide221.xml"/><Relationship Id="rId435" Type="http://schemas.openxmlformats.org/officeDocument/2006/relationships/slide" Target="slides/slide428.xml"/><Relationship Id="rId477" Type="http://schemas.openxmlformats.org/officeDocument/2006/relationships/slide" Target="slides/slide470.xml"/><Relationship Id="rId600" Type="http://schemas.openxmlformats.org/officeDocument/2006/relationships/slide" Target="slides/slide593.xml"/><Relationship Id="rId642" Type="http://schemas.openxmlformats.org/officeDocument/2006/relationships/slide" Target="slides/slide635.xml"/><Relationship Id="rId684" Type="http://schemas.openxmlformats.org/officeDocument/2006/relationships/slide" Target="slides/slide677.xml"/><Relationship Id="rId281" Type="http://schemas.openxmlformats.org/officeDocument/2006/relationships/slide" Target="slides/slide274.xml"/><Relationship Id="rId337" Type="http://schemas.openxmlformats.org/officeDocument/2006/relationships/slide" Target="slides/slide330.xml"/><Relationship Id="rId502" Type="http://schemas.openxmlformats.org/officeDocument/2006/relationships/slide" Target="slides/slide495.xml"/><Relationship Id="rId34" Type="http://schemas.openxmlformats.org/officeDocument/2006/relationships/slide" Target="slides/slide27.xml"/><Relationship Id="rId76" Type="http://schemas.openxmlformats.org/officeDocument/2006/relationships/slide" Target="slides/slide69.xml"/><Relationship Id="rId141" Type="http://schemas.openxmlformats.org/officeDocument/2006/relationships/slide" Target="slides/slide134.xml"/><Relationship Id="rId379" Type="http://schemas.openxmlformats.org/officeDocument/2006/relationships/slide" Target="slides/slide372.xml"/><Relationship Id="rId544" Type="http://schemas.openxmlformats.org/officeDocument/2006/relationships/slide" Target="slides/slide537.xml"/><Relationship Id="rId586" Type="http://schemas.openxmlformats.org/officeDocument/2006/relationships/slide" Target="slides/slide579.xml"/><Relationship Id="rId751" Type="http://schemas.openxmlformats.org/officeDocument/2006/relationships/slide" Target="slides/slide744.xml"/><Relationship Id="rId793" Type="http://schemas.openxmlformats.org/officeDocument/2006/relationships/slide" Target="slides/slide786.xml"/><Relationship Id="rId807" Type="http://schemas.openxmlformats.org/officeDocument/2006/relationships/slide" Target="slides/slide800.xml"/><Relationship Id="rId7" Type="http://schemas.openxmlformats.org/officeDocument/2006/relationships/slideMaster" Target="slideMasters/slideMaster7.xml"/><Relationship Id="rId183" Type="http://schemas.openxmlformats.org/officeDocument/2006/relationships/slide" Target="slides/slide176.xml"/><Relationship Id="rId239" Type="http://schemas.openxmlformats.org/officeDocument/2006/relationships/slide" Target="slides/slide232.xml"/><Relationship Id="rId390" Type="http://schemas.openxmlformats.org/officeDocument/2006/relationships/slide" Target="slides/slide383.xml"/><Relationship Id="rId404" Type="http://schemas.openxmlformats.org/officeDocument/2006/relationships/slide" Target="slides/slide397.xml"/><Relationship Id="rId446" Type="http://schemas.openxmlformats.org/officeDocument/2006/relationships/slide" Target="slides/slide439.xml"/><Relationship Id="rId611" Type="http://schemas.openxmlformats.org/officeDocument/2006/relationships/slide" Target="slides/slide604.xml"/><Relationship Id="rId653" Type="http://schemas.openxmlformats.org/officeDocument/2006/relationships/slide" Target="slides/slide646.xml"/><Relationship Id="rId250" Type="http://schemas.openxmlformats.org/officeDocument/2006/relationships/slide" Target="slides/slide243.xml"/><Relationship Id="rId292" Type="http://schemas.openxmlformats.org/officeDocument/2006/relationships/slide" Target="slides/slide285.xml"/><Relationship Id="rId306" Type="http://schemas.openxmlformats.org/officeDocument/2006/relationships/slide" Target="slides/slide299.xml"/><Relationship Id="rId488" Type="http://schemas.openxmlformats.org/officeDocument/2006/relationships/slide" Target="slides/slide481.xml"/><Relationship Id="rId695" Type="http://schemas.openxmlformats.org/officeDocument/2006/relationships/slide" Target="slides/slide688.xml"/><Relationship Id="rId709" Type="http://schemas.openxmlformats.org/officeDocument/2006/relationships/slide" Target="slides/slide702.xml"/><Relationship Id="rId45" Type="http://schemas.openxmlformats.org/officeDocument/2006/relationships/slide" Target="slides/slide38.xml"/><Relationship Id="rId87" Type="http://schemas.openxmlformats.org/officeDocument/2006/relationships/slide" Target="slides/slide80.xml"/><Relationship Id="rId110" Type="http://schemas.openxmlformats.org/officeDocument/2006/relationships/slide" Target="slides/slide103.xml"/><Relationship Id="rId348" Type="http://schemas.openxmlformats.org/officeDocument/2006/relationships/slide" Target="slides/slide341.xml"/><Relationship Id="rId513" Type="http://schemas.openxmlformats.org/officeDocument/2006/relationships/slide" Target="slides/slide506.xml"/><Relationship Id="rId555" Type="http://schemas.openxmlformats.org/officeDocument/2006/relationships/slide" Target="slides/slide548.xml"/><Relationship Id="rId597" Type="http://schemas.openxmlformats.org/officeDocument/2006/relationships/slide" Target="slides/slide590.xml"/><Relationship Id="rId720" Type="http://schemas.openxmlformats.org/officeDocument/2006/relationships/slide" Target="slides/slide713.xml"/><Relationship Id="rId762" Type="http://schemas.openxmlformats.org/officeDocument/2006/relationships/slide" Target="slides/slide755.xml"/><Relationship Id="rId152" Type="http://schemas.openxmlformats.org/officeDocument/2006/relationships/slide" Target="slides/slide145.xml"/><Relationship Id="rId194" Type="http://schemas.openxmlformats.org/officeDocument/2006/relationships/slide" Target="slides/slide187.xml"/><Relationship Id="rId208" Type="http://schemas.openxmlformats.org/officeDocument/2006/relationships/slide" Target="slides/slide201.xml"/><Relationship Id="rId415" Type="http://schemas.openxmlformats.org/officeDocument/2006/relationships/slide" Target="slides/slide408.xml"/><Relationship Id="rId457" Type="http://schemas.openxmlformats.org/officeDocument/2006/relationships/slide" Target="slides/slide450.xml"/><Relationship Id="rId622" Type="http://schemas.openxmlformats.org/officeDocument/2006/relationships/slide" Target="slides/slide615.xml"/><Relationship Id="rId261" Type="http://schemas.openxmlformats.org/officeDocument/2006/relationships/slide" Target="slides/slide254.xml"/><Relationship Id="rId499" Type="http://schemas.openxmlformats.org/officeDocument/2006/relationships/slide" Target="slides/slide492.xml"/><Relationship Id="rId664" Type="http://schemas.openxmlformats.org/officeDocument/2006/relationships/slide" Target="slides/slide657.xml"/><Relationship Id="rId14" Type="http://schemas.openxmlformats.org/officeDocument/2006/relationships/slide" Target="slides/slide7.xml"/><Relationship Id="rId56" Type="http://schemas.openxmlformats.org/officeDocument/2006/relationships/slide" Target="slides/slide49.xml"/><Relationship Id="rId317" Type="http://schemas.openxmlformats.org/officeDocument/2006/relationships/slide" Target="slides/slide310.xml"/><Relationship Id="rId359" Type="http://schemas.openxmlformats.org/officeDocument/2006/relationships/slide" Target="slides/slide352.xml"/><Relationship Id="rId524" Type="http://schemas.openxmlformats.org/officeDocument/2006/relationships/slide" Target="slides/slide517.xml"/><Relationship Id="rId566" Type="http://schemas.openxmlformats.org/officeDocument/2006/relationships/slide" Target="slides/slide559.xml"/><Relationship Id="rId731" Type="http://schemas.openxmlformats.org/officeDocument/2006/relationships/slide" Target="slides/slide724.xml"/><Relationship Id="rId773" Type="http://schemas.openxmlformats.org/officeDocument/2006/relationships/slide" Target="slides/slide766.xml"/><Relationship Id="rId98" Type="http://schemas.openxmlformats.org/officeDocument/2006/relationships/slide" Target="slides/slide91.xml"/><Relationship Id="rId121" Type="http://schemas.openxmlformats.org/officeDocument/2006/relationships/slide" Target="slides/slide114.xml"/><Relationship Id="rId163" Type="http://schemas.openxmlformats.org/officeDocument/2006/relationships/slide" Target="slides/slide156.xml"/><Relationship Id="rId219" Type="http://schemas.openxmlformats.org/officeDocument/2006/relationships/slide" Target="slides/slide212.xml"/><Relationship Id="rId370" Type="http://schemas.openxmlformats.org/officeDocument/2006/relationships/slide" Target="slides/slide363.xml"/><Relationship Id="rId426" Type="http://schemas.openxmlformats.org/officeDocument/2006/relationships/slide" Target="slides/slide419.xml"/><Relationship Id="rId633" Type="http://schemas.openxmlformats.org/officeDocument/2006/relationships/slide" Target="slides/slide626.xml"/><Relationship Id="rId230" Type="http://schemas.openxmlformats.org/officeDocument/2006/relationships/slide" Target="slides/slide223.xml"/><Relationship Id="rId468" Type="http://schemas.openxmlformats.org/officeDocument/2006/relationships/slide" Target="slides/slide461.xml"/><Relationship Id="rId675" Type="http://schemas.openxmlformats.org/officeDocument/2006/relationships/slide" Target="slides/slide668.xml"/><Relationship Id="rId25" Type="http://schemas.openxmlformats.org/officeDocument/2006/relationships/slide" Target="slides/slide18.xml"/><Relationship Id="rId67" Type="http://schemas.openxmlformats.org/officeDocument/2006/relationships/slide" Target="slides/slide60.xml"/><Relationship Id="rId272" Type="http://schemas.openxmlformats.org/officeDocument/2006/relationships/slide" Target="slides/slide265.xml"/><Relationship Id="rId328" Type="http://schemas.openxmlformats.org/officeDocument/2006/relationships/slide" Target="slides/slide321.xml"/><Relationship Id="rId535" Type="http://schemas.openxmlformats.org/officeDocument/2006/relationships/slide" Target="slides/slide528.xml"/><Relationship Id="rId577" Type="http://schemas.openxmlformats.org/officeDocument/2006/relationships/slide" Target="slides/slide570.xml"/><Relationship Id="rId700" Type="http://schemas.openxmlformats.org/officeDocument/2006/relationships/slide" Target="slides/slide693.xml"/><Relationship Id="rId742" Type="http://schemas.openxmlformats.org/officeDocument/2006/relationships/slide" Target="slides/slide735.xml"/><Relationship Id="rId132" Type="http://schemas.openxmlformats.org/officeDocument/2006/relationships/slide" Target="slides/slide125.xml"/><Relationship Id="rId174" Type="http://schemas.openxmlformats.org/officeDocument/2006/relationships/slide" Target="slides/slide167.xml"/><Relationship Id="rId381" Type="http://schemas.openxmlformats.org/officeDocument/2006/relationships/slide" Target="slides/slide374.xml"/><Relationship Id="rId602" Type="http://schemas.openxmlformats.org/officeDocument/2006/relationships/slide" Target="slides/slide595.xml"/><Relationship Id="rId784" Type="http://schemas.openxmlformats.org/officeDocument/2006/relationships/slide" Target="slides/slide777.xml"/><Relationship Id="rId241" Type="http://schemas.openxmlformats.org/officeDocument/2006/relationships/slide" Target="slides/slide234.xml"/><Relationship Id="rId437" Type="http://schemas.openxmlformats.org/officeDocument/2006/relationships/slide" Target="slides/slide430.xml"/><Relationship Id="rId479" Type="http://schemas.openxmlformats.org/officeDocument/2006/relationships/slide" Target="slides/slide472.xml"/><Relationship Id="rId644" Type="http://schemas.openxmlformats.org/officeDocument/2006/relationships/slide" Target="slides/slide637.xml"/><Relationship Id="rId686" Type="http://schemas.openxmlformats.org/officeDocument/2006/relationships/slide" Target="slides/slide679.xml"/><Relationship Id="rId36" Type="http://schemas.openxmlformats.org/officeDocument/2006/relationships/slide" Target="slides/slide29.xml"/><Relationship Id="rId283" Type="http://schemas.openxmlformats.org/officeDocument/2006/relationships/slide" Target="slides/slide276.xml"/><Relationship Id="rId339" Type="http://schemas.openxmlformats.org/officeDocument/2006/relationships/slide" Target="slides/slide332.xml"/><Relationship Id="rId490" Type="http://schemas.openxmlformats.org/officeDocument/2006/relationships/slide" Target="slides/slide483.xml"/><Relationship Id="rId504" Type="http://schemas.openxmlformats.org/officeDocument/2006/relationships/slide" Target="slides/slide497.xml"/><Relationship Id="rId546" Type="http://schemas.openxmlformats.org/officeDocument/2006/relationships/slide" Target="slides/slide539.xml"/><Relationship Id="rId711" Type="http://schemas.openxmlformats.org/officeDocument/2006/relationships/slide" Target="slides/slide704.xml"/><Relationship Id="rId753" Type="http://schemas.openxmlformats.org/officeDocument/2006/relationships/slide" Target="slides/slide746.xml"/><Relationship Id="rId78" Type="http://schemas.openxmlformats.org/officeDocument/2006/relationships/slide" Target="slides/slide71.xml"/><Relationship Id="rId101" Type="http://schemas.openxmlformats.org/officeDocument/2006/relationships/slide" Target="slides/slide94.xml"/><Relationship Id="rId143" Type="http://schemas.openxmlformats.org/officeDocument/2006/relationships/slide" Target="slides/slide136.xml"/><Relationship Id="rId185" Type="http://schemas.openxmlformats.org/officeDocument/2006/relationships/slide" Target="slides/slide178.xml"/><Relationship Id="rId350" Type="http://schemas.openxmlformats.org/officeDocument/2006/relationships/slide" Target="slides/slide343.xml"/><Relationship Id="rId406" Type="http://schemas.openxmlformats.org/officeDocument/2006/relationships/slide" Target="slides/slide399.xml"/><Relationship Id="rId588" Type="http://schemas.openxmlformats.org/officeDocument/2006/relationships/slide" Target="slides/slide581.xml"/><Relationship Id="rId795" Type="http://schemas.openxmlformats.org/officeDocument/2006/relationships/slide" Target="slides/slide788.xml"/><Relationship Id="rId809" Type="http://schemas.openxmlformats.org/officeDocument/2006/relationships/slide" Target="slides/slide802.xml"/><Relationship Id="rId9" Type="http://schemas.openxmlformats.org/officeDocument/2006/relationships/slide" Target="slides/slide2.xml"/><Relationship Id="rId210" Type="http://schemas.openxmlformats.org/officeDocument/2006/relationships/slide" Target="slides/slide203.xml"/><Relationship Id="rId392" Type="http://schemas.openxmlformats.org/officeDocument/2006/relationships/slide" Target="slides/slide385.xml"/><Relationship Id="rId448" Type="http://schemas.openxmlformats.org/officeDocument/2006/relationships/slide" Target="slides/slide441.xml"/><Relationship Id="rId613" Type="http://schemas.openxmlformats.org/officeDocument/2006/relationships/slide" Target="slides/slide606.xml"/><Relationship Id="rId655" Type="http://schemas.openxmlformats.org/officeDocument/2006/relationships/slide" Target="slides/slide648.xml"/><Relationship Id="rId697" Type="http://schemas.openxmlformats.org/officeDocument/2006/relationships/slide" Target="slides/slide690.xml"/><Relationship Id="rId252" Type="http://schemas.openxmlformats.org/officeDocument/2006/relationships/slide" Target="slides/slide245.xml"/><Relationship Id="rId294" Type="http://schemas.openxmlformats.org/officeDocument/2006/relationships/slide" Target="slides/slide287.xml"/><Relationship Id="rId308" Type="http://schemas.openxmlformats.org/officeDocument/2006/relationships/slide" Target="slides/slide301.xml"/><Relationship Id="rId515" Type="http://schemas.openxmlformats.org/officeDocument/2006/relationships/slide" Target="slides/slide508.xml"/><Relationship Id="rId722" Type="http://schemas.openxmlformats.org/officeDocument/2006/relationships/slide" Target="slides/slide715.xml"/><Relationship Id="rId47" Type="http://schemas.openxmlformats.org/officeDocument/2006/relationships/slide" Target="slides/slide40.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slide" Target="slides/slide147.xml"/><Relationship Id="rId361" Type="http://schemas.openxmlformats.org/officeDocument/2006/relationships/slide" Target="slides/slide354.xml"/><Relationship Id="rId557" Type="http://schemas.openxmlformats.org/officeDocument/2006/relationships/slide" Target="slides/slide550.xml"/><Relationship Id="rId599" Type="http://schemas.openxmlformats.org/officeDocument/2006/relationships/slide" Target="slides/slide592.xml"/><Relationship Id="rId764" Type="http://schemas.openxmlformats.org/officeDocument/2006/relationships/slide" Target="slides/slide757.xml"/><Relationship Id="rId196" Type="http://schemas.openxmlformats.org/officeDocument/2006/relationships/slide" Target="slides/slide189.xml"/><Relationship Id="rId417" Type="http://schemas.openxmlformats.org/officeDocument/2006/relationships/slide" Target="slides/slide410.xml"/><Relationship Id="rId459" Type="http://schemas.openxmlformats.org/officeDocument/2006/relationships/slide" Target="slides/slide452.xml"/><Relationship Id="rId624" Type="http://schemas.openxmlformats.org/officeDocument/2006/relationships/slide" Target="slides/slide617.xml"/><Relationship Id="rId666" Type="http://schemas.openxmlformats.org/officeDocument/2006/relationships/slide" Target="slides/slide659.xml"/><Relationship Id="rId16" Type="http://schemas.openxmlformats.org/officeDocument/2006/relationships/slide" Target="slides/slide9.xml"/><Relationship Id="rId221" Type="http://schemas.openxmlformats.org/officeDocument/2006/relationships/slide" Target="slides/slide214.xml"/><Relationship Id="rId263" Type="http://schemas.openxmlformats.org/officeDocument/2006/relationships/slide" Target="slides/slide256.xml"/><Relationship Id="rId319" Type="http://schemas.openxmlformats.org/officeDocument/2006/relationships/slide" Target="slides/slide312.xml"/><Relationship Id="rId470" Type="http://schemas.openxmlformats.org/officeDocument/2006/relationships/slide" Target="slides/slide463.xml"/><Relationship Id="rId526" Type="http://schemas.openxmlformats.org/officeDocument/2006/relationships/slide" Target="slides/slide519.xml"/><Relationship Id="rId58" Type="http://schemas.openxmlformats.org/officeDocument/2006/relationships/slide" Target="slides/slide51.xml"/><Relationship Id="rId123" Type="http://schemas.openxmlformats.org/officeDocument/2006/relationships/slide" Target="slides/slide116.xml"/><Relationship Id="rId330" Type="http://schemas.openxmlformats.org/officeDocument/2006/relationships/slide" Target="slides/slide323.xml"/><Relationship Id="rId568" Type="http://schemas.openxmlformats.org/officeDocument/2006/relationships/slide" Target="slides/slide561.xml"/><Relationship Id="rId733" Type="http://schemas.openxmlformats.org/officeDocument/2006/relationships/slide" Target="slides/slide726.xml"/><Relationship Id="rId775" Type="http://schemas.openxmlformats.org/officeDocument/2006/relationships/slide" Target="slides/slide768.xml"/><Relationship Id="rId165" Type="http://schemas.openxmlformats.org/officeDocument/2006/relationships/slide" Target="slides/slide158.xml"/><Relationship Id="rId372" Type="http://schemas.openxmlformats.org/officeDocument/2006/relationships/slide" Target="slides/slide365.xml"/><Relationship Id="rId428" Type="http://schemas.openxmlformats.org/officeDocument/2006/relationships/slide" Target="slides/slide421.xml"/><Relationship Id="rId635" Type="http://schemas.openxmlformats.org/officeDocument/2006/relationships/slide" Target="slides/slide628.xml"/><Relationship Id="rId677" Type="http://schemas.openxmlformats.org/officeDocument/2006/relationships/slide" Target="slides/slide670.xml"/><Relationship Id="rId800" Type="http://schemas.openxmlformats.org/officeDocument/2006/relationships/slide" Target="slides/slide793.xml"/><Relationship Id="rId232" Type="http://schemas.openxmlformats.org/officeDocument/2006/relationships/slide" Target="slides/slide225.xml"/><Relationship Id="rId274" Type="http://schemas.openxmlformats.org/officeDocument/2006/relationships/slide" Target="slides/slide267.xml"/><Relationship Id="rId481" Type="http://schemas.openxmlformats.org/officeDocument/2006/relationships/slide" Target="slides/slide474.xml"/><Relationship Id="rId702" Type="http://schemas.openxmlformats.org/officeDocument/2006/relationships/slide" Target="slides/slide695.xml"/><Relationship Id="rId27" Type="http://schemas.openxmlformats.org/officeDocument/2006/relationships/slide" Target="slides/slide20.xml"/><Relationship Id="rId69" Type="http://schemas.openxmlformats.org/officeDocument/2006/relationships/slide" Target="slides/slide62.xml"/><Relationship Id="rId134" Type="http://schemas.openxmlformats.org/officeDocument/2006/relationships/slide" Target="slides/slide127.xml"/><Relationship Id="rId537" Type="http://schemas.openxmlformats.org/officeDocument/2006/relationships/slide" Target="slides/slide530.xml"/><Relationship Id="rId579" Type="http://schemas.openxmlformats.org/officeDocument/2006/relationships/slide" Target="slides/slide572.xml"/><Relationship Id="rId744" Type="http://schemas.openxmlformats.org/officeDocument/2006/relationships/slide" Target="slides/slide737.xml"/><Relationship Id="rId786" Type="http://schemas.openxmlformats.org/officeDocument/2006/relationships/slide" Target="slides/slide779.xml"/><Relationship Id="rId80" Type="http://schemas.openxmlformats.org/officeDocument/2006/relationships/slide" Target="slides/slide73.xml"/><Relationship Id="rId176" Type="http://schemas.openxmlformats.org/officeDocument/2006/relationships/slide" Target="slides/slide169.xml"/><Relationship Id="rId341" Type="http://schemas.openxmlformats.org/officeDocument/2006/relationships/slide" Target="slides/slide334.xml"/><Relationship Id="rId383" Type="http://schemas.openxmlformats.org/officeDocument/2006/relationships/slide" Target="slides/slide376.xml"/><Relationship Id="rId439" Type="http://schemas.openxmlformats.org/officeDocument/2006/relationships/slide" Target="slides/slide432.xml"/><Relationship Id="rId590" Type="http://schemas.openxmlformats.org/officeDocument/2006/relationships/slide" Target="slides/slide583.xml"/><Relationship Id="rId604" Type="http://schemas.openxmlformats.org/officeDocument/2006/relationships/slide" Target="slides/slide597.xml"/><Relationship Id="rId646" Type="http://schemas.openxmlformats.org/officeDocument/2006/relationships/slide" Target="slides/slide639.xml"/><Relationship Id="rId811" Type="http://schemas.openxmlformats.org/officeDocument/2006/relationships/commentAuthors" Target="commentAuthors.xml"/><Relationship Id="rId201" Type="http://schemas.openxmlformats.org/officeDocument/2006/relationships/slide" Target="slides/slide194.xml"/><Relationship Id="rId243" Type="http://schemas.openxmlformats.org/officeDocument/2006/relationships/slide" Target="slides/slide236.xml"/><Relationship Id="rId285" Type="http://schemas.openxmlformats.org/officeDocument/2006/relationships/slide" Target="slides/slide278.xml"/><Relationship Id="rId450" Type="http://schemas.openxmlformats.org/officeDocument/2006/relationships/slide" Target="slides/slide443.xml"/><Relationship Id="rId506" Type="http://schemas.openxmlformats.org/officeDocument/2006/relationships/slide" Target="slides/slide499.xml"/><Relationship Id="rId688" Type="http://schemas.openxmlformats.org/officeDocument/2006/relationships/slide" Target="slides/slide681.xml"/><Relationship Id="rId38" Type="http://schemas.openxmlformats.org/officeDocument/2006/relationships/slide" Target="slides/slide31.xml"/><Relationship Id="rId103" Type="http://schemas.openxmlformats.org/officeDocument/2006/relationships/slide" Target="slides/slide96.xml"/><Relationship Id="rId310" Type="http://schemas.openxmlformats.org/officeDocument/2006/relationships/slide" Target="slides/slide303.xml"/><Relationship Id="rId492" Type="http://schemas.openxmlformats.org/officeDocument/2006/relationships/slide" Target="slides/slide485.xml"/><Relationship Id="rId548" Type="http://schemas.openxmlformats.org/officeDocument/2006/relationships/slide" Target="slides/slide541.xml"/><Relationship Id="rId713" Type="http://schemas.openxmlformats.org/officeDocument/2006/relationships/slide" Target="slides/slide706.xml"/><Relationship Id="rId755" Type="http://schemas.openxmlformats.org/officeDocument/2006/relationships/slide" Target="slides/slide748.xml"/><Relationship Id="rId797" Type="http://schemas.openxmlformats.org/officeDocument/2006/relationships/slide" Target="slides/slide790.xml"/><Relationship Id="rId91" Type="http://schemas.openxmlformats.org/officeDocument/2006/relationships/slide" Target="slides/slide84.xml"/><Relationship Id="rId145" Type="http://schemas.openxmlformats.org/officeDocument/2006/relationships/slide" Target="slides/slide138.xml"/><Relationship Id="rId187" Type="http://schemas.openxmlformats.org/officeDocument/2006/relationships/slide" Target="slides/slide180.xml"/><Relationship Id="rId352" Type="http://schemas.openxmlformats.org/officeDocument/2006/relationships/slide" Target="slides/slide345.xml"/><Relationship Id="rId394" Type="http://schemas.openxmlformats.org/officeDocument/2006/relationships/slide" Target="slides/slide387.xml"/><Relationship Id="rId408" Type="http://schemas.openxmlformats.org/officeDocument/2006/relationships/slide" Target="slides/slide401.xml"/><Relationship Id="rId615" Type="http://schemas.openxmlformats.org/officeDocument/2006/relationships/slide" Target="slides/slide608.xml"/><Relationship Id="rId212" Type="http://schemas.openxmlformats.org/officeDocument/2006/relationships/slide" Target="slides/slide205.xml"/><Relationship Id="rId254" Type="http://schemas.openxmlformats.org/officeDocument/2006/relationships/slide" Target="slides/slide247.xml"/><Relationship Id="rId657" Type="http://schemas.openxmlformats.org/officeDocument/2006/relationships/slide" Target="slides/slide650.xml"/><Relationship Id="rId699" Type="http://schemas.openxmlformats.org/officeDocument/2006/relationships/slide" Target="slides/slide692.xml"/><Relationship Id="rId49" Type="http://schemas.openxmlformats.org/officeDocument/2006/relationships/slide" Target="slides/slide42.xml"/><Relationship Id="rId114" Type="http://schemas.openxmlformats.org/officeDocument/2006/relationships/slide" Target="slides/slide107.xml"/><Relationship Id="rId296" Type="http://schemas.openxmlformats.org/officeDocument/2006/relationships/slide" Target="slides/slide289.xml"/><Relationship Id="rId461" Type="http://schemas.openxmlformats.org/officeDocument/2006/relationships/slide" Target="slides/slide454.xml"/><Relationship Id="rId517" Type="http://schemas.openxmlformats.org/officeDocument/2006/relationships/slide" Target="slides/slide510.xml"/><Relationship Id="rId559" Type="http://schemas.openxmlformats.org/officeDocument/2006/relationships/slide" Target="slides/slide552.xml"/><Relationship Id="rId724" Type="http://schemas.openxmlformats.org/officeDocument/2006/relationships/slide" Target="slides/slide717.xml"/><Relationship Id="rId766" Type="http://schemas.openxmlformats.org/officeDocument/2006/relationships/slide" Target="slides/slide759.xml"/><Relationship Id="rId60" Type="http://schemas.openxmlformats.org/officeDocument/2006/relationships/slide" Target="slides/slide53.xml"/><Relationship Id="rId156" Type="http://schemas.openxmlformats.org/officeDocument/2006/relationships/slide" Target="slides/slide149.xml"/><Relationship Id="rId198" Type="http://schemas.openxmlformats.org/officeDocument/2006/relationships/slide" Target="slides/slide191.xml"/><Relationship Id="rId321" Type="http://schemas.openxmlformats.org/officeDocument/2006/relationships/slide" Target="slides/slide314.xml"/><Relationship Id="rId363" Type="http://schemas.openxmlformats.org/officeDocument/2006/relationships/slide" Target="slides/slide356.xml"/><Relationship Id="rId419" Type="http://schemas.openxmlformats.org/officeDocument/2006/relationships/slide" Target="slides/slide412.xml"/><Relationship Id="rId570" Type="http://schemas.openxmlformats.org/officeDocument/2006/relationships/slide" Target="slides/slide563.xml"/><Relationship Id="rId626" Type="http://schemas.openxmlformats.org/officeDocument/2006/relationships/slide" Target="slides/slide619.xml"/><Relationship Id="rId223" Type="http://schemas.openxmlformats.org/officeDocument/2006/relationships/slide" Target="slides/slide216.xml"/><Relationship Id="rId430" Type="http://schemas.openxmlformats.org/officeDocument/2006/relationships/slide" Target="slides/slide423.xml"/><Relationship Id="rId668" Type="http://schemas.openxmlformats.org/officeDocument/2006/relationships/slide" Target="slides/slide661.xml"/><Relationship Id="rId18" Type="http://schemas.openxmlformats.org/officeDocument/2006/relationships/slide" Target="slides/slide11.xml"/><Relationship Id="rId265" Type="http://schemas.openxmlformats.org/officeDocument/2006/relationships/slide" Target="slides/slide258.xml"/><Relationship Id="rId472" Type="http://schemas.openxmlformats.org/officeDocument/2006/relationships/slide" Target="slides/slide465.xml"/><Relationship Id="rId528" Type="http://schemas.openxmlformats.org/officeDocument/2006/relationships/slide" Target="slides/slide521.xml"/><Relationship Id="rId735" Type="http://schemas.openxmlformats.org/officeDocument/2006/relationships/slide" Target="slides/slide728.xml"/><Relationship Id="rId125" Type="http://schemas.openxmlformats.org/officeDocument/2006/relationships/slide" Target="slides/slide118.xml"/><Relationship Id="rId167" Type="http://schemas.openxmlformats.org/officeDocument/2006/relationships/slide" Target="slides/slide160.xml"/><Relationship Id="rId332" Type="http://schemas.openxmlformats.org/officeDocument/2006/relationships/slide" Target="slides/slide325.xml"/><Relationship Id="rId374" Type="http://schemas.openxmlformats.org/officeDocument/2006/relationships/slide" Target="slides/slide367.xml"/><Relationship Id="rId581" Type="http://schemas.openxmlformats.org/officeDocument/2006/relationships/slide" Target="slides/slide574.xml"/><Relationship Id="rId777" Type="http://schemas.openxmlformats.org/officeDocument/2006/relationships/slide" Target="slides/slide770.xml"/><Relationship Id="rId71" Type="http://schemas.openxmlformats.org/officeDocument/2006/relationships/slide" Target="slides/slide64.xml"/><Relationship Id="rId234" Type="http://schemas.openxmlformats.org/officeDocument/2006/relationships/slide" Target="slides/slide227.xml"/><Relationship Id="rId637" Type="http://schemas.openxmlformats.org/officeDocument/2006/relationships/slide" Target="slides/slide630.xml"/><Relationship Id="rId679" Type="http://schemas.openxmlformats.org/officeDocument/2006/relationships/slide" Target="slides/slide672.xml"/><Relationship Id="rId802" Type="http://schemas.openxmlformats.org/officeDocument/2006/relationships/slide" Target="slides/slide795.xml"/><Relationship Id="rId2" Type="http://schemas.openxmlformats.org/officeDocument/2006/relationships/slideMaster" Target="slideMasters/slideMaster2.xml"/><Relationship Id="rId29" Type="http://schemas.openxmlformats.org/officeDocument/2006/relationships/slide" Target="slides/slide22.xml"/><Relationship Id="rId276" Type="http://schemas.openxmlformats.org/officeDocument/2006/relationships/slide" Target="slides/slide269.xml"/><Relationship Id="rId441" Type="http://schemas.openxmlformats.org/officeDocument/2006/relationships/slide" Target="slides/slide434.xml"/><Relationship Id="rId483" Type="http://schemas.openxmlformats.org/officeDocument/2006/relationships/slide" Target="slides/slide476.xml"/><Relationship Id="rId539" Type="http://schemas.openxmlformats.org/officeDocument/2006/relationships/slide" Target="slides/slide532.xml"/><Relationship Id="rId690" Type="http://schemas.openxmlformats.org/officeDocument/2006/relationships/slide" Target="slides/slide683.xml"/><Relationship Id="rId704" Type="http://schemas.openxmlformats.org/officeDocument/2006/relationships/slide" Target="slides/slide697.xml"/><Relationship Id="rId746" Type="http://schemas.openxmlformats.org/officeDocument/2006/relationships/slide" Target="slides/slide739.xml"/><Relationship Id="rId40" Type="http://schemas.openxmlformats.org/officeDocument/2006/relationships/slide" Target="slides/slide33.xml"/><Relationship Id="rId136" Type="http://schemas.openxmlformats.org/officeDocument/2006/relationships/slide" Target="slides/slide129.xml"/><Relationship Id="rId178" Type="http://schemas.openxmlformats.org/officeDocument/2006/relationships/slide" Target="slides/slide171.xml"/><Relationship Id="rId301" Type="http://schemas.openxmlformats.org/officeDocument/2006/relationships/slide" Target="slides/slide294.xml"/><Relationship Id="rId343" Type="http://schemas.openxmlformats.org/officeDocument/2006/relationships/slide" Target="slides/slide336.xml"/><Relationship Id="rId550" Type="http://schemas.openxmlformats.org/officeDocument/2006/relationships/slide" Target="slides/slide543.xml"/><Relationship Id="rId788" Type="http://schemas.openxmlformats.org/officeDocument/2006/relationships/slide" Target="slides/slide781.xml"/><Relationship Id="rId82" Type="http://schemas.openxmlformats.org/officeDocument/2006/relationships/slide" Target="slides/slide75.xml"/><Relationship Id="rId203" Type="http://schemas.openxmlformats.org/officeDocument/2006/relationships/slide" Target="slides/slide196.xml"/><Relationship Id="rId385" Type="http://schemas.openxmlformats.org/officeDocument/2006/relationships/slide" Target="slides/slide378.xml"/><Relationship Id="rId592" Type="http://schemas.openxmlformats.org/officeDocument/2006/relationships/slide" Target="slides/slide585.xml"/><Relationship Id="rId606" Type="http://schemas.openxmlformats.org/officeDocument/2006/relationships/slide" Target="slides/slide599.xml"/><Relationship Id="rId648" Type="http://schemas.openxmlformats.org/officeDocument/2006/relationships/slide" Target="slides/slide641.xml"/><Relationship Id="rId813" Type="http://schemas.openxmlformats.org/officeDocument/2006/relationships/viewProps" Target="viewProps.xml"/><Relationship Id="rId245" Type="http://schemas.openxmlformats.org/officeDocument/2006/relationships/slide" Target="slides/slide238.xml"/><Relationship Id="rId287" Type="http://schemas.openxmlformats.org/officeDocument/2006/relationships/slide" Target="slides/slide280.xml"/><Relationship Id="rId410" Type="http://schemas.openxmlformats.org/officeDocument/2006/relationships/slide" Target="slides/slide403.xml"/><Relationship Id="rId452" Type="http://schemas.openxmlformats.org/officeDocument/2006/relationships/slide" Target="slides/slide445.xml"/><Relationship Id="rId494" Type="http://schemas.openxmlformats.org/officeDocument/2006/relationships/slide" Target="slides/slide487.xml"/><Relationship Id="rId508" Type="http://schemas.openxmlformats.org/officeDocument/2006/relationships/slide" Target="slides/slide501.xml"/><Relationship Id="rId715" Type="http://schemas.openxmlformats.org/officeDocument/2006/relationships/slide" Target="slides/slide708.xml"/><Relationship Id="rId105" Type="http://schemas.openxmlformats.org/officeDocument/2006/relationships/slide" Target="slides/slide98.xml"/><Relationship Id="rId147" Type="http://schemas.openxmlformats.org/officeDocument/2006/relationships/slide" Target="slides/slide140.xml"/><Relationship Id="rId312" Type="http://schemas.openxmlformats.org/officeDocument/2006/relationships/slide" Target="slides/slide305.xml"/><Relationship Id="rId354" Type="http://schemas.openxmlformats.org/officeDocument/2006/relationships/slide" Target="slides/slide347.xml"/><Relationship Id="rId757" Type="http://schemas.openxmlformats.org/officeDocument/2006/relationships/slide" Target="slides/slide750.xml"/><Relationship Id="rId799" Type="http://schemas.openxmlformats.org/officeDocument/2006/relationships/slide" Target="slides/slide792.xml"/><Relationship Id="rId51" Type="http://schemas.openxmlformats.org/officeDocument/2006/relationships/slide" Target="slides/slide44.xml"/><Relationship Id="rId93" Type="http://schemas.openxmlformats.org/officeDocument/2006/relationships/slide" Target="slides/slide86.xml"/><Relationship Id="rId189" Type="http://schemas.openxmlformats.org/officeDocument/2006/relationships/slide" Target="slides/slide182.xml"/><Relationship Id="rId396" Type="http://schemas.openxmlformats.org/officeDocument/2006/relationships/slide" Target="slides/slide389.xml"/><Relationship Id="rId561" Type="http://schemas.openxmlformats.org/officeDocument/2006/relationships/slide" Target="slides/slide554.xml"/><Relationship Id="rId617" Type="http://schemas.openxmlformats.org/officeDocument/2006/relationships/slide" Target="slides/slide610.xml"/><Relationship Id="rId659" Type="http://schemas.openxmlformats.org/officeDocument/2006/relationships/slide" Target="slides/slide652.xml"/><Relationship Id="rId214" Type="http://schemas.openxmlformats.org/officeDocument/2006/relationships/slide" Target="slides/slide207.xml"/><Relationship Id="rId256" Type="http://schemas.openxmlformats.org/officeDocument/2006/relationships/slide" Target="slides/slide249.xml"/><Relationship Id="rId298" Type="http://schemas.openxmlformats.org/officeDocument/2006/relationships/slide" Target="slides/slide291.xml"/><Relationship Id="rId421" Type="http://schemas.openxmlformats.org/officeDocument/2006/relationships/slide" Target="slides/slide414.xml"/><Relationship Id="rId463" Type="http://schemas.openxmlformats.org/officeDocument/2006/relationships/slide" Target="slides/slide456.xml"/><Relationship Id="rId519" Type="http://schemas.openxmlformats.org/officeDocument/2006/relationships/slide" Target="slides/slide512.xml"/><Relationship Id="rId670" Type="http://schemas.openxmlformats.org/officeDocument/2006/relationships/slide" Target="slides/slide663.xml"/><Relationship Id="rId116" Type="http://schemas.openxmlformats.org/officeDocument/2006/relationships/slide" Target="slides/slide109.xml"/><Relationship Id="rId158" Type="http://schemas.openxmlformats.org/officeDocument/2006/relationships/slide" Target="slides/slide151.xml"/><Relationship Id="rId323" Type="http://schemas.openxmlformats.org/officeDocument/2006/relationships/slide" Target="slides/slide316.xml"/><Relationship Id="rId530" Type="http://schemas.openxmlformats.org/officeDocument/2006/relationships/slide" Target="slides/slide523.xml"/><Relationship Id="rId726" Type="http://schemas.openxmlformats.org/officeDocument/2006/relationships/slide" Target="slides/slide719.xml"/><Relationship Id="rId768" Type="http://schemas.openxmlformats.org/officeDocument/2006/relationships/slide" Target="slides/slide761.xml"/><Relationship Id="rId20" Type="http://schemas.openxmlformats.org/officeDocument/2006/relationships/slide" Target="slides/slide13.xml"/><Relationship Id="rId62" Type="http://schemas.openxmlformats.org/officeDocument/2006/relationships/slide" Target="slides/slide55.xml"/><Relationship Id="rId365" Type="http://schemas.openxmlformats.org/officeDocument/2006/relationships/slide" Target="slides/slide358.xml"/><Relationship Id="rId572" Type="http://schemas.openxmlformats.org/officeDocument/2006/relationships/slide" Target="slides/slide565.xml"/><Relationship Id="rId628" Type="http://schemas.openxmlformats.org/officeDocument/2006/relationships/slide" Target="slides/slide621.xml"/><Relationship Id="rId225" Type="http://schemas.openxmlformats.org/officeDocument/2006/relationships/slide" Target="slides/slide218.xml"/><Relationship Id="rId267" Type="http://schemas.openxmlformats.org/officeDocument/2006/relationships/slide" Target="slides/slide260.xml"/><Relationship Id="rId432" Type="http://schemas.openxmlformats.org/officeDocument/2006/relationships/slide" Target="slides/slide425.xml"/><Relationship Id="rId474" Type="http://schemas.openxmlformats.org/officeDocument/2006/relationships/slide" Target="slides/slide467.xml"/><Relationship Id="rId127" Type="http://schemas.openxmlformats.org/officeDocument/2006/relationships/slide" Target="slides/slide120.xml"/><Relationship Id="rId681" Type="http://schemas.openxmlformats.org/officeDocument/2006/relationships/slide" Target="slides/slide674.xml"/><Relationship Id="rId737" Type="http://schemas.openxmlformats.org/officeDocument/2006/relationships/slide" Target="slides/slide730.xml"/><Relationship Id="rId779" Type="http://schemas.openxmlformats.org/officeDocument/2006/relationships/slide" Target="slides/slide772.xml"/><Relationship Id="rId31" Type="http://schemas.openxmlformats.org/officeDocument/2006/relationships/slide" Target="slides/slide24.xml"/><Relationship Id="rId73" Type="http://schemas.openxmlformats.org/officeDocument/2006/relationships/slide" Target="slides/slide66.xml"/><Relationship Id="rId169" Type="http://schemas.openxmlformats.org/officeDocument/2006/relationships/slide" Target="slides/slide162.xml"/><Relationship Id="rId334" Type="http://schemas.openxmlformats.org/officeDocument/2006/relationships/slide" Target="slides/slide327.xml"/><Relationship Id="rId376" Type="http://schemas.openxmlformats.org/officeDocument/2006/relationships/slide" Target="slides/slide369.xml"/><Relationship Id="rId541" Type="http://schemas.openxmlformats.org/officeDocument/2006/relationships/slide" Target="slides/slide534.xml"/><Relationship Id="rId583" Type="http://schemas.openxmlformats.org/officeDocument/2006/relationships/slide" Target="slides/slide576.xml"/><Relationship Id="rId639" Type="http://schemas.openxmlformats.org/officeDocument/2006/relationships/slide" Target="slides/slide632.xml"/><Relationship Id="rId790" Type="http://schemas.openxmlformats.org/officeDocument/2006/relationships/slide" Target="slides/slide783.xml"/><Relationship Id="rId804" Type="http://schemas.openxmlformats.org/officeDocument/2006/relationships/slide" Target="slides/slide797.xml"/><Relationship Id="rId4" Type="http://schemas.openxmlformats.org/officeDocument/2006/relationships/slideMaster" Target="slideMasters/slideMaster4.xml"/><Relationship Id="rId180" Type="http://schemas.openxmlformats.org/officeDocument/2006/relationships/slide" Target="slides/slide173.xml"/><Relationship Id="rId236" Type="http://schemas.openxmlformats.org/officeDocument/2006/relationships/slide" Target="slides/slide229.xml"/><Relationship Id="rId278" Type="http://schemas.openxmlformats.org/officeDocument/2006/relationships/slide" Target="slides/slide271.xml"/><Relationship Id="rId401" Type="http://schemas.openxmlformats.org/officeDocument/2006/relationships/slide" Target="slides/slide394.xml"/><Relationship Id="rId443" Type="http://schemas.openxmlformats.org/officeDocument/2006/relationships/slide" Target="slides/slide436.xml"/><Relationship Id="rId650" Type="http://schemas.openxmlformats.org/officeDocument/2006/relationships/slide" Target="slides/slide643.xml"/><Relationship Id="rId303" Type="http://schemas.openxmlformats.org/officeDocument/2006/relationships/slide" Target="slides/slide296.xml"/><Relationship Id="rId485" Type="http://schemas.openxmlformats.org/officeDocument/2006/relationships/slide" Target="slides/slide478.xml"/><Relationship Id="rId692" Type="http://schemas.openxmlformats.org/officeDocument/2006/relationships/slide" Target="slides/slide685.xml"/><Relationship Id="rId706" Type="http://schemas.openxmlformats.org/officeDocument/2006/relationships/slide" Target="slides/slide699.xml"/><Relationship Id="rId748" Type="http://schemas.openxmlformats.org/officeDocument/2006/relationships/slide" Target="slides/slide741.xml"/><Relationship Id="rId42" Type="http://schemas.openxmlformats.org/officeDocument/2006/relationships/slide" Target="slides/slide35.xml"/><Relationship Id="rId84" Type="http://schemas.openxmlformats.org/officeDocument/2006/relationships/slide" Target="slides/slide77.xml"/><Relationship Id="rId138" Type="http://schemas.openxmlformats.org/officeDocument/2006/relationships/slide" Target="slides/slide131.xml"/><Relationship Id="rId345" Type="http://schemas.openxmlformats.org/officeDocument/2006/relationships/slide" Target="slides/slide338.xml"/><Relationship Id="rId387" Type="http://schemas.openxmlformats.org/officeDocument/2006/relationships/slide" Target="slides/slide380.xml"/><Relationship Id="rId510" Type="http://schemas.openxmlformats.org/officeDocument/2006/relationships/slide" Target="slides/slide503.xml"/><Relationship Id="rId552" Type="http://schemas.openxmlformats.org/officeDocument/2006/relationships/slide" Target="slides/slide545.xml"/><Relationship Id="rId594" Type="http://schemas.openxmlformats.org/officeDocument/2006/relationships/slide" Target="slides/slide587.xml"/><Relationship Id="rId608" Type="http://schemas.openxmlformats.org/officeDocument/2006/relationships/slide" Target="slides/slide601.xml"/><Relationship Id="rId815" Type="http://schemas.openxmlformats.org/officeDocument/2006/relationships/tableStyles" Target="tableStyles.xml"/><Relationship Id="rId191" Type="http://schemas.openxmlformats.org/officeDocument/2006/relationships/slide" Target="slides/slide184.xml"/><Relationship Id="rId205" Type="http://schemas.openxmlformats.org/officeDocument/2006/relationships/slide" Target="slides/slide198.xml"/><Relationship Id="rId247" Type="http://schemas.openxmlformats.org/officeDocument/2006/relationships/slide" Target="slides/slide240.xml"/><Relationship Id="rId412" Type="http://schemas.openxmlformats.org/officeDocument/2006/relationships/slide" Target="slides/slide405.xml"/><Relationship Id="rId107" Type="http://schemas.openxmlformats.org/officeDocument/2006/relationships/slide" Target="slides/slide100.xml"/><Relationship Id="rId289" Type="http://schemas.openxmlformats.org/officeDocument/2006/relationships/slide" Target="slides/slide282.xml"/><Relationship Id="rId454" Type="http://schemas.openxmlformats.org/officeDocument/2006/relationships/slide" Target="slides/slide447.xml"/><Relationship Id="rId496" Type="http://schemas.openxmlformats.org/officeDocument/2006/relationships/slide" Target="slides/slide489.xml"/><Relationship Id="rId661" Type="http://schemas.openxmlformats.org/officeDocument/2006/relationships/slide" Target="slides/slide654.xml"/><Relationship Id="rId717" Type="http://schemas.openxmlformats.org/officeDocument/2006/relationships/slide" Target="slides/slide710.xml"/><Relationship Id="rId759" Type="http://schemas.openxmlformats.org/officeDocument/2006/relationships/slide" Target="slides/slide752.xml"/><Relationship Id="rId11" Type="http://schemas.openxmlformats.org/officeDocument/2006/relationships/slide" Target="slides/slide4.xml"/><Relationship Id="rId53" Type="http://schemas.openxmlformats.org/officeDocument/2006/relationships/slide" Target="slides/slide46.xml"/><Relationship Id="rId149" Type="http://schemas.openxmlformats.org/officeDocument/2006/relationships/slide" Target="slides/slide142.xml"/><Relationship Id="rId314" Type="http://schemas.openxmlformats.org/officeDocument/2006/relationships/slide" Target="slides/slide307.xml"/><Relationship Id="rId356" Type="http://schemas.openxmlformats.org/officeDocument/2006/relationships/slide" Target="slides/slide349.xml"/><Relationship Id="rId398" Type="http://schemas.openxmlformats.org/officeDocument/2006/relationships/slide" Target="slides/slide391.xml"/><Relationship Id="rId521" Type="http://schemas.openxmlformats.org/officeDocument/2006/relationships/slide" Target="slides/slide514.xml"/><Relationship Id="rId563" Type="http://schemas.openxmlformats.org/officeDocument/2006/relationships/slide" Target="slides/slide556.xml"/><Relationship Id="rId619" Type="http://schemas.openxmlformats.org/officeDocument/2006/relationships/slide" Target="slides/slide612.xml"/><Relationship Id="rId770" Type="http://schemas.openxmlformats.org/officeDocument/2006/relationships/slide" Target="slides/slide763.xml"/><Relationship Id="rId95" Type="http://schemas.openxmlformats.org/officeDocument/2006/relationships/slide" Target="slides/slide88.xml"/><Relationship Id="rId160" Type="http://schemas.openxmlformats.org/officeDocument/2006/relationships/slide" Target="slides/slide153.xml"/><Relationship Id="rId216" Type="http://schemas.openxmlformats.org/officeDocument/2006/relationships/slide" Target="slides/slide209.xml"/><Relationship Id="rId423" Type="http://schemas.openxmlformats.org/officeDocument/2006/relationships/slide" Target="slides/slide416.xml"/><Relationship Id="rId258" Type="http://schemas.openxmlformats.org/officeDocument/2006/relationships/slide" Target="slides/slide251.xml"/><Relationship Id="rId465" Type="http://schemas.openxmlformats.org/officeDocument/2006/relationships/slide" Target="slides/slide458.xml"/><Relationship Id="rId630" Type="http://schemas.openxmlformats.org/officeDocument/2006/relationships/slide" Target="slides/slide623.xml"/><Relationship Id="rId672" Type="http://schemas.openxmlformats.org/officeDocument/2006/relationships/slide" Target="slides/slide665.xml"/><Relationship Id="rId728" Type="http://schemas.openxmlformats.org/officeDocument/2006/relationships/slide" Target="slides/slide721.xml"/><Relationship Id="rId22" Type="http://schemas.openxmlformats.org/officeDocument/2006/relationships/slide" Target="slides/slide15.xml"/><Relationship Id="rId64" Type="http://schemas.openxmlformats.org/officeDocument/2006/relationships/slide" Target="slides/slide57.xml"/><Relationship Id="rId118" Type="http://schemas.openxmlformats.org/officeDocument/2006/relationships/slide" Target="slides/slide111.xml"/><Relationship Id="rId325" Type="http://schemas.openxmlformats.org/officeDocument/2006/relationships/slide" Target="slides/slide318.xml"/><Relationship Id="rId367" Type="http://schemas.openxmlformats.org/officeDocument/2006/relationships/slide" Target="slides/slide360.xml"/><Relationship Id="rId532" Type="http://schemas.openxmlformats.org/officeDocument/2006/relationships/slide" Target="slides/slide525.xml"/><Relationship Id="rId574" Type="http://schemas.openxmlformats.org/officeDocument/2006/relationships/slide" Target="slides/slide567.xml"/><Relationship Id="rId171" Type="http://schemas.openxmlformats.org/officeDocument/2006/relationships/slide" Target="slides/slide164.xml"/><Relationship Id="rId227" Type="http://schemas.openxmlformats.org/officeDocument/2006/relationships/slide" Target="slides/slide220.xml"/><Relationship Id="rId781" Type="http://schemas.openxmlformats.org/officeDocument/2006/relationships/slide" Target="slides/slide774.xml"/><Relationship Id="rId269" Type="http://schemas.openxmlformats.org/officeDocument/2006/relationships/slide" Target="slides/slide262.xml"/><Relationship Id="rId434" Type="http://schemas.openxmlformats.org/officeDocument/2006/relationships/slide" Target="slides/slide427.xml"/><Relationship Id="rId476" Type="http://schemas.openxmlformats.org/officeDocument/2006/relationships/slide" Target="slides/slide469.xml"/><Relationship Id="rId641" Type="http://schemas.openxmlformats.org/officeDocument/2006/relationships/slide" Target="slides/slide634.xml"/><Relationship Id="rId683" Type="http://schemas.openxmlformats.org/officeDocument/2006/relationships/slide" Target="slides/slide676.xml"/><Relationship Id="rId739" Type="http://schemas.openxmlformats.org/officeDocument/2006/relationships/slide" Target="slides/slide732.xml"/><Relationship Id="rId33" Type="http://schemas.openxmlformats.org/officeDocument/2006/relationships/slide" Target="slides/slide26.xml"/><Relationship Id="rId129" Type="http://schemas.openxmlformats.org/officeDocument/2006/relationships/slide" Target="slides/slide122.xml"/><Relationship Id="rId280" Type="http://schemas.openxmlformats.org/officeDocument/2006/relationships/slide" Target="slides/slide273.xml"/><Relationship Id="rId336" Type="http://schemas.openxmlformats.org/officeDocument/2006/relationships/slide" Target="slides/slide329.xml"/><Relationship Id="rId501" Type="http://schemas.openxmlformats.org/officeDocument/2006/relationships/slide" Target="slides/slide494.xml"/><Relationship Id="rId543" Type="http://schemas.openxmlformats.org/officeDocument/2006/relationships/slide" Target="slides/slide536.xml"/><Relationship Id="rId75" Type="http://schemas.openxmlformats.org/officeDocument/2006/relationships/slide" Target="slides/slide68.xml"/><Relationship Id="rId140" Type="http://schemas.openxmlformats.org/officeDocument/2006/relationships/slide" Target="slides/slide133.xml"/><Relationship Id="rId182" Type="http://schemas.openxmlformats.org/officeDocument/2006/relationships/slide" Target="slides/slide175.xml"/><Relationship Id="rId378" Type="http://schemas.openxmlformats.org/officeDocument/2006/relationships/slide" Target="slides/slide371.xml"/><Relationship Id="rId403" Type="http://schemas.openxmlformats.org/officeDocument/2006/relationships/slide" Target="slides/slide396.xml"/><Relationship Id="rId585" Type="http://schemas.openxmlformats.org/officeDocument/2006/relationships/slide" Target="slides/slide578.xml"/><Relationship Id="rId750" Type="http://schemas.openxmlformats.org/officeDocument/2006/relationships/slide" Target="slides/slide743.xml"/><Relationship Id="rId792" Type="http://schemas.openxmlformats.org/officeDocument/2006/relationships/slide" Target="slides/slide785.xml"/><Relationship Id="rId806" Type="http://schemas.openxmlformats.org/officeDocument/2006/relationships/slide" Target="slides/slide799.xml"/><Relationship Id="rId6" Type="http://schemas.openxmlformats.org/officeDocument/2006/relationships/slideMaster" Target="slideMasters/slideMaster6.xml"/><Relationship Id="rId238" Type="http://schemas.openxmlformats.org/officeDocument/2006/relationships/slide" Target="slides/slide231.xml"/><Relationship Id="rId445" Type="http://schemas.openxmlformats.org/officeDocument/2006/relationships/slide" Target="slides/slide438.xml"/><Relationship Id="rId487" Type="http://schemas.openxmlformats.org/officeDocument/2006/relationships/slide" Target="slides/slide480.xml"/><Relationship Id="rId610" Type="http://schemas.openxmlformats.org/officeDocument/2006/relationships/slide" Target="slides/slide603.xml"/><Relationship Id="rId652" Type="http://schemas.openxmlformats.org/officeDocument/2006/relationships/slide" Target="slides/slide645.xml"/><Relationship Id="rId694" Type="http://schemas.openxmlformats.org/officeDocument/2006/relationships/slide" Target="slides/slide687.xml"/><Relationship Id="rId708" Type="http://schemas.openxmlformats.org/officeDocument/2006/relationships/slide" Target="slides/slide701.xml"/><Relationship Id="rId291" Type="http://schemas.openxmlformats.org/officeDocument/2006/relationships/slide" Target="slides/slide284.xml"/><Relationship Id="rId305" Type="http://schemas.openxmlformats.org/officeDocument/2006/relationships/slide" Target="slides/slide298.xml"/><Relationship Id="rId347" Type="http://schemas.openxmlformats.org/officeDocument/2006/relationships/slide" Target="slides/slide340.xml"/><Relationship Id="rId512" Type="http://schemas.openxmlformats.org/officeDocument/2006/relationships/slide" Target="slides/slide505.xml"/><Relationship Id="rId44" Type="http://schemas.openxmlformats.org/officeDocument/2006/relationships/slide" Target="slides/slide37.xml"/><Relationship Id="rId86" Type="http://schemas.openxmlformats.org/officeDocument/2006/relationships/slide" Target="slides/slide79.xml"/><Relationship Id="rId151" Type="http://schemas.openxmlformats.org/officeDocument/2006/relationships/slide" Target="slides/slide144.xml"/><Relationship Id="rId389" Type="http://schemas.openxmlformats.org/officeDocument/2006/relationships/slide" Target="slides/slide382.xml"/><Relationship Id="rId554" Type="http://schemas.openxmlformats.org/officeDocument/2006/relationships/slide" Target="slides/slide547.xml"/><Relationship Id="rId596" Type="http://schemas.openxmlformats.org/officeDocument/2006/relationships/slide" Target="slides/slide589.xml"/><Relationship Id="rId761" Type="http://schemas.openxmlformats.org/officeDocument/2006/relationships/slide" Target="slides/slide754.xml"/><Relationship Id="rId193" Type="http://schemas.openxmlformats.org/officeDocument/2006/relationships/slide" Target="slides/slide186.xml"/><Relationship Id="rId207" Type="http://schemas.openxmlformats.org/officeDocument/2006/relationships/slide" Target="slides/slide200.xml"/><Relationship Id="rId249" Type="http://schemas.openxmlformats.org/officeDocument/2006/relationships/slide" Target="slides/slide242.xml"/><Relationship Id="rId414" Type="http://schemas.openxmlformats.org/officeDocument/2006/relationships/slide" Target="slides/slide407.xml"/><Relationship Id="rId456" Type="http://schemas.openxmlformats.org/officeDocument/2006/relationships/slide" Target="slides/slide449.xml"/><Relationship Id="rId498" Type="http://schemas.openxmlformats.org/officeDocument/2006/relationships/slide" Target="slides/slide491.xml"/><Relationship Id="rId621" Type="http://schemas.openxmlformats.org/officeDocument/2006/relationships/slide" Target="slides/slide614.xml"/><Relationship Id="rId663" Type="http://schemas.openxmlformats.org/officeDocument/2006/relationships/slide" Target="slides/slide656.xml"/><Relationship Id="rId13" Type="http://schemas.openxmlformats.org/officeDocument/2006/relationships/slide" Target="slides/slide6.xml"/><Relationship Id="rId109" Type="http://schemas.openxmlformats.org/officeDocument/2006/relationships/slide" Target="slides/slide102.xml"/><Relationship Id="rId260" Type="http://schemas.openxmlformats.org/officeDocument/2006/relationships/slide" Target="slides/slide253.xml"/><Relationship Id="rId316" Type="http://schemas.openxmlformats.org/officeDocument/2006/relationships/slide" Target="slides/slide309.xml"/><Relationship Id="rId523" Type="http://schemas.openxmlformats.org/officeDocument/2006/relationships/slide" Target="slides/slide516.xml"/><Relationship Id="rId719" Type="http://schemas.openxmlformats.org/officeDocument/2006/relationships/slide" Target="slides/slide712.xml"/><Relationship Id="rId55" Type="http://schemas.openxmlformats.org/officeDocument/2006/relationships/slide" Target="slides/slide48.xml"/><Relationship Id="rId97" Type="http://schemas.openxmlformats.org/officeDocument/2006/relationships/slide" Target="slides/slide90.xml"/><Relationship Id="rId120" Type="http://schemas.openxmlformats.org/officeDocument/2006/relationships/slide" Target="slides/slide113.xml"/><Relationship Id="rId358" Type="http://schemas.openxmlformats.org/officeDocument/2006/relationships/slide" Target="slides/slide351.xml"/><Relationship Id="rId565" Type="http://schemas.openxmlformats.org/officeDocument/2006/relationships/slide" Target="slides/slide558.xml"/><Relationship Id="rId730" Type="http://schemas.openxmlformats.org/officeDocument/2006/relationships/slide" Target="slides/slide723.xml"/><Relationship Id="rId772" Type="http://schemas.openxmlformats.org/officeDocument/2006/relationships/slide" Target="slides/slide765.xml"/><Relationship Id="rId162" Type="http://schemas.openxmlformats.org/officeDocument/2006/relationships/slide" Target="slides/slide155.xml"/><Relationship Id="rId218" Type="http://schemas.openxmlformats.org/officeDocument/2006/relationships/slide" Target="slides/slide211.xml"/><Relationship Id="rId425" Type="http://schemas.openxmlformats.org/officeDocument/2006/relationships/slide" Target="slides/slide418.xml"/><Relationship Id="rId467" Type="http://schemas.openxmlformats.org/officeDocument/2006/relationships/slide" Target="slides/slide460.xml"/><Relationship Id="rId632" Type="http://schemas.openxmlformats.org/officeDocument/2006/relationships/slide" Target="slides/slide625.xml"/><Relationship Id="rId271" Type="http://schemas.openxmlformats.org/officeDocument/2006/relationships/slide" Target="slides/slide264.xml"/><Relationship Id="rId674" Type="http://schemas.openxmlformats.org/officeDocument/2006/relationships/slide" Target="slides/slide667.xml"/><Relationship Id="rId24" Type="http://schemas.openxmlformats.org/officeDocument/2006/relationships/slide" Target="slides/slide17.xml"/><Relationship Id="rId66" Type="http://schemas.openxmlformats.org/officeDocument/2006/relationships/slide" Target="slides/slide59.xml"/><Relationship Id="rId131" Type="http://schemas.openxmlformats.org/officeDocument/2006/relationships/slide" Target="slides/slide124.xml"/><Relationship Id="rId327" Type="http://schemas.openxmlformats.org/officeDocument/2006/relationships/slide" Target="slides/slide320.xml"/><Relationship Id="rId369" Type="http://schemas.openxmlformats.org/officeDocument/2006/relationships/slide" Target="slides/slide362.xml"/><Relationship Id="rId534" Type="http://schemas.openxmlformats.org/officeDocument/2006/relationships/slide" Target="slides/slide527.xml"/><Relationship Id="rId576" Type="http://schemas.openxmlformats.org/officeDocument/2006/relationships/slide" Target="slides/slide569.xml"/><Relationship Id="rId741" Type="http://schemas.openxmlformats.org/officeDocument/2006/relationships/slide" Target="slides/slide734.xml"/><Relationship Id="rId783" Type="http://schemas.openxmlformats.org/officeDocument/2006/relationships/slide" Target="slides/slide776.xml"/><Relationship Id="rId173" Type="http://schemas.openxmlformats.org/officeDocument/2006/relationships/slide" Target="slides/slide166.xml"/><Relationship Id="rId229" Type="http://schemas.openxmlformats.org/officeDocument/2006/relationships/slide" Target="slides/slide222.xml"/><Relationship Id="rId380" Type="http://schemas.openxmlformats.org/officeDocument/2006/relationships/slide" Target="slides/slide373.xml"/><Relationship Id="rId436" Type="http://schemas.openxmlformats.org/officeDocument/2006/relationships/slide" Target="slides/slide429.xml"/><Relationship Id="rId601" Type="http://schemas.openxmlformats.org/officeDocument/2006/relationships/slide" Target="slides/slide594.xml"/><Relationship Id="rId643" Type="http://schemas.openxmlformats.org/officeDocument/2006/relationships/slide" Target="slides/slide636.xml"/><Relationship Id="rId240" Type="http://schemas.openxmlformats.org/officeDocument/2006/relationships/slide" Target="slides/slide233.xml"/><Relationship Id="rId478" Type="http://schemas.openxmlformats.org/officeDocument/2006/relationships/slide" Target="slides/slide471.xml"/><Relationship Id="rId685" Type="http://schemas.openxmlformats.org/officeDocument/2006/relationships/slide" Target="slides/slide678.xml"/><Relationship Id="rId35" Type="http://schemas.openxmlformats.org/officeDocument/2006/relationships/slide" Target="slides/slide28.xml"/><Relationship Id="rId77" Type="http://schemas.openxmlformats.org/officeDocument/2006/relationships/slide" Target="slides/slide70.xml"/><Relationship Id="rId100" Type="http://schemas.openxmlformats.org/officeDocument/2006/relationships/slide" Target="slides/slide93.xml"/><Relationship Id="rId282" Type="http://schemas.openxmlformats.org/officeDocument/2006/relationships/slide" Target="slides/slide275.xml"/><Relationship Id="rId338" Type="http://schemas.openxmlformats.org/officeDocument/2006/relationships/slide" Target="slides/slide331.xml"/><Relationship Id="rId503" Type="http://schemas.openxmlformats.org/officeDocument/2006/relationships/slide" Target="slides/slide496.xml"/><Relationship Id="rId545" Type="http://schemas.openxmlformats.org/officeDocument/2006/relationships/slide" Target="slides/slide538.xml"/><Relationship Id="rId587" Type="http://schemas.openxmlformats.org/officeDocument/2006/relationships/slide" Target="slides/slide580.xml"/><Relationship Id="rId710" Type="http://schemas.openxmlformats.org/officeDocument/2006/relationships/slide" Target="slides/slide703.xml"/><Relationship Id="rId752" Type="http://schemas.openxmlformats.org/officeDocument/2006/relationships/slide" Target="slides/slide745.xml"/><Relationship Id="rId808" Type="http://schemas.openxmlformats.org/officeDocument/2006/relationships/slide" Target="slides/slide801.xml"/><Relationship Id="rId8" Type="http://schemas.openxmlformats.org/officeDocument/2006/relationships/slide" Target="slides/slide1.xml"/><Relationship Id="rId142" Type="http://schemas.openxmlformats.org/officeDocument/2006/relationships/slide" Target="slides/slide135.xml"/><Relationship Id="rId184" Type="http://schemas.openxmlformats.org/officeDocument/2006/relationships/slide" Target="slides/slide177.xml"/><Relationship Id="rId391" Type="http://schemas.openxmlformats.org/officeDocument/2006/relationships/slide" Target="slides/slide384.xml"/><Relationship Id="rId405" Type="http://schemas.openxmlformats.org/officeDocument/2006/relationships/slide" Target="slides/slide398.xml"/><Relationship Id="rId447" Type="http://schemas.openxmlformats.org/officeDocument/2006/relationships/slide" Target="slides/slide440.xml"/><Relationship Id="rId612" Type="http://schemas.openxmlformats.org/officeDocument/2006/relationships/slide" Target="slides/slide605.xml"/><Relationship Id="rId794" Type="http://schemas.openxmlformats.org/officeDocument/2006/relationships/slide" Target="slides/slide787.xml"/><Relationship Id="rId251" Type="http://schemas.openxmlformats.org/officeDocument/2006/relationships/slide" Target="slides/slide244.xml"/><Relationship Id="rId489" Type="http://schemas.openxmlformats.org/officeDocument/2006/relationships/slide" Target="slides/slide482.xml"/><Relationship Id="rId654" Type="http://schemas.openxmlformats.org/officeDocument/2006/relationships/slide" Target="slides/slide647.xml"/><Relationship Id="rId696" Type="http://schemas.openxmlformats.org/officeDocument/2006/relationships/slide" Target="slides/slide689.xml"/><Relationship Id="rId46" Type="http://schemas.openxmlformats.org/officeDocument/2006/relationships/slide" Target="slides/slide39.xml"/><Relationship Id="rId293" Type="http://schemas.openxmlformats.org/officeDocument/2006/relationships/slide" Target="slides/slide286.xml"/><Relationship Id="rId307" Type="http://schemas.openxmlformats.org/officeDocument/2006/relationships/slide" Target="slides/slide300.xml"/><Relationship Id="rId349" Type="http://schemas.openxmlformats.org/officeDocument/2006/relationships/slide" Target="slides/slide342.xml"/><Relationship Id="rId514" Type="http://schemas.openxmlformats.org/officeDocument/2006/relationships/slide" Target="slides/slide507.xml"/><Relationship Id="rId556" Type="http://schemas.openxmlformats.org/officeDocument/2006/relationships/slide" Target="slides/slide549.xml"/><Relationship Id="rId721" Type="http://schemas.openxmlformats.org/officeDocument/2006/relationships/slide" Target="slides/slide714.xml"/><Relationship Id="rId763" Type="http://schemas.openxmlformats.org/officeDocument/2006/relationships/slide" Target="slides/slide756.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slide" Target="slides/slide146.xml"/><Relationship Id="rId195" Type="http://schemas.openxmlformats.org/officeDocument/2006/relationships/slide" Target="slides/slide188.xml"/><Relationship Id="rId209" Type="http://schemas.openxmlformats.org/officeDocument/2006/relationships/slide" Target="slides/slide202.xml"/><Relationship Id="rId360" Type="http://schemas.openxmlformats.org/officeDocument/2006/relationships/slide" Target="slides/slide353.xml"/><Relationship Id="rId416" Type="http://schemas.openxmlformats.org/officeDocument/2006/relationships/slide" Target="slides/slide409.xml"/><Relationship Id="rId598" Type="http://schemas.openxmlformats.org/officeDocument/2006/relationships/slide" Target="slides/slide591.xml"/><Relationship Id="rId220" Type="http://schemas.openxmlformats.org/officeDocument/2006/relationships/slide" Target="slides/slide213.xml"/><Relationship Id="rId458" Type="http://schemas.openxmlformats.org/officeDocument/2006/relationships/slide" Target="slides/slide451.xml"/><Relationship Id="rId623" Type="http://schemas.openxmlformats.org/officeDocument/2006/relationships/slide" Target="slides/slide616.xml"/><Relationship Id="rId665" Type="http://schemas.openxmlformats.org/officeDocument/2006/relationships/slide" Target="slides/slide658.xml"/><Relationship Id="rId15" Type="http://schemas.openxmlformats.org/officeDocument/2006/relationships/slide" Target="slides/slide8.xml"/><Relationship Id="rId57" Type="http://schemas.openxmlformats.org/officeDocument/2006/relationships/slide" Target="slides/slide50.xml"/><Relationship Id="rId262" Type="http://schemas.openxmlformats.org/officeDocument/2006/relationships/slide" Target="slides/slide255.xml"/><Relationship Id="rId318" Type="http://schemas.openxmlformats.org/officeDocument/2006/relationships/slide" Target="slides/slide311.xml"/><Relationship Id="rId525" Type="http://schemas.openxmlformats.org/officeDocument/2006/relationships/slide" Target="slides/slide518.xml"/><Relationship Id="rId567" Type="http://schemas.openxmlformats.org/officeDocument/2006/relationships/slide" Target="slides/slide560.xml"/><Relationship Id="rId732" Type="http://schemas.openxmlformats.org/officeDocument/2006/relationships/slide" Target="slides/slide725.xml"/><Relationship Id="rId99" Type="http://schemas.openxmlformats.org/officeDocument/2006/relationships/slide" Target="slides/slide92.xml"/><Relationship Id="rId122" Type="http://schemas.openxmlformats.org/officeDocument/2006/relationships/slide" Target="slides/slide115.xml"/><Relationship Id="rId164" Type="http://schemas.openxmlformats.org/officeDocument/2006/relationships/slide" Target="slides/slide157.xml"/><Relationship Id="rId371" Type="http://schemas.openxmlformats.org/officeDocument/2006/relationships/slide" Target="slides/slide364.xml"/><Relationship Id="rId774" Type="http://schemas.openxmlformats.org/officeDocument/2006/relationships/slide" Target="slides/slide767.xml"/><Relationship Id="rId427" Type="http://schemas.openxmlformats.org/officeDocument/2006/relationships/slide" Target="slides/slide420.xml"/><Relationship Id="rId469" Type="http://schemas.openxmlformats.org/officeDocument/2006/relationships/slide" Target="slides/slide462.xml"/><Relationship Id="rId634" Type="http://schemas.openxmlformats.org/officeDocument/2006/relationships/slide" Target="slides/slide627.xml"/><Relationship Id="rId676" Type="http://schemas.openxmlformats.org/officeDocument/2006/relationships/slide" Target="slides/slide669.xml"/><Relationship Id="rId26" Type="http://schemas.openxmlformats.org/officeDocument/2006/relationships/slide" Target="slides/slide19.xml"/><Relationship Id="rId231" Type="http://schemas.openxmlformats.org/officeDocument/2006/relationships/slide" Target="slides/slide224.xml"/><Relationship Id="rId273" Type="http://schemas.openxmlformats.org/officeDocument/2006/relationships/slide" Target="slides/slide266.xml"/><Relationship Id="rId329" Type="http://schemas.openxmlformats.org/officeDocument/2006/relationships/slide" Target="slides/slide322.xml"/><Relationship Id="rId480" Type="http://schemas.openxmlformats.org/officeDocument/2006/relationships/slide" Target="slides/slide473.xml"/><Relationship Id="rId536" Type="http://schemas.openxmlformats.org/officeDocument/2006/relationships/slide" Target="slides/slide529.xml"/><Relationship Id="rId701" Type="http://schemas.openxmlformats.org/officeDocument/2006/relationships/slide" Target="slides/slide694.xml"/><Relationship Id="rId68" Type="http://schemas.openxmlformats.org/officeDocument/2006/relationships/slide" Target="slides/slide61.xml"/><Relationship Id="rId133" Type="http://schemas.openxmlformats.org/officeDocument/2006/relationships/slide" Target="slides/slide126.xml"/><Relationship Id="rId175" Type="http://schemas.openxmlformats.org/officeDocument/2006/relationships/slide" Target="slides/slide168.xml"/><Relationship Id="rId340" Type="http://schemas.openxmlformats.org/officeDocument/2006/relationships/slide" Target="slides/slide333.xml"/><Relationship Id="rId578" Type="http://schemas.openxmlformats.org/officeDocument/2006/relationships/slide" Target="slides/slide571.xml"/><Relationship Id="rId743" Type="http://schemas.openxmlformats.org/officeDocument/2006/relationships/slide" Target="slides/slide736.xml"/><Relationship Id="rId785" Type="http://schemas.openxmlformats.org/officeDocument/2006/relationships/slide" Target="slides/slide778.xml"/><Relationship Id="rId200" Type="http://schemas.openxmlformats.org/officeDocument/2006/relationships/slide" Target="slides/slide193.xml"/><Relationship Id="rId382" Type="http://schemas.openxmlformats.org/officeDocument/2006/relationships/slide" Target="slides/slide375.xml"/><Relationship Id="rId438" Type="http://schemas.openxmlformats.org/officeDocument/2006/relationships/slide" Target="slides/slide431.xml"/><Relationship Id="rId603" Type="http://schemas.openxmlformats.org/officeDocument/2006/relationships/slide" Target="slides/slide596.xml"/><Relationship Id="rId645" Type="http://schemas.openxmlformats.org/officeDocument/2006/relationships/slide" Target="slides/slide638.xml"/><Relationship Id="rId687" Type="http://schemas.openxmlformats.org/officeDocument/2006/relationships/slide" Target="slides/slide680.xml"/><Relationship Id="rId810" Type="http://schemas.openxmlformats.org/officeDocument/2006/relationships/notesMaster" Target="notesMasters/notesMaster1.xml"/><Relationship Id="rId242" Type="http://schemas.openxmlformats.org/officeDocument/2006/relationships/slide" Target="slides/slide235.xml"/><Relationship Id="rId284" Type="http://schemas.openxmlformats.org/officeDocument/2006/relationships/slide" Target="slides/slide277.xml"/><Relationship Id="rId491" Type="http://schemas.openxmlformats.org/officeDocument/2006/relationships/slide" Target="slides/slide484.xml"/><Relationship Id="rId505" Type="http://schemas.openxmlformats.org/officeDocument/2006/relationships/slide" Target="slides/slide498.xml"/><Relationship Id="rId712" Type="http://schemas.openxmlformats.org/officeDocument/2006/relationships/slide" Target="slides/slide705.xml"/><Relationship Id="rId37" Type="http://schemas.openxmlformats.org/officeDocument/2006/relationships/slide" Target="slides/slide30.xml"/><Relationship Id="rId79" Type="http://schemas.openxmlformats.org/officeDocument/2006/relationships/slide" Target="slides/slide72.xml"/><Relationship Id="rId102" Type="http://schemas.openxmlformats.org/officeDocument/2006/relationships/slide" Target="slides/slide95.xml"/><Relationship Id="rId144" Type="http://schemas.openxmlformats.org/officeDocument/2006/relationships/slide" Target="slides/slide137.xml"/><Relationship Id="rId547" Type="http://schemas.openxmlformats.org/officeDocument/2006/relationships/slide" Target="slides/slide540.xml"/><Relationship Id="rId589" Type="http://schemas.openxmlformats.org/officeDocument/2006/relationships/slide" Target="slides/slide582.xml"/><Relationship Id="rId754" Type="http://schemas.openxmlformats.org/officeDocument/2006/relationships/slide" Target="slides/slide747.xml"/><Relationship Id="rId796" Type="http://schemas.openxmlformats.org/officeDocument/2006/relationships/slide" Target="slides/slide789.xml"/><Relationship Id="rId90" Type="http://schemas.openxmlformats.org/officeDocument/2006/relationships/slide" Target="slides/slide83.xml"/><Relationship Id="rId186" Type="http://schemas.openxmlformats.org/officeDocument/2006/relationships/slide" Target="slides/slide179.xml"/><Relationship Id="rId351" Type="http://schemas.openxmlformats.org/officeDocument/2006/relationships/slide" Target="slides/slide344.xml"/><Relationship Id="rId393" Type="http://schemas.openxmlformats.org/officeDocument/2006/relationships/slide" Target="slides/slide386.xml"/><Relationship Id="rId407" Type="http://schemas.openxmlformats.org/officeDocument/2006/relationships/slide" Target="slides/slide400.xml"/><Relationship Id="rId449" Type="http://schemas.openxmlformats.org/officeDocument/2006/relationships/slide" Target="slides/slide442.xml"/><Relationship Id="rId614" Type="http://schemas.openxmlformats.org/officeDocument/2006/relationships/slide" Target="slides/slide607.xml"/><Relationship Id="rId656" Type="http://schemas.openxmlformats.org/officeDocument/2006/relationships/slide" Target="slides/slide649.xml"/><Relationship Id="rId211" Type="http://schemas.openxmlformats.org/officeDocument/2006/relationships/slide" Target="slides/slide204.xml"/><Relationship Id="rId253" Type="http://schemas.openxmlformats.org/officeDocument/2006/relationships/slide" Target="slides/slide246.xml"/><Relationship Id="rId295" Type="http://schemas.openxmlformats.org/officeDocument/2006/relationships/slide" Target="slides/slide288.xml"/><Relationship Id="rId309" Type="http://schemas.openxmlformats.org/officeDocument/2006/relationships/slide" Target="slides/slide302.xml"/><Relationship Id="rId460" Type="http://schemas.openxmlformats.org/officeDocument/2006/relationships/slide" Target="slides/slide453.xml"/><Relationship Id="rId516" Type="http://schemas.openxmlformats.org/officeDocument/2006/relationships/slide" Target="slides/slide509.xml"/><Relationship Id="rId698" Type="http://schemas.openxmlformats.org/officeDocument/2006/relationships/slide" Target="slides/slide691.xml"/><Relationship Id="rId48" Type="http://schemas.openxmlformats.org/officeDocument/2006/relationships/slide" Target="slides/slide41.xml"/><Relationship Id="rId113" Type="http://schemas.openxmlformats.org/officeDocument/2006/relationships/slide" Target="slides/slide106.xml"/><Relationship Id="rId320" Type="http://schemas.openxmlformats.org/officeDocument/2006/relationships/slide" Target="slides/slide313.xml"/><Relationship Id="rId558" Type="http://schemas.openxmlformats.org/officeDocument/2006/relationships/slide" Target="slides/slide551.xml"/><Relationship Id="rId723" Type="http://schemas.openxmlformats.org/officeDocument/2006/relationships/slide" Target="slides/slide716.xml"/><Relationship Id="rId765" Type="http://schemas.openxmlformats.org/officeDocument/2006/relationships/slide" Target="slides/slide758.xml"/><Relationship Id="rId155" Type="http://schemas.openxmlformats.org/officeDocument/2006/relationships/slide" Target="slides/slide148.xml"/><Relationship Id="rId197" Type="http://schemas.openxmlformats.org/officeDocument/2006/relationships/slide" Target="slides/slide190.xml"/><Relationship Id="rId362" Type="http://schemas.openxmlformats.org/officeDocument/2006/relationships/slide" Target="slides/slide355.xml"/><Relationship Id="rId418" Type="http://schemas.openxmlformats.org/officeDocument/2006/relationships/slide" Target="slides/slide411.xml"/><Relationship Id="rId625" Type="http://schemas.openxmlformats.org/officeDocument/2006/relationships/slide" Target="slides/slide618.xml"/><Relationship Id="rId222" Type="http://schemas.openxmlformats.org/officeDocument/2006/relationships/slide" Target="slides/slide215.xml"/><Relationship Id="rId264" Type="http://schemas.openxmlformats.org/officeDocument/2006/relationships/slide" Target="slides/slide257.xml"/><Relationship Id="rId471" Type="http://schemas.openxmlformats.org/officeDocument/2006/relationships/slide" Target="slides/slide464.xml"/><Relationship Id="rId667" Type="http://schemas.openxmlformats.org/officeDocument/2006/relationships/slide" Target="slides/slide660.xml"/><Relationship Id="rId17" Type="http://schemas.openxmlformats.org/officeDocument/2006/relationships/slide" Target="slides/slide10.xml"/><Relationship Id="rId59" Type="http://schemas.openxmlformats.org/officeDocument/2006/relationships/slide" Target="slides/slide52.xml"/><Relationship Id="rId124" Type="http://schemas.openxmlformats.org/officeDocument/2006/relationships/slide" Target="slides/slide117.xml"/><Relationship Id="rId527" Type="http://schemas.openxmlformats.org/officeDocument/2006/relationships/slide" Target="slides/slide520.xml"/><Relationship Id="rId569" Type="http://schemas.openxmlformats.org/officeDocument/2006/relationships/slide" Target="slides/slide562.xml"/><Relationship Id="rId734" Type="http://schemas.openxmlformats.org/officeDocument/2006/relationships/slide" Target="slides/slide727.xml"/><Relationship Id="rId776" Type="http://schemas.openxmlformats.org/officeDocument/2006/relationships/slide" Target="slides/slide769.xml"/><Relationship Id="rId70" Type="http://schemas.openxmlformats.org/officeDocument/2006/relationships/slide" Target="slides/slide63.xml"/><Relationship Id="rId166" Type="http://schemas.openxmlformats.org/officeDocument/2006/relationships/slide" Target="slides/slide159.xml"/><Relationship Id="rId331" Type="http://schemas.openxmlformats.org/officeDocument/2006/relationships/slide" Target="slides/slide324.xml"/><Relationship Id="rId373" Type="http://schemas.openxmlformats.org/officeDocument/2006/relationships/slide" Target="slides/slide366.xml"/><Relationship Id="rId429" Type="http://schemas.openxmlformats.org/officeDocument/2006/relationships/slide" Target="slides/slide422.xml"/><Relationship Id="rId580" Type="http://schemas.openxmlformats.org/officeDocument/2006/relationships/slide" Target="slides/slide573.xml"/><Relationship Id="rId636" Type="http://schemas.openxmlformats.org/officeDocument/2006/relationships/slide" Target="slides/slide629.xml"/><Relationship Id="rId801" Type="http://schemas.openxmlformats.org/officeDocument/2006/relationships/slide" Target="slides/slide794.xml"/><Relationship Id="rId1" Type="http://schemas.openxmlformats.org/officeDocument/2006/relationships/slideMaster" Target="slideMasters/slideMaster1.xml"/><Relationship Id="rId233" Type="http://schemas.openxmlformats.org/officeDocument/2006/relationships/slide" Target="slides/slide226.xml"/><Relationship Id="rId440" Type="http://schemas.openxmlformats.org/officeDocument/2006/relationships/slide" Target="slides/slide433.xml"/><Relationship Id="rId678" Type="http://schemas.openxmlformats.org/officeDocument/2006/relationships/slide" Target="slides/slide671.xml"/><Relationship Id="rId28" Type="http://schemas.openxmlformats.org/officeDocument/2006/relationships/slide" Target="slides/slide21.xml"/><Relationship Id="rId275" Type="http://schemas.openxmlformats.org/officeDocument/2006/relationships/slide" Target="slides/slide268.xml"/><Relationship Id="rId300" Type="http://schemas.openxmlformats.org/officeDocument/2006/relationships/slide" Target="slides/slide293.xml"/><Relationship Id="rId482" Type="http://schemas.openxmlformats.org/officeDocument/2006/relationships/slide" Target="slides/slide475.xml"/><Relationship Id="rId538" Type="http://schemas.openxmlformats.org/officeDocument/2006/relationships/slide" Target="slides/slide531.xml"/><Relationship Id="rId703" Type="http://schemas.openxmlformats.org/officeDocument/2006/relationships/slide" Target="slides/slide696.xml"/><Relationship Id="rId745" Type="http://schemas.openxmlformats.org/officeDocument/2006/relationships/slide" Target="slides/slide738.xml"/><Relationship Id="rId81" Type="http://schemas.openxmlformats.org/officeDocument/2006/relationships/slide" Target="slides/slide74.xml"/><Relationship Id="rId135" Type="http://schemas.openxmlformats.org/officeDocument/2006/relationships/slide" Target="slides/slide128.xml"/><Relationship Id="rId177" Type="http://schemas.openxmlformats.org/officeDocument/2006/relationships/slide" Target="slides/slide170.xml"/><Relationship Id="rId342" Type="http://schemas.openxmlformats.org/officeDocument/2006/relationships/slide" Target="slides/slide335.xml"/><Relationship Id="rId384" Type="http://schemas.openxmlformats.org/officeDocument/2006/relationships/slide" Target="slides/slide377.xml"/><Relationship Id="rId591" Type="http://schemas.openxmlformats.org/officeDocument/2006/relationships/slide" Target="slides/slide584.xml"/><Relationship Id="rId605" Type="http://schemas.openxmlformats.org/officeDocument/2006/relationships/slide" Target="slides/slide598.xml"/><Relationship Id="rId787" Type="http://schemas.openxmlformats.org/officeDocument/2006/relationships/slide" Target="slides/slide780.xml"/><Relationship Id="rId812" Type="http://schemas.openxmlformats.org/officeDocument/2006/relationships/presProps" Target="presProps.xml"/><Relationship Id="rId202" Type="http://schemas.openxmlformats.org/officeDocument/2006/relationships/slide" Target="slides/slide195.xml"/><Relationship Id="rId244" Type="http://schemas.openxmlformats.org/officeDocument/2006/relationships/slide" Target="slides/slide237.xml"/><Relationship Id="rId647" Type="http://schemas.openxmlformats.org/officeDocument/2006/relationships/slide" Target="slides/slide640.xml"/><Relationship Id="rId689" Type="http://schemas.openxmlformats.org/officeDocument/2006/relationships/slide" Target="slides/slide682.xml"/><Relationship Id="rId39" Type="http://schemas.openxmlformats.org/officeDocument/2006/relationships/slide" Target="slides/slide32.xml"/><Relationship Id="rId286" Type="http://schemas.openxmlformats.org/officeDocument/2006/relationships/slide" Target="slides/slide279.xml"/><Relationship Id="rId451" Type="http://schemas.openxmlformats.org/officeDocument/2006/relationships/slide" Target="slides/slide444.xml"/><Relationship Id="rId493" Type="http://schemas.openxmlformats.org/officeDocument/2006/relationships/slide" Target="slides/slide486.xml"/><Relationship Id="rId507" Type="http://schemas.openxmlformats.org/officeDocument/2006/relationships/slide" Target="slides/slide500.xml"/><Relationship Id="rId549" Type="http://schemas.openxmlformats.org/officeDocument/2006/relationships/slide" Target="slides/slide542.xml"/><Relationship Id="rId714" Type="http://schemas.openxmlformats.org/officeDocument/2006/relationships/slide" Target="slides/slide707.xml"/><Relationship Id="rId756" Type="http://schemas.openxmlformats.org/officeDocument/2006/relationships/slide" Target="slides/slide749.xml"/><Relationship Id="rId50" Type="http://schemas.openxmlformats.org/officeDocument/2006/relationships/slide" Target="slides/slide43.xml"/><Relationship Id="rId104" Type="http://schemas.openxmlformats.org/officeDocument/2006/relationships/slide" Target="slides/slide97.xml"/><Relationship Id="rId146" Type="http://schemas.openxmlformats.org/officeDocument/2006/relationships/slide" Target="slides/slide139.xml"/><Relationship Id="rId188" Type="http://schemas.openxmlformats.org/officeDocument/2006/relationships/slide" Target="slides/slide181.xml"/><Relationship Id="rId311" Type="http://schemas.openxmlformats.org/officeDocument/2006/relationships/slide" Target="slides/slide304.xml"/><Relationship Id="rId353" Type="http://schemas.openxmlformats.org/officeDocument/2006/relationships/slide" Target="slides/slide346.xml"/><Relationship Id="rId395" Type="http://schemas.openxmlformats.org/officeDocument/2006/relationships/slide" Target="slides/slide388.xml"/><Relationship Id="rId409" Type="http://schemas.openxmlformats.org/officeDocument/2006/relationships/slide" Target="slides/slide402.xml"/><Relationship Id="rId560" Type="http://schemas.openxmlformats.org/officeDocument/2006/relationships/slide" Target="slides/slide553.xml"/><Relationship Id="rId798" Type="http://schemas.openxmlformats.org/officeDocument/2006/relationships/slide" Target="slides/slide791.xml"/><Relationship Id="rId92" Type="http://schemas.openxmlformats.org/officeDocument/2006/relationships/slide" Target="slides/slide85.xml"/><Relationship Id="rId213" Type="http://schemas.openxmlformats.org/officeDocument/2006/relationships/slide" Target="slides/slide206.xml"/><Relationship Id="rId420" Type="http://schemas.openxmlformats.org/officeDocument/2006/relationships/slide" Target="slides/slide413.xml"/><Relationship Id="rId616" Type="http://schemas.openxmlformats.org/officeDocument/2006/relationships/slide" Target="slides/slide609.xml"/><Relationship Id="rId658" Type="http://schemas.openxmlformats.org/officeDocument/2006/relationships/slide" Target="slides/slide651.xml"/><Relationship Id="rId255" Type="http://schemas.openxmlformats.org/officeDocument/2006/relationships/slide" Target="slides/slide248.xml"/><Relationship Id="rId297" Type="http://schemas.openxmlformats.org/officeDocument/2006/relationships/slide" Target="slides/slide290.xml"/><Relationship Id="rId462" Type="http://schemas.openxmlformats.org/officeDocument/2006/relationships/slide" Target="slides/slide455.xml"/><Relationship Id="rId518" Type="http://schemas.openxmlformats.org/officeDocument/2006/relationships/slide" Target="slides/slide511.xml"/><Relationship Id="rId725" Type="http://schemas.openxmlformats.org/officeDocument/2006/relationships/slide" Target="slides/slide718.xml"/><Relationship Id="rId115" Type="http://schemas.openxmlformats.org/officeDocument/2006/relationships/slide" Target="slides/slide108.xml"/><Relationship Id="rId157" Type="http://schemas.openxmlformats.org/officeDocument/2006/relationships/slide" Target="slides/slide150.xml"/><Relationship Id="rId322" Type="http://schemas.openxmlformats.org/officeDocument/2006/relationships/slide" Target="slides/slide315.xml"/><Relationship Id="rId364" Type="http://schemas.openxmlformats.org/officeDocument/2006/relationships/slide" Target="slides/slide357.xml"/><Relationship Id="rId767" Type="http://schemas.openxmlformats.org/officeDocument/2006/relationships/slide" Target="slides/slide760.xml"/><Relationship Id="rId61" Type="http://schemas.openxmlformats.org/officeDocument/2006/relationships/slide" Target="slides/slide54.xml"/><Relationship Id="rId199" Type="http://schemas.openxmlformats.org/officeDocument/2006/relationships/slide" Target="slides/slide192.xml"/><Relationship Id="rId571" Type="http://schemas.openxmlformats.org/officeDocument/2006/relationships/slide" Target="slides/slide564.xml"/><Relationship Id="rId627" Type="http://schemas.openxmlformats.org/officeDocument/2006/relationships/slide" Target="slides/slide620.xml"/><Relationship Id="rId669" Type="http://schemas.openxmlformats.org/officeDocument/2006/relationships/slide" Target="slides/slide662.xml"/><Relationship Id="rId19" Type="http://schemas.openxmlformats.org/officeDocument/2006/relationships/slide" Target="slides/slide12.xml"/><Relationship Id="rId224" Type="http://schemas.openxmlformats.org/officeDocument/2006/relationships/slide" Target="slides/slide217.xml"/><Relationship Id="rId266" Type="http://schemas.openxmlformats.org/officeDocument/2006/relationships/slide" Target="slides/slide259.xml"/><Relationship Id="rId431" Type="http://schemas.openxmlformats.org/officeDocument/2006/relationships/slide" Target="slides/slide424.xml"/><Relationship Id="rId473" Type="http://schemas.openxmlformats.org/officeDocument/2006/relationships/slide" Target="slides/slide466.xml"/><Relationship Id="rId529" Type="http://schemas.openxmlformats.org/officeDocument/2006/relationships/slide" Target="slides/slide522.xml"/><Relationship Id="rId680" Type="http://schemas.openxmlformats.org/officeDocument/2006/relationships/slide" Target="slides/slide673.xml"/><Relationship Id="rId736" Type="http://schemas.openxmlformats.org/officeDocument/2006/relationships/slide" Target="slides/slide729.xml"/><Relationship Id="rId30" Type="http://schemas.openxmlformats.org/officeDocument/2006/relationships/slide" Target="slides/slide23.xml"/><Relationship Id="rId126" Type="http://schemas.openxmlformats.org/officeDocument/2006/relationships/slide" Target="slides/slide119.xml"/><Relationship Id="rId168" Type="http://schemas.openxmlformats.org/officeDocument/2006/relationships/slide" Target="slides/slide161.xml"/><Relationship Id="rId333" Type="http://schemas.openxmlformats.org/officeDocument/2006/relationships/slide" Target="slides/slide326.xml"/><Relationship Id="rId540" Type="http://schemas.openxmlformats.org/officeDocument/2006/relationships/slide" Target="slides/slide533.xml"/><Relationship Id="rId778" Type="http://schemas.openxmlformats.org/officeDocument/2006/relationships/slide" Target="slides/slide771.xml"/><Relationship Id="rId72" Type="http://schemas.openxmlformats.org/officeDocument/2006/relationships/slide" Target="slides/slide65.xml"/><Relationship Id="rId375" Type="http://schemas.openxmlformats.org/officeDocument/2006/relationships/slide" Target="slides/slide368.xml"/><Relationship Id="rId582" Type="http://schemas.openxmlformats.org/officeDocument/2006/relationships/slide" Target="slides/slide575.xml"/><Relationship Id="rId638" Type="http://schemas.openxmlformats.org/officeDocument/2006/relationships/slide" Target="slides/slide631.xml"/><Relationship Id="rId803" Type="http://schemas.openxmlformats.org/officeDocument/2006/relationships/slide" Target="slides/slide796.xml"/><Relationship Id="rId3" Type="http://schemas.openxmlformats.org/officeDocument/2006/relationships/slideMaster" Target="slideMasters/slideMaster3.xml"/><Relationship Id="rId235" Type="http://schemas.openxmlformats.org/officeDocument/2006/relationships/slide" Target="slides/slide228.xml"/><Relationship Id="rId277" Type="http://schemas.openxmlformats.org/officeDocument/2006/relationships/slide" Target="slides/slide270.xml"/><Relationship Id="rId400" Type="http://schemas.openxmlformats.org/officeDocument/2006/relationships/slide" Target="slides/slide393.xml"/><Relationship Id="rId442" Type="http://schemas.openxmlformats.org/officeDocument/2006/relationships/slide" Target="slides/slide435.xml"/><Relationship Id="rId484" Type="http://schemas.openxmlformats.org/officeDocument/2006/relationships/slide" Target="slides/slide477.xml"/><Relationship Id="rId705" Type="http://schemas.openxmlformats.org/officeDocument/2006/relationships/slide" Target="slides/slide698.xml"/><Relationship Id="rId137" Type="http://schemas.openxmlformats.org/officeDocument/2006/relationships/slide" Target="slides/slide130.xml"/><Relationship Id="rId302" Type="http://schemas.openxmlformats.org/officeDocument/2006/relationships/slide" Target="slides/slide295.xml"/><Relationship Id="rId344" Type="http://schemas.openxmlformats.org/officeDocument/2006/relationships/slide" Target="slides/slide337.xml"/><Relationship Id="rId691" Type="http://schemas.openxmlformats.org/officeDocument/2006/relationships/slide" Target="slides/slide684.xml"/><Relationship Id="rId747" Type="http://schemas.openxmlformats.org/officeDocument/2006/relationships/slide" Target="slides/slide740.xml"/><Relationship Id="rId789" Type="http://schemas.openxmlformats.org/officeDocument/2006/relationships/slide" Target="slides/slide782.xml"/><Relationship Id="rId41" Type="http://schemas.openxmlformats.org/officeDocument/2006/relationships/slide" Target="slides/slide34.xml"/><Relationship Id="rId83" Type="http://schemas.openxmlformats.org/officeDocument/2006/relationships/slide" Target="slides/slide76.xml"/><Relationship Id="rId179" Type="http://schemas.openxmlformats.org/officeDocument/2006/relationships/slide" Target="slides/slide172.xml"/><Relationship Id="rId386" Type="http://schemas.openxmlformats.org/officeDocument/2006/relationships/slide" Target="slides/slide379.xml"/><Relationship Id="rId551" Type="http://schemas.openxmlformats.org/officeDocument/2006/relationships/slide" Target="slides/slide544.xml"/><Relationship Id="rId593" Type="http://schemas.openxmlformats.org/officeDocument/2006/relationships/slide" Target="slides/slide586.xml"/><Relationship Id="rId607" Type="http://schemas.openxmlformats.org/officeDocument/2006/relationships/slide" Target="slides/slide600.xml"/><Relationship Id="rId649" Type="http://schemas.openxmlformats.org/officeDocument/2006/relationships/slide" Target="slides/slide642.xml"/><Relationship Id="rId814" Type="http://schemas.openxmlformats.org/officeDocument/2006/relationships/theme" Target="theme/theme1.xml"/><Relationship Id="rId190" Type="http://schemas.openxmlformats.org/officeDocument/2006/relationships/slide" Target="slides/slide183.xml"/><Relationship Id="rId204" Type="http://schemas.openxmlformats.org/officeDocument/2006/relationships/slide" Target="slides/slide197.xml"/><Relationship Id="rId246" Type="http://schemas.openxmlformats.org/officeDocument/2006/relationships/slide" Target="slides/slide239.xml"/><Relationship Id="rId288" Type="http://schemas.openxmlformats.org/officeDocument/2006/relationships/slide" Target="slides/slide281.xml"/><Relationship Id="rId411" Type="http://schemas.openxmlformats.org/officeDocument/2006/relationships/slide" Target="slides/slide404.xml"/><Relationship Id="rId453" Type="http://schemas.openxmlformats.org/officeDocument/2006/relationships/slide" Target="slides/slide446.xml"/><Relationship Id="rId509" Type="http://schemas.openxmlformats.org/officeDocument/2006/relationships/slide" Target="slides/slide502.xml"/><Relationship Id="rId660" Type="http://schemas.openxmlformats.org/officeDocument/2006/relationships/slide" Target="slides/slide653.xml"/><Relationship Id="rId106" Type="http://schemas.openxmlformats.org/officeDocument/2006/relationships/slide" Target="slides/slide99.xml"/><Relationship Id="rId313" Type="http://schemas.openxmlformats.org/officeDocument/2006/relationships/slide" Target="slides/slide306.xml"/><Relationship Id="rId495" Type="http://schemas.openxmlformats.org/officeDocument/2006/relationships/slide" Target="slides/slide488.xml"/><Relationship Id="rId716" Type="http://schemas.openxmlformats.org/officeDocument/2006/relationships/slide" Target="slides/slide709.xml"/><Relationship Id="rId758" Type="http://schemas.openxmlformats.org/officeDocument/2006/relationships/slide" Target="slides/slide751.xml"/><Relationship Id="rId10" Type="http://schemas.openxmlformats.org/officeDocument/2006/relationships/slide" Target="slides/slide3.xml"/><Relationship Id="rId52" Type="http://schemas.openxmlformats.org/officeDocument/2006/relationships/slide" Target="slides/slide45.xml"/><Relationship Id="rId94" Type="http://schemas.openxmlformats.org/officeDocument/2006/relationships/slide" Target="slides/slide87.xml"/><Relationship Id="rId148" Type="http://schemas.openxmlformats.org/officeDocument/2006/relationships/slide" Target="slides/slide141.xml"/><Relationship Id="rId355" Type="http://schemas.openxmlformats.org/officeDocument/2006/relationships/slide" Target="slides/slide348.xml"/><Relationship Id="rId397" Type="http://schemas.openxmlformats.org/officeDocument/2006/relationships/slide" Target="slides/slide390.xml"/><Relationship Id="rId520" Type="http://schemas.openxmlformats.org/officeDocument/2006/relationships/slide" Target="slides/slide513.xml"/><Relationship Id="rId562" Type="http://schemas.openxmlformats.org/officeDocument/2006/relationships/slide" Target="slides/slide555.xml"/><Relationship Id="rId618" Type="http://schemas.openxmlformats.org/officeDocument/2006/relationships/slide" Target="slides/slide611.xml"/><Relationship Id="rId215" Type="http://schemas.openxmlformats.org/officeDocument/2006/relationships/slide" Target="slides/slide208.xml"/><Relationship Id="rId257" Type="http://schemas.openxmlformats.org/officeDocument/2006/relationships/slide" Target="slides/slide250.xml"/><Relationship Id="rId422" Type="http://schemas.openxmlformats.org/officeDocument/2006/relationships/slide" Target="slides/slide415.xml"/><Relationship Id="rId464" Type="http://schemas.openxmlformats.org/officeDocument/2006/relationships/slide" Target="slides/slide457.xml"/><Relationship Id="rId299" Type="http://schemas.openxmlformats.org/officeDocument/2006/relationships/slide" Target="slides/slide292.xml"/><Relationship Id="rId727" Type="http://schemas.openxmlformats.org/officeDocument/2006/relationships/slide" Target="slides/slide720.xml"/><Relationship Id="rId63" Type="http://schemas.openxmlformats.org/officeDocument/2006/relationships/slide" Target="slides/slide56.xml"/><Relationship Id="rId159" Type="http://schemas.openxmlformats.org/officeDocument/2006/relationships/slide" Target="slides/slide152.xml"/><Relationship Id="rId366" Type="http://schemas.openxmlformats.org/officeDocument/2006/relationships/slide" Target="slides/slide359.xml"/><Relationship Id="rId573" Type="http://schemas.openxmlformats.org/officeDocument/2006/relationships/slide" Target="slides/slide566.xml"/><Relationship Id="rId780" Type="http://schemas.openxmlformats.org/officeDocument/2006/relationships/slide" Target="slides/slide773.xml"/><Relationship Id="rId226" Type="http://schemas.openxmlformats.org/officeDocument/2006/relationships/slide" Target="slides/slide219.xml"/><Relationship Id="rId433" Type="http://schemas.openxmlformats.org/officeDocument/2006/relationships/slide" Target="slides/slide426.xml"/><Relationship Id="rId640" Type="http://schemas.openxmlformats.org/officeDocument/2006/relationships/slide" Target="slides/slide633.xml"/><Relationship Id="rId738" Type="http://schemas.openxmlformats.org/officeDocument/2006/relationships/slide" Target="slides/slide731.xml"/><Relationship Id="rId74" Type="http://schemas.openxmlformats.org/officeDocument/2006/relationships/slide" Target="slides/slide67.xml"/><Relationship Id="rId377" Type="http://schemas.openxmlformats.org/officeDocument/2006/relationships/slide" Target="slides/slide370.xml"/><Relationship Id="rId500" Type="http://schemas.openxmlformats.org/officeDocument/2006/relationships/slide" Target="slides/slide493.xml"/><Relationship Id="rId584" Type="http://schemas.openxmlformats.org/officeDocument/2006/relationships/slide" Target="slides/slide577.xml"/><Relationship Id="rId805" Type="http://schemas.openxmlformats.org/officeDocument/2006/relationships/slide" Target="slides/slide798.xml"/><Relationship Id="rId5" Type="http://schemas.openxmlformats.org/officeDocument/2006/relationships/slideMaster" Target="slideMasters/slideMaster5.xml"/><Relationship Id="rId237" Type="http://schemas.openxmlformats.org/officeDocument/2006/relationships/slide" Target="slides/slide230.xml"/><Relationship Id="rId791" Type="http://schemas.openxmlformats.org/officeDocument/2006/relationships/slide" Target="slides/slide784.xml"/><Relationship Id="rId444" Type="http://schemas.openxmlformats.org/officeDocument/2006/relationships/slide" Target="slides/slide437.xml"/><Relationship Id="rId651" Type="http://schemas.openxmlformats.org/officeDocument/2006/relationships/slide" Target="slides/slide644.xml"/><Relationship Id="rId749" Type="http://schemas.openxmlformats.org/officeDocument/2006/relationships/slide" Target="slides/slide742.xml"/><Relationship Id="rId290" Type="http://schemas.openxmlformats.org/officeDocument/2006/relationships/slide" Target="slides/slide283.xml"/><Relationship Id="rId304" Type="http://schemas.openxmlformats.org/officeDocument/2006/relationships/slide" Target="slides/slide297.xml"/><Relationship Id="rId388" Type="http://schemas.openxmlformats.org/officeDocument/2006/relationships/slide" Target="slides/slide381.xml"/><Relationship Id="rId511" Type="http://schemas.openxmlformats.org/officeDocument/2006/relationships/slide" Target="slides/slide504.xml"/><Relationship Id="rId609" Type="http://schemas.openxmlformats.org/officeDocument/2006/relationships/slide" Target="slides/slide602.xml"/></Relationships>
</file>

<file path=ppt/charts/_rels/chart1.xml.rels><?xml version="1.0" encoding="UTF-8" standalone="yes"?>
<Relationships xmlns="http://schemas.openxmlformats.org/package/2006/relationships"><Relationship Id="rId2" Type="http://schemas.openxmlformats.org/officeDocument/2006/relationships/oleObject" Target="file:///\\psf\Home\Desktop\Stat%205371\Lecture%2012%20and%2013%20Correlation%20and%20Regression%201%20Data..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Movie Data Scatter Plot</a:t>
            </a:r>
          </a:p>
        </c:rich>
      </c:tx>
      <c:overlay val="0"/>
    </c:title>
    <c:autoTitleDeleted val="0"/>
    <c:plotArea>
      <c:layout/>
      <c:lineChart>
        <c:grouping val="standard"/>
        <c:varyColors val="0"/>
        <c:ser>
          <c:idx val="2"/>
          <c:order val="0"/>
          <c:tx>
            <c:v>Est Value</c:v>
          </c:tx>
          <c:spPr>
            <a:ln>
              <a:solidFill>
                <a:schemeClr val="tx1"/>
              </a:solidFill>
            </a:ln>
          </c:spPr>
          <c:marker>
            <c:symbol val="none"/>
          </c:marker>
          <c:cat>
            <c:numRef>
              <c:f>Sheet1!$D$16:$D$22</c:f>
              <c:numCache>
                <c:formatCode>General</c:formatCode>
                <c:ptCount val="7"/>
                <c:pt idx="0">
                  <c:v>35</c:v>
                </c:pt>
                <c:pt idx="1">
                  <c:v>65</c:v>
                </c:pt>
                <c:pt idx="2">
                  <c:v>95</c:v>
                </c:pt>
                <c:pt idx="3">
                  <c:v>125</c:v>
                </c:pt>
                <c:pt idx="4">
                  <c:v>155</c:v>
                </c:pt>
                <c:pt idx="5">
                  <c:v>185</c:v>
                </c:pt>
                <c:pt idx="6">
                  <c:v>200</c:v>
                </c:pt>
              </c:numCache>
            </c:numRef>
          </c:cat>
          <c:val>
            <c:numRef>
              <c:f>Sheet1!$E$16:$E$22</c:f>
              <c:numCache>
                <c:formatCode>General</c:formatCode>
                <c:ptCount val="7"/>
                <c:pt idx="0">
                  <c:v>-42.6197770457754</c:v>
                </c:pt>
                <c:pt idx="1">
                  <c:v>61.542927612896918</c:v>
                </c:pt>
                <c:pt idx="2">
                  <c:v>165.70563227156919</c:v>
                </c:pt>
                <c:pt idx="3">
                  <c:v>269.86833693024158</c:v>
                </c:pt>
                <c:pt idx="4">
                  <c:v>374.03104158891392</c:v>
                </c:pt>
                <c:pt idx="5">
                  <c:v>478.19374624758609</c:v>
                </c:pt>
                <c:pt idx="6">
                  <c:v>530.2750985769228</c:v>
                </c:pt>
              </c:numCache>
            </c:numRef>
          </c:val>
          <c:smooth val="0"/>
          <c:extLst>
            <c:ext xmlns:c16="http://schemas.microsoft.com/office/drawing/2014/chart" uri="{C3380CC4-5D6E-409C-BE32-E72D297353CC}">
              <c16:uniqueId val="{00000000-D128-4DEB-BC90-7EE98325A36D}"/>
            </c:ext>
          </c:extLst>
        </c:ser>
        <c:ser>
          <c:idx val="1"/>
          <c:order val="1"/>
          <c:tx>
            <c:v>95% Conf Upper</c:v>
          </c:tx>
          <c:spPr>
            <a:ln>
              <a:solidFill>
                <a:srgbClr val="FF0000"/>
              </a:solidFill>
            </a:ln>
          </c:spPr>
          <c:marker>
            <c:symbol val="none"/>
          </c:marker>
          <c:cat>
            <c:numRef>
              <c:f>Sheet1!$D$16:$D$22</c:f>
              <c:numCache>
                <c:formatCode>General</c:formatCode>
                <c:ptCount val="7"/>
                <c:pt idx="0">
                  <c:v>35</c:v>
                </c:pt>
                <c:pt idx="1">
                  <c:v>65</c:v>
                </c:pt>
                <c:pt idx="2">
                  <c:v>95</c:v>
                </c:pt>
                <c:pt idx="3">
                  <c:v>125</c:v>
                </c:pt>
                <c:pt idx="4">
                  <c:v>155</c:v>
                </c:pt>
                <c:pt idx="5">
                  <c:v>185</c:v>
                </c:pt>
                <c:pt idx="6">
                  <c:v>200</c:v>
                </c:pt>
              </c:numCache>
            </c:numRef>
          </c:cat>
          <c:val>
            <c:numRef>
              <c:f>Sheet1!$H$16:$H$22</c:f>
              <c:numCache>
                <c:formatCode>General</c:formatCode>
                <c:ptCount val="7"/>
                <c:pt idx="0">
                  <c:v>78.130748820236718</c:v>
                </c:pt>
                <c:pt idx="1">
                  <c:v>152.53109602142999</c:v>
                </c:pt>
                <c:pt idx="2">
                  <c:v>247.89184989184079</c:v>
                </c:pt>
                <c:pt idx="3">
                  <c:v>369.90769031719441</c:v>
                </c:pt>
                <c:pt idx="4">
                  <c:v>508.33941946758</c:v>
                </c:pt>
                <c:pt idx="5">
                  <c:v>653.82739562515712</c:v>
                </c:pt>
                <c:pt idx="6">
                  <c:v>727.86808140383903</c:v>
                </c:pt>
              </c:numCache>
            </c:numRef>
          </c:val>
          <c:smooth val="0"/>
          <c:extLst>
            <c:ext xmlns:c16="http://schemas.microsoft.com/office/drawing/2014/chart" uri="{C3380CC4-5D6E-409C-BE32-E72D297353CC}">
              <c16:uniqueId val="{00000001-D128-4DEB-BC90-7EE98325A36D}"/>
            </c:ext>
          </c:extLst>
        </c:ser>
        <c:ser>
          <c:idx val="0"/>
          <c:order val="2"/>
          <c:tx>
            <c:v>95% Conf Lower</c:v>
          </c:tx>
          <c:spPr>
            <a:ln>
              <a:solidFill>
                <a:srgbClr val="FF0000"/>
              </a:solidFill>
            </a:ln>
          </c:spPr>
          <c:marker>
            <c:symbol val="none"/>
          </c:marker>
          <c:cat>
            <c:numRef>
              <c:f>Sheet1!$D$16:$D$22</c:f>
              <c:numCache>
                <c:formatCode>General</c:formatCode>
                <c:ptCount val="7"/>
                <c:pt idx="0">
                  <c:v>35</c:v>
                </c:pt>
                <c:pt idx="1">
                  <c:v>65</c:v>
                </c:pt>
                <c:pt idx="2">
                  <c:v>95</c:v>
                </c:pt>
                <c:pt idx="3">
                  <c:v>125</c:v>
                </c:pt>
                <c:pt idx="4">
                  <c:v>155</c:v>
                </c:pt>
                <c:pt idx="5">
                  <c:v>185</c:v>
                </c:pt>
                <c:pt idx="6">
                  <c:v>200</c:v>
                </c:pt>
              </c:numCache>
            </c:numRef>
          </c:cat>
          <c:val>
            <c:numRef>
              <c:f>Sheet1!$G$16:$G$22</c:f>
              <c:numCache>
                <c:formatCode>General</c:formatCode>
                <c:ptCount val="7"/>
                <c:pt idx="0">
                  <c:v>-163.37030291178749</c:v>
                </c:pt>
                <c:pt idx="1">
                  <c:v>-29.44524079563611</c:v>
                </c:pt>
                <c:pt idx="2">
                  <c:v>83.519414651297794</c:v>
                </c:pt>
                <c:pt idx="3">
                  <c:v>169.82898354328881</c:v>
                </c:pt>
                <c:pt idx="4">
                  <c:v>239.7226637102477</c:v>
                </c:pt>
                <c:pt idx="5">
                  <c:v>302.56009687001529</c:v>
                </c:pt>
                <c:pt idx="6">
                  <c:v>332.68211575000572</c:v>
                </c:pt>
              </c:numCache>
            </c:numRef>
          </c:val>
          <c:smooth val="0"/>
          <c:extLst>
            <c:ext xmlns:c16="http://schemas.microsoft.com/office/drawing/2014/chart" uri="{C3380CC4-5D6E-409C-BE32-E72D297353CC}">
              <c16:uniqueId val="{00000002-D128-4DEB-BC90-7EE98325A36D}"/>
            </c:ext>
          </c:extLst>
        </c:ser>
        <c:dLbls>
          <c:showLegendKey val="0"/>
          <c:showVal val="0"/>
          <c:showCatName val="0"/>
          <c:showSerName val="0"/>
          <c:showPercent val="0"/>
          <c:showBubbleSize val="0"/>
        </c:dLbls>
        <c:smooth val="0"/>
        <c:axId val="313828800"/>
        <c:axId val="313830760"/>
      </c:lineChart>
      <c:catAx>
        <c:axId val="313828800"/>
        <c:scaling>
          <c:orientation val="minMax"/>
        </c:scaling>
        <c:delete val="0"/>
        <c:axPos val="b"/>
        <c:title>
          <c:tx>
            <c:rich>
              <a:bodyPr/>
              <a:lstStyle/>
              <a:p>
                <a:pPr>
                  <a:defRPr/>
                </a:pPr>
                <a:r>
                  <a:rPr lang="en-US"/>
                  <a:t>Budget ($Millions)</a:t>
                </a:r>
              </a:p>
            </c:rich>
          </c:tx>
          <c:overlay val="0"/>
        </c:title>
        <c:numFmt formatCode="General" sourceLinked="1"/>
        <c:majorTickMark val="out"/>
        <c:minorTickMark val="none"/>
        <c:tickLblPos val="nextTo"/>
        <c:crossAx val="313830760"/>
        <c:crossesAt val="-400"/>
        <c:auto val="1"/>
        <c:lblAlgn val="ctr"/>
        <c:lblOffset val="100"/>
        <c:noMultiLvlLbl val="0"/>
      </c:catAx>
      <c:valAx>
        <c:axId val="313830760"/>
        <c:scaling>
          <c:orientation val="minMax"/>
        </c:scaling>
        <c:delete val="0"/>
        <c:axPos val="l"/>
        <c:majorGridlines/>
        <c:title>
          <c:tx>
            <c:rich>
              <a:bodyPr rot="-5400000" vert="horz"/>
              <a:lstStyle/>
              <a:p>
                <a:pPr>
                  <a:defRPr/>
                </a:pPr>
                <a:r>
                  <a:rPr lang="en-US"/>
                  <a:t>Gross ($Millions)</a:t>
                </a:r>
              </a:p>
            </c:rich>
          </c:tx>
          <c:overlay val="0"/>
        </c:title>
        <c:numFmt formatCode="General" sourceLinked="1"/>
        <c:majorTickMark val="out"/>
        <c:minorTickMark val="none"/>
        <c:tickLblPos val="nextTo"/>
        <c:crossAx val="313828800"/>
        <c:crosses val="autoZero"/>
        <c:crossBetween val="between"/>
      </c:valAx>
    </c:plotArea>
    <c:legend>
      <c:legendPos val="r"/>
      <c:overlay val="0"/>
    </c:legend>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6.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21:46.0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771.957">2634 377,'32'0,"-1"0,1 0,-1 0,0 0,1-32,-1 32,32-63,-1 32,1-32,0 32,31 0,31-32,-62 63,-32-31,63-1,-62 32,-32 32,0-1,0 0,0 1,0-1,0 0,0 1,0-1,0 0,0 1,0-1,31-31,-31 0</inkml:trace>
  <inkml:trace contextRef="#ctx0" brushRef="#br2" timeOffset="3584.5711">0 596,'32'-31,"-32"-1,0 1,0 0,31-32,0 32,-31-32,32 63,-32-63,31 32,1-1,-1-30,-31-1,31 63,-31-31,0-1,32 32,-1 0,0 0,1 0,30 0,-30 32,-1-32,-31 31,63-31,-32 0,1 31,-1-31,32 0,-32 0,0 32,1-32,-1 31,0-31,-31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52:49.5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377 314,'0'31,"0"1,31-32,-31 62,31-62,-31 32,94 62,-94-63,63 0,-63 32,32-32,-1 1,-31-1,63 1,-63-1,62 0,-62 1,63-1,-32 32,1-32,-1 0,0 1,1-32,-1 31,32 0,-32 1,32 31,0-32,-32 0,32 1,-32-1,32 0,0-31,-32 32,32-32,-1 31,1-31,-32 0,1 0,31 0,-1 0,1 0,-32 0,32 0,0 0,-1 0,1-31,-31 31,30-32,32 32,-62-31,30 0,1 31,-32-63,1 63,31-31,-32-32,0 63,1-32,-1 32,0-31,32 31,-63-31,31 31,1-32,-32 1,0 0,31-1,0 1,-31 0,32-1,-32 1,31 0,-31-1,32 1,-32-1,0 1,31-32,-31 32,0 0,0-1,0 1,0 0,0-1,0 1,0 0,0-1,0 1,31 31,-31-32,0 1,0 62,0-62,0 31</inkml:trace>
  <inkml:trace contextRef="#ctx0" brushRef="#br1" timeOffset="1">2634 377,'32'0,"-1"0,1 0,-1 0,0 0,1-32,-1 32,32-63,-1 32,1-32,0 32,31 0,31-32,-62 63,-32-31,63-1,-62 32,-32 32,0-1,0 0,0 1,0-1,0 0,0 1,0-1,0 0,0 1,0-1,31-31,-31 0</inkml:trace>
  <inkml:trace contextRef="#ctx0" brushRef="#br2" timeOffset="2">0 596,'32'-31,"-32"-1,0 1,0 0,31-32,0 32,-31-32,32 63,-32-63,31 32,1-1,-1-30,-31-1,31 63,-31-31,0-1,32 32,-1 0,0 0,1 0,30 0,-30 32,-1-32,-31 31,63-31,-32 0,1 31,-1-31,32 0,-32 0,0 32,1-32,-1 31,0-31,-31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21:46.0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283 236,'0'23,"0"1,23-24,-23 46,23-46,-23 24,71 47,-71-48,47 0,-47 25,24-25,-1 1,-23-1,48 1,-48-1,46 1,-46 0,47-1,-23 24,0-24,-1 1,0 0,1-24,-1 23,25 0,-25 1,24 23,0-23,-23-1,23 1,-24-1,24 0,1-23,-25 24,24-24,0 24,0-24,-24 0,1 0,23 0,0 0,0 0,-24 0,25 0,-1 0,-1 0,2-24,-24 24,22-24,25 24,-47-23,22 0,1 23,-23-47,0 47,23-24,-24-23,0 47,1-24,0 24,-1-23,24 23,-47-23,23 23,1-24,-24 0,0 1,24-1,-1 1,-23 0,24-1,-24 0,23 1,-23-1,24 1,-24-1,0 1,23-25,-23 25,0 0,0-1,0 1,0-1,0 0,0 1,0 0,0-1,0 1,24 23,-24-24,0 0,0 48,0-48,0 24</inkml:trace>
  <inkml:trace contextRef="#ctx0" brushRef="#br1" timeOffset="1771.957">1976 283,'24'0,"-1"0,1 0,-1 0,0 0,1-24,0 24,23-47,-1 23,2-23,-1 24,23 0,24-25,-47 48,-23-23,46-1,-46 24,-24 24,0-1,0 1,0 0,0-1,0 0,0 1,0-1,0 1,0 0,0-1,23-23,-23 0</inkml:trace>
  <inkml:trace contextRef="#ctx0" brushRef="#br2" timeOffset="3584.5711">0 447,'24'-23,"-24"-1,0 1,0-1,23-23,1 24,-24-24,24 47,-24-48,23 25,1-1,-1-22,-23-2,23 48,-23-23,0-1,24 24,0 0,-1 0,1 0,22 0,-22 24,0-24,-24 23,47-23,-24 0,1 24,-1-24,25 0,-25 0,0 24,1-24,-1 23,1-23,-24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4T04:52:49.50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283 236,'0'23,"0"1,23-24,-23 46,24-46,-24 24,70 47,-70-48,47 0,-47 25,24-25,0 1,-24-1,47 1,-47-1,46 1,-46 0,48-1,-25 24,1-24,-1 1,0 0,1-24,0 23,23 0,-24 1,24 23,1-23,-25-1,24 1,-24-1,25 0,-1-23,-24 24,24-24,0 24,0-24,-24 0,1 0,24 0,-2 0,1 0,-23 0,23 0,0 0,0 0,0-24,-23 24,22-24,25 24,-47-23,22 0,2 23,-25-47,1 47,23-24,-24-23,1 47,0-24,-1 24,0-23,24 23,-47-23,24 23,0-24,-24 0,0 1,23-1,0 1,-23 0,24-1,-24 0,23 1,-23-1,24 1,-24-1,0 1,24-25,-24 25,0 0,0-1,0 1,0-1,0 0,0 1,0 0,0-1,0 1,23 23,-23-24,0 0,0 48,0-48,0 24</inkml:trace>
  <inkml:trace contextRef="#ctx0" brushRef="#br1" timeOffset="1">1976 283,'24'0,"-1"0,1 0,-1 0,1 0,0-24,-1 24,24-47,0 23,0-23,0 24,24 0,22-25,-45 48,-25-23,47-1,-46 24,-24 24,0-1,0 1,0 0,0-1,0 0,0 1,0-1,0 1,0 0,0-1,24-23,-24 0</inkml:trace>
  <inkml:trace contextRef="#ctx0" brushRef="#br2" timeOffset="2">0 447,'24'-23,"-24"-1,0 1,0-1,24-23,-1 24,-23-24,24 47,-24-48,23 25,1-1,-1-22,-23-2,24 48,-24-23,0-1,24 24,-1 0,0 0,1 0,23 0,-23 24,-1-24,-23 23,47-23,-24 0,1 24,0-24,23 0,-24 0,0 24,1-24,0 23,-1-23,-23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20T20:49:38.31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216 132,'0'13,"0"0,18-13,-18 26,18-26,-18 13,54 27,-54-28,36 1,-36 14,18-14,0 0,-18 0,36 0,-36 0,35 0,-35 1,36-1,-18 13,0-13,0 0,0 0,0-13,0 13,18 0,-18 0,18 14,0-14,-18 0,18 0,-19 0,19 0,1-13,-20 13,19-13,0 13,0-13,-18 0,0 0,18 0,-1 0,2 0,-20 0,19 0,0 0,0 0,0-13,-18 13,18-13,18 13,-36-13,17 0,1 13,-18-26,1 26,17-13,-19-14,1 27,0-13,0 13,0-13,18 13,-36-13,18 13,0-13,-18 0,0 0,18 0,-1 0,-17 0,19-1,-19 1,18 0,-18 0,18 0,-18 0,0 0,18-14,-18 14,0 1,0-2,0 1,0 0,0 0,0 0,0 0,0 0,0 0,17 13,-17-14,0 1,0 26,0-26,0 13</inkml:trace>
  <inkml:trace contextRef="#ctx0" brushRef="#br1" timeOffset="1">1508 158,'19'0,"-2"0,2 0,-2 0,1 0,0-13,0 13,18-27,0 14,0-13,0 13,18 0,17-13,-35 26,-18-13,36 0,-36 13,-18 13,0 0,0 0,0 0,0 0,0 0,0 0,0 0,0 0,0 1,0-1,18-13,-18 0</inkml:trace>
  <inkml:trace contextRef="#ctx0" brushRef="#br2" timeOffset="2">0 249,'19'-12,"-19"-2,0 1,0 0,17-13,1 13,-18-13,19 26,-19-27,17 14,2 0,-2-13,-17 0,18 26,-18-13,0 0,18 13,0 0,0 0,0 0,18 0,-18 13,0-13,-18 13,36-13,-18 0,0 13,0-13,18 0,-19 0,1 13,1-13,-2 13,1-13,-18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21T00:32:09.948"/>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0"/>
      <inkml:brushProperty name="anchorY" value="0"/>
      <inkml:brushProperty name="scaleFactor" value="0.5"/>
    </inkml:brush>
    <inkml:brush xml:id="br1">
      <inkml:brushProperty name="width" value="0.1" units="cm"/>
      <inkml:brushProperty name="height" value="0.1" units="cm"/>
      <inkml:brushProperty name="color" value="#AE198D"/>
      <inkml:brushProperty name="ignorePressure" value="1"/>
      <inkml:brushProperty name="inkEffects" value="galaxy"/>
      <inkml:brushProperty name="anchorX" value="-4123.58057"/>
      <inkml:brushProperty name="anchorY" value="-1207.28406"/>
      <inkml:brushProperty name="scaleFactor" value="0.5"/>
    </inkml:brush>
    <inkml:brush xml:id="br2">
      <inkml:brushProperty name="width" value="0.1" units="cm"/>
      <inkml:brushProperty name="height" value="0.1" units="cm"/>
      <inkml:brushProperty name="color" value="#AE198D"/>
      <inkml:brushProperty name="ignorePressure" value="1"/>
      <inkml:brushProperty name="inkEffects" value="galaxy"/>
      <inkml:brushProperty name="anchorX" value="-6334.32129"/>
      <inkml:brushProperty name="anchorY" value="-2445.92603"/>
      <inkml:brushProperty name="scaleFactor" value="0.5"/>
    </inkml:brush>
  </inkml:definitions>
  <inkml:trace contextRef="#ctx0" brushRef="#br0">216 132,'0'13,"0"0,18-13,-18 26,18-26,-18 13,54 27,-54-28,36 1,-36 14,18-14,0 0,-18 0,36 0,-36 0,35 0,-35 1,36-1,-18 13,0-13,0 0,0 0,0-13,0 13,18 0,-18 0,18 14,0-14,-18 0,18 0,-19 0,19 0,1-13,-20 13,19-13,0 13,0-13,-18 0,0 0,18 0,-1 0,2 0,-20 0,19 0,0 0,0 0,0-13,-18 13,18-13,18 13,-36-13,17 0,1 13,-18-26,1 26,17-13,-19-14,1 27,0-13,0 13,0-13,18 13,-36-13,18 13,0-13,-18 0,0 0,18 0,-1 0,-17 0,19-1,-19 1,18 0,-18 0,18 0,-18 0,0 0,18-14,-18 14,0 1,0-2,0 1,0 0,0 0,0 0,0 0,0 0,0 0,17 13,-17-14,0 1,0 26,0-26,0 13</inkml:trace>
  <inkml:trace contextRef="#ctx0" brushRef="#br1" timeOffset="1">1508 158,'19'0,"-2"0,2 0,-2 0,1 0,0-13,0 13,18-27,0 14,0-13,0 13,18 0,17-13,-35 26,-18-13,36 0,-36 13,-18 13,0 0,0 0,0 0,0 0,0 0,0 0,0 0,0 0,0 1,0-1,18-13,-18 0</inkml:trace>
  <inkml:trace contextRef="#ctx0" brushRef="#br2" timeOffset="2">0 249,'19'-12,"-19"-2,0 1,0 0,17-13,1 13,-18-13,19 26,-19-27,17 14,2 0,-2-13,-17 0,18 26,-18-13,0 0,18 13,0 0,0 0,0 0,18 0,-18 13,0-13,-18 13,36-13,-18 0,0 13,0-13,18 0,-19 0,1 13,1-13,-2 13,1-13,-18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12/8/2017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a:t>
            </a:r>
            <a:r>
              <a:rPr lang="en-US" baseline="0" dirty="0"/>
              <a:t> an example of what the book calls “Statistical Conclusion”. </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2</a:t>
            </a:fld>
            <a:endParaRPr lang="en-US"/>
          </a:p>
        </p:txBody>
      </p:sp>
    </p:spTree>
    <p:extLst>
      <p:ext uri="{BB962C8B-B14F-4D97-AF65-F5344CB8AC3E}">
        <p14:creationId xmlns:p14="http://schemas.microsoft.com/office/powerpoint/2010/main" val="18416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655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696</a:t>
            </a:fld>
            <a:endParaRPr lang="en-US"/>
          </a:p>
        </p:txBody>
      </p:sp>
    </p:spTree>
    <p:extLst>
      <p:ext uri="{BB962C8B-B14F-4D97-AF65-F5344CB8AC3E}">
        <p14:creationId xmlns:p14="http://schemas.microsoft.com/office/powerpoint/2010/main" val="24235937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697</a:t>
            </a:fld>
            <a:endParaRPr lang="en-US"/>
          </a:p>
        </p:txBody>
      </p:sp>
    </p:spTree>
    <p:extLst>
      <p:ext uri="{BB962C8B-B14F-4D97-AF65-F5344CB8AC3E}">
        <p14:creationId xmlns:p14="http://schemas.microsoft.com/office/powerpoint/2010/main" val="802751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698</a:t>
            </a:fld>
            <a:endParaRPr lang="en-US"/>
          </a:p>
        </p:txBody>
      </p:sp>
    </p:spTree>
    <p:extLst>
      <p:ext uri="{BB962C8B-B14F-4D97-AF65-F5344CB8AC3E}">
        <p14:creationId xmlns:p14="http://schemas.microsoft.com/office/powerpoint/2010/main" val="23247832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699</a:t>
            </a:fld>
            <a:endParaRPr lang="en-US"/>
          </a:p>
        </p:txBody>
      </p:sp>
    </p:spTree>
    <p:extLst>
      <p:ext uri="{BB962C8B-B14F-4D97-AF65-F5344CB8AC3E}">
        <p14:creationId xmlns:p14="http://schemas.microsoft.com/office/powerpoint/2010/main" val="10800535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700</a:t>
            </a:fld>
            <a:endParaRPr lang="en-US"/>
          </a:p>
        </p:txBody>
      </p:sp>
    </p:spTree>
    <p:extLst>
      <p:ext uri="{BB962C8B-B14F-4D97-AF65-F5344CB8AC3E}">
        <p14:creationId xmlns:p14="http://schemas.microsoft.com/office/powerpoint/2010/main" val="3609977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701</a:t>
            </a:fld>
            <a:endParaRPr lang="en-US"/>
          </a:p>
        </p:txBody>
      </p:sp>
    </p:spTree>
    <p:extLst>
      <p:ext uri="{BB962C8B-B14F-4D97-AF65-F5344CB8AC3E}">
        <p14:creationId xmlns:p14="http://schemas.microsoft.com/office/powerpoint/2010/main" val="12482491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702</a:t>
            </a:fld>
            <a:endParaRPr lang="en-US"/>
          </a:p>
        </p:txBody>
      </p:sp>
    </p:spTree>
    <p:extLst>
      <p:ext uri="{BB962C8B-B14F-4D97-AF65-F5344CB8AC3E}">
        <p14:creationId xmlns:p14="http://schemas.microsoft.com/office/powerpoint/2010/main" val="30896043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703</a:t>
            </a:fld>
            <a:endParaRPr lang="en-US"/>
          </a:p>
        </p:txBody>
      </p:sp>
    </p:spTree>
    <p:extLst>
      <p:ext uri="{BB962C8B-B14F-4D97-AF65-F5344CB8AC3E}">
        <p14:creationId xmlns:p14="http://schemas.microsoft.com/office/powerpoint/2010/main" val="6844430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704</a:t>
            </a:fld>
            <a:endParaRPr lang="en-US"/>
          </a:p>
        </p:txBody>
      </p:sp>
    </p:spTree>
    <p:extLst>
      <p:ext uri="{BB962C8B-B14F-4D97-AF65-F5344CB8AC3E}">
        <p14:creationId xmlns:p14="http://schemas.microsoft.com/office/powerpoint/2010/main" val="10996929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705</a:t>
            </a:fld>
            <a:endParaRPr lang="en-US"/>
          </a:p>
        </p:txBody>
      </p:sp>
    </p:spTree>
    <p:extLst>
      <p:ext uri="{BB962C8B-B14F-4D97-AF65-F5344CB8AC3E}">
        <p14:creationId xmlns:p14="http://schemas.microsoft.com/office/powerpoint/2010/main" val="66143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4137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706</a:t>
            </a:fld>
            <a:endParaRPr lang="en-US"/>
          </a:p>
        </p:txBody>
      </p:sp>
    </p:spTree>
    <p:extLst>
      <p:ext uri="{BB962C8B-B14F-4D97-AF65-F5344CB8AC3E}">
        <p14:creationId xmlns:p14="http://schemas.microsoft.com/office/powerpoint/2010/main" val="22907606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707</a:t>
            </a:fld>
            <a:endParaRPr lang="en-US"/>
          </a:p>
        </p:txBody>
      </p:sp>
    </p:spTree>
    <p:extLst>
      <p:ext uri="{BB962C8B-B14F-4D97-AF65-F5344CB8AC3E}">
        <p14:creationId xmlns:p14="http://schemas.microsoft.com/office/powerpoint/2010/main" val="27023384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708</a:t>
            </a:fld>
            <a:endParaRPr lang="en-US"/>
          </a:p>
        </p:txBody>
      </p:sp>
    </p:spTree>
    <p:extLst>
      <p:ext uri="{BB962C8B-B14F-4D97-AF65-F5344CB8AC3E}">
        <p14:creationId xmlns:p14="http://schemas.microsoft.com/office/powerpoint/2010/main" val="16595132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709</a:t>
            </a:fld>
            <a:endParaRPr lang="en-US"/>
          </a:p>
        </p:txBody>
      </p:sp>
    </p:spTree>
    <p:extLst>
      <p:ext uri="{BB962C8B-B14F-4D97-AF65-F5344CB8AC3E}">
        <p14:creationId xmlns:p14="http://schemas.microsoft.com/office/powerpoint/2010/main" val="32561518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710</a:t>
            </a:fld>
            <a:endParaRPr lang="en-US"/>
          </a:p>
        </p:txBody>
      </p:sp>
    </p:spTree>
    <p:extLst>
      <p:ext uri="{BB962C8B-B14F-4D97-AF65-F5344CB8AC3E}">
        <p14:creationId xmlns:p14="http://schemas.microsoft.com/office/powerpoint/2010/main" val="26555134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711</a:t>
            </a:fld>
            <a:endParaRPr lang="en-US"/>
          </a:p>
        </p:txBody>
      </p:sp>
    </p:spTree>
    <p:extLst>
      <p:ext uri="{BB962C8B-B14F-4D97-AF65-F5344CB8AC3E}">
        <p14:creationId xmlns:p14="http://schemas.microsoft.com/office/powerpoint/2010/main" val="26597876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712</a:t>
            </a:fld>
            <a:endParaRPr lang="en-US"/>
          </a:p>
        </p:txBody>
      </p:sp>
    </p:spTree>
    <p:extLst>
      <p:ext uri="{BB962C8B-B14F-4D97-AF65-F5344CB8AC3E}">
        <p14:creationId xmlns:p14="http://schemas.microsoft.com/office/powerpoint/2010/main" val="27124993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713</a:t>
            </a:fld>
            <a:endParaRPr lang="en-US"/>
          </a:p>
        </p:txBody>
      </p:sp>
    </p:spTree>
    <p:extLst>
      <p:ext uri="{BB962C8B-B14F-4D97-AF65-F5344CB8AC3E}">
        <p14:creationId xmlns:p14="http://schemas.microsoft.com/office/powerpoint/2010/main" val="24026426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714</a:t>
            </a:fld>
            <a:endParaRPr lang="en-US"/>
          </a:p>
        </p:txBody>
      </p:sp>
    </p:spTree>
    <p:extLst>
      <p:ext uri="{BB962C8B-B14F-4D97-AF65-F5344CB8AC3E}">
        <p14:creationId xmlns:p14="http://schemas.microsoft.com/office/powerpoint/2010/main" val="111363385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715</a:t>
            </a:fld>
            <a:endParaRPr lang="en-US"/>
          </a:p>
        </p:txBody>
      </p:sp>
    </p:spTree>
    <p:extLst>
      <p:ext uri="{BB962C8B-B14F-4D97-AF65-F5344CB8AC3E}">
        <p14:creationId xmlns:p14="http://schemas.microsoft.com/office/powerpoint/2010/main" val="206836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7099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716</a:t>
            </a:fld>
            <a:endParaRPr lang="en-US"/>
          </a:p>
        </p:txBody>
      </p:sp>
    </p:spTree>
    <p:extLst>
      <p:ext uri="{BB962C8B-B14F-4D97-AF65-F5344CB8AC3E}">
        <p14:creationId xmlns:p14="http://schemas.microsoft.com/office/powerpoint/2010/main" val="5390253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717</a:t>
            </a:fld>
            <a:endParaRPr lang="en-US"/>
          </a:p>
        </p:txBody>
      </p:sp>
    </p:spTree>
    <p:extLst>
      <p:ext uri="{BB962C8B-B14F-4D97-AF65-F5344CB8AC3E}">
        <p14:creationId xmlns:p14="http://schemas.microsoft.com/office/powerpoint/2010/main" val="4234996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718</a:t>
            </a:fld>
            <a:endParaRPr lang="en-US"/>
          </a:p>
        </p:txBody>
      </p:sp>
    </p:spTree>
    <p:extLst>
      <p:ext uri="{BB962C8B-B14F-4D97-AF65-F5344CB8AC3E}">
        <p14:creationId xmlns:p14="http://schemas.microsoft.com/office/powerpoint/2010/main" val="16310828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719</a:t>
            </a:fld>
            <a:endParaRPr lang="en-US"/>
          </a:p>
        </p:txBody>
      </p:sp>
    </p:spTree>
    <p:extLst>
      <p:ext uri="{BB962C8B-B14F-4D97-AF65-F5344CB8AC3E}">
        <p14:creationId xmlns:p14="http://schemas.microsoft.com/office/powerpoint/2010/main" val="14844613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720</a:t>
            </a:fld>
            <a:endParaRPr lang="en-US"/>
          </a:p>
        </p:txBody>
      </p:sp>
    </p:spTree>
    <p:extLst>
      <p:ext uri="{BB962C8B-B14F-4D97-AF65-F5344CB8AC3E}">
        <p14:creationId xmlns:p14="http://schemas.microsoft.com/office/powerpoint/2010/main" val="191540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721</a:t>
            </a:fld>
            <a:endParaRPr lang="en-US"/>
          </a:p>
        </p:txBody>
      </p:sp>
    </p:spTree>
    <p:extLst>
      <p:ext uri="{BB962C8B-B14F-4D97-AF65-F5344CB8AC3E}">
        <p14:creationId xmlns:p14="http://schemas.microsoft.com/office/powerpoint/2010/main" val="29512592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722</a:t>
            </a:fld>
            <a:endParaRPr lang="en-US"/>
          </a:p>
        </p:txBody>
      </p:sp>
    </p:spTree>
    <p:extLst>
      <p:ext uri="{BB962C8B-B14F-4D97-AF65-F5344CB8AC3E}">
        <p14:creationId xmlns:p14="http://schemas.microsoft.com/office/powerpoint/2010/main" val="37031858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723</a:t>
            </a:fld>
            <a:endParaRPr lang="en-US"/>
          </a:p>
        </p:txBody>
      </p:sp>
    </p:spTree>
    <p:extLst>
      <p:ext uri="{BB962C8B-B14F-4D97-AF65-F5344CB8AC3E}">
        <p14:creationId xmlns:p14="http://schemas.microsoft.com/office/powerpoint/2010/main" val="2462026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724</a:t>
            </a:fld>
            <a:endParaRPr lang="en-US"/>
          </a:p>
        </p:txBody>
      </p:sp>
    </p:spTree>
    <p:extLst>
      <p:ext uri="{BB962C8B-B14F-4D97-AF65-F5344CB8AC3E}">
        <p14:creationId xmlns:p14="http://schemas.microsoft.com/office/powerpoint/2010/main" val="23720916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725</a:t>
            </a:fld>
            <a:endParaRPr lang="en-US"/>
          </a:p>
        </p:txBody>
      </p:sp>
    </p:spTree>
    <p:extLst>
      <p:ext uri="{BB962C8B-B14F-4D97-AF65-F5344CB8AC3E}">
        <p14:creationId xmlns:p14="http://schemas.microsoft.com/office/powerpoint/2010/main" val="3534608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46454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726</a:t>
            </a:fld>
            <a:endParaRPr lang="en-US"/>
          </a:p>
        </p:txBody>
      </p:sp>
    </p:spTree>
    <p:extLst>
      <p:ext uri="{BB962C8B-B14F-4D97-AF65-F5344CB8AC3E}">
        <p14:creationId xmlns:p14="http://schemas.microsoft.com/office/powerpoint/2010/main" val="8837716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727</a:t>
            </a:fld>
            <a:endParaRPr lang="en-US"/>
          </a:p>
        </p:txBody>
      </p:sp>
    </p:spTree>
    <p:extLst>
      <p:ext uri="{BB962C8B-B14F-4D97-AF65-F5344CB8AC3E}">
        <p14:creationId xmlns:p14="http://schemas.microsoft.com/office/powerpoint/2010/main" val="16930028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728</a:t>
            </a:fld>
            <a:endParaRPr lang="en-US"/>
          </a:p>
        </p:txBody>
      </p:sp>
    </p:spTree>
    <p:extLst>
      <p:ext uri="{BB962C8B-B14F-4D97-AF65-F5344CB8AC3E}">
        <p14:creationId xmlns:p14="http://schemas.microsoft.com/office/powerpoint/2010/main" val="42681776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729</a:t>
            </a:fld>
            <a:endParaRPr lang="en-US"/>
          </a:p>
        </p:txBody>
      </p:sp>
    </p:spTree>
    <p:extLst>
      <p:ext uri="{BB962C8B-B14F-4D97-AF65-F5344CB8AC3E}">
        <p14:creationId xmlns:p14="http://schemas.microsoft.com/office/powerpoint/2010/main" val="41701589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730</a:t>
            </a:fld>
            <a:endParaRPr lang="en-US"/>
          </a:p>
        </p:txBody>
      </p:sp>
    </p:spTree>
    <p:extLst>
      <p:ext uri="{BB962C8B-B14F-4D97-AF65-F5344CB8AC3E}">
        <p14:creationId xmlns:p14="http://schemas.microsoft.com/office/powerpoint/2010/main" val="16011454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731</a:t>
            </a:fld>
            <a:endParaRPr lang="en-US"/>
          </a:p>
        </p:txBody>
      </p:sp>
    </p:spTree>
    <p:extLst>
      <p:ext uri="{BB962C8B-B14F-4D97-AF65-F5344CB8AC3E}">
        <p14:creationId xmlns:p14="http://schemas.microsoft.com/office/powerpoint/2010/main" val="41165104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732</a:t>
            </a:fld>
            <a:endParaRPr lang="en-US"/>
          </a:p>
        </p:txBody>
      </p:sp>
    </p:spTree>
    <p:extLst>
      <p:ext uri="{BB962C8B-B14F-4D97-AF65-F5344CB8AC3E}">
        <p14:creationId xmlns:p14="http://schemas.microsoft.com/office/powerpoint/2010/main" val="33932806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733</a:t>
            </a:fld>
            <a:endParaRPr lang="en-US"/>
          </a:p>
        </p:txBody>
      </p:sp>
    </p:spTree>
    <p:extLst>
      <p:ext uri="{BB962C8B-B14F-4D97-AF65-F5344CB8AC3E}">
        <p14:creationId xmlns:p14="http://schemas.microsoft.com/office/powerpoint/2010/main" val="304253222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734</a:t>
            </a:fld>
            <a:endParaRPr lang="en-US"/>
          </a:p>
        </p:txBody>
      </p:sp>
    </p:spTree>
    <p:extLst>
      <p:ext uri="{BB962C8B-B14F-4D97-AF65-F5344CB8AC3E}">
        <p14:creationId xmlns:p14="http://schemas.microsoft.com/office/powerpoint/2010/main" val="36008620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735</a:t>
            </a:fld>
            <a:endParaRPr lang="en-US"/>
          </a:p>
        </p:txBody>
      </p:sp>
    </p:spTree>
    <p:extLst>
      <p:ext uri="{BB962C8B-B14F-4D97-AF65-F5344CB8AC3E}">
        <p14:creationId xmlns:p14="http://schemas.microsoft.com/office/powerpoint/2010/main" val="2423919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529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736</a:t>
            </a:fld>
            <a:endParaRPr lang="en-US"/>
          </a:p>
        </p:txBody>
      </p:sp>
    </p:spTree>
    <p:extLst>
      <p:ext uri="{BB962C8B-B14F-4D97-AF65-F5344CB8AC3E}">
        <p14:creationId xmlns:p14="http://schemas.microsoft.com/office/powerpoint/2010/main" val="275597162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737</a:t>
            </a:fld>
            <a:endParaRPr lang="en-US"/>
          </a:p>
        </p:txBody>
      </p:sp>
    </p:spTree>
    <p:extLst>
      <p:ext uri="{BB962C8B-B14F-4D97-AF65-F5344CB8AC3E}">
        <p14:creationId xmlns:p14="http://schemas.microsoft.com/office/powerpoint/2010/main" val="27202754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738</a:t>
            </a:fld>
            <a:endParaRPr lang="en-US"/>
          </a:p>
        </p:txBody>
      </p:sp>
    </p:spTree>
    <p:extLst>
      <p:ext uri="{BB962C8B-B14F-4D97-AF65-F5344CB8AC3E}">
        <p14:creationId xmlns:p14="http://schemas.microsoft.com/office/powerpoint/2010/main" val="12569381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739</a:t>
            </a:fld>
            <a:endParaRPr lang="en-US"/>
          </a:p>
        </p:txBody>
      </p:sp>
    </p:spTree>
    <p:extLst>
      <p:ext uri="{BB962C8B-B14F-4D97-AF65-F5344CB8AC3E}">
        <p14:creationId xmlns:p14="http://schemas.microsoft.com/office/powerpoint/2010/main" val="37222529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740</a:t>
            </a:fld>
            <a:endParaRPr lang="en-US"/>
          </a:p>
        </p:txBody>
      </p:sp>
    </p:spTree>
    <p:extLst>
      <p:ext uri="{BB962C8B-B14F-4D97-AF65-F5344CB8AC3E}">
        <p14:creationId xmlns:p14="http://schemas.microsoft.com/office/powerpoint/2010/main" val="34205394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741</a:t>
            </a:fld>
            <a:endParaRPr lang="en-US"/>
          </a:p>
        </p:txBody>
      </p:sp>
    </p:spTree>
    <p:extLst>
      <p:ext uri="{BB962C8B-B14F-4D97-AF65-F5344CB8AC3E}">
        <p14:creationId xmlns:p14="http://schemas.microsoft.com/office/powerpoint/2010/main" val="13567814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742</a:t>
            </a:fld>
            <a:endParaRPr lang="en-US"/>
          </a:p>
        </p:txBody>
      </p:sp>
    </p:spTree>
    <p:extLst>
      <p:ext uri="{BB962C8B-B14F-4D97-AF65-F5344CB8AC3E}">
        <p14:creationId xmlns:p14="http://schemas.microsoft.com/office/powerpoint/2010/main" val="12649366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pitchFamily="34" charset="-128"/>
              </a:defRPr>
            </a:lvl1pPr>
            <a:lvl2pPr marL="37931725" indent="-37474525">
              <a:spcBef>
                <a:spcPct val="30000"/>
              </a:spcBef>
              <a:defRPr sz="1200">
                <a:solidFill>
                  <a:schemeClr val="tx1"/>
                </a:solidFill>
                <a:latin typeface="Arial" charset="0"/>
                <a:ea typeface="ＭＳ Ｐゴシック" pitchFamily="34" charset="-128"/>
              </a:defRPr>
            </a:lvl2pPr>
            <a:lvl3pPr marL="1143000" indent="-228600">
              <a:spcBef>
                <a:spcPct val="30000"/>
              </a:spcBef>
              <a:defRPr sz="1200">
                <a:solidFill>
                  <a:schemeClr val="tx1"/>
                </a:solidFill>
                <a:latin typeface="Arial" charset="0"/>
                <a:ea typeface="ＭＳ Ｐゴシック" pitchFamily="34" charset="-128"/>
              </a:defRPr>
            </a:lvl3pPr>
            <a:lvl4pPr marL="1600200" indent="-228600">
              <a:spcBef>
                <a:spcPct val="30000"/>
              </a:spcBef>
              <a:defRPr sz="1200">
                <a:solidFill>
                  <a:schemeClr val="tx1"/>
                </a:solidFill>
                <a:latin typeface="Arial" charset="0"/>
                <a:ea typeface="ＭＳ Ｐゴシック" pitchFamily="34" charset="-128"/>
              </a:defRPr>
            </a:lvl4pPr>
            <a:lvl5pPr marL="2057400" indent="-22860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spcBef>
                <a:spcPct val="0"/>
              </a:spcBef>
            </a:pPr>
            <a:fld id="{9B540A88-E108-4BF3-92EE-82A37C5A216B}" type="slidenum">
              <a:rPr lang="en-US" altLang="en-US"/>
              <a:pPr>
                <a:spcBef>
                  <a:spcPct val="0"/>
                </a:spcBef>
              </a:pPr>
              <a:t>796</a:t>
            </a:fld>
            <a:endParaRPr lang="en-US" altLang="en-US"/>
          </a:p>
        </p:txBody>
      </p:sp>
      <p:sp>
        <p:nvSpPr>
          <p:cNvPr id="8195"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t>Page 619 of  text</a:t>
            </a:r>
          </a:p>
        </p:txBody>
      </p:sp>
      <p:sp>
        <p:nvSpPr>
          <p:cNvPr id="8196"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197839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096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Worst case:</a:t>
            </a:r>
            <a:r>
              <a:rPr lang="en-US" baseline="0" dirty="0"/>
              <a:t> the variance from the larger group is smaller than the variance from smaller group: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4AD06-2F85-BF4E-AD57-43811BB629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89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D83E3A-8FBF-403A-B521-268F16BB99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123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45C93A8D-AA0F-4E0E-B118-5C5C8E4EA7F0}" type="slidenum">
              <a:rPr lang="en-US" altLang="en-US"/>
              <a:pPr eaLnBrk="1" hangingPunct="1">
                <a:spcBef>
                  <a:spcPct val="0"/>
                </a:spcBef>
              </a:pPr>
              <a:t>384</a:t>
            </a:fld>
            <a:endParaRPr lang="en-US" altLang="en-US"/>
          </a:p>
        </p:txBody>
      </p:sp>
      <p:sp>
        <p:nvSpPr>
          <p:cNvPr id="23555"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ea typeface="ＭＳ Ｐゴシック" pitchFamily="34" charset="-128"/>
              </a:rPr>
              <a:t>Relate a scatter plot to the algebraic plotting of number pairs (x,y). </a:t>
            </a:r>
          </a:p>
        </p:txBody>
      </p:sp>
      <p:sp>
        <p:nvSpPr>
          <p:cNvPr id="23556"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133996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B626779-E917-4257-8641-96A583E8EEB3}" type="slidenum">
              <a:rPr lang="en-US" altLang="en-US"/>
              <a:pPr eaLnBrk="1" hangingPunct="1">
                <a:spcBef>
                  <a:spcPct val="0"/>
                </a:spcBef>
              </a:pPr>
              <a:t>385</a:t>
            </a:fld>
            <a:endParaRPr lang="en-US" altLang="en-US"/>
          </a:p>
        </p:txBody>
      </p:sp>
      <p:sp>
        <p:nvSpPr>
          <p:cNvPr id="24579"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ea typeface="ＭＳ Ｐゴシック" pitchFamily="34" charset="-128"/>
              </a:rPr>
              <a:t>Page 619 of  text</a:t>
            </a:r>
          </a:p>
        </p:txBody>
      </p:sp>
      <p:sp>
        <p:nvSpPr>
          <p:cNvPr id="24580"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3815412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3</a:t>
            </a:fld>
            <a:endParaRPr lang="en-US"/>
          </a:p>
        </p:txBody>
      </p:sp>
    </p:spTree>
    <p:extLst>
      <p:ext uri="{BB962C8B-B14F-4D97-AF65-F5344CB8AC3E}">
        <p14:creationId xmlns:p14="http://schemas.microsoft.com/office/powerpoint/2010/main" val="57479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E2ED332B-23CD-4590-A29A-C6ADBC87A1D2}" type="slidenum">
              <a:rPr lang="en-US" altLang="en-US"/>
              <a:pPr eaLnBrk="1" hangingPunct="1">
                <a:spcBef>
                  <a:spcPct val="0"/>
                </a:spcBef>
              </a:pPr>
              <a:t>386</a:t>
            </a:fld>
            <a:endParaRPr lang="en-US" altLang="en-US"/>
          </a:p>
        </p:txBody>
      </p:sp>
      <p:sp>
        <p:nvSpPr>
          <p:cNvPr id="25603"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ea typeface="ＭＳ Ｐゴシック" pitchFamily="34" charset="-128"/>
              </a:rPr>
              <a:t>Page 619 of  text</a:t>
            </a:r>
          </a:p>
        </p:txBody>
      </p:sp>
      <p:sp>
        <p:nvSpPr>
          <p:cNvPr id="25604"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173134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204746B2-524E-4384-9A77-3E1F0C8E4F57}" type="slidenum">
              <a:rPr lang="en-US" altLang="en-US"/>
              <a:pPr eaLnBrk="1" hangingPunct="1">
                <a:spcBef>
                  <a:spcPct val="0"/>
                </a:spcBef>
              </a:pPr>
              <a:t>389</a:t>
            </a:fld>
            <a:endParaRPr lang="en-US" altLang="en-US"/>
          </a:p>
        </p:txBody>
      </p:sp>
      <p:sp>
        <p:nvSpPr>
          <p:cNvPr id="26627"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ea typeface="ＭＳ Ｐゴシック" pitchFamily="34" charset="-128"/>
              </a:rPr>
              <a:t>page 524 of text</a:t>
            </a:r>
          </a:p>
          <a:p>
            <a:pPr eaLnBrk="1" hangingPunct="1"/>
            <a:r>
              <a:rPr lang="en-US" altLang="en-US">
                <a:ea typeface="ＭＳ Ｐゴシック" pitchFamily="34" charset="-128"/>
              </a:rPr>
              <a:t>If using a graphics calculator for demonstration, it will be an easy exercise to switch the x and y values to show that the value of </a:t>
            </a:r>
            <a:r>
              <a:rPr lang="en-US" altLang="en-US" i="1">
                <a:ea typeface="ＭＳ Ｐゴシック" pitchFamily="34" charset="-128"/>
              </a:rPr>
              <a:t>r</a:t>
            </a:r>
            <a:r>
              <a:rPr lang="en-US" altLang="en-US">
                <a:ea typeface="ＭＳ Ｐゴシック" pitchFamily="34" charset="-128"/>
              </a:rPr>
              <a:t>  will not change.</a:t>
            </a:r>
          </a:p>
        </p:txBody>
      </p:sp>
      <p:sp>
        <p:nvSpPr>
          <p:cNvPr id="26628"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2553012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28B4039-C054-4D18-92FC-B14B42BC3528}" type="slidenum">
              <a:rPr lang="en-US" altLang="en-US"/>
              <a:pPr eaLnBrk="1" hangingPunct="1">
                <a:spcBef>
                  <a:spcPct val="0"/>
                </a:spcBef>
              </a:pPr>
              <a:t>390</a:t>
            </a:fld>
            <a:endParaRPr lang="en-US" altLang="en-US"/>
          </a:p>
        </p:txBody>
      </p:sp>
      <p:sp>
        <p:nvSpPr>
          <p:cNvPr id="27651"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dirty="0">
                <a:ea typeface="ＭＳ Ｐゴシック" pitchFamily="34" charset="-128"/>
              </a:rPr>
              <a:t>page 520 of text</a:t>
            </a:r>
          </a:p>
          <a:p>
            <a:pPr eaLnBrk="1" hangingPunct="1"/>
            <a:r>
              <a:rPr lang="en-US" altLang="en-US" dirty="0">
                <a:ea typeface="ＭＳ Ｐゴシック" pitchFamily="34" charset="-128"/>
              </a:rPr>
              <a:t>Explain to students the difference between the ‘paired’ data of this chapter and the investigation of two groups of data in Chapter 9. </a:t>
            </a:r>
          </a:p>
        </p:txBody>
      </p:sp>
      <p:sp>
        <p:nvSpPr>
          <p:cNvPr id="27652"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3090976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ＭＳ Ｐゴシック" pitchFamily="34" charset="-128"/>
              </a:defRPr>
            </a:lvl1pPr>
            <a:lvl2pPr marL="37931725" indent="-37474525"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2FB42E05-F067-4B84-AD50-3F5AD54F7EAF}" type="slidenum">
              <a:rPr lang="en-US" altLang="en-US"/>
              <a:pPr eaLnBrk="1" hangingPunct="1">
                <a:spcBef>
                  <a:spcPct val="0"/>
                </a:spcBef>
              </a:pPr>
              <a:t>393</a:t>
            </a:fld>
            <a:endParaRPr lang="en-US" altLang="en-US"/>
          </a:p>
        </p:txBody>
      </p:sp>
      <p:sp>
        <p:nvSpPr>
          <p:cNvPr id="29699"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ea typeface="ＭＳ Ｐゴシック" pitchFamily="34" charset="-128"/>
              </a:rPr>
              <a:t>page 524 of text</a:t>
            </a:r>
          </a:p>
          <a:p>
            <a:pPr eaLnBrk="1" hangingPunct="1"/>
            <a:r>
              <a:rPr lang="en-US" altLang="en-US">
                <a:ea typeface="ＭＳ Ｐゴシック" pitchFamily="34" charset="-128"/>
              </a:rPr>
              <a:t>If using a graphics calculator for demonstration, it will be an easy exercise to switch the x and y values to show that the value of </a:t>
            </a:r>
            <a:r>
              <a:rPr lang="en-US" altLang="en-US" i="1">
                <a:ea typeface="ＭＳ Ｐゴシック" pitchFamily="34" charset="-128"/>
              </a:rPr>
              <a:t>r</a:t>
            </a:r>
            <a:r>
              <a:rPr lang="en-US" altLang="en-US">
                <a:ea typeface="ＭＳ Ｐゴシック" pitchFamily="34" charset="-128"/>
              </a:rPr>
              <a:t>  will not change.</a:t>
            </a:r>
          </a:p>
        </p:txBody>
      </p:sp>
      <p:sp>
        <p:nvSpPr>
          <p:cNvPr id="29700"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2243845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C604DC1-4F5F-4A9A-9674-F21D2F5DFE48}" type="slidenum">
              <a:rPr lang="en-US" altLang="en-US" smtClean="0"/>
              <a:pPr>
                <a:defRPr/>
              </a:pPr>
              <a:t>402</a:t>
            </a:fld>
            <a:endParaRPr lang="en-US" altLang="en-US"/>
          </a:p>
        </p:txBody>
      </p:sp>
    </p:spTree>
    <p:extLst>
      <p:ext uri="{BB962C8B-B14F-4D97-AF65-F5344CB8AC3E}">
        <p14:creationId xmlns:p14="http://schemas.microsoft.com/office/powerpoint/2010/main" val="382280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C604DC1-4F5F-4A9A-9674-F21D2F5DFE48}" type="slidenum">
              <a:rPr lang="en-US" altLang="en-US" smtClean="0"/>
              <a:pPr>
                <a:defRPr/>
              </a:pPr>
              <a:t>404</a:t>
            </a:fld>
            <a:endParaRPr lang="en-US" altLang="en-US"/>
          </a:p>
        </p:txBody>
      </p:sp>
    </p:spTree>
    <p:extLst>
      <p:ext uri="{BB962C8B-B14F-4D97-AF65-F5344CB8AC3E}">
        <p14:creationId xmlns:p14="http://schemas.microsoft.com/office/powerpoint/2010/main" val="1246464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pitchFamily="34" charset="-128"/>
              </a:defRPr>
            </a:lvl1pPr>
            <a:lvl2pPr marL="37931725" indent="-37474525">
              <a:spcBef>
                <a:spcPct val="30000"/>
              </a:spcBef>
              <a:defRPr sz="1200">
                <a:solidFill>
                  <a:schemeClr val="tx1"/>
                </a:solidFill>
                <a:latin typeface="Arial" charset="0"/>
                <a:ea typeface="ＭＳ Ｐゴシック" pitchFamily="34" charset="-128"/>
              </a:defRPr>
            </a:lvl2pPr>
            <a:lvl3pPr marL="1143000" indent="-228600">
              <a:spcBef>
                <a:spcPct val="30000"/>
              </a:spcBef>
              <a:defRPr sz="1200">
                <a:solidFill>
                  <a:schemeClr val="tx1"/>
                </a:solidFill>
                <a:latin typeface="Arial" charset="0"/>
                <a:ea typeface="ＭＳ Ｐゴシック" pitchFamily="34" charset="-128"/>
              </a:defRPr>
            </a:lvl3pPr>
            <a:lvl4pPr marL="1600200" indent="-228600">
              <a:spcBef>
                <a:spcPct val="30000"/>
              </a:spcBef>
              <a:defRPr sz="1200">
                <a:solidFill>
                  <a:schemeClr val="tx1"/>
                </a:solidFill>
                <a:latin typeface="Arial" charset="0"/>
                <a:ea typeface="ＭＳ Ｐゴシック" pitchFamily="34" charset="-128"/>
              </a:defRPr>
            </a:lvl4pPr>
            <a:lvl5pPr marL="2057400" indent="-22860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spcBef>
                <a:spcPct val="0"/>
              </a:spcBef>
            </a:pPr>
            <a:fld id="{6B9F92FA-B7A8-4E23-A5F8-C3F180102638}" type="slidenum">
              <a:rPr lang="en-US" altLang="en-US"/>
              <a:pPr>
                <a:spcBef>
                  <a:spcPct val="0"/>
                </a:spcBef>
              </a:pPr>
              <a:t>410</a:t>
            </a:fld>
            <a:endParaRPr lang="en-US" altLang="en-US"/>
          </a:p>
        </p:txBody>
      </p:sp>
      <p:sp>
        <p:nvSpPr>
          <p:cNvPr id="28675"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t>Page 619 of  text</a:t>
            </a:r>
          </a:p>
        </p:txBody>
      </p:sp>
      <p:sp>
        <p:nvSpPr>
          <p:cNvPr id="28676"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18439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pitchFamily="34" charset="-128"/>
              </a:defRPr>
            </a:lvl1pPr>
            <a:lvl2pPr marL="37931725" indent="-37474525">
              <a:spcBef>
                <a:spcPct val="30000"/>
              </a:spcBef>
              <a:defRPr sz="1200">
                <a:solidFill>
                  <a:schemeClr val="tx1"/>
                </a:solidFill>
                <a:latin typeface="Arial" charset="0"/>
                <a:ea typeface="ＭＳ Ｐゴシック" pitchFamily="34" charset="-128"/>
              </a:defRPr>
            </a:lvl2pPr>
            <a:lvl3pPr marL="1143000" indent="-228600">
              <a:spcBef>
                <a:spcPct val="30000"/>
              </a:spcBef>
              <a:defRPr sz="1200">
                <a:solidFill>
                  <a:schemeClr val="tx1"/>
                </a:solidFill>
                <a:latin typeface="Arial" charset="0"/>
                <a:ea typeface="ＭＳ Ｐゴシック" pitchFamily="34" charset="-128"/>
              </a:defRPr>
            </a:lvl3pPr>
            <a:lvl4pPr marL="1600200" indent="-228600">
              <a:spcBef>
                <a:spcPct val="30000"/>
              </a:spcBef>
              <a:defRPr sz="1200">
                <a:solidFill>
                  <a:schemeClr val="tx1"/>
                </a:solidFill>
                <a:latin typeface="Arial" charset="0"/>
                <a:ea typeface="ＭＳ Ｐゴシック" pitchFamily="34" charset="-128"/>
              </a:defRPr>
            </a:lvl4pPr>
            <a:lvl5pPr marL="2057400" indent="-22860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spcBef>
                <a:spcPct val="0"/>
              </a:spcBef>
            </a:pPr>
            <a:fld id="{D28BD79C-7C08-4FBB-9CBF-3CD65E6FD128}" type="slidenum">
              <a:rPr lang="en-US" altLang="en-US"/>
              <a:pPr>
                <a:spcBef>
                  <a:spcPct val="0"/>
                </a:spcBef>
              </a:pPr>
              <a:t>411</a:t>
            </a:fld>
            <a:endParaRPr lang="en-US" altLang="en-US"/>
          </a:p>
        </p:txBody>
      </p:sp>
      <p:sp>
        <p:nvSpPr>
          <p:cNvPr id="29699"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3" tIns="44448" rIns="90483" bIns="44448"/>
          <a:lstStyle/>
          <a:p>
            <a:pPr eaLnBrk="1" hangingPunct="1"/>
            <a:r>
              <a:rPr lang="en-US" altLang="en-US"/>
              <a:t>Page 619 of  text</a:t>
            </a:r>
          </a:p>
        </p:txBody>
      </p:sp>
      <p:sp>
        <p:nvSpPr>
          <p:cNvPr id="29700" name="Rectangle 3"/>
          <p:cNvSpPr>
            <a:spLocks noGrp="1" noRot="1" noChangeAspect="1" noChangeArrowheads="1" noTextEdit="1"/>
          </p:cNvSpPr>
          <p:nvPr>
            <p:ph type="sldImg"/>
          </p:nvPr>
        </p:nvSpPr>
        <p:spPr>
          <a:xfrm>
            <a:off x="1152525" y="692150"/>
            <a:ext cx="4554538" cy="3416300"/>
          </a:xfrm>
          <a:ln w="12700" cap="flat">
            <a:solidFill>
              <a:schemeClr val="tx1"/>
            </a:solidFill>
          </a:ln>
        </p:spPr>
      </p:sp>
    </p:spTree>
    <p:extLst>
      <p:ext uri="{BB962C8B-B14F-4D97-AF65-F5344CB8AC3E}">
        <p14:creationId xmlns:p14="http://schemas.microsoft.com/office/powerpoint/2010/main" val="505775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A7E2C-3593-465C-965F-4369CA763FF8}" type="slidenum">
              <a:rPr lang="en-US" smtClean="0"/>
              <a:t>483</a:t>
            </a:fld>
            <a:endParaRPr lang="en-US"/>
          </a:p>
        </p:txBody>
      </p:sp>
    </p:spTree>
    <p:extLst>
      <p:ext uri="{BB962C8B-B14F-4D97-AF65-F5344CB8AC3E}">
        <p14:creationId xmlns:p14="http://schemas.microsoft.com/office/powerpoint/2010/main" val="394453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498</a:t>
            </a:fld>
            <a:endParaRPr lang="en-US" altLang="en-US"/>
          </a:p>
        </p:txBody>
      </p:sp>
    </p:spTree>
    <p:extLst>
      <p:ext uri="{BB962C8B-B14F-4D97-AF65-F5344CB8AC3E}">
        <p14:creationId xmlns:p14="http://schemas.microsoft.com/office/powerpoint/2010/main" val="256961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June 2002 to December 2002 a smoking ban in Helena was enacted.  During this time heart attacks dropped by 40%, but returned to previous levels afterwards.  Helena has 1 hospital, so no hospital effect.  Vietnam war draft is another example of Natural experiment.</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7</a:t>
            </a:fld>
            <a:endParaRPr lang="en-US"/>
          </a:p>
        </p:txBody>
      </p:sp>
    </p:spTree>
    <p:extLst>
      <p:ext uri="{BB962C8B-B14F-4D97-AF65-F5344CB8AC3E}">
        <p14:creationId xmlns:p14="http://schemas.microsoft.com/office/powerpoint/2010/main" val="1327028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499</a:t>
            </a:fld>
            <a:endParaRPr lang="en-US" altLang="en-US"/>
          </a:p>
        </p:txBody>
      </p:sp>
    </p:spTree>
    <p:extLst>
      <p:ext uri="{BB962C8B-B14F-4D97-AF65-F5344CB8AC3E}">
        <p14:creationId xmlns:p14="http://schemas.microsoft.com/office/powerpoint/2010/main" val="4130096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500</a:t>
            </a:fld>
            <a:endParaRPr lang="en-US" altLang="en-US"/>
          </a:p>
        </p:txBody>
      </p:sp>
    </p:spTree>
    <p:extLst>
      <p:ext uri="{BB962C8B-B14F-4D97-AF65-F5344CB8AC3E}">
        <p14:creationId xmlns:p14="http://schemas.microsoft.com/office/powerpoint/2010/main" val="2261256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501</a:t>
            </a:fld>
            <a:endParaRPr lang="en-US" altLang="en-US"/>
          </a:p>
        </p:txBody>
      </p:sp>
    </p:spTree>
    <p:extLst>
      <p:ext uri="{BB962C8B-B14F-4D97-AF65-F5344CB8AC3E}">
        <p14:creationId xmlns:p14="http://schemas.microsoft.com/office/powerpoint/2010/main" val="1348908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502</a:t>
            </a:fld>
            <a:endParaRPr lang="en-US" altLang="en-US"/>
          </a:p>
        </p:txBody>
      </p:sp>
    </p:spTree>
    <p:extLst>
      <p:ext uri="{BB962C8B-B14F-4D97-AF65-F5344CB8AC3E}">
        <p14:creationId xmlns:p14="http://schemas.microsoft.com/office/powerpoint/2010/main" val="2790570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503</a:t>
            </a:fld>
            <a:endParaRPr lang="en-US" altLang="en-US"/>
          </a:p>
        </p:txBody>
      </p:sp>
    </p:spTree>
    <p:extLst>
      <p:ext uri="{BB962C8B-B14F-4D97-AF65-F5344CB8AC3E}">
        <p14:creationId xmlns:p14="http://schemas.microsoft.com/office/powerpoint/2010/main" val="667339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504</a:t>
            </a:fld>
            <a:endParaRPr lang="en-US" altLang="en-US"/>
          </a:p>
        </p:txBody>
      </p:sp>
    </p:spTree>
    <p:extLst>
      <p:ext uri="{BB962C8B-B14F-4D97-AF65-F5344CB8AC3E}">
        <p14:creationId xmlns:p14="http://schemas.microsoft.com/office/powerpoint/2010/main" val="1273317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505</a:t>
            </a:fld>
            <a:endParaRPr lang="en-US" altLang="en-US"/>
          </a:p>
        </p:txBody>
      </p:sp>
    </p:spTree>
    <p:extLst>
      <p:ext uri="{BB962C8B-B14F-4D97-AF65-F5344CB8AC3E}">
        <p14:creationId xmlns:p14="http://schemas.microsoft.com/office/powerpoint/2010/main" val="81397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506</a:t>
            </a:fld>
            <a:endParaRPr lang="en-US" altLang="en-US"/>
          </a:p>
        </p:txBody>
      </p:sp>
    </p:spTree>
    <p:extLst>
      <p:ext uri="{BB962C8B-B14F-4D97-AF65-F5344CB8AC3E}">
        <p14:creationId xmlns:p14="http://schemas.microsoft.com/office/powerpoint/2010/main" val="3528987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507</a:t>
            </a:fld>
            <a:endParaRPr lang="en-US" altLang="en-US"/>
          </a:p>
        </p:txBody>
      </p:sp>
    </p:spTree>
    <p:extLst>
      <p:ext uri="{BB962C8B-B14F-4D97-AF65-F5344CB8AC3E}">
        <p14:creationId xmlns:p14="http://schemas.microsoft.com/office/powerpoint/2010/main" val="640579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508</a:t>
            </a:fld>
            <a:endParaRPr lang="en-US" altLang="en-US"/>
          </a:p>
        </p:txBody>
      </p:sp>
    </p:spTree>
    <p:extLst>
      <p:ext uri="{BB962C8B-B14F-4D97-AF65-F5344CB8AC3E}">
        <p14:creationId xmlns:p14="http://schemas.microsoft.com/office/powerpoint/2010/main" val="182019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a:t>
            </a:r>
            <a:r>
              <a:rPr lang="en-US" baseline="0" dirty="0"/>
              <a:t> To what population is the SRS referencing? </a:t>
            </a:r>
          </a:p>
          <a:p>
            <a:r>
              <a:rPr lang="en-US" dirty="0"/>
              <a:t>Ask:</a:t>
            </a:r>
            <a:r>
              <a:rPr lang="en-US" baseline="0" dirty="0"/>
              <a:t> </a:t>
            </a:r>
            <a:r>
              <a:rPr lang="en-US" dirty="0"/>
              <a:t>After</a:t>
            </a:r>
            <a:r>
              <a:rPr lang="en-US" baseline="0" dirty="0"/>
              <a:t> talking about simple random sample, talk about why the phone number example isn’t a simple random sample for the population of all people in a city.</a:t>
            </a:r>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8</a:t>
            </a:fld>
            <a:endParaRPr lang="en-US"/>
          </a:p>
        </p:txBody>
      </p:sp>
    </p:spTree>
    <p:extLst>
      <p:ext uri="{BB962C8B-B14F-4D97-AF65-F5344CB8AC3E}">
        <p14:creationId xmlns:p14="http://schemas.microsoft.com/office/powerpoint/2010/main" val="1713495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509</a:t>
            </a:fld>
            <a:endParaRPr lang="en-US" altLang="en-US"/>
          </a:p>
        </p:txBody>
      </p:sp>
    </p:spTree>
    <p:extLst>
      <p:ext uri="{BB962C8B-B14F-4D97-AF65-F5344CB8AC3E}">
        <p14:creationId xmlns:p14="http://schemas.microsoft.com/office/powerpoint/2010/main" val="2519914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510</a:t>
            </a:fld>
            <a:endParaRPr lang="en-US" altLang="en-US"/>
          </a:p>
        </p:txBody>
      </p:sp>
    </p:spTree>
    <p:extLst>
      <p:ext uri="{BB962C8B-B14F-4D97-AF65-F5344CB8AC3E}">
        <p14:creationId xmlns:p14="http://schemas.microsoft.com/office/powerpoint/2010/main" val="2197587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511</a:t>
            </a:fld>
            <a:endParaRPr lang="en-US" altLang="en-US"/>
          </a:p>
        </p:txBody>
      </p:sp>
    </p:spTree>
    <p:extLst>
      <p:ext uri="{BB962C8B-B14F-4D97-AF65-F5344CB8AC3E}">
        <p14:creationId xmlns:p14="http://schemas.microsoft.com/office/powerpoint/2010/main" val="2650620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512</a:t>
            </a:fld>
            <a:endParaRPr lang="en-US" altLang="en-US"/>
          </a:p>
        </p:txBody>
      </p:sp>
    </p:spTree>
    <p:extLst>
      <p:ext uri="{BB962C8B-B14F-4D97-AF65-F5344CB8AC3E}">
        <p14:creationId xmlns:p14="http://schemas.microsoft.com/office/powerpoint/2010/main" val="2545646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513</a:t>
            </a:fld>
            <a:endParaRPr lang="en-US" altLang="en-US"/>
          </a:p>
        </p:txBody>
      </p:sp>
    </p:spTree>
    <p:extLst>
      <p:ext uri="{BB962C8B-B14F-4D97-AF65-F5344CB8AC3E}">
        <p14:creationId xmlns:p14="http://schemas.microsoft.com/office/powerpoint/2010/main" val="2921227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514</a:t>
            </a:fld>
            <a:endParaRPr lang="en-US" altLang="en-US"/>
          </a:p>
        </p:txBody>
      </p:sp>
    </p:spTree>
    <p:extLst>
      <p:ext uri="{BB962C8B-B14F-4D97-AF65-F5344CB8AC3E}">
        <p14:creationId xmlns:p14="http://schemas.microsoft.com/office/powerpoint/2010/main" val="3440033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515</a:t>
            </a:fld>
            <a:endParaRPr lang="en-US" altLang="en-US"/>
          </a:p>
        </p:txBody>
      </p:sp>
    </p:spTree>
    <p:extLst>
      <p:ext uri="{BB962C8B-B14F-4D97-AF65-F5344CB8AC3E}">
        <p14:creationId xmlns:p14="http://schemas.microsoft.com/office/powerpoint/2010/main" val="151671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516</a:t>
            </a:fld>
            <a:endParaRPr lang="en-US" altLang="en-US"/>
          </a:p>
        </p:txBody>
      </p:sp>
    </p:spTree>
    <p:extLst>
      <p:ext uri="{BB962C8B-B14F-4D97-AF65-F5344CB8AC3E}">
        <p14:creationId xmlns:p14="http://schemas.microsoft.com/office/powerpoint/2010/main" val="2022524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517</a:t>
            </a:fld>
            <a:endParaRPr lang="en-US" altLang="en-US"/>
          </a:p>
        </p:txBody>
      </p:sp>
    </p:spTree>
    <p:extLst>
      <p:ext uri="{BB962C8B-B14F-4D97-AF65-F5344CB8AC3E}">
        <p14:creationId xmlns:p14="http://schemas.microsoft.com/office/powerpoint/2010/main" val="1574786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518</a:t>
            </a:fld>
            <a:endParaRPr lang="en-US" altLang="en-US"/>
          </a:p>
        </p:txBody>
      </p:sp>
    </p:spTree>
    <p:extLst>
      <p:ext uri="{BB962C8B-B14F-4D97-AF65-F5344CB8AC3E}">
        <p14:creationId xmlns:p14="http://schemas.microsoft.com/office/powerpoint/2010/main" val="248107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 1.5</a:t>
            </a:r>
          </a:p>
        </p:txBody>
      </p:sp>
      <p:sp>
        <p:nvSpPr>
          <p:cNvPr id="4" name="Slide Number Placeholder 3"/>
          <p:cNvSpPr>
            <a:spLocks noGrp="1"/>
          </p:cNvSpPr>
          <p:nvPr>
            <p:ph type="sldNum" sz="quarter" idx="10"/>
          </p:nvPr>
        </p:nvSpPr>
        <p:spPr/>
        <p:txBody>
          <a:bodyPr/>
          <a:lstStyle/>
          <a:p>
            <a:fld id="{927E32AD-9AF3-4101-B38C-45B71FAEDE25}" type="slidenum">
              <a:rPr lang="en-US" smtClean="0"/>
              <a:t>9</a:t>
            </a:fld>
            <a:endParaRPr lang="en-US"/>
          </a:p>
        </p:txBody>
      </p:sp>
    </p:spTree>
    <p:extLst>
      <p:ext uri="{BB962C8B-B14F-4D97-AF65-F5344CB8AC3E}">
        <p14:creationId xmlns:p14="http://schemas.microsoft.com/office/powerpoint/2010/main" val="1580506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519</a:t>
            </a:fld>
            <a:endParaRPr lang="en-US" altLang="en-US"/>
          </a:p>
        </p:txBody>
      </p:sp>
    </p:spTree>
    <p:extLst>
      <p:ext uri="{BB962C8B-B14F-4D97-AF65-F5344CB8AC3E}">
        <p14:creationId xmlns:p14="http://schemas.microsoft.com/office/powerpoint/2010/main" val="3111013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520</a:t>
            </a:fld>
            <a:endParaRPr lang="en-US" altLang="en-US"/>
          </a:p>
        </p:txBody>
      </p:sp>
    </p:spTree>
    <p:extLst>
      <p:ext uri="{BB962C8B-B14F-4D97-AF65-F5344CB8AC3E}">
        <p14:creationId xmlns:p14="http://schemas.microsoft.com/office/powerpoint/2010/main" val="2362483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521</a:t>
            </a:fld>
            <a:endParaRPr lang="en-US" altLang="en-US"/>
          </a:p>
        </p:txBody>
      </p:sp>
    </p:spTree>
    <p:extLst>
      <p:ext uri="{BB962C8B-B14F-4D97-AF65-F5344CB8AC3E}">
        <p14:creationId xmlns:p14="http://schemas.microsoft.com/office/powerpoint/2010/main" val="4191864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522</a:t>
            </a:fld>
            <a:endParaRPr lang="en-US" altLang="en-US"/>
          </a:p>
        </p:txBody>
      </p:sp>
    </p:spTree>
    <p:extLst>
      <p:ext uri="{BB962C8B-B14F-4D97-AF65-F5344CB8AC3E}">
        <p14:creationId xmlns:p14="http://schemas.microsoft.com/office/powerpoint/2010/main" val="2548836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BD03C6-8072-4C6E-AC30-C9DD480A8214}" type="slidenum">
              <a:rPr lang="en-US" altLang="en-US" smtClean="0"/>
              <a:pPr>
                <a:defRPr/>
              </a:pPr>
              <a:t>523</a:t>
            </a:fld>
            <a:endParaRPr lang="en-US" altLang="en-US"/>
          </a:p>
        </p:txBody>
      </p:sp>
    </p:spTree>
    <p:extLst>
      <p:ext uri="{BB962C8B-B14F-4D97-AF65-F5344CB8AC3E}">
        <p14:creationId xmlns:p14="http://schemas.microsoft.com/office/powerpoint/2010/main" val="2321511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DCC94-3E36-4B9E-ACB1-77E5AEA50C56}" type="slidenum">
              <a:rPr lang="en-US" smtClean="0"/>
              <a:t>555</a:t>
            </a:fld>
            <a:endParaRPr lang="en-US"/>
          </a:p>
        </p:txBody>
      </p:sp>
    </p:spTree>
    <p:extLst>
      <p:ext uri="{BB962C8B-B14F-4D97-AF65-F5344CB8AC3E}">
        <p14:creationId xmlns:p14="http://schemas.microsoft.com/office/powerpoint/2010/main" val="3098980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80EA9-F4D0-44C0-9BCF-7541DC615132}" type="slidenum">
              <a:rPr lang="en-US" smtClean="0"/>
              <a:t>599</a:t>
            </a:fld>
            <a:endParaRPr lang="en-US" dirty="0"/>
          </a:p>
        </p:txBody>
      </p:sp>
    </p:spTree>
    <p:extLst>
      <p:ext uri="{BB962C8B-B14F-4D97-AF65-F5344CB8AC3E}">
        <p14:creationId xmlns:p14="http://schemas.microsoft.com/office/powerpoint/2010/main" val="23560698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A80EA9-F4D0-44C0-9BCF-7541DC615132}" type="slidenum">
              <a:rPr lang="en-US" smtClean="0"/>
              <a:t>600</a:t>
            </a:fld>
            <a:endParaRPr lang="en-US" dirty="0"/>
          </a:p>
        </p:txBody>
      </p:sp>
    </p:spTree>
    <p:extLst>
      <p:ext uri="{BB962C8B-B14F-4D97-AF65-F5344CB8AC3E}">
        <p14:creationId xmlns:p14="http://schemas.microsoft.com/office/powerpoint/2010/main" val="2875879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601</a:t>
            </a:fld>
            <a:endParaRPr lang="en-US"/>
          </a:p>
        </p:txBody>
      </p:sp>
    </p:spTree>
    <p:extLst>
      <p:ext uri="{BB962C8B-B14F-4D97-AF65-F5344CB8AC3E}">
        <p14:creationId xmlns:p14="http://schemas.microsoft.com/office/powerpoint/2010/main" val="1819115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602</a:t>
            </a:fld>
            <a:endParaRPr lang="en-US"/>
          </a:p>
        </p:txBody>
      </p:sp>
    </p:spTree>
    <p:extLst>
      <p:ext uri="{BB962C8B-B14F-4D97-AF65-F5344CB8AC3E}">
        <p14:creationId xmlns:p14="http://schemas.microsoft.com/office/powerpoint/2010/main" val="60377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15</a:t>
            </a:fld>
            <a:endParaRPr lang="en-US"/>
          </a:p>
        </p:txBody>
      </p:sp>
    </p:spTree>
    <p:extLst>
      <p:ext uri="{BB962C8B-B14F-4D97-AF65-F5344CB8AC3E}">
        <p14:creationId xmlns:p14="http://schemas.microsoft.com/office/powerpoint/2010/main" val="485076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A80EA9-F4D0-44C0-9BCF-7541DC615132}" type="slidenum">
              <a:rPr lang="en-US" smtClean="0"/>
              <a:t>603</a:t>
            </a:fld>
            <a:endParaRPr lang="en-US"/>
          </a:p>
        </p:txBody>
      </p:sp>
    </p:spTree>
    <p:extLst>
      <p:ext uri="{BB962C8B-B14F-4D97-AF65-F5344CB8AC3E}">
        <p14:creationId xmlns:p14="http://schemas.microsoft.com/office/powerpoint/2010/main" val="4191670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648</a:t>
            </a:fld>
            <a:endParaRPr lang="en-US"/>
          </a:p>
        </p:txBody>
      </p:sp>
    </p:spTree>
    <p:extLst>
      <p:ext uri="{BB962C8B-B14F-4D97-AF65-F5344CB8AC3E}">
        <p14:creationId xmlns:p14="http://schemas.microsoft.com/office/powerpoint/2010/main" val="38276470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649</a:t>
            </a:fld>
            <a:endParaRPr lang="en-US"/>
          </a:p>
        </p:txBody>
      </p:sp>
    </p:spTree>
    <p:extLst>
      <p:ext uri="{BB962C8B-B14F-4D97-AF65-F5344CB8AC3E}">
        <p14:creationId xmlns:p14="http://schemas.microsoft.com/office/powerpoint/2010/main" val="567262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650</a:t>
            </a:fld>
            <a:endParaRPr lang="en-US"/>
          </a:p>
        </p:txBody>
      </p:sp>
    </p:spTree>
    <p:extLst>
      <p:ext uri="{BB962C8B-B14F-4D97-AF65-F5344CB8AC3E}">
        <p14:creationId xmlns:p14="http://schemas.microsoft.com/office/powerpoint/2010/main" val="3598833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651</a:t>
            </a:fld>
            <a:endParaRPr lang="en-US"/>
          </a:p>
        </p:txBody>
      </p:sp>
    </p:spTree>
    <p:extLst>
      <p:ext uri="{BB962C8B-B14F-4D97-AF65-F5344CB8AC3E}">
        <p14:creationId xmlns:p14="http://schemas.microsoft.com/office/powerpoint/2010/main" val="15461956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652</a:t>
            </a:fld>
            <a:endParaRPr lang="en-US"/>
          </a:p>
        </p:txBody>
      </p:sp>
    </p:spTree>
    <p:extLst>
      <p:ext uri="{BB962C8B-B14F-4D97-AF65-F5344CB8AC3E}">
        <p14:creationId xmlns:p14="http://schemas.microsoft.com/office/powerpoint/2010/main" val="39780911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653</a:t>
            </a:fld>
            <a:endParaRPr lang="en-US"/>
          </a:p>
        </p:txBody>
      </p:sp>
    </p:spTree>
    <p:extLst>
      <p:ext uri="{BB962C8B-B14F-4D97-AF65-F5344CB8AC3E}">
        <p14:creationId xmlns:p14="http://schemas.microsoft.com/office/powerpoint/2010/main" val="555801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654</a:t>
            </a:fld>
            <a:endParaRPr lang="en-US"/>
          </a:p>
        </p:txBody>
      </p:sp>
    </p:spTree>
    <p:extLst>
      <p:ext uri="{BB962C8B-B14F-4D97-AF65-F5344CB8AC3E}">
        <p14:creationId xmlns:p14="http://schemas.microsoft.com/office/powerpoint/2010/main" val="1638809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655</a:t>
            </a:fld>
            <a:endParaRPr lang="en-US"/>
          </a:p>
        </p:txBody>
      </p:sp>
    </p:spTree>
    <p:extLst>
      <p:ext uri="{BB962C8B-B14F-4D97-AF65-F5344CB8AC3E}">
        <p14:creationId xmlns:p14="http://schemas.microsoft.com/office/powerpoint/2010/main" val="2573037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656</a:t>
            </a:fld>
            <a:endParaRPr lang="en-US"/>
          </a:p>
        </p:txBody>
      </p:sp>
    </p:spTree>
    <p:extLst>
      <p:ext uri="{BB962C8B-B14F-4D97-AF65-F5344CB8AC3E}">
        <p14:creationId xmlns:p14="http://schemas.microsoft.com/office/powerpoint/2010/main" val="189581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7E32AD-9AF3-4101-B38C-45B71FAEDE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9606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657</a:t>
            </a:fld>
            <a:endParaRPr lang="en-US"/>
          </a:p>
        </p:txBody>
      </p:sp>
    </p:spTree>
    <p:extLst>
      <p:ext uri="{BB962C8B-B14F-4D97-AF65-F5344CB8AC3E}">
        <p14:creationId xmlns:p14="http://schemas.microsoft.com/office/powerpoint/2010/main" val="3662875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658</a:t>
            </a:fld>
            <a:endParaRPr lang="en-US"/>
          </a:p>
        </p:txBody>
      </p:sp>
    </p:spTree>
    <p:extLst>
      <p:ext uri="{BB962C8B-B14F-4D97-AF65-F5344CB8AC3E}">
        <p14:creationId xmlns:p14="http://schemas.microsoft.com/office/powerpoint/2010/main" val="3351482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659</a:t>
            </a:fld>
            <a:endParaRPr lang="en-US"/>
          </a:p>
        </p:txBody>
      </p:sp>
    </p:spTree>
    <p:extLst>
      <p:ext uri="{BB962C8B-B14F-4D97-AF65-F5344CB8AC3E}">
        <p14:creationId xmlns:p14="http://schemas.microsoft.com/office/powerpoint/2010/main" val="15975587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661</a:t>
            </a:fld>
            <a:endParaRPr lang="en-US"/>
          </a:p>
        </p:txBody>
      </p:sp>
    </p:spTree>
    <p:extLst>
      <p:ext uri="{BB962C8B-B14F-4D97-AF65-F5344CB8AC3E}">
        <p14:creationId xmlns:p14="http://schemas.microsoft.com/office/powerpoint/2010/main" val="37637144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662</a:t>
            </a:fld>
            <a:endParaRPr lang="en-US"/>
          </a:p>
        </p:txBody>
      </p:sp>
    </p:spTree>
    <p:extLst>
      <p:ext uri="{BB962C8B-B14F-4D97-AF65-F5344CB8AC3E}">
        <p14:creationId xmlns:p14="http://schemas.microsoft.com/office/powerpoint/2010/main" val="24418829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663</a:t>
            </a:fld>
            <a:endParaRPr lang="en-US"/>
          </a:p>
        </p:txBody>
      </p:sp>
    </p:spTree>
    <p:extLst>
      <p:ext uri="{BB962C8B-B14F-4D97-AF65-F5344CB8AC3E}">
        <p14:creationId xmlns:p14="http://schemas.microsoft.com/office/powerpoint/2010/main" val="3857083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664</a:t>
            </a:fld>
            <a:endParaRPr lang="en-US"/>
          </a:p>
        </p:txBody>
      </p:sp>
    </p:spTree>
    <p:extLst>
      <p:ext uri="{BB962C8B-B14F-4D97-AF65-F5344CB8AC3E}">
        <p14:creationId xmlns:p14="http://schemas.microsoft.com/office/powerpoint/2010/main" val="1990697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665</a:t>
            </a:fld>
            <a:endParaRPr lang="en-US"/>
          </a:p>
        </p:txBody>
      </p:sp>
    </p:spTree>
    <p:extLst>
      <p:ext uri="{BB962C8B-B14F-4D97-AF65-F5344CB8AC3E}">
        <p14:creationId xmlns:p14="http://schemas.microsoft.com/office/powerpoint/2010/main" val="39569334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666</a:t>
            </a:fld>
            <a:endParaRPr lang="en-US"/>
          </a:p>
        </p:txBody>
      </p:sp>
    </p:spTree>
    <p:extLst>
      <p:ext uri="{BB962C8B-B14F-4D97-AF65-F5344CB8AC3E}">
        <p14:creationId xmlns:p14="http://schemas.microsoft.com/office/powerpoint/2010/main" val="23515784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667</a:t>
            </a:fld>
            <a:endParaRPr lang="en-US"/>
          </a:p>
        </p:txBody>
      </p:sp>
    </p:spTree>
    <p:extLst>
      <p:ext uri="{BB962C8B-B14F-4D97-AF65-F5344CB8AC3E}">
        <p14:creationId xmlns:p14="http://schemas.microsoft.com/office/powerpoint/2010/main" val="124109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5184386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668</a:t>
            </a:fld>
            <a:endParaRPr lang="en-US"/>
          </a:p>
        </p:txBody>
      </p:sp>
    </p:spTree>
    <p:extLst>
      <p:ext uri="{BB962C8B-B14F-4D97-AF65-F5344CB8AC3E}">
        <p14:creationId xmlns:p14="http://schemas.microsoft.com/office/powerpoint/2010/main" val="14329808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669</a:t>
            </a:fld>
            <a:endParaRPr lang="en-US"/>
          </a:p>
        </p:txBody>
      </p:sp>
    </p:spTree>
    <p:extLst>
      <p:ext uri="{BB962C8B-B14F-4D97-AF65-F5344CB8AC3E}">
        <p14:creationId xmlns:p14="http://schemas.microsoft.com/office/powerpoint/2010/main" val="779794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670</a:t>
            </a:fld>
            <a:endParaRPr lang="en-US"/>
          </a:p>
        </p:txBody>
      </p:sp>
    </p:spTree>
    <p:extLst>
      <p:ext uri="{BB962C8B-B14F-4D97-AF65-F5344CB8AC3E}">
        <p14:creationId xmlns:p14="http://schemas.microsoft.com/office/powerpoint/2010/main" val="41017736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671</a:t>
            </a:fld>
            <a:endParaRPr lang="en-US"/>
          </a:p>
        </p:txBody>
      </p:sp>
    </p:spTree>
    <p:extLst>
      <p:ext uri="{BB962C8B-B14F-4D97-AF65-F5344CB8AC3E}">
        <p14:creationId xmlns:p14="http://schemas.microsoft.com/office/powerpoint/2010/main" val="3229752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904663-59B0-4C26-9629-1E034548E980}" type="slidenum">
              <a:rPr lang="en-US" smtClean="0"/>
              <a:t>674</a:t>
            </a:fld>
            <a:endParaRPr lang="en-US"/>
          </a:p>
        </p:txBody>
      </p:sp>
    </p:spTree>
    <p:extLst>
      <p:ext uri="{BB962C8B-B14F-4D97-AF65-F5344CB8AC3E}">
        <p14:creationId xmlns:p14="http://schemas.microsoft.com/office/powerpoint/2010/main" val="25334792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40E44-B057-4813-8C13-8517C1A163D9}" type="slidenum">
              <a:rPr lang="en-US" smtClean="0"/>
              <a:t>678</a:t>
            </a:fld>
            <a:endParaRPr lang="en-US"/>
          </a:p>
        </p:txBody>
      </p:sp>
    </p:spTree>
    <p:extLst>
      <p:ext uri="{BB962C8B-B14F-4D97-AF65-F5344CB8AC3E}">
        <p14:creationId xmlns:p14="http://schemas.microsoft.com/office/powerpoint/2010/main" val="2954761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680</a:t>
            </a:fld>
            <a:endParaRPr lang="en-US"/>
          </a:p>
        </p:txBody>
      </p:sp>
    </p:spTree>
    <p:extLst>
      <p:ext uri="{BB962C8B-B14F-4D97-AF65-F5344CB8AC3E}">
        <p14:creationId xmlns:p14="http://schemas.microsoft.com/office/powerpoint/2010/main" val="2791952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681</a:t>
            </a:fld>
            <a:endParaRPr lang="en-US"/>
          </a:p>
        </p:txBody>
      </p:sp>
    </p:spTree>
    <p:extLst>
      <p:ext uri="{BB962C8B-B14F-4D97-AF65-F5344CB8AC3E}">
        <p14:creationId xmlns:p14="http://schemas.microsoft.com/office/powerpoint/2010/main" val="5723212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682</a:t>
            </a:fld>
            <a:endParaRPr lang="en-US"/>
          </a:p>
        </p:txBody>
      </p:sp>
    </p:spTree>
    <p:extLst>
      <p:ext uri="{BB962C8B-B14F-4D97-AF65-F5344CB8AC3E}">
        <p14:creationId xmlns:p14="http://schemas.microsoft.com/office/powerpoint/2010/main" val="21114350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683</a:t>
            </a:fld>
            <a:endParaRPr lang="en-US"/>
          </a:p>
        </p:txBody>
      </p:sp>
    </p:spTree>
    <p:extLst>
      <p:ext uri="{BB962C8B-B14F-4D97-AF65-F5344CB8AC3E}">
        <p14:creationId xmlns:p14="http://schemas.microsoft.com/office/powerpoint/2010/main" val="318175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point here is that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BFAA22-A173-44EC-97BF-FC91033F7A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1731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684</a:t>
            </a:fld>
            <a:endParaRPr lang="en-US"/>
          </a:p>
        </p:txBody>
      </p:sp>
    </p:spTree>
    <p:extLst>
      <p:ext uri="{BB962C8B-B14F-4D97-AF65-F5344CB8AC3E}">
        <p14:creationId xmlns:p14="http://schemas.microsoft.com/office/powerpoint/2010/main" val="18666182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685</a:t>
            </a:fld>
            <a:endParaRPr lang="en-US"/>
          </a:p>
        </p:txBody>
      </p:sp>
    </p:spTree>
    <p:extLst>
      <p:ext uri="{BB962C8B-B14F-4D97-AF65-F5344CB8AC3E}">
        <p14:creationId xmlns:p14="http://schemas.microsoft.com/office/powerpoint/2010/main" val="14710231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686</a:t>
            </a:fld>
            <a:endParaRPr lang="en-US"/>
          </a:p>
        </p:txBody>
      </p:sp>
    </p:spTree>
    <p:extLst>
      <p:ext uri="{BB962C8B-B14F-4D97-AF65-F5344CB8AC3E}">
        <p14:creationId xmlns:p14="http://schemas.microsoft.com/office/powerpoint/2010/main" val="12607608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687</a:t>
            </a:fld>
            <a:endParaRPr lang="en-US"/>
          </a:p>
        </p:txBody>
      </p:sp>
    </p:spTree>
    <p:extLst>
      <p:ext uri="{BB962C8B-B14F-4D97-AF65-F5344CB8AC3E}">
        <p14:creationId xmlns:p14="http://schemas.microsoft.com/office/powerpoint/2010/main" val="1615727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688</a:t>
            </a:fld>
            <a:endParaRPr lang="en-US"/>
          </a:p>
        </p:txBody>
      </p:sp>
    </p:spTree>
    <p:extLst>
      <p:ext uri="{BB962C8B-B14F-4D97-AF65-F5344CB8AC3E}">
        <p14:creationId xmlns:p14="http://schemas.microsoft.com/office/powerpoint/2010/main" val="42029059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689</a:t>
            </a:fld>
            <a:endParaRPr lang="en-US"/>
          </a:p>
        </p:txBody>
      </p:sp>
    </p:spTree>
    <p:extLst>
      <p:ext uri="{BB962C8B-B14F-4D97-AF65-F5344CB8AC3E}">
        <p14:creationId xmlns:p14="http://schemas.microsoft.com/office/powerpoint/2010/main" val="9532541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130B8E-8A21-5847-9D1D-5ADDCAEFE330}" type="slidenum">
              <a:rPr lang="en-US" smtClean="0"/>
              <a:t>690</a:t>
            </a:fld>
            <a:endParaRPr lang="en-US"/>
          </a:p>
        </p:txBody>
      </p:sp>
    </p:spTree>
    <p:extLst>
      <p:ext uri="{BB962C8B-B14F-4D97-AF65-F5344CB8AC3E}">
        <p14:creationId xmlns:p14="http://schemas.microsoft.com/office/powerpoint/2010/main" val="3719660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691</a:t>
            </a:fld>
            <a:endParaRPr lang="en-US"/>
          </a:p>
        </p:txBody>
      </p:sp>
    </p:spTree>
    <p:extLst>
      <p:ext uri="{BB962C8B-B14F-4D97-AF65-F5344CB8AC3E}">
        <p14:creationId xmlns:p14="http://schemas.microsoft.com/office/powerpoint/2010/main" val="2572319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692</a:t>
            </a:fld>
            <a:endParaRPr lang="en-US"/>
          </a:p>
        </p:txBody>
      </p:sp>
    </p:spTree>
    <p:extLst>
      <p:ext uri="{BB962C8B-B14F-4D97-AF65-F5344CB8AC3E}">
        <p14:creationId xmlns:p14="http://schemas.microsoft.com/office/powerpoint/2010/main" val="11187653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140E44-B057-4813-8C13-8517C1A163D9}" type="slidenum">
              <a:rPr lang="en-US" smtClean="0"/>
              <a:t>693</a:t>
            </a:fld>
            <a:endParaRPr lang="en-US"/>
          </a:p>
        </p:txBody>
      </p:sp>
    </p:spTree>
    <p:extLst>
      <p:ext uri="{BB962C8B-B14F-4D97-AF65-F5344CB8AC3E}">
        <p14:creationId xmlns:p14="http://schemas.microsoft.com/office/powerpoint/2010/main" val="207578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a:p>
        </p:txBody>
      </p:sp>
    </p:spTree>
    <p:extLst>
      <p:ext uri="{BB962C8B-B14F-4D97-AF65-F5344CB8AC3E}">
        <p14:creationId xmlns:p14="http://schemas.microsoft.com/office/powerpoint/2010/main" val="311810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0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a:p>
        </p:txBody>
      </p:sp>
    </p:spTree>
    <p:extLst>
      <p:ext uri="{BB962C8B-B14F-4D97-AF65-F5344CB8AC3E}">
        <p14:creationId xmlns:p14="http://schemas.microsoft.com/office/powerpoint/2010/main" val="200572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24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a:p>
        </p:txBody>
      </p:sp>
    </p:spTree>
    <p:extLst>
      <p:ext uri="{BB962C8B-B14F-4D97-AF65-F5344CB8AC3E}">
        <p14:creationId xmlns:p14="http://schemas.microsoft.com/office/powerpoint/2010/main" val="9855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a:p>
        </p:txBody>
      </p:sp>
    </p:spTree>
    <p:extLst>
      <p:ext uri="{BB962C8B-B14F-4D97-AF65-F5344CB8AC3E}">
        <p14:creationId xmlns:p14="http://schemas.microsoft.com/office/powerpoint/2010/main" val="491493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a:p>
        </p:txBody>
      </p:sp>
    </p:spTree>
    <p:extLst>
      <p:ext uri="{BB962C8B-B14F-4D97-AF65-F5344CB8AC3E}">
        <p14:creationId xmlns:p14="http://schemas.microsoft.com/office/powerpoint/2010/main" val="3951950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a:p>
        </p:txBody>
      </p:sp>
    </p:spTree>
    <p:extLst>
      <p:ext uri="{BB962C8B-B14F-4D97-AF65-F5344CB8AC3E}">
        <p14:creationId xmlns:p14="http://schemas.microsoft.com/office/powerpoint/2010/main" val="392980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a:solidFill>
                <a:srgbClr val="637052"/>
              </a:solidFill>
            </a:endParaRPr>
          </a:p>
        </p:txBody>
      </p:sp>
    </p:spTree>
    <p:extLst>
      <p:ext uri="{BB962C8B-B14F-4D97-AF65-F5344CB8AC3E}">
        <p14:creationId xmlns:p14="http://schemas.microsoft.com/office/powerpoint/2010/main" val="288594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a:p>
        </p:txBody>
      </p:sp>
    </p:spTree>
    <p:extLst>
      <p:ext uri="{BB962C8B-B14F-4D97-AF65-F5344CB8AC3E}">
        <p14:creationId xmlns:p14="http://schemas.microsoft.com/office/powerpoint/2010/main" val="368552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a:p>
        </p:txBody>
      </p:sp>
    </p:spTree>
    <p:extLst>
      <p:ext uri="{BB962C8B-B14F-4D97-AF65-F5344CB8AC3E}">
        <p14:creationId xmlns:p14="http://schemas.microsoft.com/office/powerpoint/2010/main" val="841711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a:p>
        </p:txBody>
      </p:sp>
    </p:spTree>
    <p:extLst>
      <p:ext uri="{BB962C8B-B14F-4D97-AF65-F5344CB8AC3E}">
        <p14:creationId xmlns:p14="http://schemas.microsoft.com/office/powerpoint/2010/main" val="4115592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a:p>
        </p:txBody>
      </p:sp>
    </p:spTree>
    <p:extLst>
      <p:ext uri="{BB962C8B-B14F-4D97-AF65-F5344CB8AC3E}">
        <p14:creationId xmlns:p14="http://schemas.microsoft.com/office/powerpoint/2010/main" val="2571031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6 h 1912"/>
              <a:gd name="T10" fmla="*/ 0 w 1588"/>
              <a:gd name="T11" fmla="*/ 2147483646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srgbClr val="FFFFFF"/>
              </a:solidFill>
              <a:ea typeface="ＭＳ Ｐゴシック" pitchFamily="34" charset="-128"/>
            </a:endParaRPr>
          </a:p>
        </p:txBody>
      </p:sp>
      <p:sp>
        <p:nvSpPr>
          <p:cNvPr id="5122"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460241C2-7689-49E3-A564-4A2DC9364E48}" type="slidenum">
              <a:rPr lang="en-US" altLang="en-US">
                <a:solidFill>
                  <a:srgbClr val="FFFFFF"/>
                </a:solidFill>
              </a:rPr>
              <a:pPr/>
              <a:t>‹#›</a:t>
            </a:fld>
            <a:endParaRPr lang="en-US" altLang="en-US">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881912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244B76E-DF6A-468D-85A2-B304CC84D138}"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5634778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383B5959-B24B-4557-B4E9-8A3EC6B28FC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383683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0643F85C-0A96-4A24-83B3-022417856B06}"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51404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A3010F3A-EDE4-44CF-BD19-7BE999E198E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493218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B632744D-133E-4DA9-A6BE-20950C7268E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173036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B01A2DD7-6529-428E-AD4A-A1FC3AB0A5C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175387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B403F063-8415-436A-ACBC-D85478FE39D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500016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3BF7122-0F93-468E-8AF7-B46CBEFD3EEA}"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296953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79090ED-92DA-49F3-B9A4-5B8D8476F20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825089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A888A30-BCC2-4382-98DF-D73208D1E8DB}"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405651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84C705-7A4D-4B62-AE5E-013F26604F64}"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455905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B0CD89-845C-4792-8E78-6AE60170046D}"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8913374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D59622-511D-4430-A885-DB7C9D75CA99}"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37890413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E4E7A-6766-4E69-B97C-5E647ADCDE39}"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21030069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EA221-8F0E-4FBC-99F8-16ABF343A9AE}" type="datetime1">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14945658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91F61-D5F8-420A-8A23-C9AF34819E46}" type="datetime1">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3487398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a:p>
        </p:txBody>
      </p:sp>
    </p:spTree>
    <p:extLst>
      <p:ext uri="{BB962C8B-B14F-4D97-AF65-F5344CB8AC3E}">
        <p14:creationId xmlns:p14="http://schemas.microsoft.com/office/powerpoint/2010/main" val="10053425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F12A48-A834-45B3-8A01-36F3A4F2D76B}" type="datetime1">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24071886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AC3F37-28A1-49A9-A066-47A2310EB894}"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4169965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60D29B-CB7E-4A7B-BD71-0A08EC18AE7D}" type="datetime1">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6270951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8EDFBA-5B84-4141-B007-BFD617A474A6}"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988970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30EA6-3630-4EE4-86E3-855F09297C14}" type="datetime1">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F1BDB-6CE4-495C-AC30-106FDA64768F}" type="slidenum">
              <a:rPr lang="en-US" smtClean="0"/>
              <a:t>‹#›</a:t>
            </a:fld>
            <a:endParaRPr lang="en-US"/>
          </a:p>
        </p:txBody>
      </p:sp>
    </p:spTree>
    <p:extLst>
      <p:ext uri="{BB962C8B-B14F-4D97-AF65-F5344CB8AC3E}">
        <p14:creationId xmlns:p14="http://schemas.microsoft.com/office/powerpoint/2010/main" val="40364830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5DDF69-E0BD-418A-B6D6-51C352E76B44}"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EB086-0FB5-404F-9DB0-02BE9E698E00}"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3034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DDF69-E0BD-418A-B6D6-51C352E76B44}"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36188935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DDF69-E0BD-418A-B6D6-51C352E76B44}"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EB086-0FB5-404F-9DB0-02BE9E698E00}"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6226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7"/>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5DDF69-E0BD-418A-B6D6-51C352E76B44}"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39436598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5DDF69-E0BD-418A-B6D6-51C352E76B44}" type="datetimeFigureOut">
              <a:rPr lang="en-US" smtClean="0"/>
              <a:pPr/>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2138431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a:p>
        </p:txBody>
      </p:sp>
    </p:spTree>
    <p:extLst>
      <p:ext uri="{BB962C8B-B14F-4D97-AF65-F5344CB8AC3E}">
        <p14:creationId xmlns:p14="http://schemas.microsoft.com/office/powerpoint/2010/main" val="27494478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5DDF69-E0BD-418A-B6D6-51C352E76B44}" type="datetimeFigureOut">
              <a:rPr lang="en-US" smtClean="0"/>
              <a:pPr/>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32698103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C5DDF69-E0BD-418A-B6D6-51C352E76B44}" type="datetimeFigureOut">
              <a:rPr lang="en-US" smtClean="0"/>
              <a:pPr/>
              <a:t>12/8/2017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25857463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FC5DDF69-E0BD-418A-B6D6-51C352E76B44}" type="datetimeFigureOut">
              <a:rPr lang="en-US" smtClean="0"/>
              <a:pPr/>
              <a:t>12/8/2017</a:t>
            </a:fld>
            <a:endParaRPr lang="en-US"/>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endParaRPr lang="en-US">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6EB086-0FB5-404F-9DB0-02BE9E698E00}" type="slidenum">
              <a:rPr lang="en-US" smtClean="0">
                <a:solidFill>
                  <a:srgbClr val="344068"/>
                </a:solidFill>
              </a:rPr>
              <a:pPr/>
              <a:t>‹#›</a:t>
            </a:fld>
            <a:endParaRPr lang="en-US">
              <a:solidFill>
                <a:srgbClr val="344068"/>
              </a:solidFill>
            </a:endParaRPr>
          </a:p>
        </p:txBody>
      </p:sp>
    </p:spTree>
    <p:extLst>
      <p:ext uri="{BB962C8B-B14F-4D97-AF65-F5344CB8AC3E}">
        <p14:creationId xmlns:p14="http://schemas.microsoft.com/office/powerpoint/2010/main" val="40867565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C5DDF69-E0BD-418A-B6D6-51C352E76B44}" type="datetimeFigureOut">
              <a:rPr lang="en-US" smtClean="0"/>
              <a:pPr/>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3018265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DDF69-E0BD-418A-B6D6-51C352E76B44}"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821579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DDF69-E0BD-418A-B6D6-51C352E76B44}" type="datetimeFigureOut">
              <a:rPr lang="en-US" smtClean="0"/>
              <a:pPr/>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6EB086-0FB5-404F-9DB0-02BE9E698E00}" type="slidenum">
              <a:rPr lang="en-US" smtClean="0"/>
              <a:pPr/>
              <a:t>‹#›</a:t>
            </a:fld>
            <a:endParaRPr lang="en-US"/>
          </a:p>
        </p:txBody>
      </p:sp>
    </p:spTree>
    <p:extLst>
      <p:ext uri="{BB962C8B-B14F-4D97-AF65-F5344CB8AC3E}">
        <p14:creationId xmlns:p14="http://schemas.microsoft.com/office/powerpoint/2010/main" val="27686657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367C2164-1563-4EA4-9E3F-3BEA0F7A7975}"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4553263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7C2164-1563-4EA4-9E3F-3BEA0F7A7975}"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22466522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7C2164-1563-4EA4-9E3F-3BEA0F7A7975}"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24937919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7C2164-1563-4EA4-9E3F-3BEA0F7A7975}"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1305295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a:p>
        </p:txBody>
      </p:sp>
    </p:spTree>
    <p:extLst>
      <p:ext uri="{BB962C8B-B14F-4D97-AF65-F5344CB8AC3E}">
        <p14:creationId xmlns:p14="http://schemas.microsoft.com/office/powerpoint/2010/main" val="142118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7C2164-1563-4EA4-9E3F-3BEA0F7A7975}" type="datetimeFigureOut">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30107961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7C2164-1563-4EA4-9E3F-3BEA0F7A7975}"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25130696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C2164-1563-4EA4-9E3F-3BEA0F7A7975}" type="datetimeFigureOut">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3803807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7C2164-1563-4EA4-9E3F-3BEA0F7A7975}"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17793080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67C2164-1563-4EA4-9E3F-3BEA0F7A7975}"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8214295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7C2164-1563-4EA4-9E3F-3BEA0F7A7975}"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1072373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7C2164-1563-4EA4-9E3F-3BEA0F7A7975}"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128FB4-A528-41D5-83D7-A29278DEEFCC}" type="slidenum">
              <a:rPr lang="en-US" smtClean="0"/>
              <a:t>‹#›</a:t>
            </a:fld>
            <a:endParaRPr lang="en-US"/>
          </a:p>
        </p:txBody>
      </p:sp>
    </p:spTree>
    <p:extLst>
      <p:ext uri="{BB962C8B-B14F-4D97-AF65-F5344CB8AC3E}">
        <p14:creationId xmlns:p14="http://schemas.microsoft.com/office/powerpoint/2010/main" val="17024787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6CAF3A6-3B8B-47E1-8C4E-AB63A0CB04A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11180363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37160134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CAF3A6-3B8B-47E1-8C4E-AB63A0CB04A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243824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a:p>
        </p:txBody>
      </p:sp>
    </p:spTree>
    <p:extLst>
      <p:ext uri="{BB962C8B-B14F-4D97-AF65-F5344CB8AC3E}">
        <p14:creationId xmlns:p14="http://schemas.microsoft.com/office/powerpoint/2010/main" val="13608191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CAF3A6-3B8B-47E1-8C4E-AB63A0CB04A6}"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2484924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CAF3A6-3B8B-47E1-8C4E-AB63A0CB04A6}" type="datetimeFigureOut">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20996718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CAF3A6-3B8B-47E1-8C4E-AB63A0CB04A6}"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30491986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AF3A6-3B8B-47E1-8C4E-AB63A0CB04A6}" type="datetimeFigureOut">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1020259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AF3A6-3B8B-47E1-8C4E-AB63A0CB04A6}"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38709289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AF3A6-3B8B-47E1-8C4E-AB63A0CB04A6}"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29933471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29666213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AF3A6-3B8B-47E1-8C4E-AB63A0CB04A6}"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CA6056-4D51-44A6-835E-1240CABE4388}" type="slidenum">
              <a:rPr lang="en-US" smtClean="0"/>
              <a:t>‹#›</a:t>
            </a:fld>
            <a:endParaRPr lang="en-US"/>
          </a:p>
        </p:txBody>
      </p:sp>
    </p:spTree>
    <p:extLst>
      <p:ext uri="{BB962C8B-B14F-4D97-AF65-F5344CB8AC3E}">
        <p14:creationId xmlns:p14="http://schemas.microsoft.com/office/powerpoint/2010/main" val="3351373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AD21B61-E96A-4079-867F-C61ABBC8DC8F}" type="slidenum">
              <a:rPr lang="en-US" altLang="en-US"/>
              <a:pPr>
                <a:defRPr/>
              </a:pPr>
              <a:t>‹#›</a:t>
            </a:fld>
            <a:endParaRPr lang="en-US" altLang="en-US"/>
          </a:p>
        </p:txBody>
      </p:sp>
    </p:spTree>
    <p:extLst>
      <p:ext uri="{BB962C8B-B14F-4D97-AF65-F5344CB8AC3E}">
        <p14:creationId xmlns:p14="http://schemas.microsoft.com/office/powerpoint/2010/main" val="356626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7.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4047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rgbClr val="2F4776"/>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a:solidFill>
                <a:srgbClr val="FFFFFF"/>
              </a:solidFill>
            </a:endParaRPr>
          </a:p>
        </p:txBody>
      </p:sp>
      <p:sp>
        <p:nvSpPr>
          <p:cNvPr id="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itchFamily="34" charset="0"/>
              </a:defRPr>
            </a:lvl1pPr>
          </a:lstStyle>
          <a:p>
            <a:pPr fontAlgn="base">
              <a:spcBef>
                <a:spcPct val="0"/>
              </a:spcBef>
              <a:spcAft>
                <a:spcPct val="0"/>
              </a:spcAft>
            </a:pPr>
            <a:fld id="{9D2C844D-F8DB-4DDA-8F85-441A1C3E783A}" type="slidenum">
              <a:rPr lang="en-US" altLang="en-US">
                <a:solidFill>
                  <a:srgbClr val="FFFFFF"/>
                </a:solidFill>
                <a:ea typeface="ＭＳ Ｐゴシック" pitchFamily="34" charset="-128"/>
              </a:rPr>
              <a:pPr fontAlgn="base">
                <a:spcBef>
                  <a:spcPct val="0"/>
                </a:spcBef>
                <a:spcAft>
                  <a:spcPct val="0"/>
                </a:spcAft>
              </a:pPr>
              <a:t>‹#›</a:t>
            </a:fld>
            <a:endParaRPr lang="en-US" altLang="en-US">
              <a:solidFill>
                <a:srgbClr val="FFFFFF"/>
              </a:solidFill>
              <a:ea typeface="ＭＳ Ｐゴシック" pitchFamily="34" charset="-128"/>
            </a:endParaRPr>
          </a:p>
        </p:txBody>
      </p:sp>
    </p:spTree>
    <p:extLst>
      <p:ext uri="{BB962C8B-B14F-4D97-AF65-F5344CB8AC3E}">
        <p14:creationId xmlns:p14="http://schemas.microsoft.com/office/powerpoint/2010/main" val="2068272136"/>
      </p:ext>
    </p:extLst>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pitchFamily="34" charset="-128"/>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pitchFamily="34" charset="-128"/>
          <a:cs typeface="+mn-cs"/>
        </a:defRPr>
      </a:lvl1pPr>
      <a:lvl2pPr marL="742950" indent="-285750" algn="l" rtl="0" eaLnBrk="0" fontAlgn="base" hangingPunct="0">
        <a:spcBef>
          <a:spcPct val="20000"/>
        </a:spcBef>
        <a:spcAft>
          <a:spcPct val="0"/>
        </a:spcAft>
        <a:buFont typeface="Tahoma" pitchFamily="34" charset="0"/>
        <a:buChar char="–"/>
        <a:defRPr sz="2800">
          <a:solidFill>
            <a:schemeClr val="tx1"/>
          </a:solidFill>
          <a:effectLst>
            <a:outerShdw blurRad="38100" dist="38100" dir="2700000" algn="tl">
              <a:srgbClr val="000000"/>
            </a:outerShdw>
          </a:effectLst>
          <a:latin typeface="+mn-lt"/>
          <a:ea typeface="ＭＳ Ｐゴシック" pitchFamily="34" charset="-128"/>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pitchFamily="34" charset="-128"/>
        </a:defRPr>
      </a:lvl3pPr>
      <a:lvl4pPr marL="1600200" indent="-228600" algn="l" rtl="0" eaLnBrk="0" fontAlgn="base" hangingPunct="0">
        <a:spcBef>
          <a:spcPct val="20000"/>
        </a:spcBef>
        <a:spcAft>
          <a:spcPct val="0"/>
        </a:spcAft>
        <a:buFont typeface="Tahoma" pitchFamily="34" charset="0"/>
        <a:buChar char="–"/>
        <a:defRPr sz="2000">
          <a:solidFill>
            <a:schemeClr val="tx1"/>
          </a:solidFill>
          <a:effectLst>
            <a:outerShdw blurRad="38100" dist="38100" dir="2700000" algn="tl">
              <a:srgbClr val="000000"/>
            </a:outerShdw>
          </a:effectLst>
          <a:latin typeface="+mn-lt"/>
          <a:ea typeface="ＭＳ Ｐゴシック" pitchFamily="34" charset="-128"/>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ＭＳ Ｐゴシック" pitchFamily="34" charset="-128"/>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D3951-79CE-4424-978F-2DA1FC7A70BA}" type="datetime1">
              <a:rPr lang="en-US" smtClean="0"/>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F1BDB-6CE4-495C-AC30-106FDA64768F}" type="slidenum">
              <a:rPr lang="en-US" smtClean="0"/>
              <a:t>‹#›</a:t>
            </a:fld>
            <a:endParaRPr lang="en-US"/>
          </a:p>
        </p:txBody>
      </p:sp>
    </p:spTree>
    <p:extLst>
      <p:ext uri="{BB962C8B-B14F-4D97-AF65-F5344CB8AC3E}">
        <p14:creationId xmlns:p14="http://schemas.microsoft.com/office/powerpoint/2010/main" val="326969244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FC5DDF69-E0BD-418A-B6D6-51C352E76B44}" type="datetimeFigureOut">
              <a:rPr lang="en-US" smtClean="0"/>
              <a:pPr/>
              <a:t>12/8/2017</a:t>
            </a:fld>
            <a:endParaRPr lang="en-US"/>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AF6EB086-0FB5-404F-9DB0-02BE9E698E00}"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5507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7C2164-1563-4EA4-9E3F-3BEA0F7A7975}" type="datetimeFigureOut">
              <a:rPr lang="en-US" smtClean="0"/>
              <a:t>12/8/2017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128FB4-A528-41D5-83D7-A29278DEEFCC}" type="slidenum">
              <a:rPr lang="en-US" smtClean="0"/>
              <a:t>‹#›</a:t>
            </a:fld>
            <a:endParaRPr lang="en-US"/>
          </a:p>
        </p:txBody>
      </p:sp>
    </p:spTree>
    <p:extLst>
      <p:ext uri="{BB962C8B-B14F-4D97-AF65-F5344CB8AC3E}">
        <p14:creationId xmlns:p14="http://schemas.microsoft.com/office/powerpoint/2010/main" val="113742238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AF3A6-3B8B-47E1-8C4E-AB63A0CB04A6}" type="datetimeFigureOut">
              <a:rPr lang="en-US" smtClean="0"/>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A6056-4D51-44A6-835E-1240CABE4388}" type="slidenum">
              <a:rPr lang="en-US" smtClean="0"/>
              <a:t>‹#›</a:t>
            </a:fld>
            <a:endParaRPr lang="en-US"/>
          </a:p>
        </p:txBody>
      </p:sp>
    </p:spTree>
    <p:extLst>
      <p:ext uri="{BB962C8B-B14F-4D97-AF65-F5344CB8AC3E}">
        <p14:creationId xmlns:p14="http://schemas.microsoft.com/office/powerpoint/2010/main" val="25632496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880.png"/><Relationship Id="rId1" Type="http://schemas.openxmlformats.org/officeDocument/2006/relationships/slideLayout" Target="../slideLayouts/slideLayout35.xml"/><Relationship Id="rId5" Type="http://schemas.openxmlformats.org/officeDocument/2006/relationships/image" Target="../media/image20.jpeg"/><Relationship Id="rId4" Type="http://schemas.openxmlformats.org/officeDocument/2006/relationships/image" Target="../media/image86.png"/></Relationships>
</file>

<file path=ppt/slides/_rels/slide101.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2.png"/><Relationship Id="rId1" Type="http://schemas.openxmlformats.org/officeDocument/2006/relationships/slideLayout" Target="../slideLayouts/slideLayout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6.png"/><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920.png"/><Relationship Id="rId1" Type="http://schemas.openxmlformats.org/officeDocument/2006/relationships/slideLayout" Target="../slideLayouts/slideLayout35.xml"/><Relationship Id="rId6" Type="http://schemas.openxmlformats.org/officeDocument/2006/relationships/image" Target="../media/image941.png"/><Relationship Id="rId5" Type="http://schemas.openxmlformats.org/officeDocument/2006/relationships/image" Target="../media/image670.png"/><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0.png"/><Relationship Id="rId1" Type="http://schemas.openxmlformats.org/officeDocument/2006/relationships/slideLayout" Target="../slideLayouts/slideLayout35.xml"/><Relationship Id="rId5" Type="http://schemas.openxmlformats.org/officeDocument/2006/relationships/image" Target="../media/image941.png"/><Relationship Id="rId4" Type="http://schemas.openxmlformats.org/officeDocument/2006/relationships/image" Target="../media/image95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1.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5.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5.xml"/><Relationship Id="rId4" Type="http://schemas.openxmlformats.org/officeDocument/2006/relationships/image" Target="../media/image164.png"/></Relationships>
</file>

<file path=ppt/slides/_rels/slide12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5.xml"/><Relationship Id="rId5" Type="http://schemas.openxmlformats.org/officeDocument/2006/relationships/image" Target="../media/image168.png"/><Relationship Id="rId4" Type="http://schemas.openxmlformats.org/officeDocument/2006/relationships/image" Target="../media/image167.png"/></Relationships>
</file>

<file path=ppt/slides/_rels/slide1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35.xml"/><Relationship Id="rId1" Type="http://schemas.openxmlformats.org/officeDocument/2006/relationships/vmlDrawing" Target="../drawings/vmlDrawing1.vml"/><Relationship Id="rId6" Type="http://schemas.openxmlformats.org/officeDocument/2006/relationships/image" Target="../media/image172.emf"/><Relationship Id="rId5" Type="http://schemas.openxmlformats.org/officeDocument/2006/relationships/image" Target="../media/image169.wmf"/><Relationship Id="rId4" Type="http://schemas.openxmlformats.org/officeDocument/2006/relationships/oleObject" Target="../embeddings/oleObject1.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3.jpeg"/><Relationship Id="rId1" Type="http://schemas.openxmlformats.org/officeDocument/2006/relationships/slideLayout" Target="../slideLayouts/slideLayout35.xml"/><Relationship Id="rId4" Type="http://schemas.openxmlformats.org/officeDocument/2006/relationships/image" Target="../media/image174.png"/></Relationships>
</file>

<file path=ppt/slides/_rels/slide12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160.png"/><Relationship Id="rId7" Type="http://schemas.openxmlformats.org/officeDocument/2006/relationships/image" Target="../media/image178.png"/><Relationship Id="rId2" Type="http://schemas.openxmlformats.org/officeDocument/2006/relationships/image" Target="../media/image1250.png"/><Relationship Id="rId1" Type="http://schemas.openxmlformats.org/officeDocument/2006/relationships/slideLayout" Target="../slideLayouts/slideLayout35.xml"/><Relationship Id="rId6" Type="http://schemas.openxmlformats.org/officeDocument/2006/relationships/image" Target="../media/image177.png"/><Relationship Id="rId11" Type="http://schemas.openxmlformats.org/officeDocument/2006/relationships/image" Target="../media/image1240.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61.png"/><Relationship Id="rId1" Type="http://schemas.openxmlformats.org/officeDocument/2006/relationships/slideLayout" Target="../slideLayouts/slideLayout35.xml"/><Relationship Id="rId4" Type="http://schemas.openxmlformats.org/officeDocument/2006/relationships/image" Target="../media/image1260.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271.png"/><Relationship Id="rId1" Type="http://schemas.openxmlformats.org/officeDocument/2006/relationships/slideLayout" Target="../slideLayouts/slideLayout35.xml"/><Relationship Id="rId4" Type="http://schemas.openxmlformats.org/officeDocument/2006/relationships/image" Target="../media/image128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5.xml"/></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3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46.png"/><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8" Type="http://schemas.openxmlformats.org/officeDocument/2006/relationships/image" Target="../media/image1080.png"/><Relationship Id="rId3" Type="http://schemas.openxmlformats.org/officeDocument/2006/relationships/image" Target="../media/image185.png"/><Relationship Id="rId7" Type="http://schemas.openxmlformats.org/officeDocument/2006/relationships/image" Target="../media/image1070.png"/><Relationship Id="rId2" Type="http://schemas.openxmlformats.org/officeDocument/2006/relationships/image" Target="../media/image184.png"/><Relationship Id="rId1" Type="http://schemas.openxmlformats.org/officeDocument/2006/relationships/slideLayout" Target="../slideLayouts/slideLayout35.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42.jpeg"/></Relationships>
</file>

<file path=ppt/slides/_rels/slide14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35.xml"/><Relationship Id="rId5" Type="http://schemas.openxmlformats.org/officeDocument/2006/relationships/image" Target="../media/image187.png"/><Relationship Id="rId4" Type="http://schemas.openxmlformats.org/officeDocument/2006/relationships/image" Target="../media/image127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9.png"/><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0.png"/><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6.xml"/></Relationships>
</file>

<file path=ppt/slides/_rels/slide1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6.xml"/><Relationship Id="rId4" Type="http://schemas.openxmlformats.org/officeDocument/2006/relationships/image" Target="../media/image192.png"/></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image" Target="../media/image193.png"/><Relationship Id="rId5" Type="http://schemas.openxmlformats.org/officeDocument/2006/relationships/image" Target="../media/image196.png"/><Relationship Id="rId4" Type="http://schemas.openxmlformats.org/officeDocument/2006/relationships/image" Target="../media/image19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5.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46.xml"/></Relationships>
</file>

<file path=ppt/slides/_rels/slide17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6.xml"/><Relationship Id="rId5" Type="http://schemas.openxmlformats.org/officeDocument/2006/relationships/image" Target="../media/image205.png"/><Relationship Id="rId4" Type="http://schemas.openxmlformats.org/officeDocument/2006/relationships/image" Target="../media/image204.png"/></Relationships>
</file>

<file path=ppt/slides/_rels/slide17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46.xml"/></Relationships>
</file>

<file path=ppt/slides/_rels/slide17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46.xml"/><Relationship Id="rId4" Type="http://schemas.openxmlformats.org/officeDocument/2006/relationships/image" Target="../media/image19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6.png"/><Relationship Id="rId1" Type="http://schemas.openxmlformats.org/officeDocument/2006/relationships/slideLayout" Target="../slideLayouts/slideLayout4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46.xml"/></Relationships>
</file>

<file path=ppt/slides/_rels/slide18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6.xml"/></Relationships>
</file>

<file path=ppt/slides/_rels/slide18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6.xml"/></Relationships>
</file>

<file path=ppt/slides/_rels/slide18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6.xml"/></Relationships>
</file>

<file path=ppt/slides/_rels/slide18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6.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46.xml"/><Relationship Id="rId4" Type="http://schemas.openxmlformats.org/officeDocument/2006/relationships/image" Target="../media/image221.png"/></Relationships>
</file>

<file path=ppt/slides/_rels/slide18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46.xml"/><Relationship Id="rId5" Type="http://schemas.openxmlformats.org/officeDocument/2006/relationships/image" Target="../media/image218.png"/><Relationship Id="rId4" Type="http://schemas.openxmlformats.org/officeDocument/2006/relationships/image" Target="../media/image2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1.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image" Target="../media/image222.png"/><Relationship Id="rId1" Type="http://schemas.openxmlformats.org/officeDocument/2006/relationships/slideLayout" Target="../slideLayouts/slideLayout46.xml"/><Relationship Id="rId6" Type="http://schemas.openxmlformats.org/officeDocument/2006/relationships/image" Target="../media/image225.png"/><Relationship Id="rId5" Type="http://schemas.openxmlformats.org/officeDocument/2006/relationships/image" Target="../media/image7.png"/><Relationship Id="rId4" Type="http://schemas.openxmlformats.org/officeDocument/2006/relationships/image" Target="../media/image224.png"/></Relationships>
</file>

<file path=ppt/slides/_rels/slide19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3311.png"/><Relationship Id="rId1" Type="http://schemas.openxmlformats.org/officeDocument/2006/relationships/slideLayout" Target="../slideLayouts/slideLayout46.xml"/></Relationships>
</file>

<file path=ppt/slides/_rels/slide19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46.xml"/><Relationship Id="rId5" Type="http://schemas.openxmlformats.org/officeDocument/2006/relationships/image" Target="../media/image231.png"/><Relationship Id="rId4" Type="http://schemas.openxmlformats.org/officeDocument/2006/relationships/image" Target="../media/image230.png"/></Relationships>
</file>

<file path=ppt/slides/_rels/slide19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6.xml"/><Relationship Id="rId4" Type="http://schemas.openxmlformats.org/officeDocument/2006/relationships/image" Target="../media/image234.png"/></Relationships>
</file>

<file path=ppt/slides/_rels/slide1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2.png"/><Relationship Id="rId1" Type="http://schemas.openxmlformats.org/officeDocument/2006/relationships/slideLayout" Target="../slideLayouts/slideLayout46.xml"/></Relationships>
</file>

<file path=ppt/slides/_rels/slide19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4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46.xml"/></Relationships>
</file>

<file path=ppt/slides/_rels/slide19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0.png"/><Relationship Id="rId7"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7.png"/><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46.xml"/><Relationship Id="rId4" Type="http://schemas.openxmlformats.org/officeDocument/2006/relationships/image" Target="../media/image24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2.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46.xml"/></Relationships>
</file>

<file path=ppt/slides/_rels/slide20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46.xml"/><Relationship Id="rId4" Type="http://schemas.openxmlformats.org/officeDocument/2006/relationships/image" Target="../media/image249.png"/></Relationships>
</file>

<file path=ppt/slides/_rels/slide2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0.png"/><Relationship Id="rId1" Type="http://schemas.openxmlformats.org/officeDocument/2006/relationships/slideLayout" Target="../slideLayouts/slideLayout46.xml"/></Relationships>
</file>

<file path=ppt/slides/_rels/slide20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46.xml"/><Relationship Id="rId5" Type="http://schemas.openxmlformats.org/officeDocument/2006/relationships/image" Target="../media/image256.png"/><Relationship Id="rId4" Type="http://schemas.openxmlformats.org/officeDocument/2006/relationships/image" Target="../media/image255.png"/></Relationships>
</file>

<file path=ppt/slides/_rels/slide20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46.xml"/></Relationships>
</file>

<file path=ppt/slides/_rels/slide207.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48.png"/><Relationship Id="rId1" Type="http://schemas.openxmlformats.org/officeDocument/2006/relationships/slideLayout" Target="../slideLayouts/slideLayout46.xml"/></Relationships>
</file>

<file path=ppt/slides/_rels/slide20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46.xml"/></Relationships>
</file>

<file path=ppt/slides/_rels/slide20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63.png"/><Relationship Id="rId1" Type="http://schemas.openxmlformats.org/officeDocument/2006/relationships/slideLayout" Target="../slideLayouts/slideLayout46.xml"/></Relationships>
</file>

<file path=ppt/slides/_rels/slide21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4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3.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6.xml"/></Relationships>
</file>

<file path=ppt/slides/_rels/slide21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46.xml"/><Relationship Id="rId4" Type="http://schemas.openxmlformats.org/officeDocument/2006/relationships/image" Target="../media/image267.png"/></Relationships>
</file>

<file path=ppt/slides/_rels/slide21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46.xml"/></Relationships>
</file>

<file path=ppt/slides/_rels/slide21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46.xml"/><Relationship Id="rId5" Type="http://schemas.openxmlformats.org/officeDocument/2006/relationships/image" Target="../media/image272.png"/><Relationship Id="rId4" Type="http://schemas.openxmlformats.org/officeDocument/2006/relationships/image" Target="../media/image271.png"/></Relationships>
</file>

<file path=ppt/slides/_rels/slide217.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6.xml"/></Relationships>
</file>

<file path=ppt/slides/_rels/slide2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46.xml"/><Relationship Id="rId5" Type="http://schemas.openxmlformats.org/officeDocument/2006/relationships/image" Target="../media/image278.png"/><Relationship Id="rId4" Type="http://schemas.openxmlformats.org/officeDocument/2006/relationships/image" Target="../media/image277.png"/></Relationships>
</file>

<file path=ppt/slides/_rels/slide21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3100.png"/><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79.png"/><Relationship Id="rId1" Type="http://schemas.openxmlformats.org/officeDocument/2006/relationships/slideLayout" Target="../slideLayouts/slideLayout46.xml"/></Relationships>
</file>

<file path=ppt/slides/_rels/slide22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57.xml"/><Relationship Id="rId4" Type="http://schemas.openxmlformats.org/officeDocument/2006/relationships/image" Target="../media/image283.png"/></Relationships>
</file>

<file path=ppt/slides/_rels/slide22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57.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25.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1.png"/><Relationship Id="rId1" Type="http://schemas.openxmlformats.org/officeDocument/2006/relationships/slideLayout" Target="../slideLayouts/slideLayout68.xml"/><Relationship Id="rId4" Type="http://schemas.openxmlformats.org/officeDocument/2006/relationships/image" Target="../media/image3101.png"/></Relationships>
</file>

<file path=ppt/slides/_rels/slide22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image" Target="../media/image912.png"/><Relationship Id="rId1" Type="http://schemas.openxmlformats.org/officeDocument/2006/relationships/slideLayout" Target="../slideLayouts/slideLayout68.xml"/><Relationship Id="rId4" Type="http://schemas.openxmlformats.org/officeDocument/2006/relationships/image" Target="../media/image3102.png"/></Relationships>
</file>

<file path=ppt/slides/_rels/slide227.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566.png"/><Relationship Id="rId7" Type="http://schemas.openxmlformats.org/officeDocument/2006/relationships/image" Target="../media/image11.png"/><Relationship Id="rId2" Type="http://schemas.openxmlformats.org/officeDocument/2006/relationships/image" Target="../media/image486.png"/><Relationship Id="rId1" Type="http://schemas.openxmlformats.org/officeDocument/2006/relationships/slideLayout" Target="../slideLayouts/slideLayout68.xml"/><Relationship Id="rId6" Type="http://schemas.openxmlformats.org/officeDocument/2006/relationships/image" Target="../media/image8.png"/><Relationship Id="rId5" Type="http://schemas.openxmlformats.org/officeDocument/2006/relationships/image" Target="../media/image714.png"/><Relationship Id="rId4" Type="http://schemas.openxmlformats.org/officeDocument/2006/relationships/image" Target="../media/image613.png"/></Relationships>
</file>

<file path=ppt/slides/_rels/slide228.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566.png"/><Relationship Id="rId7" Type="http://schemas.openxmlformats.org/officeDocument/2006/relationships/image" Target="../media/image11.png"/><Relationship Id="rId2" Type="http://schemas.openxmlformats.org/officeDocument/2006/relationships/image" Target="../media/image1310.png"/><Relationship Id="rId1" Type="http://schemas.openxmlformats.org/officeDocument/2006/relationships/slideLayout" Target="../slideLayouts/slideLayout68.xml"/><Relationship Id="rId6" Type="http://schemas.openxmlformats.org/officeDocument/2006/relationships/image" Target="../media/image8.png"/><Relationship Id="rId5" Type="http://schemas.openxmlformats.org/officeDocument/2006/relationships/image" Target="../media/image158.png"/><Relationship Id="rId4" Type="http://schemas.openxmlformats.org/officeDocument/2006/relationships/image" Target="../media/image613.png"/></Relationships>
</file>

<file path=ppt/slides/_rels/slide229.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566.png"/><Relationship Id="rId7" Type="http://schemas.openxmlformats.org/officeDocument/2006/relationships/image" Target="../media/image11.png"/><Relationship Id="rId2" Type="http://schemas.openxmlformats.org/officeDocument/2006/relationships/image" Target="../media/image1410.png"/><Relationship Id="rId1" Type="http://schemas.openxmlformats.org/officeDocument/2006/relationships/slideLayout" Target="../slideLayouts/slideLayout68.xml"/><Relationship Id="rId6" Type="http://schemas.openxmlformats.org/officeDocument/2006/relationships/image" Target="../media/image8.png"/><Relationship Id="rId5" Type="http://schemas.openxmlformats.org/officeDocument/2006/relationships/image" Target="../media/image158.png"/><Relationship Id="rId4" Type="http://schemas.openxmlformats.org/officeDocument/2006/relationships/image" Target="../media/image613.png"/></Relationships>
</file>

<file path=ppt/slides/_rels/slide2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13.xml"/><Relationship Id="rId6" Type="http://schemas.openxmlformats.org/officeDocument/2006/relationships/image" Target="../media/image310.png"/><Relationship Id="rId11" Type="http://schemas.openxmlformats.org/officeDocument/2006/relationships/image" Target="../media/image24.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23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9.png"/><Relationship Id="rId1" Type="http://schemas.openxmlformats.org/officeDocument/2006/relationships/slideLayout" Target="../slideLayouts/slideLayout68.xml"/><Relationship Id="rId4" Type="http://schemas.openxmlformats.org/officeDocument/2006/relationships/image" Target="../media/image292.png"/></Relationships>
</file>

<file path=ppt/slides/_rels/slide231.xml.rels><?xml version="1.0" encoding="UTF-8" standalone="yes"?>
<Relationships xmlns="http://schemas.openxmlformats.org/package/2006/relationships"><Relationship Id="rId2" Type="http://schemas.openxmlformats.org/officeDocument/2006/relationships/image" Target="../media/image1800.png"/><Relationship Id="rId1" Type="http://schemas.openxmlformats.org/officeDocument/2006/relationships/slideLayout" Target="../slideLayouts/slideLayout6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68.xml"/><Relationship Id="rId4" Type="http://schemas.openxmlformats.org/officeDocument/2006/relationships/image" Target="../media/image295.png"/></Relationships>
</file>

<file path=ppt/slides/_rels/slide23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3.png"/><Relationship Id="rId1" Type="http://schemas.openxmlformats.org/officeDocument/2006/relationships/slideLayout" Target="../slideLayouts/slideLayout68.xml"/></Relationships>
</file>

<file path=ppt/slides/_rels/slide235.xml.rels><?xml version="1.0" encoding="UTF-8" standalone="yes"?>
<Relationships xmlns="http://schemas.openxmlformats.org/package/2006/relationships"><Relationship Id="rId3" Type="http://schemas.openxmlformats.org/officeDocument/2006/relationships/image" Target="../media/image2111.png"/><Relationship Id="rId2" Type="http://schemas.openxmlformats.org/officeDocument/2006/relationships/image" Target="../media/image297.png"/><Relationship Id="rId1" Type="http://schemas.openxmlformats.org/officeDocument/2006/relationships/slideLayout" Target="../slideLayouts/slideLayout68.xml"/></Relationships>
</file>

<file path=ppt/slides/_rels/slide23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image" Target="../media/image2101.png"/><Relationship Id="rId1" Type="http://schemas.openxmlformats.org/officeDocument/2006/relationships/slideLayout" Target="../slideLayouts/slideLayout68.xml"/><Relationship Id="rId4" Type="http://schemas.openxmlformats.org/officeDocument/2006/relationships/image" Target="../media/image2300.png"/></Relationships>
</file>

<file path=ppt/slides/_rels/slide237.xml.rels><?xml version="1.0" encoding="UTF-8" standalone="yes"?>
<Relationships xmlns="http://schemas.openxmlformats.org/package/2006/relationships"><Relationship Id="rId3" Type="http://schemas.openxmlformats.org/officeDocument/2006/relationships/image" Target="../media/image2512.png"/><Relationship Id="rId2" Type="http://schemas.openxmlformats.org/officeDocument/2006/relationships/image" Target="../media/image2400.png"/><Relationship Id="rId1" Type="http://schemas.openxmlformats.org/officeDocument/2006/relationships/slideLayout" Target="../slideLayouts/slideLayout68.xml"/><Relationship Id="rId4" Type="http://schemas.openxmlformats.org/officeDocument/2006/relationships/image" Target="../media/image29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hyperlink" Target="http://onlinestatbook.com/stat_sim/sampling_dist/" TargetMode="External"/><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40.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68.xml"/></Relationships>
</file>

<file path=ppt/slides/_rels/slide241.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68.xml"/><Relationship Id="rId5" Type="http://schemas.openxmlformats.org/officeDocument/2006/relationships/image" Target="../media/image304.png"/><Relationship Id="rId4" Type="http://schemas.openxmlformats.org/officeDocument/2006/relationships/image" Target="../media/image303.png"/></Relationships>
</file>

<file path=ppt/slides/_rels/slide24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68.xml"/><Relationship Id="rId4" Type="http://schemas.openxmlformats.org/officeDocument/2006/relationships/image" Target="../media/image307.png"/></Relationships>
</file>

<file path=ppt/slides/_rels/slide243.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68.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68.xml"/><Relationship Id="rId5" Type="http://schemas.openxmlformats.org/officeDocument/2006/relationships/image" Target="../media/image317.png"/><Relationship Id="rId4" Type="http://schemas.openxmlformats.org/officeDocument/2006/relationships/image" Target="../media/image316.png"/></Relationships>
</file>

<file path=ppt/slides/_rels/slide24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68.xml"/><Relationship Id="rId4" Type="http://schemas.openxmlformats.org/officeDocument/2006/relationships/image" Target="../media/image32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9.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5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68.xml"/></Relationships>
</file>

<file path=ppt/slides/_rels/slide25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2.png"/><Relationship Id="rId1" Type="http://schemas.openxmlformats.org/officeDocument/2006/relationships/slideLayout" Target="../slideLayouts/slideLayout68.xml"/></Relationships>
</file>

<file path=ppt/slides/_rels/slide25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2.png"/><Relationship Id="rId1" Type="http://schemas.openxmlformats.org/officeDocument/2006/relationships/slideLayout" Target="../slideLayouts/slideLayout68.xml"/></Relationships>
</file>

<file path=ppt/slides/_rels/slide25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2.png"/><Relationship Id="rId1" Type="http://schemas.openxmlformats.org/officeDocument/2006/relationships/slideLayout" Target="../slideLayouts/slideLayout68.xml"/></Relationships>
</file>

<file path=ppt/slides/_rels/slide254.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68.xml"/></Relationships>
</file>

<file path=ppt/slides/_rels/slide255.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68.xml"/><Relationship Id="rId5" Type="http://schemas.openxmlformats.org/officeDocument/2006/relationships/image" Target="../media/image329.png"/><Relationship Id="rId4" Type="http://schemas.openxmlformats.org/officeDocument/2006/relationships/image" Target="../media/image328.png"/></Relationships>
</file>

<file path=ppt/slides/_rels/slide256.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image" Target="../media/image331.png"/><Relationship Id="rId1" Type="http://schemas.openxmlformats.org/officeDocument/2006/relationships/slideLayout" Target="../slideLayouts/slideLayout68.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257.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68.xml"/></Relationships>
</file>

<file path=ppt/slides/_rels/slide25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39.png"/><Relationship Id="rId1" Type="http://schemas.openxmlformats.org/officeDocument/2006/relationships/slideLayout" Target="../slideLayouts/slideLayout68.xml"/><Relationship Id="rId5" Type="http://schemas.openxmlformats.org/officeDocument/2006/relationships/image" Target="../media/image344.png"/><Relationship Id="rId4" Type="http://schemas.openxmlformats.org/officeDocument/2006/relationships/image" Target="../media/image343.png"/></Relationships>
</file>

<file path=ppt/slides/_rels/slide259.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68.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6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68.xml"/><Relationship Id="rId4" Type="http://schemas.openxmlformats.org/officeDocument/2006/relationships/image" Target="../media/image352.png"/></Relationships>
</file>

<file path=ppt/slides/_rels/slide261.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68.xml"/><Relationship Id="rId4" Type="http://schemas.openxmlformats.org/officeDocument/2006/relationships/image" Target="../media/image355.png"/></Relationships>
</file>

<file path=ppt/slides/_rels/slide262.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68.xml"/><Relationship Id="rId6" Type="http://schemas.openxmlformats.org/officeDocument/2006/relationships/image" Target="../media/image361.png"/><Relationship Id="rId5" Type="http://schemas.openxmlformats.org/officeDocument/2006/relationships/image" Target="../media/image359.png"/><Relationship Id="rId4" Type="http://schemas.openxmlformats.org/officeDocument/2006/relationships/image" Target="../media/image358.png"/></Relationships>
</file>

<file path=ppt/slides/_rels/slide26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6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40.png"/><Relationship Id="rId1" Type="http://schemas.openxmlformats.org/officeDocument/2006/relationships/slideLayout" Target="../slideLayouts/slideLayout68.xml"/></Relationships>
</file>

<file path=ppt/slides/_rels/slide267.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40.png"/><Relationship Id="rId1" Type="http://schemas.openxmlformats.org/officeDocument/2006/relationships/slideLayout" Target="../slideLayouts/slideLayout68.xml"/></Relationships>
</file>

<file path=ppt/slides/_rels/slide268.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image" Target="../media/image840.png"/><Relationship Id="rId1" Type="http://schemas.openxmlformats.org/officeDocument/2006/relationships/slideLayout" Target="../slideLayouts/slideLayout68.xml"/></Relationships>
</file>

<file path=ppt/slides/_rels/slide269.xml.rels><?xml version="1.0" encoding="UTF-8" standalone="yes"?>
<Relationships xmlns="http://schemas.openxmlformats.org/package/2006/relationships"><Relationship Id="rId2" Type="http://schemas.openxmlformats.org/officeDocument/2006/relationships/image" Target="../media/image881.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68.xml"/></Relationships>
</file>

<file path=ppt/slides/_rels/slide271.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68.xml"/></Relationships>
</file>

<file path=ppt/slides/_rels/slide272.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5.png"/><Relationship Id="rId7" Type="http://schemas.openxmlformats.org/officeDocument/2006/relationships/image" Target="../media/image369.png"/><Relationship Id="rId12" Type="http://schemas.openxmlformats.org/officeDocument/2006/relationships/image" Target="../media/image375.png"/><Relationship Id="rId2" Type="http://schemas.openxmlformats.org/officeDocument/2006/relationships/image" Target="../media/image364.png"/><Relationship Id="rId1" Type="http://schemas.openxmlformats.org/officeDocument/2006/relationships/slideLayout" Target="../slideLayouts/slideLayout68.xml"/><Relationship Id="rId6" Type="http://schemas.openxmlformats.org/officeDocument/2006/relationships/image" Target="../media/image368.png"/><Relationship Id="rId11" Type="http://schemas.openxmlformats.org/officeDocument/2006/relationships/image" Target="../media/image374.png"/><Relationship Id="rId5" Type="http://schemas.openxmlformats.org/officeDocument/2006/relationships/image" Target="../media/image367.png"/><Relationship Id="rId10" Type="http://schemas.openxmlformats.org/officeDocument/2006/relationships/image" Target="../media/image373.png"/><Relationship Id="rId4" Type="http://schemas.openxmlformats.org/officeDocument/2006/relationships/image" Target="../media/image366.png"/><Relationship Id="rId9" Type="http://schemas.openxmlformats.org/officeDocument/2006/relationships/image" Target="../media/image372.png"/></Relationships>
</file>

<file path=ppt/slides/_rels/slide273.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68.xml"/></Relationships>
</file>

<file path=ppt/slides/_rels/slide27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68.xml"/></Relationships>
</file>

<file path=ppt/slides/_rels/slide275.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3400.png"/><Relationship Id="rId7" Type="http://schemas.openxmlformats.org/officeDocument/2006/relationships/image" Target="../media/image382.png"/><Relationship Id="rId2" Type="http://schemas.openxmlformats.org/officeDocument/2006/relationships/image" Target="../media/image379.png"/><Relationship Id="rId1" Type="http://schemas.openxmlformats.org/officeDocument/2006/relationships/slideLayout" Target="../slideLayouts/slideLayout68.xml"/><Relationship Id="rId6" Type="http://schemas.openxmlformats.org/officeDocument/2006/relationships/image" Target="../media/image381.png"/><Relationship Id="rId5" Type="http://schemas.openxmlformats.org/officeDocument/2006/relationships/image" Target="../media/image1010.png"/><Relationship Id="rId4" Type="http://schemas.openxmlformats.org/officeDocument/2006/relationships/image" Target="../media/image3500.png"/></Relationships>
</file>

<file path=ppt/slides/_rels/slide276.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3400.png"/><Relationship Id="rId7" Type="http://schemas.openxmlformats.org/officeDocument/2006/relationships/image" Target="../media/image382.png"/><Relationship Id="rId2" Type="http://schemas.openxmlformats.org/officeDocument/2006/relationships/image" Target="../media/image379.png"/><Relationship Id="rId1" Type="http://schemas.openxmlformats.org/officeDocument/2006/relationships/slideLayout" Target="../slideLayouts/slideLayout68.xml"/><Relationship Id="rId6" Type="http://schemas.openxmlformats.org/officeDocument/2006/relationships/image" Target="../media/image381.png"/><Relationship Id="rId5" Type="http://schemas.openxmlformats.org/officeDocument/2006/relationships/image" Target="../media/image3600.png"/><Relationship Id="rId4" Type="http://schemas.openxmlformats.org/officeDocument/2006/relationships/image" Target="../media/image3500.png"/></Relationships>
</file>

<file path=ppt/slides/_rels/slide277.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9.png"/><Relationship Id="rId1" Type="http://schemas.openxmlformats.org/officeDocument/2006/relationships/slideLayout" Target="../slideLayouts/slideLayout68.xml"/></Relationships>
</file>

<file path=ppt/slides/_rels/slide278.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68.xml"/></Relationships>
</file>

<file path=ppt/slides/_rels/slide27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hyperlink" Target="http://www.google.com/url?sa=i&amp;rct=j&amp;q=&amp;esrc=s&amp;frm=1&amp;source=images&amp;cd=&amp;cad=rja&amp;uact=8&amp;ved=0CAcQjRw&amp;url=http://en.memory-alpha.org/wiki/Spock&amp;ei=H0RVVIJribDJBPzngvgM&amp;bvm=bv.78677474,d.aWw&amp;psig=AFQjCNGOhVuE14CjBBSe2Cb_L80T2DkcdQ&amp;ust=1414960533431819" TargetMode="External"/><Relationship Id="rId1" Type="http://schemas.openxmlformats.org/officeDocument/2006/relationships/slideLayout" Target="../slideLayouts/slideLayout68.xml"/><Relationship Id="rId4" Type="http://schemas.openxmlformats.org/officeDocument/2006/relationships/image" Target="../media/image384.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280.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68.xml"/></Relationships>
</file>

<file path=ppt/slides/_rels/slide281.xml.rels><?xml version="1.0" encoding="UTF-8" standalone="yes"?>
<Relationships xmlns="http://schemas.openxmlformats.org/package/2006/relationships"><Relationship Id="rId8" Type="http://schemas.openxmlformats.org/officeDocument/2006/relationships/image" Target="../media/image4100.png"/><Relationship Id="rId3" Type="http://schemas.openxmlformats.org/officeDocument/2006/relationships/image" Target="../media/image3600.png"/><Relationship Id="rId7" Type="http://schemas.openxmlformats.org/officeDocument/2006/relationships/image" Target="../media/image4000.png"/><Relationship Id="rId2" Type="http://schemas.openxmlformats.org/officeDocument/2006/relationships/notesSlide" Target="../notesSlides/notesSlide17.xml"/><Relationship Id="rId1" Type="http://schemas.openxmlformats.org/officeDocument/2006/relationships/slideLayout" Target="../slideLayouts/slideLayout68.xml"/><Relationship Id="rId6" Type="http://schemas.openxmlformats.org/officeDocument/2006/relationships/image" Target="../media/image3900.png"/><Relationship Id="rId5" Type="http://schemas.openxmlformats.org/officeDocument/2006/relationships/image" Target="../media/image3800.png"/><Relationship Id="rId4" Type="http://schemas.openxmlformats.org/officeDocument/2006/relationships/image" Target="../media/image386.png"/><Relationship Id="rId9" Type="http://schemas.openxmlformats.org/officeDocument/2006/relationships/image" Target="../media/image4200.png"/></Relationships>
</file>

<file path=ppt/slides/_rels/slide28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68.xml"/></Relationships>
</file>

<file path=ppt/slides/_rels/slide28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9.png"/><Relationship Id="rId1" Type="http://schemas.openxmlformats.org/officeDocument/2006/relationships/slideLayout" Target="../slideLayouts/slideLayout68.xml"/></Relationships>
</file>

<file path=ppt/slides/_rels/slide2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68.xml"/></Relationships>
</file>

<file path=ppt/slides/_rels/slide285.xml.rels><?xml version="1.0" encoding="UTF-8" standalone="yes"?>
<Relationships xmlns="http://schemas.openxmlformats.org/package/2006/relationships"><Relationship Id="rId2" Type="http://schemas.openxmlformats.org/officeDocument/2006/relationships/image" Target="../media/image10800.png"/><Relationship Id="rId1" Type="http://schemas.openxmlformats.org/officeDocument/2006/relationships/slideLayout" Target="../slideLayouts/slideLayout68.xml"/></Relationships>
</file>

<file path=ppt/slides/_rels/slide286.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image" Target="../media/image383.png"/><Relationship Id="rId1" Type="http://schemas.openxmlformats.org/officeDocument/2006/relationships/slideLayout" Target="../slideLayouts/slideLayout68.xml"/></Relationships>
</file>

<file path=ppt/slides/_rels/slide287.xml.rels><?xml version="1.0" encoding="UTF-8" standalone="yes"?>
<Relationships xmlns="http://schemas.openxmlformats.org/package/2006/relationships"><Relationship Id="rId2" Type="http://schemas.openxmlformats.org/officeDocument/2006/relationships/image" Target="../media/image4900.png"/><Relationship Id="rId1" Type="http://schemas.openxmlformats.org/officeDocument/2006/relationships/slideLayout" Target="../slideLayouts/slideLayout6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9.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4.png"/><Relationship Id="rId1" Type="http://schemas.openxmlformats.org/officeDocument/2006/relationships/slideLayout" Target="../slideLayouts/slideLayout6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2.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68.xml"/></Relationships>
</file>

<file path=ppt/slides/_rels/slide29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500.png"/><Relationship Id="rId7" Type="http://schemas.openxmlformats.org/officeDocument/2006/relationships/image" Target="../media/image398.png"/><Relationship Id="rId2" Type="http://schemas.openxmlformats.org/officeDocument/2006/relationships/image" Target="../media/image540.png"/><Relationship Id="rId1" Type="http://schemas.openxmlformats.org/officeDocument/2006/relationships/slideLayout" Target="../slideLayouts/slideLayout68.xml"/><Relationship Id="rId6" Type="http://schemas.openxmlformats.org/officeDocument/2006/relationships/image" Target="../media/image397.png"/><Relationship Id="rId5" Type="http://schemas.openxmlformats.org/officeDocument/2006/relationships/image" Target="../media/image382.png"/><Relationship Id="rId4" Type="http://schemas.openxmlformats.org/officeDocument/2006/relationships/image" Target="../media/image1190.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5.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68.xml"/></Relationships>
</file>

<file path=ppt/slides/_rels/slide296.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68.xml"/></Relationships>
</file>

<file path=ppt/slides/_rels/slide297.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image" Target="../media/image402.png"/><Relationship Id="rId1" Type="http://schemas.openxmlformats.org/officeDocument/2006/relationships/slideLayout" Target="../slideLayouts/slideLayout68.xml"/></Relationships>
</file>

<file path=ppt/slides/_rels/slide298.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68.xml"/></Relationships>
</file>

<file path=ppt/slides/_rels/slide29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3.xml"/><Relationship Id="rId4" Type="http://schemas.openxmlformats.org/officeDocument/2006/relationships/image" Target="../media/image411.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0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68.xml"/></Relationships>
</file>

<file path=ppt/slides/_rels/slide303.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09.png"/><Relationship Id="rId1" Type="http://schemas.openxmlformats.org/officeDocument/2006/relationships/slideLayout" Target="../slideLayouts/slideLayout68.xml"/></Relationships>
</file>

<file path=ppt/slides/_rels/slide30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4.png"/><Relationship Id="rId7" Type="http://schemas.openxmlformats.org/officeDocument/2006/relationships/image" Target="../media/image418.png"/><Relationship Id="rId2" Type="http://schemas.openxmlformats.org/officeDocument/2006/relationships/image" Target="../media/image413.png"/><Relationship Id="rId1" Type="http://schemas.openxmlformats.org/officeDocument/2006/relationships/slideLayout" Target="../slideLayouts/slideLayout68.xml"/><Relationship Id="rId6" Type="http://schemas.openxmlformats.org/officeDocument/2006/relationships/image" Target="../media/image417.png"/><Relationship Id="rId11" Type="http://schemas.openxmlformats.org/officeDocument/2006/relationships/image" Target="../media/image423.png"/><Relationship Id="rId5" Type="http://schemas.openxmlformats.org/officeDocument/2006/relationships/image" Target="../media/image416.png"/><Relationship Id="rId10" Type="http://schemas.openxmlformats.org/officeDocument/2006/relationships/image" Target="../media/image422.png"/><Relationship Id="rId4" Type="http://schemas.openxmlformats.org/officeDocument/2006/relationships/image" Target="../media/image415.png"/><Relationship Id="rId9" Type="http://schemas.openxmlformats.org/officeDocument/2006/relationships/image" Target="../media/image421.png"/></Relationships>
</file>

<file path=ppt/slides/_rels/slide306.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68.xml"/></Relationships>
</file>

<file path=ppt/slides/_rels/slide30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NULL"/></Relationships>
</file>

<file path=ppt/slides/_rels/slide30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27.png"/><Relationship Id="rId1" Type="http://schemas.openxmlformats.org/officeDocument/2006/relationships/slideLayout" Target="../slideLayouts/slideLayout6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09.xml.rels><?xml version="1.0" encoding="UTF-8" standalone="yes"?>
<Relationships xmlns="http://schemas.openxmlformats.org/package/2006/relationships"><Relationship Id="rId3" Type="http://schemas.openxmlformats.org/officeDocument/2006/relationships/image" Target="../media/image429.png"/><Relationship Id="rId7" Type="http://schemas.openxmlformats.org/officeDocument/2006/relationships/image" Target="NULL"/><Relationship Id="rId2" Type="http://schemas.openxmlformats.org/officeDocument/2006/relationships/image" Target="../media/image428.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30.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eg"/><Relationship Id="rId1" Type="http://schemas.openxmlformats.org/officeDocument/2006/relationships/slideLayout" Target="../slideLayouts/slideLayout13.xml"/><Relationship Id="rId4" Type="http://schemas.openxmlformats.org/officeDocument/2006/relationships/image" Target="../media/image411.png"/></Relationships>
</file>

<file path=ppt/slides/_rels/slide31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32.png"/><Relationship Id="rId2" Type="http://schemas.openxmlformats.org/officeDocument/2006/relationships/image" Target="../media/image427.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32.png"/><Relationship Id="rId7" Type="http://schemas.openxmlformats.org/officeDocument/2006/relationships/image" Target="NULL"/><Relationship Id="rId2" Type="http://schemas.openxmlformats.org/officeDocument/2006/relationships/image" Target="../media/image427.png"/><Relationship Id="rId1" Type="http://schemas.openxmlformats.org/officeDocument/2006/relationships/slideLayout" Target="../slideLayouts/slideLayout68.xml"/><Relationship Id="rId6" Type="http://schemas.openxmlformats.org/officeDocument/2006/relationships/image" Target="../media/image433.png"/><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12.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NUL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435.png"/></Relationships>
</file>

<file path=ppt/slides/_rels/slide313.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68.xml"/></Relationships>
</file>

<file path=ppt/slides/_rels/slide314.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8.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39.png"/></Relationships>
</file>

<file path=ppt/slides/_rels/slide31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38.png"/><Relationship Id="rId1" Type="http://schemas.openxmlformats.org/officeDocument/2006/relationships/slideLayout" Target="../slideLayouts/slideLayout68.xml"/><Relationship Id="rId4" Type="http://schemas.openxmlformats.org/officeDocument/2006/relationships/image" Target="../media/image443.png"/></Relationships>
</file>

<file path=ppt/slides/_rels/slide316.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NUL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444.png"/></Relationships>
</file>

<file path=ppt/slides/_rels/slide3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s>
</file>

<file path=ppt/slides/_rels/slide3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NULL"/></Relationships>
</file>

<file path=ppt/slides/_rels/slide3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20.png"/><Relationship Id="rId1" Type="http://schemas.openxmlformats.org/officeDocument/2006/relationships/slideLayout" Target="../slideLayouts/slideLayout13.xml"/><Relationship Id="rId4" Type="http://schemas.openxmlformats.org/officeDocument/2006/relationships/image" Target="../media/image431.png"/></Relationships>
</file>

<file path=ppt/slides/_rels/slide3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NULL"/></Relationships>
</file>

<file path=ppt/slides/_rels/slide3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s>
</file>

<file path=ppt/slides/_rels/slide3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NULL"/></Relationships>
</file>

<file path=ppt/slides/_rels/slide32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media/image446.png"/><Relationship Id="rId5" Type="http://schemas.openxmlformats.org/officeDocument/2006/relationships/image" Target="NULL"/><Relationship Id="rId4" Type="http://schemas.openxmlformats.org/officeDocument/2006/relationships/image" Target="../media/image445.png"/></Relationships>
</file>

<file path=ppt/slides/_rels/slide3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45.png"/><Relationship Id="rId7" Type="http://schemas.openxmlformats.org/officeDocument/2006/relationships/image" Target="NULL"/><Relationship Id="rId2" Type="http://schemas.openxmlformats.org/officeDocument/2006/relationships/image" Target="../media/image447.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5.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47.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6.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68.xml"/></Relationships>
</file>

<file path=ppt/slides/_rels/slide3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3" Type="http://schemas.openxmlformats.org/officeDocument/2006/relationships/hyperlink" Target="http://www.real-statistics.com/statistics-tables/studentized-range-q-table/" TargetMode="External"/><Relationship Id="rId2" Type="http://schemas.openxmlformats.org/officeDocument/2006/relationships/image" Target="../media/image449.png"/><Relationship Id="rId1" Type="http://schemas.openxmlformats.org/officeDocument/2006/relationships/slideLayout" Target="../slideLayouts/slideLayout68.xml"/></Relationships>
</file>

<file path=ppt/slides/_rels/slide3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NUL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33.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68.xml"/></Relationships>
</file>

<file path=ppt/slides/_rels/slide334.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68.xml"/><Relationship Id="rId5" Type="http://schemas.openxmlformats.org/officeDocument/2006/relationships/image" Target="../media/image455.png"/><Relationship Id="rId4" Type="http://schemas.openxmlformats.org/officeDocument/2006/relationships/image" Target="../media/image451.png"/></Relationships>
</file>

<file path=ppt/slides/_rels/slide335.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6.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458.png"/><Relationship Id="rId4" Type="http://schemas.openxmlformats.org/officeDocument/2006/relationships/image" Target="../media/image457.png"/></Relationships>
</file>

<file path=ppt/slides/_rels/slide33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59.png"/><Relationship Id="rId1" Type="http://schemas.openxmlformats.org/officeDocument/2006/relationships/slideLayout" Target="../slideLayouts/slideLayout68.xml"/><Relationship Id="rId5" Type="http://schemas.openxmlformats.org/officeDocument/2006/relationships/image" Target="../media/image462.png"/><Relationship Id="rId4" Type="http://schemas.openxmlformats.org/officeDocument/2006/relationships/image" Target="../media/image451.png"/></Relationships>
</file>

<file path=ppt/slides/_rels/slide33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68.xml"/><Relationship Id="rId4" Type="http://schemas.openxmlformats.org/officeDocument/2006/relationships/image" Target="../media/image412.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4.png"/><Relationship Id="rId7" Type="http://schemas.openxmlformats.org/officeDocument/2006/relationships/image" Target="../media/image418.png"/><Relationship Id="rId2" Type="http://schemas.openxmlformats.org/officeDocument/2006/relationships/image" Target="../media/image413.png"/><Relationship Id="rId1" Type="http://schemas.openxmlformats.org/officeDocument/2006/relationships/slideLayout" Target="../slideLayouts/slideLayout68.xml"/><Relationship Id="rId6" Type="http://schemas.openxmlformats.org/officeDocument/2006/relationships/image" Target="../media/image417.png"/><Relationship Id="rId11" Type="http://schemas.openxmlformats.org/officeDocument/2006/relationships/image" Target="../media/image423.png"/><Relationship Id="rId5" Type="http://schemas.openxmlformats.org/officeDocument/2006/relationships/image" Target="../media/image416.png"/><Relationship Id="rId10" Type="http://schemas.openxmlformats.org/officeDocument/2006/relationships/image" Target="../media/image422.png"/><Relationship Id="rId4" Type="http://schemas.openxmlformats.org/officeDocument/2006/relationships/image" Target="../media/image415.png"/><Relationship Id="rId9" Type="http://schemas.openxmlformats.org/officeDocument/2006/relationships/image" Target="../media/image421.png"/></Relationships>
</file>

<file path=ppt/slides/_rels/slide341.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24.png"/><Relationship Id="rId1" Type="http://schemas.openxmlformats.org/officeDocument/2006/relationships/slideLayout" Target="../slideLayouts/slideLayout68.xml"/></Relationships>
</file>

<file path=ppt/slides/_rels/slide3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5.png"/><Relationship Id="rId1" Type="http://schemas.openxmlformats.org/officeDocument/2006/relationships/slideLayout" Target="../slideLayouts/slideLayout68.xml"/></Relationships>
</file>

<file path=ppt/slides/_rels/slide343.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44.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image" Target="../media/image471.png"/><Relationship Id="rId2" Type="http://schemas.openxmlformats.org/officeDocument/2006/relationships/image" Target="../media/image464.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469.png"/><Relationship Id="rId4" Type="http://schemas.openxmlformats.org/officeDocument/2006/relationships/image" Target="../media/image468.png"/></Relationships>
</file>

<file path=ppt/slides/_rels/slide34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72.png"/><Relationship Id="rId1" Type="http://schemas.openxmlformats.org/officeDocument/2006/relationships/slideLayout" Target="../slideLayouts/slideLayout68.xml"/><Relationship Id="rId5" Type="http://schemas.openxmlformats.org/officeDocument/2006/relationships/image" Target="../media/image474.png"/><Relationship Id="rId4" Type="http://schemas.openxmlformats.org/officeDocument/2006/relationships/image" Target="../media/image473.png"/></Relationships>
</file>

<file path=ppt/slides/_rels/slide346.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5.png"/><Relationship Id="rId1" Type="http://schemas.openxmlformats.org/officeDocument/2006/relationships/slideLayout" Target="../slideLayouts/slideLayout68.xml"/><Relationship Id="rId5" Type="http://schemas.openxmlformats.org/officeDocument/2006/relationships/image" Target="../media/image476.png"/><Relationship Id="rId4" Type="http://schemas.openxmlformats.org/officeDocument/2006/relationships/image" Target="../media/image473.png"/></Relationships>
</file>

<file path=ppt/slides/_rels/slide347.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68.png"/><Relationship Id="rId1" Type="http://schemas.openxmlformats.org/officeDocument/2006/relationships/slideLayout" Target="../slideLayouts/slideLayout68.xml"/><Relationship Id="rId5" Type="http://schemas.openxmlformats.org/officeDocument/2006/relationships/image" Target="../media/image478.png"/><Relationship Id="rId4" Type="http://schemas.openxmlformats.org/officeDocument/2006/relationships/image" Target="../media/image474.png"/></Relationships>
</file>

<file path=ppt/slides/_rels/slide348.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68.png"/><Relationship Id="rId1" Type="http://schemas.openxmlformats.org/officeDocument/2006/relationships/slideLayout" Target="../slideLayouts/slideLayout68.xml"/><Relationship Id="rId4" Type="http://schemas.openxmlformats.org/officeDocument/2006/relationships/image" Target="../media/image481.png"/></Relationships>
</file>

<file path=ppt/slides/_rels/slide349.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2.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6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3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3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s>
</file>

<file path=ppt/slides/_rels/slide355.xml.rels><?xml version="1.0" encoding="UTF-8" standalone="yes"?>
<Relationships xmlns="http://schemas.openxmlformats.org/package/2006/relationships"><Relationship Id="rId2" Type="http://schemas.openxmlformats.org/officeDocument/2006/relationships/image" Target="../media/image486.JPG"/><Relationship Id="rId1" Type="http://schemas.openxmlformats.org/officeDocument/2006/relationships/slideLayout" Target="../slideLayouts/slideLayout6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57.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68.xml"/></Relationships>
</file>

<file path=ppt/slides/_rels/slide35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6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8" Type="http://schemas.openxmlformats.org/officeDocument/2006/relationships/image" Target="../media/image2510.png"/><Relationship Id="rId3" Type="http://schemas.openxmlformats.org/officeDocument/2006/relationships/image" Target="../media/image2210.png"/><Relationship Id="rId7" Type="http://schemas.openxmlformats.org/officeDocument/2006/relationships/image" Target="../media/image1500.png"/><Relationship Id="rId12"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240.png"/><Relationship Id="rId11" Type="http://schemas.openxmlformats.org/officeDocument/2006/relationships/image" Target="../media/image46.png"/><Relationship Id="rId5" Type="http://schemas.openxmlformats.org/officeDocument/2006/relationships/image" Target="../media/image130.png"/><Relationship Id="rId10" Type="http://schemas.openxmlformats.org/officeDocument/2006/relationships/image" Target="../media/image2710.png"/><Relationship Id="rId4" Type="http://schemas.openxmlformats.org/officeDocument/2006/relationships/image" Target="../media/image42.jpeg"/><Relationship Id="rId9" Type="http://schemas.openxmlformats.org/officeDocument/2006/relationships/image" Target="../media/image2610.png"/></Relationships>
</file>

<file path=ppt/slides/_rels/slide360.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png"/><Relationship Id="rId1" Type="http://schemas.openxmlformats.org/officeDocument/2006/relationships/slideLayout" Target="../slideLayouts/slideLayout68.xml"/></Relationships>
</file>

<file path=ppt/slides/_rels/slide361.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image" Target="../media/image715.png"/><Relationship Id="rId7" Type="http://schemas.openxmlformats.org/officeDocument/2006/relationships/image" Target="../media/image493.png"/><Relationship Id="rId2" Type="http://schemas.openxmlformats.org/officeDocument/2006/relationships/image" Target="../media/image614.png"/><Relationship Id="rId1" Type="http://schemas.openxmlformats.org/officeDocument/2006/relationships/slideLayout" Target="../slideLayouts/slideLayout68.xml"/><Relationship Id="rId6" Type="http://schemas.openxmlformats.org/officeDocument/2006/relationships/image" Target="../media/image913.png"/><Relationship Id="rId11" Type="http://schemas.openxmlformats.org/officeDocument/2006/relationships/image" Target="../media/image497.png"/><Relationship Id="rId5" Type="http://schemas.openxmlformats.org/officeDocument/2006/relationships/image" Target="../media/image813.png"/><Relationship Id="rId10" Type="http://schemas.openxmlformats.org/officeDocument/2006/relationships/image" Target="../media/image496.png"/><Relationship Id="rId4" Type="http://schemas.openxmlformats.org/officeDocument/2006/relationships/image" Target="../media/image7100.png"/><Relationship Id="rId9" Type="http://schemas.openxmlformats.org/officeDocument/2006/relationships/image" Target="../media/image495.png"/></Relationships>
</file>

<file path=ppt/slides/_rels/slide362.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498.png"/><Relationship Id="rId1" Type="http://schemas.openxmlformats.org/officeDocument/2006/relationships/slideLayout" Target="../slideLayouts/slideLayout68.xml"/></Relationships>
</file>

<file path=ppt/slides/_rels/slide363.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image" Target="../media/image500.png"/><Relationship Id="rId1" Type="http://schemas.openxmlformats.org/officeDocument/2006/relationships/slideLayout" Target="../slideLayouts/slideLayout68.xml"/><Relationship Id="rId4" Type="http://schemas.openxmlformats.org/officeDocument/2006/relationships/image" Target="../media/image502.png"/></Relationships>
</file>

<file path=ppt/slides/_rels/slide364.xml.rels><?xml version="1.0" encoding="UTF-8" standalone="yes"?>
<Relationships xmlns="http://schemas.openxmlformats.org/package/2006/relationships"><Relationship Id="rId8" Type="http://schemas.openxmlformats.org/officeDocument/2006/relationships/image" Target="../media/image2410.png"/><Relationship Id="rId3" Type="http://schemas.openxmlformats.org/officeDocument/2006/relationships/image" Target="../media/image500.png"/><Relationship Id="rId7" Type="http://schemas.openxmlformats.org/officeDocument/2006/relationships/image" Target="../media/image2310.png"/><Relationship Id="rId12" Type="http://schemas.openxmlformats.org/officeDocument/2006/relationships/image" Target="../media/image506.png"/><Relationship Id="rId2" Type="http://schemas.openxmlformats.org/officeDocument/2006/relationships/image" Target="../media/image2010.png"/><Relationship Id="rId1" Type="http://schemas.openxmlformats.org/officeDocument/2006/relationships/slideLayout" Target="../slideLayouts/slideLayout68.xml"/><Relationship Id="rId6" Type="http://schemas.openxmlformats.org/officeDocument/2006/relationships/image" Target="../media/image2212.png"/><Relationship Id="rId11" Type="http://schemas.openxmlformats.org/officeDocument/2006/relationships/image" Target="../media/image505.png"/><Relationship Id="rId5" Type="http://schemas.openxmlformats.org/officeDocument/2006/relationships/image" Target="../media/image2112.png"/><Relationship Id="rId10" Type="http://schemas.openxmlformats.org/officeDocument/2006/relationships/image" Target="../media/image504.png"/><Relationship Id="rId4" Type="http://schemas.openxmlformats.org/officeDocument/2006/relationships/image" Target="../media/image2000.png"/><Relationship Id="rId9" Type="http://schemas.openxmlformats.org/officeDocument/2006/relationships/image" Target="../media/image503.png"/></Relationships>
</file>

<file path=ppt/slides/_rels/slide365.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68.xml"/><Relationship Id="rId4" Type="http://schemas.openxmlformats.org/officeDocument/2006/relationships/image" Target="../media/image509.png"/></Relationships>
</file>

<file path=ppt/slides/_rels/slide366.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515.png"/><Relationship Id="rId2" Type="http://schemas.openxmlformats.org/officeDocument/2006/relationships/image" Target="../media/image510.png"/><Relationship Id="rId1" Type="http://schemas.openxmlformats.org/officeDocument/2006/relationships/slideLayout" Target="../slideLayouts/slideLayout68.xml"/><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512.png"/></Relationships>
</file>

<file path=ppt/slides/_rels/slide367.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image" Target="../media/image517.png"/><Relationship Id="rId7" Type="http://schemas.openxmlformats.org/officeDocument/2006/relationships/image" Target="../media/image4410.png"/><Relationship Id="rId2" Type="http://schemas.openxmlformats.org/officeDocument/2006/relationships/image" Target="../media/image516.png"/><Relationship Id="rId1" Type="http://schemas.openxmlformats.org/officeDocument/2006/relationships/slideLayout" Target="../slideLayouts/slideLayout68.xml"/><Relationship Id="rId6" Type="http://schemas.openxmlformats.org/officeDocument/2006/relationships/image" Target="../media/image4311.png"/><Relationship Id="rId5" Type="http://schemas.openxmlformats.org/officeDocument/2006/relationships/image" Target="../media/image4210.png"/><Relationship Id="rId4" Type="http://schemas.openxmlformats.org/officeDocument/2006/relationships/image" Target="../media/image518.png"/><Relationship Id="rId9" Type="http://schemas.openxmlformats.org/officeDocument/2006/relationships/image" Target="../media/image4610.png"/></Relationships>
</file>

<file path=ppt/slides/_rels/slide368.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810.png"/><Relationship Id="rId7" Type="http://schemas.openxmlformats.org/officeDocument/2006/relationships/image" Target="../media/image519.png"/><Relationship Id="rId12" Type="http://schemas.openxmlformats.org/officeDocument/2006/relationships/image" Target="../media/image524.png"/><Relationship Id="rId2" Type="http://schemas.openxmlformats.org/officeDocument/2006/relationships/image" Target="../media/image4710.png"/><Relationship Id="rId1" Type="http://schemas.openxmlformats.org/officeDocument/2006/relationships/slideLayout" Target="../slideLayouts/slideLayout68.xml"/><Relationship Id="rId6" Type="http://schemas.openxmlformats.org/officeDocument/2006/relationships/image" Target="../media/image5110.png"/><Relationship Id="rId11" Type="http://schemas.openxmlformats.org/officeDocument/2006/relationships/image" Target="../media/image523.png"/><Relationship Id="rId5" Type="http://schemas.openxmlformats.org/officeDocument/2006/relationships/image" Target="../media/image5010.png"/><Relationship Id="rId10" Type="http://schemas.openxmlformats.org/officeDocument/2006/relationships/image" Target="../media/image522.png"/><Relationship Id="rId4" Type="http://schemas.openxmlformats.org/officeDocument/2006/relationships/image" Target="../media/image4911.png"/><Relationship Id="rId9" Type="http://schemas.openxmlformats.org/officeDocument/2006/relationships/image" Target="../media/image521.png"/></Relationships>
</file>

<file path=ppt/slides/_rels/slide369.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528.png"/><Relationship Id="rId2" Type="http://schemas.openxmlformats.org/officeDocument/2006/relationships/image" Target="../media/image510.png"/><Relationship Id="rId1" Type="http://schemas.openxmlformats.org/officeDocument/2006/relationships/slideLayout" Target="../slideLayouts/slideLayout68.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37.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3" Type="http://schemas.openxmlformats.org/officeDocument/2006/relationships/image" Target="../media/image3110.png"/><Relationship Id="rId7" Type="http://schemas.openxmlformats.org/officeDocument/2006/relationships/image" Target="../media/image42.jpeg"/><Relationship Id="rId12" Type="http://schemas.openxmlformats.org/officeDocument/2006/relationships/image" Target="../media/image400.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41.png"/><Relationship Id="rId11" Type="http://schemas.openxmlformats.org/officeDocument/2006/relationships/image" Target="../media/image390.png"/><Relationship Id="rId5" Type="http://schemas.openxmlformats.org/officeDocument/2006/relationships/image" Target="../media/image3310.png"/><Relationship Id="rId10" Type="http://schemas.openxmlformats.org/officeDocument/2006/relationships/image" Target="../media/image380.png"/><Relationship Id="rId4" Type="http://schemas.openxmlformats.org/officeDocument/2006/relationships/image" Target="../media/image3210.png"/><Relationship Id="rId9" Type="http://schemas.openxmlformats.org/officeDocument/2006/relationships/image" Target="../media/image370.png"/></Relationships>
</file>

<file path=ppt/slides/_rels/slide370.xml.rels><?xml version="1.0" encoding="UTF-8" standalone="yes"?>
<Relationships xmlns="http://schemas.openxmlformats.org/package/2006/relationships"><Relationship Id="rId8" Type="http://schemas.openxmlformats.org/officeDocument/2006/relationships/image" Target="../media/image531.png"/><Relationship Id="rId3" Type="http://schemas.openxmlformats.org/officeDocument/2006/relationships/image" Target="../media/image631.png"/><Relationship Id="rId7" Type="http://schemas.openxmlformats.org/officeDocument/2006/relationships/image" Target="../media/image671.png"/><Relationship Id="rId2" Type="http://schemas.openxmlformats.org/officeDocument/2006/relationships/image" Target="../media/image529.png"/><Relationship Id="rId1" Type="http://schemas.openxmlformats.org/officeDocument/2006/relationships/slideLayout" Target="../slideLayouts/slideLayout68.xml"/><Relationship Id="rId6" Type="http://schemas.openxmlformats.org/officeDocument/2006/relationships/image" Target="../media/image662.png"/><Relationship Id="rId5" Type="http://schemas.openxmlformats.org/officeDocument/2006/relationships/image" Target="../media/image651.png"/><Relationship Id="rId4" Type="http://schemas.openxmlformats.org/officeDocument/2006/relationships/image" Target="../media/image641.png"/></Relationships>
</file>

<file path=ppt/slides/_rels/slide371.xml.rels><?xml version="1.0" encoding="UTF-8" standalone="yes"?>
<Relationships xmlns="http://schemas.openxmlformats.org/package/2006/relationships"><Relationship Id="rId8" Type="http://schemas.openxmlformats.org/officeDocument/2006/relationships/image" Target="../media/image533.png"/><Relationship Id="rId3" Type="http://schemas.openxmlformats.org/officeDocument/2006/relationships/image" Target="../media/image700.png"/><Relationship Id="rId7" Type="http://schemas.openxmlformats.org/officeDocument/2006/relationships/image" Target="../media/image532.png"/><Relationship Id="rId12" Type="http://schemas.openxmlformats.org/officeDocument/2006/relationships/image" Target="../media/image536.png"/><Relationship Id="rId2" Type="http://schemas.openxmlformats.org/officeDocument/2006/relationships/image" Target="../media/image690.png"/><Relationship Id="rId1" Type="http://schemas.openxmlformats.org/officeDocument/2006/relationships/slideLayout" Target="../slideLayouts/slideLayout68.xml"/><Relationship Id="rId6" Type="http://schemas.openxmlformats.org/officeDocument/2006/relationships/image" Target="../media/image671.png"/><Relationship Id="rId11" Type="http://schemas.openxmlformats.org/officeDocument/2006/relationships/image" Target="../media/image535.png"/><Relationship Id="rId5" Type="http://schemas.openxmlformats.org/officeDocument/2006/relationships/image" Target="../media/image721.png"/><Relationship Id="rId10" Type="http://schemas.openxmlformats.org/officeDocument/2006/relationships/image" Target="../media/image751.png"/><Relationship Id="rId4" Type="http://schemas.openxmlformats.org/officeDocument/2006/relationships/image" Target="../media/image716.png"/><Relationship Id="rId9" Type="http://schemas.openxmlformats.org/officeDocument/2006/relationships/image" Target="../media/image534.png"/></Relationships>
</file>

<file path=ppt/slides/_rels/slide37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538.png"/><Relationship Id="rId7" Type="http://schemas.openxmlformats.org/officeDocument/2006/relationships/image" Target="../media/image4700.png"/><Relationship Id="rId12"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68.xml"/><Relationship Id="rId6" Type="http://schemas.openxmlformats.org/officeDocument/2006/relationships/image" Target="../media/image539.png"/><Relationship Id="rId11" Type="http://schemas.openxmlformats.org/officeDocument/2006/relationships/image" Target="../media/image541.png"/><Relationship Id="rId5" Type="http://schemas.openxmlformats.org/officeDocument/2006/relationships/image" Target="../media/image814.png"/><Relationship Id="rId10" Type="http://schemas.openxmlformats.org/officeDocument/2006/relationships/image" Target="../media/image841.png"/><Relationship Id="rId4" Type="http://schemas.openxmlformats.org/officeDocument/2006/relationships/image" Target="../media/image4400.png"/><Relationship Id="rId9" Type="http://schemas.openxmlformats.org/officeDocument/2006/relationships/image" Target="../media/image820.png"/></Relationships>
</file>

<file path=ppt/slides/_rels/slide373.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68.xml"/></Relationships>
</file>

<file path=ppt/slides/_rels/slide374.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hyperlink" Target="http://people.duke.edu/~rnau/Regression_example--weekly_beer_sales.xlsx" TargetMode="External"/><Relationship Id="rId1" Type="http://schemas.openxmlformats.org/officeDocument/2006/relationships/slideLayout" Target="../slideLayouts/slideLayout68.xml"/><Relationship Id="rId4" Type="http://schemas.openxmlformats.org/officeDocument/2006/relationships/image" Target="../media/image546.png"/></Relationships>
</file>

<file path=ppt/slides/_rels/slide375.xml.rels><?xml version="1.0" encoding="UTF-8" standalone="yes"?>
<Relationships xmlns="http://schemas.openxmlformats.org/package/2006/relationships"><Relationship Id="rId3" Type="http://schemas.openxmlformats.org/officeDocument/2006/relationships/image" Target="../media/image547.png"/><Relationship Id="rId7" Type="http://schemas.openxmlformats.org/officeDocument/2006/relationships/image" Target="../media/image552.png"/><Relationship Id="rId2" Type="http://schemas.openxmlformats.org/officeDocument/2006/relationships/image" Target="../media/image545.png"/><Relationship Id="rId1" Type="http://schemas.openxmlformats.org/officeDocument/2006/relationships/slideLayout" Target="../slideLayouts/slideLayout68.xml"/><Relationship Id="rId6" Type="http://schemas.openxmlformats.org/officeDocument/2006/relationships/image" Target="../media/image551.png"/><Relationship Id="rId5" Type="http://schemas.openxmlformats.org/officeDocument/2006/relationships/image" Target="../media/image549.png"/><Relationship Id="rId4" Type="http://schemas.openxmlformats.org/officeDocument/2006/relationships/image" Target="../media/image548.png"/></Relationships>
</file>

<file path=ppt/slides/_rels/slide376.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7.png"/><Relationship Id="rId1" Type="http://schemas.openxmlformats.org/officeDocument/2006/relationships/slideLayout" Target="../slideLayouts/slideLayout68.xml"/><Relationship Id="rId4" Type="http://schemas.openxmlformats.org/officeDocument/2006/relationships/image" Target="../media/image553.png"/></Relationships>
</file>

<file path=ppt/slides/_rels/slide377.xml.rels><?xml version="1.0" encoding="UTF-8" standalone="yes"?>
<Relationships xmlns="http://schemas.openxmlformats.org/package/2006/relationships"><Relationship Id="rId8" Type="http://schemas.openxmlformats.org/officeDocument/2006/relationships/image" Target="../media/image554.png"/><Relationship Id="rId3" Type="http://schemas.openxmlformats.org/officeDocument/2006/relationships/image" Target="../media/image545.png"/><Relationship Id="rId7" Type="http://schemas.openxmlformats.org/officeDocument/2006/relationships/image" Target="../media/image980.png"/><Relationship Id="rId2" Type="http://schemas.openxmlformats.org/officeDocument/2006/relationships/image" Target="../media/image940.png"/><Relationship Id="rId1" Type="http://schemas.openxmlformats.org/officeDocument/2006/relationships/slideLayout" Target="../slideLayouts/slideLayout68.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950.png"/><Relationship Id="rId9" Type="http://schemas.openxmlformats.org/officeDocument/2006/relationships/image" Target="../media/image555.png"/></Relationships>
</file>

<file path=ppt/slides/_rels/slide378.xml.rels><?xml version="1.0" encoding="UTF-8" standalone="yes"?>
<Relationships xmlns="http://schemas.openxmlformats.org/package/2006/relationships"><Relationship Id="rId3" Type="http://schemas.openxmlformats.org/officeDocument/2006/relationships/image" Target="../media/image557.png"/><Relationship Id="rId2" Type="http://schemas.openxmlformats.org/officeDocument/2006/relationships/image" Target="../media/image556.png"/><Relationship Id="rId1" Type="http://schemas.openxmlformats.org/officeDocument/2006/relationships/slideLayout" Target="../slideLayouts/slideLayout68.xml"/><Relationship Id="rId5" Type="http://schemas.openxmlformats.org/officeDocument/2006/relationships/image" Target="../media/image559.png"/><Relationship Id="rId4" Type="http://schemas.openxmlformats.org/officeDocument/2006/relationships/image" Target="../media/image558.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50.png"/><Relationship Id="rId4" Type="http://schemas.openxmlformats.org/officeDocument/2006/relationships/image" Target="../media/image440.png"/></Relationships>
</file>

<file path=ppt/slides/_rels/slide380.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1.png"/><Relationship Id="rId1" Type="http://schemas.openxmlformats.org/officeDocument/2006/relationships/slideLayout" Target="../slideLayouts/slideLayout68.xml"/></Relationships>
</file>

<file path=ppt/slides/_rels/slide381.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6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3.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png"/><Relationship Id="rId1" Type="http://schemas.openxmlformats.org/officeDocument/2006/relationships/slideLayout" Target="../slideLayouts/slideLayout68.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385.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386.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38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1.png"/><Relationship Id="rId5" Type="http://schemas.openxmlformats.org/officeDocument/2006/relationships/image" Target="../media/image569.jpeg"/><Relationship Id="rId4" Type="http://schemas.openxmlformats.org/officeDocument/2006/relationships/slideLayout" Target="../slideLayouts/slideLayout78.xml"/></Relationships>
</file>

<file path=ppt/slides/_rels/slide388.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71.png"/><Relationship Id="rId5" Type="http://schemas.openxmlformats.org/officeDocument/2006/relationships/image" Target="../media/image572.png"/><Relationship Id="rId4" Type="http://schemas.openxmlformats.org/officeDocument/2006/relationships/slideLayout" Target="../slideLayouts/slideLayout78.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0.png"/><Relationship Id="rId4" Type="http://schemas.openxmlformats.org/officeDocument/2006/relationships/image" Target="../media/image460.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391.xml.rels><?xml version="1.0" encoding="UTF-8" standalone="yes"?>
<Relationships xmlns="http://schemas.openxmlformats.org/package/2006/relationships"><Relationship Id="rId3" Type="http://schemas.openxmlformats.org/officeDocument/2006/relationships/image" Target="../media/image574.emf"/><Relationship Id="rId2" Type="http://schemas.openxmlformats.org/officeDocument/2006/relationships/image" Target="../media/image573.png"/><Relationship Id="rId1" Type="http://schemas.openxmlformats.org/officeDocument/2006/relationships/slideLayout" Target="../slideLayouts/slideLayout68.xml"/><Relationship Id="rId5" Type="http://schemas.openxmlformats.org/officeDocument/2006/relationships/image" Target="../media/image576.emf"/><Relationship Id="rId4" Type="http://schemas.openxmlformats.org/officeDocument/2006/relationships/image" Target="../media/image575.emf"/></Relationships>
</file>

<file path=ppt/slides/_rels/slide392.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577.png"/><Relationship Id="rId1" Type="http://schemas.openxmlformats.org/officeDocument/2006/relationships/slideLayout" Target="../slideLayouts/slideLayout68.xml"/></Relationships>
</file>

<file path=ppt/slides/_rels/slide393.xml.rels><?xml version="1.0" encoding="UTF-8" standalone="yes"?>
<Relationships xmlns="http://schemas.openxmlformats.org/package/2006/relationships"><Relationship Id="rId3" Type="http://schemas.openxmlformats.org/officeDocument/2006/relationships/image" Target="../media/image1411.png"/><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394.xml.rels><?xml version="1.0" encoding="UTF-8" standalone="yes"?>
<Relationships xmlns="http://schemas.openxmlformats.org/package/2006/relationships"><Relationship Id="rId2" Type="http://schemas.openxmlformats.org/officeDocument/2006/relationships/image" Target="../media/image578.jpeg"/><Relationship Id="rId1" Type="http://schemas.openxmlformats.org/officeDocument/2006/relationships/slideLayout" Target="../slideLayouts/slideLayout68.xml"/></Relationships>
</file>

<file path=ppt/slides/_rels/slide39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10.png"/><Relationship Id="rId1" Type="http://schemas.openxmlformats.org/officeDocument/2006/relationships/slideLayout" Target="../slideLayouts/slideLayout78.xml"/><Relationship Id="rId5" Type="http://schemas.openxmlformats.org/officeDocument/2006/relationships/image" Target="../media/image1910.png"/><Relationship Id="rId4" Type="http://schemas.openxmlformats.org/officeDocument/2006/relationships/image" Target="../media/image1811.png"/></Relationships>
</file>

<file path=ppt/slides/_rels/slide396.xml.rels><?xml version="1.0" encoding="UTF-8" standalone="yes"?>
<Relationships xmlns="http://schemas.openxmlformats.org/package/2006/relationships"><Relationship Id="rId3" Type="http://schemas.openxmlformats.org/officeDocument/2006/relationships/image" Target="../media/image2011.png"/><Relationship Id="rId7" Type="http://schemas.openxmlformats.org/officeDocument/2006/relationships/image" Target="../media/image583.png"/><Relationship Id="rId2" Type="http://schemas.openxmlformats.org/officeDocument/2006/relationships/image" Target="../media/image579.png"/><Relationship Id="rId1" Type="http://schemas.openxmlformats.org/officeDocument/2006/relationships/slideLayout" Target="../slideLayouts/slideLayout68.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1501.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98.xml.rels><?xml version="1.0" encoding="UTF-8" standalone="yes"?>
<Relationships xmlns="http://schemas.openxmlformats.org/package/2006/relationships"><Relationship Id="rId8" Type="http://schemas.openxmlformats.org/officeDocument/2006/relationships/image" Target="../media/image587.png"/><Relationship Id="rId3" Type="http://schemas.openxmlformats.org/officeDocument/2006/relationships/image" Target="../media/image584.png"/><Relationship Id="rId7" Type="http://schemas.openxmlformats.org/officeDocument/2006/relationships/image" Target="../media/image586.png"/><Relationship Id="rId2" Type="http://schemas.openxmlformats.org/officeDocument/2006/relationships/image" Target="../media/image2411.png"/><Relationship Id="rId1" Type="http://schemas.openxmlformats.org/officeDocument/2006/relationships/slideLayout" Target="../slideLayouts/slideLayout68.xml"/><Relationship Id="rId6" Type="http://schemas.openxmlformats.org/officeDocument/2006/relationships/image" Target="../media/image585.png"/><Relationship Id="rId5" Type="http://schemas.openxmlformats.org/officeDocument/2006/relationships/image" Target="../media/image1801.png"/></Relationships>
</file>

<file path=ppt/slides/_rels/slide399.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slideLayout" Target="../slideLayouts/slideLayout68.xml"/><Relationship Id="rId6" Type="http://schemas.openxmlformats.org/officeDocument/2006/relationships/image" Target="../media/image593.png"/><Relationship Id="rId5" Type="http://schemas.openxmlformats.org/officeDocument/2006/relationships/image" Target="../media/image592.png"/><Relationship Id="rId4" Type="http://schemas.openxmlformats.org/officeDocument/2006/relationships/image" Target="../media/image59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90.png"/><Relationship Id="rId4" Type="http://schemas.openxmlformats.org/officeDocument/2006/relationships/image" Target="../media/image480.png"/></Relationships>
</file>

<file path=ppt/slides/_rels/slide400.xml.rels><?xml version="1.0" encoding="UTF-8" standalone="yes"?>
<Relationships xmlns="http://schemas.openxmlformats.org/package/2006/relationships"><Relationship Id="rId3" Type="http://schemas.openxmlformats.org/officeDocument/2006/relationships/image" Target="../media/image2011.png"/><Relationship Id="rId7" Type="http://schemas.openxmlformats.org/officeDocument/2006/relationships/image" Target="../media/image583.png"/><Relationship Id="rId2" Type="http://schemas.openxmlformats.org/officeDocument/2006/relationships/image" Target="../media/image579.png"/><Relationship Id="rId1" Type="http://schemas.openxmlformats.org/officeDocument/2006/relationships/slideLayout" Target="../slideLayouts/slideLayout68.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1501.png"/></Relationships>
</file>

<file path=ppt/slides/_rels/slide401.xml.rels><?xml version="1.0" encoding="UTF-8" standalone="yes"?>
<Relationships xmlns="http://schemas.openxmlformats.org/package/2006/relationships"><Relationship Id="rId3" Type="http://schemas.openxmlformats.org/officeDocument/2006/relationships/image" Target="../media/image595.png"/><Relationship Id="rId7" Type="http://schemas.openxmlformats.org/officeDocument/2006/relationships/image" Target="../media/image599.png"/><Relationship Id="rId2" Type="http://schemas.openxmlformats.org/officeDocument/2006/relationships/image" Target="../media/image594.png"/><Relationship Id="rId1" Type="http://schemas.openxmlformats.org/officeDocument/2006/relationships/slideLayout" Target="../slideLayouts/slideLayout68.xml"/><Relationship Id="rId6" Type="http://schemas.openxmlformats.org/officeDocument/2006/relationships/image" Target="../media/image598.png"/><Relationship Id="rId5" Type="http://schemas.openxmlformats.org/officeDocument/2006/relationships/image" Target="../media/image597.png"/><Relationship Id="rId4" Type="http://schemas.openxmlformats.org/officeDocument/2006/relationships/image" Target="../media/image596.png"/></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403.xml.rels><?xml version="1.0" encoding="UTF-8" standalone="yes"?>
<Relationships xmlns="http://schemas.openxmlformats.org/package/2006/relationships"><Relationship Id="rId3" Type="http://schemas.openxmlformats.org/officeDocument/2006/relationships/image" Target="../media/image604.png"/><Relationship Id="rId7" Type="http://schemas.openxmlformats.org/officeDocument/2006/relationships/image" Target="../media/image593.png"/><Relationship Id="rId2" Type="http://schemas.openxmlformats.org/officeDocument/2006/relationships/image" Target="../media/image603.png"/><Relationship Id="rId1" Type="http://schemas.openxmlformats.org/officeDocument/2006/relationships/slideLayout" Target="../slideLayouts/slideLayout68.xml"/><Relationship Id="rId6" Type="http://schemas.openxmlformats.org/officeDocument/2006/relationships/image" Target="../media/image592.png"/><Relationship Id="rId5" Type="http://schemas.openxmlformats.org/officeDocument/2006/relationships/image" Target="../media/image606.png"/><Relationship Id="rId4" Type="http://schemas.openxmlformats.org/officeDocument/2006/relationships/image" Target="../media/image605.png"/></Relationships>
</file>

<file path=ppt/slides/_rels/slide404.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25.xml"/><Relationship Id="rId1" Type="http://schemas.openxmlformats.org/officeDocument/2006/relationships/slideLayout" Target="../slideLayouts/slideLayout68.xml"/><Relationship Id="rId6" Type="http://schemas.openxmlformats.org/officeDocument/2006/relationships/image" Target="../media/image608.png"/><Relationship Id="rId5" Type="http://schemas.openxmlformats.org/officeDocument/2006/relationships/image" Target="../media/image4201.png"/><Relationship Id="rId4" Type="http://schemas.openxmlformats.org/officeDocument/2006/relationships/image" Target="../media/image4101.png"/></Relationships>
</file>

<file path=ppt/slides/_rels/slide405.xml.rels><?xml version="1.0" encoding="UTF-8" standalone="yes"?>
<Relationships xmlns="http://schemas.openxmlformats.org/package/2006/relationships"><Relationship Id="rId3" Type="http://schemas.openxmlformats.org/officeDocument/2006/relationships/image" Target="../media/image615.png"/><Relationship Id="rId7" Type="http://schemas.openxmlformats.org/officeDocument/2006/relationships/image" Target="../media/image593.png"/><Relationship Id="rId2" Type="http://schemas.openxmlformats.org/officeDocument/2006/relationships/image" Target="../media/image609.png"/><Relationship Id="rId1" Type="http://schemas.openxmlformats.org/officeDocument/2006/relationships/slideLayout" Target="../slideLayouts/slideLayout68.xml"/><Relationship Id="rId6" Type="http://schemas.openxmlformats.org/officeDocument/2006/relationships/image" Target="../media/image592.png"/><Relationship Id="rId5" Type="http://schemas.openxmlformats.org/officeDocument/2006/relationships/image" Target="../media/image617.png"/><Relationship Id="rId4" Type="http://schemas.openxmlformats.org/officeDocument/2006/relationships/image" Target="../media/image616.png"/></Relationships>
</file>

<file path=ppt/slides/_rels/slide406.xml.rels><?xml version="1.0" encoding="UTF-8" standalone="yes"?>
<Relationships xmlns="http://schemas.openxmlformats.org/package/2006/relationships"><Relationship Id="rId3" Type="http://schemas.openxmlformats.org/officeDocument/2006/relationships/image" Target="../media/image4901.png"/><Relationship Id="rId2" Type="http://schemas.openxmlformats.org/officeDocument/2006/relationships/image" Target="../media/image618.png"/><Relationship Id="rId1" Type="http://schemas.openxmlformats.org/officeDocument/2006/relationships/slideLayout" Target="../slideLayouts/slideLayout68.xml"/><Relationship Id="rId5" Type="http://schemas.openxmlformats.org/officeDocument/2006/relationships/image" Target="../media/image619.png"/><Relationship Id="rId4" Type="http://schemas.openxmlformats.org/officeDocument/2006/relationships/image" Target="../media/image5000.png"/></Relationships>
</file>

<file path=ppt/slides/_rels/slide407.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image" Target="../media/image621.png"/><Relationship Id="rId1" Type="http://schemas.openxmlformats.org/officeDocument/2006/relationships/slideLayout" Target="../slideLayouts/slideLayout6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10.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411.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14.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image" Target="../media/image565.png"/><Relationship Id="rId1" Type="http://schemas.openxmlformats.org/officeDocument/2006/relationships/slideLayout" Target="../slideLayouts/slideLayout68.xml"/><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s>
</file>

<file path=ppt/slides/_rels/slide415.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image" Target="../media/image627.png"/><Relationship Id="rId1" Type="http://schemas.openxmlformats.org/officeDocument/2006/relationships/slideLayout" Target="../slideLayouts/slideLayout68.xml"/></Relationships>
</file>

<file path=ppt/slides/_rels/slide416.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image" Target="../media/image565.png"/><Relationship Id="rId1" Type="http://schemas.openxmlformats.org/officeDocument/2006/relationships/slideLayout" Target="../slideLayouts/slideLayout68.xml"/><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s>
</file>

<file path=ppt/slides/_rels/slide417.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image" Target="../media/image625.png"/><Relationship Id="rId1" Type="http://schemas.openxmlformats.org/officeDocument/2006/relationships/slideLayout" Target="../slideLayouts/slideLayout68.xml"/></Relationships>
</file>

<file path=ppt/slides/_rels/slide418.xml.rels><?xml version="1.0" encoding="UTF-8" standalone="yes"?>
<Relationships xmlns="http://schemas.openxmlformats.org/package/2006/relationships"><Relationship Id="rId8" Type="http://schemas.openxmlformats.org/officeDocument/2006/relationships/image" Target="../media/image637.png"/><Relationship Id="rId3" Type="http://schemas.openxmlformats.org/officeDocument/2006/relationships/image" Target="../media/image632.png"/><Relationship Id="rId7" Type="http://schemas.openxmlformats.org/officeDocument/2006/relationships/image" Target="../media/image636.png"/><Relationship Id="rId2" Type="http://schemas.openxmlformats.org/officeDocument/2006/relationships/image" Target="../media/image630.jpeg"/><Relationship Id="rId1" Type="http://schemas.openxmlformats.org/officeDocument/2006/relationships/slideLayout" Target="../slideLayouts/slideLayout68.xml"/><Relationship Id="rId6" Type="http://schemas.openxmlformats.org/officeDocument/2006/relationships/image" Target="../media/image635.png"/><Relationship Id="rId5" Type="http://schemas.openxmlformats.org/officeDocument/2006/relationships/image" Target="../media/image634.png"/><Relationship Id="rId10" Type="http://schemas.openxmlformats.org/officeDocument/2006/relationships/image" Target="NULL"/><Relationship Id="rId4" Type="http://schemas.openxmlformats.org/officeDocument/2006/relationships/image" Target="../media/image633.png"/><Relationship Id="rId9" Type="http://schemas.openxmlformats.org/officeDocument/2006/relationships/image" Target="../media/image638.png"/></Relationships>
</file>

<file path=ppt/slides/_rels/slide41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9.png"/><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image" Target="../media/image578.jpeg"/><Relationship Id="rId1" Type="http://schemas.openxmlformats.org/officeDocument/2006/relationships/slideLayout" Target="../slideLayouts/slideLayout6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2.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68.xml"/></Relationships>
</file>

<file path=ppt/slides/_rels/slide423.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3.png"/><Relationship Id="rId1" Type="http://schemas.openxmlformats.org/officeDocument/2006/relationships/slideLayout" Target="../slideLayouts/slideLayout68.xml"/><Relationship Id="rId4" Type="http://schemas.openxmlformats.org/officeDocument/2006/relationships/image" Target="../media/image645.png"/></Relationships>
</file>

<file path=ppt/slides/_rels/slide424.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68.xml"/></Relationships>
</file>

<file path=ppt/slides/_rels/slide425.xml.rels><?xml version="1.0" encoding="UTF-8" standalone="yes"?>
<Relationships xmlns="http://schemas.openxmlformats.org/package/2006/relationships"><Relationship Id="rId2" Type="http://schemas.openxmlformats.org/officeDocument/2006/relationships/image" Target="../media/image578.jpeg"/><Relationship Id="rId1" Type="http://schemas.openxmlformats.org/officeDocument/2006/relationships/slideLayout" Target="../slideLayouts/slideLayout68.xml"/></Relationships>
</file>

<file path=ppt/slides/_rels/slide426.xml.rels><?xml version="1.0" encoding="UTF-8" standalone="yes"?>
<Relationships xmlns="http://schemas.openxmlformats.org/package/2006/relationships"><Relationship Id="rId2" Type="http://schemas.openxmlformats.org/officeDocument/2006/relationships/image" Target="../media/image646.png"/><Relationship Id="rId1" Type="http://schemas.openxmlformats.org/officeDocument/2006/relationships/slideLayout" Target="../slideLayouts/slideLayout78.xml"/></Relationships>
</file>

<file path=ppt/slides/_rels/slide427.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media/image648.png"/></Relationships>
</file>

<file path=ppt/slides/_rels/slide428.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image" Target="../media/image649.png"/><Relationship Id="rId1" Type="http://schemas.openxmlformats.org/officeDocument/2006/relationships/slideLayout" Target="../slideLayouts/slideLayout68.xml"/></Relationships>
</file>

<file path=ppt/slides/_rels/slide42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52.png"/><Relationship Id="rId7" Type="http://schemas.openxmlformats.org/officeDocument/2006/relationships/image" Target="NULL"/><Relationship Id="rId2" Type="http://schemas.openxmlformats.org/officeDocument/2006/relationships/image" Target="../media/image650.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653.png"/><Relationship Id="rId4" Type="http://schemas.openxmlformats.org/officeDocument/2006/relationships/image" Target="../media/image627.png"/></Relationships>
</file>

<file path=ppt/slides/_rels/slide4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13.xml"/><Relationship Id="rId4" Type="http://schemas.openxmlformats.org/officeDocument/2006/relationships/image" Target="../media/image530.png"/></Relationships>
</file>

<file path=ppt/slides/_rels/slide430.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image" Target="../media/image647.png"/><Relationship Id="rId1" Type="http://schemas.openxmlformats.org/officeDocument/2006/relationships/slideLayout" Target="../slideLayouts/slideLayout68.xml"/><Relationship Id="rId4" Type="http://schemas.openxmlformats.org/officeDocument/2006/relationships/image" Target="../media/image655.png"/></Relationships>
</file>

<file path=ppt/slides/_rels/slide431.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650.png"/></Relationships>
</file>

<file path=ppt/slides/_rels/slide432.xml.rels><?xml version="1.0" encoding="UTF-8" standalone="yes"?>
<Relationships xmlns="http://schemas.openxmlformats.org/package/2006/relationships"><Relationship Id="rId2" Type="http://schemas.openxmlformats.org/officeDocument/2006/relationships/image" Target="../media/image656.png"/><Relationship Id="rId1" Type="http://schemas.openxmlformats.org/officeDocument/2006/relationships/slideLayout" Target="../slideLayouts/slideLayout68.xml"/></Relationships>
</file>

<file path=ppt/slides/_rels/slide433.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image" Target="../media/image656.png"/><Relationship Id="rId1" Type="http://schemas.openxmlformats.org/officeDocument/2006/relationships/slideLayout" Target="../slideLayouts/slideLayout68.xml"/><Relationship Id="rId6" Type="http://schemas.openxmlformats.org/officeDocument/2006/relationships/image" Target="../media/image663.png"/><Relationship Id="rId5" Type="http://schemas.openxmlformats.org/officeDocument/2006/relationships/image" Target="../media/image659.png"/><Relationship Id="rId4" Type="http://schemas.openxmlformats.org/officeDocument/2006/relationships/image" Target="../media/image658.png"/></Relationships>
</file>

<file path=ppt/slides/_rels/slide434.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664.png"/></Relationships>
</file>

<file path=ppt/slides/_rels/slide435.xml.rels><?xml version="1.0" encoding="UTF-8" standalone="yes"?>
<Relationships xmlns="http://schemas.openxmlformats.org/package/2006/relationships"><Relationship Id="rId3" Type="http://schemas.openxmlformats.org/officeDocument/2006/relationships/image" Target="../media/image665.png"/><Relationship Id="rId7"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6" Type="http://schemas.openxmlformats.org/officeDocument/2006/relationships/image" Target="../media/image666.png"/><Relationship Id="rId5" Type="http://schemas.openxmlformats.org/officeDocument/2006/relationships/image" Target="NULL"/><Relationship Id="rId4" Type="http://schemas.openxmlformats.org/officeDocument/2006/relationships/image" Target="../media/image664.png"/></Relationships>
</file>

<file path=ppt/slides/_rels/slide436.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4" Type="http://schemas.openxmlformats.org/officeDocument/2006/relationships/image" Target="../media/image664.png"/></Relationships>
</file>

<file path=ppt/slides/_rels/slide437.xml.rels><?xml version="1.0" encoding="UTF-8" standalone="yes"?>
<Relationships xmlns="http://schemas.openxmlformats.org/package/2006/relationships"><Relationship Id="rId3" Type="http://schemas.openxmlformats.org/officeDocument/2006/relationships/image" Target="../media/image647.png"/><Relationship Id="rId2" Type="http://schemas.openxmlformats.org/officeDocument/2006/relationships/image" Target="NULL"/><Relationship Id="rId1" Type="http://schemas.openxmlformats.org/officeDocument/2006/relationships/slideLayout" Target="../slideLayouts/slideLayout68.xml"/><Relationship Id="rId5" Type="http://schemas.openxmlformats.org/officeDocument/2006/relationships/image" Target="../media/image664.png"/><Relationship Id="rId4" Type="http://schemas.openxmlformats.org/officeDocument/2006/relationships/image" Target="../media/image648.png"/></Relationships>
</file>

<file path=ppt/slides/_rels/slide438.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image" Target="../media/image667.png"/><Relationship Id="rId1" Type="http://schemas.openxmlformats.org/officeDocument/2006/relationships/slideLayout" Target="../slideLayouts/slideLayout68.xml"/><Relationship Id="rId4" Type="http://schemas.openxmlformats.org/officeDocument/2006/relationships/image" Target="NULL"/></Relationships>
</file>

<file path=ppt/slides/_rels/slide439.xml.rels><?xml version="1.0" encoding="UTF-8" standalone="yes"?>
<Relationships xmlns="http://schemas.openxmlformats.org/package/2006/relationships"><Relationship Id="rId3" Type="http://schemas.openxmlformats.org/officeDocument/2006/relationships/image" Target="../media/image668.png"/><Relationship Id="rId2" Type="http://schemas.openxmlformats.org/officeDocument/2006/relationships/image" Target="../media/image667.png"/><Relationship Id="rId1" Type="http://schemas.openxmlformats.org/officeDocument/2006/relationships/slideLayout" Target="../slideLayouts/slideLayout68.xml"/><Relationship Id="rId5" Type="http://schemas.openxmlformats.org/officeDocument/2006/relationships/image" Target="../media/image669.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66.png"/><Relationship Id="rId12" Type="http://schemas.openxmlformats.org/officeDocument/2006/relationships/image" Target="../media/image560.png"/><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59.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440.xml.rels><?xml version="1.0" encoding="UTF-8" standalone="yes"?>
<Relationships xmlns="http://schemas.openxmlformats.org/package/2006/relationships"><Relationship Id="rId3" Type="http://schemas.openxmlformats.org/officeDocument/2006/relationships/image" Target="../media/image669.png"/><Relationship Id="rId2" Type="http://schemas.openxmlformats.org/officeDocument/2006/relationships/image" Target="../media/image667.png"/><Relationship Id="rId1" Type="http://schemas.openxmlformats.org/officeDocument/2006/relationships/slideLayout" Target="../slideLayouts/slideLayout68.xml"/><Relationship Id="rId4" Type="http://schemas.openxmlformats.org/officeDocument/2006/relationships/image" Target="../media/image668.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2.xml.rels><?xml version="1.0" encoding="UTF-8" standalone="yes"?>
<Relationships xmlns="http://schemas.openxmlformats.org/package/2006/relationships"><Relationship Id="rId3" Type="http://schemas.openxmlformats.org/officeDocument/2006/relationships/image" Target="../media/image673.png"/><Relationship Id="rId7" Type="http://schemas.openxmlformats.org/officeDocument/2006/relationships/image" Target="../media/image676.png"/><Relationship Id="rId2" Type="http://schemas.openxmlformats.org/officeDocument/2006/relationships/image" Target="../media/image672.png"/><Relationship Id="rId1" Type="http://schemas.openxmlformats.org/officeDocument/2006/relationships/slideLayout" Target="../slideLayouts/slideLayout68.xml"/><Relationship Id="rId6" Type="http://schemas.openxmlformats.org/officeDocument/2006/relationships/image" Target="../media/image675.png"/><Relationship Id="rId5" Type="http://schemas.openxmlformats.org/officeDocument/2006/relationships/image" Target="../media/image674.png"/><Relationship Id="rId4" Type="http://schemas.openxmlformats.org/officeDocument/2006/relationships/image" Target="NULL"/></Relationships>
</file>

<file path=ppt/slides/_rels/slide443.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 Id="rId4" Type="http://schemas.openxmlformats.org/officeDocument/2006/relationships/image" Target="../media/image675.png"/></Relationships>
</file>

<file path=ppt/slides/_rels/slide444.xml.rels><?xml version="1.0" encoding="UTF-8" standalone="yes"?>
<Relationships xmlns="http://schemas.openxmlformats.org/package/2006/relationships"><Relationship Id="rId3" Type="http://schemas.openxmlformats.org/officeDocument/2006/relationships/image" Target="../media/image675.png"/><Relationship Id="rId2" Type="http://schemas.openxmlformats.org/officeDocument/2006/relationships/image" Target="../media/image672.png"/><Relationship Id="rId1" Type="http://schemas.openxmlformats.org/officeDocument/2006/relationships/slideLayout" Target="../slideLayouts/slideLayout68.xml"/><Relationship Id="rId4" Type="http://schemas.openxmlformats.org/officeDocument/2006/relationships/image" Target="../media/image673.png"/></Relationships>
</file>

<file path=ppt/slides/_rels/slide4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72.png"/><Relationship Id="rId1" Type="http://schemas.openxmlformats.org/officeDocument/2006/relationships/slideLayout" Target="../slideLayouts/slideLayout68.xml"/><Relationship Id="rId5" Type="http://schemas.openxmlformats.org/officeDocument/2006/relationships/image" Target="../media/image677.png"/><Relationship Id="rId4" Type="http://schemas.openxmlformats.org/officeDocument/2006/relationships/image" Target="../media/image673.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7.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image" Target="../media/image678.png"/><Relationship Id="rId1" Type="http://schemas.openxmlformats.org/officeDocument/2006/relationships/slideLayout" Target="../slideLayouts/slideLayout68.xml"/><Relationship Id="rId4" Type="http://schemas.openxmlformats.org/officeDocument/2006/relationships/image" Target="../media/image680.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49.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68.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570.png"/><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2.png"/><Relationship Id="rId5" Type="http://schemas.openxmlformats.org/officeDocument/2006/relationships/image" Target="../media/image42.jpeg"/><Relationship Id="rId15" Type="http://schemas.openxmlformats.org/officeDocument/2006/relationships/image" Target="../media/image550.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s>
</file>

<file path=ppt/slides/_rels/slide450.xml.rels><?xml version="1.0" encoding="UTF-8" standalone="yes"?>
<Relationships xmlns="http://schemas.openxmlformats.org/package/2006/relationships"><Relationship Id="rId3" Type="http://schemas.openxmlformats.org/officeDocument/2006/relationships/image" Target="../media/image665.png"/><Relationship Id="rId7"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6" Type="http://schemas.openxmlformats.org/officeDocument/2006/relationships/image" Target="../media/image666.png"/><Relationship Id="rId5" Type="http://schemas.openxmlformats.org/officeDocument/2006/relationships/image" Target="NULL"/><Relationship Id="rId4" Type="http://schemas.openxmlformats.org/officeDocument/2006/relationships/image" Target="../media/image664.png"/></Relationships>
</file>

<file path=ppt/slides/_rels/slide451.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4" Type="http://schemas.openxmlformats.org/officeDocument/2006/relationships/image" Target="../media/image664.png"/></Relationships>
</file>

<file path=ppt/slides/_rels/slide452.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4" Type="http://schemas.openxmlformats.org/officeDocument/2006/relationships/image" Target="../media/image664.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54.xml.rels><?xml version="1.0" encoding="UTF-8" standalone="yes"?>
<Relationships xmlns="http://schemas.openxmlformats.org/package/2006/relationships"><Relationship Id="rId2" Type="http://schemas.openxmlformats.org/officeDocument/2006/relationships/image" Target="../media/image646.png"/><Relationship Id="rId1" Type="http://schemas.openxmlformats.org/officeDocument/2006/relationships/slideLayout" Target="../slideLayouts/slideLayout78.xml"/></Relationships>
</file>

<file path=ppt/slides/_rels/slide455.xml.rels><?xml version="1.0" encoding="UTF-8" standalone="yes"?>
<Relationships xmlns="http://schemas.openxmlformats.org/package/2006/relationships"><Relationship Id="rId3" Type="http://schemas.openxmlformats.org/officeDocument/2006/relationships/image" Target="../media/image578.jpeg"/><Relationship Id="rId2" Type="http://schemas.openxmlformats.org/officeDocument/2006/relationships/image" Target="../media/image642.png"/><Relationship Id="rId1" Type="http://schemas.openxmlformats.org/officeDocument/2006/relationships/slideLayout" Target="../slideLayouts/slideLayout78.xml"/><Relationship Id="rId5" Type="http://schemas.openxmlformats.org/officeDocument/2006/relationships/image" Target="NULL"/><Relationship Id="rId4" Type="http://schemas.openxmlformats.org/officeDocument/2006/relationships/image" Target="NULL"/></Relationships>
</file>

<file path=ppt/slides/_rels/slide456.xml.rels><?xml version="1.0" encoding="UTF-8" standalone="yes"?>
<Relationships xmlns="http://schemas.openxmlformats.org/package/2006/relationships"><Relationship Id="rId3" Type="http://schemas.openxmlformats.org/officeDocument/2006/relationships/image" Target="../media/image578.jpeg"/><Relationship Id="rId2" Type="http://schemas.openxmlformats.org/officeDocument/2006/relationships/image" Target="../media/image646.png"/><Relationship Id="rId1" Type="http://schemas.openxmlformats.org/officeDocument/2006/relationships/slideLayout" Target="../slideLayouts/slideLayout78.xml"/><Relationship Id="rId5" Type="http://schemas.openxmlformats.org/officeDocument/2006/relationships/image" Target="NULL"/><Relationship Id="rId4" Type="http://schemas.openxmlformats.org/officeDocument/2006/relationships/image" Target="../media/image683.png"/></Relationships>
</file>

<file path=ppt/slides/_rels/slide457.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image" Target="../media/image684.png"/><Relationship Id="rId1" Type="http://schemas.openxmlformats.org/officeDocument/2006/relationships/slideLayout" Target="../slideLayouts/slideLayout68.xml"/><Relationship Id="rId5" Type="http://schemas.openxmlformats.org/officeDocument/2006/relationships/image" Target="../media/image685.png"/><Relationship Id="rId4" Type="http://schemas.openxmlformats.org/officeDocument/2006/relationships/image" Target="../media/image647.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60.png"/></Relationships>
</file>

<file path=ppt/slides/_rels/slide460.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68.xml"/><Relationship Id="rId5" Type="http://schemas.openxmlformats.org/officeDocument/2006/relationships/image" Target="../media/image655.png"/><Relationship Id="rId4" Type="http://schemas.openxmlformats.org/officeDocument/2006/relationships/image" Target="../media/image654.png"/></Relationships>
</file>

<file path=ppt/slides/_rels/slide461.xml.rels><?xml version="1.0" encoding="UTF-8" standalone="yes"?>
<Relationships xmlns="http://schemas.openxmlformats.org/package/2006/relationships"><Relationship Id="rId3" Type="http://schemas.openxmlformats.org/officeDocument/2006/relationships/image" Target="../media/image687.png"/><Relationship Id="rId7" Type="http://schemas.openxmlformats.org/officeDocument/2006/relationships/image" Target="NULL"/><Relationship Id="rId2" Type="http://schemas.openxmlformats.org/officeDocument/2006/relationships/image" Target="../media/image686.png"/><Relationship Id="rId1" Type="http://schemas.openxmlformats.org/officeDocument/2006/relationships/slideLayout" Target="../slideLayouts/slideLayout68.xml"/><Relationship Id="rId6" Type="http://schemas.openxmlformats.org/officeDocument/2006/relationships/image" Target="../media/image691.png"/><Relationship Id="rId5" Type="http://schemas.openxmlformats.org/officeDocument/2006/relationships/image" Target="../media/image689.png"/><Relationship Id="rId4" Type="http://schemas.openxmlformats.org/officeDocument/2006/relationships/image" Target="../media/image688.png"/></Relationships>
</file>

<file path=ppt/slides/_rels/slide462.xml.rels><?xml version="1.0" encoding="UTF-8" standalone="yes"?>
<Relationships xmlns="http://schemas.openxmlformats.org/package/2006/relationships"><Relationship Id="rId3" Type="http://schemas.openxmlformats.org/officeDocument/2006/relationships/image" Target="../media/image693.png"/><Relationship Id="rId2" Type="http://schemas.openxmlformats.org/officeDocument/2006/relationships/image" Target="../media/image692.png"/><Relationship Id="rId1" Type="http://schemas.openxmlformats.org/officeDocument/2006/relationships/slideLayout" Target="../slideLayouts/slideLayout68.xml"/><Relationship Id="rId4" Type="http://schemas.openxmlformats.org/officeDocument/2006/relationships/image" Target="../media/image694.png"/></Relationships>
</file>

<file path=ppt/slides/_rels/slide463.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696.png"/></Relationships>
</file>

<file path=ppt/slides/_rels/slide464.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 Id="rId4" Type="http://schemas.openxmlformats.org/officeDocument/2006/relationships/chart" Target="../charts/chart1.xml"/></Relationships>
</file>

<file path=ppt/slides/_rels/slide465.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s>
</file>

<file path=ppt/slides/_rels/slide466.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 Id="rId6" Type="http://schemas.openxmlformats.org/officeDocument/2006/relationships/image" Target="../media/image698.png"/><Relationship Id="rId5" Type="http://schemas.openxmlformats.org/officeDocument/2006/relationships/image" Target="../media/image647.png"/><Relationship Id="rId4" Type="http://schemas.openxmlformats.org/officeDocument/2006/relationships/image" Target="../media/image697.png"/></Relationships>
</file>

<file path=ppt/slides/_rels/slide467.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 Id="rId6" Type="http://schemas.openxmlformats.org/officeDocument/2006/relationships/image" Target="../media/image701.png"/><Relationship Id="rId5" Type="http://schemas.openxmlformats.org/officeDocument/2006/relationships/image" Target="../media/image699.png"/><Relationship Id="rId4" Type="http://schemas.openxmlformats.org/officeDocument/2006/relationships/image" Target="../media/image647.png"/></Relationships>
</file>

<file path=ppt/slides/_rels/slide468.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 Id="rId6" Type="http://schemas.openxmlformats.org/officeDocument/2006/relationships/image" Target="../media/image704.png"/><Relationship Id="rId5" Type="http://schemas.openxmlformats.org/officeDocument/2006/relationships/image" Target="../media/image703.png"/><Relationship Id="rId4" Type="http://schemas.openxmlformats.org/officeDocument/2006/relationships/image" Target="../media/image702.png"/></Relationships>
</file>

<file path=ppt/slides/_rels/slide469.xml.rels><?xml version="1.0" encoding="UTF-8" standalone="yes"?>
<Relationships xmlns="http://schemas.openxmlformats.org/package/2006/relationships"><Relationship Id="rId2" Type="http://schemas.openxmlformats.org/officeDocument/2006/relationships/image" Target="../media/image705.pn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1.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91.png"/><Relationship Id="rId4" Type="http://schemas.openxmlformats.org/officeDocument/2006/relationships/image" Target="../media/image60.png"/></Relationships>
</file>

<file path=ppt/slides/_rels/slide4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06.png"/><Relationship Id="rId7" Type="http://schemas.openxmlformats.org/officeDocument/2006/relationships/image" Target="../media/image683.png"/><Relationship Id="rId2" Type="http://schemas.openxmlformats.org/officeDocument/2006/relationships/image" Target="../media/image654.png"/><Relationship Id="rId1" Type="http://schemas.openxmlformats.org/officeDocument/2006/relationships/slideLayout" Target="../slideLayouts/slideLayout68.xml"/><Relationship Id="rId6" Type="http://schemas.openxmlformats.org/officeDocument/2006/relationships/image" Target="../media/image695.png"/><Relationship Id="rId5" Type="http://schemas.openxmlformats.org/officeDocument/2006/relationships/image" Target="../media/image708.png"/><Relationship Id="rId4" Type="http://schemas.openxmlformats.org/officeDocument/2006/relationships/image" Target="../media/image707.png"/><Relationship Id="rId9" Type="http://schemas.openxmlformats.org/officeDocument/2006/relationships/image" Target="NULL"/></Relationships>
</file>

<file path=ppt/slides/_rels/slide471.xml.rels><?xml version="1.0" encoding="UTF-8" standalone="yes"?>
<Relationships xmlns="http://schemas.openxmlformats.org/package/2006/relationships"><Relationship Id="rId3" Type="http://schemas.openxmlformats.org/officeDocument/2006/relationships/image" Target="../media/image706.png"/><Relationship Id="rId2" Type="http://schemas.openxmlformats.org/officeDocument/2006/relationships/image" Target="../media/image654.png"/><Relationship Id="rId1" Type="http://schemas.openxmlformats.org/officeDocument/2006/relationships/slideLayout" Target="../slideLayouts/slideLayout68.xml"/><Relationship Id="rId6" Type="http://schemas.openxmlformats.org/officeDocument/2006/relationships/image" Target="../media/image717.png"/><Relationship Id="rId5" Type="http://schemas.openxmlformats.org/officeDocument/2006/relationships/image" Target="../media/image709.png"/><Relationship Id="rId4" Type="http://schemas.openxmlformats.org/officeDocument/2006/relationships/image" Target="../media/image647.png"/></Relationships>
</file>

<file path=ppt/slides/_rels/slide472.xml.rels><?xml version="1.0" encoding="UTF-8" standalone="yes"?>
<Relationships xmlns="http://schemas.openxmlformats.org/package/2006/relationships"><Relationship Id="rId3" Type="http://schemas.openxmlformats.org/officeDocument/2006/relationships/image" Target="../media/image719.png"/><Relationship Id="rId2" Type="http://schemas.openxmlformats.org/officeDocument/2006/relationships/image" Target="../media/image718.png"/><Relationship Id="rId1" Type="http://schemas.openxmlformats.org/officeDocument/2006/relationships/slideLayout" Target="../slideLayouts/slideLayout68.xml"/></Relationships>
</file>

<file path=ppt/slides/_rels/slide473.xml.rels><?xml version="1.0" encoding="UTF-8" standalone="yes"?>
<Relationships xmlns="http://schemas.openxmlformats.org/package/2006/relationships"><Relationship Id="rId2" Type="http://schemas.openxmlformats.org/officeDocument/2006/relationships/image" Target="../media/image654.png"/><Relationship Id="rId1" Type="http://schemas.openxmlformats.org/officeDocument/2006/relationships/slideLayout" Target="../slideLayouts/slideLayout68.xml"/></Relationships>
</file>

<file path=ppt/slides/_rels/slide474.xml.rels><?xml version="1.0" encoding="UTF-8" standalone="yes"?>
<Relationships xmlns="http://schemas.openxmlformats.org/package/2006/relationships"><Relationship Id="rId2" Type="http://schemas.openxmlformats.org/officeDocument/2006/relationships/image" Target="../media/image654.png"/><Relationship Id="rId1" Type="http://schemas.openxmlformats.org/officeDocument/2006/relationships/slideLayout" Target="../slideLayouts/slideLayout68.xml"/></Relationships>
</file>

<file path=ppt/slides/_rels/slide475.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723.png"/><Relationship Id="rId7" Type="http://schemas.openxmlformats.org/officeDocument/2006/relationships/image" Target="NULL"/><Relationship Id="rId2" Type="http://schemas.openxmlformats.org/officeDocument/2006/relationships/image" Target="../media/image722.png"/><Relationship Id="rId1" Type="http://schemas.openxmlformats.org/officeDocument/2006/relationships/slideLayout" Target="../slideLayouts/slideLayout68.xml"/><Relationship Id="rId6" Type="http://schemas.openxmlformats.org/officeDocument/2006/relationships/image" Target="../media/image725.png"/><Relationship Id="rId5" Type="http://schemas.openxmlformats.org/officeDocument/2006/relationships/image" Target="NULL"/><Relationship Id="rId4" Type="http://schemas.openxmlformats.org/officeDocument/2006/relationships/image" Target="../media/image724.png"/><Relationship Id="rId9" Type="http://schemas.openxmlformats.org/officeDocument/2006/relationships/image" Target="NULL"/></Relationships>
</file>

<file path=ppt/slides/_rels/slide476.xml.rels><?xml version="1.0" encoding="UTF-8" standalone="yes"?>
<Relationships xmlns="http://schemas.openxmlformats.org/package/2006/relationships"><Relationship Id="rId2" Type="http://schemas.openxmlformats.org/officeDocument/2006/relationships/image" Target="../media/image726.png"/><Relationship Id="rId1" Type="http://schemas.openxmlformats.org/officeDocument/2006/relationships/slideLayout" Target="../slideLayouts/slideLayout6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78.xml.rels><?xml version="1.0" encoding="UTF-8" standalone="yes"?>
<Relationships xmlns="http://schemas.openxmlformats.org/package/2006/relationships"><Relationship Id="rId3" Type="http://schemas.openxmlformats.org/officeDocument/2006/relationships/image" Target="../media/image728.png"/><Relationship Id="rId2" Type="http://schemas.openxmlformats.org/officeDocument/2006/relationships/image" Target="../media/image727.png"/><Relationship Id="rId1" Type="http://schemas.openxmlformats.org/officeDocument/2006/relationships/slideLayout" Target="../slideLayouts/slideLayout68.xml"/></Relationships>
</file>

<file path=ppt/slides/_rels/slide479.xml.rels><?xml version="1.0" encoding="UTF-8" standalone="yes"?>
<Relationships xmlns="http://schemas.openxmlformats.org/package/2006/relationships"><Relationship Id="rId3" Type="http://schemas.openxmlformats.org/officeDocument/2006/relationships/image" Target="../media/image730.png"/><Relationship Id="rId7" Type="http://schemas.openxmlformats.org/officeDocument/2006/relationships/image" Target="../media/image734.png"/><Relationship Id="rId2" Type="http://schemas.openxmlformats.org/officeDocument/2006/relationships/image" Target="../media/image729.png"/><Relationship Id="rId1" Type="http://schemas.openxmlformats.org/officeDocument/2006/relationships/slideLayout" Target="../slideLayouts/slideLayout68.xml"/><Relationship Id="rId6" Type="http://schemas.openxmlformats.org/officeDocument/2006/relationships/image" Target="../media/image733.png"/><Relationship Id="rId5" Type="http://schemas.openxmlformats.org/officeDocument/2006/relationships/image" Target="../media/image732.png"/><Relationship Id="rId4" Type="http://schemas.openxmlformats.org/officeDocument/2006/relationships/image" Target="../media/image731.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0.png"/><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image" Target="../media/image92.png"/></Relationships>
</file>

<file path=ppt/slides/_rels/slide480.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6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82.xml.rels><?xml version="1.0" encoding="UTF-8" standalone="yes"?>
<Relationships xmlns="http://schemas.openxmlformats.org/package/2006/relationships"><Relationship Id="rId3" Type="http://schemas.openxmlformats.org/officeDocument/2006/relationships/image" Target="../media/image736.emf"/><Relationship Id="rId2" Type="http://schemas.openxmlformats.org/officeDocument/2006/relationships/image" Target="../media/image735.emf"/><Relationship Id="rId1" Type="http://schemas.openxmlformats.org/officeDocument/2006/relationships/slideLayout" Target="../slideLayouts/slideLayout72.xml"/></Relationships>
</file>

<file path=ppt/slides/_rels/slide483.xml.rels><?xml version="1.0" encoding="UTF-8" standalone="yes"?>
<Relationships xmlns="http://schemas.openxmlformats.org/package/2006/relationships"><Relationship Id="rId3" Type="http://schemas.openxmlformats.org/officeDocument/2006/relationships/image" Target="../media/image737.jpeg"/><Relationship Id="rId2" Type="http://schemas.openxmlformats.org/officeDocument/2006/relationships/notesSlide" Target="../notesSlides/notesSlide28.xml"/><Relationship Id="rId1" Type="http://schemas.openxmlformats.org/officeDocument/2006/relationships/slideLayout" Target="../slideLayouts/slideLayout68.xml"/><Relationship Id="rId4" Type="http://schemas.openxmlformats.org/officeDocument/2006/relationships/image" Target="../media/image738.jpe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5.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s>
</file>

<file path=ppt/slides/_rels/slide486.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 Id="rId4" Type="http://schemas.openxmlformats.org/officeDocument/2006/relationships/image" Target="../media/image695.png"/></Relationships>
</file>

<file path=ppt/slides/_rels/slide487.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image" Target="../media/image739.png"/><Relationship Id="rId1" Type="http://schemas.openxmlformats.org/officeDocument/2006/relationships/slideLayout" Target="../slideLayouts/slideLayout68.xml"/><Relationship Id="rId5" Type="http://schemas.openxmlformats.org/officeDocument/2006/relationships/image" Target="../media/image742.png"/><Relationship Id="rId4" Type="http://schemas.openxmlformats.org/officeDocument/2006/relationships/image" Target="../media/image672.png"/></Relationships>
</file>

<file path=ppt/slides/_rels/slide488.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 Id="rId4" Type="http://schemas.openxmlformats.org/officeDocument/2006/relationships/image" Target="../media/image708.png"/></Relationships>
</file>

<file path=ppt/slides/_rels/slide489.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image" Target="../media/image739.png"/><Relationship Id="rId1" Type="http://schemas.openxmlformats.org/officeDocument/2006/relationships/slideLayout" Target="../slideLayouts/slideLayout68.xml"/><Relationship Id="rId5" Type="http://schemas.openxmlformats.org/officeDocument/2006/relationships/image" Target="../media/image744.png"/><Relationship Id="rId4" Type="http://schemas.openxmlformats.org/officeDocument/2006/relationships/image" Target="../media/image74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90.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s>
</file>

<file path=ppt/slides/_rels/slide491.xml.rels><?xml version="1.0" encoding="UTF-8" standalone="yes"?>
<Relationships xmlns="http://schemas.openxmlformats.org/package/2006/relationships"><Relationship Id="rId3" Type="http://schemas.openxmlformats.org/officeDocument/2006/relationships/image" Target="../media/image745.png"/><Relationship Id="rId2" Type="http://schemas.openxmlformats.org/officeDocument/2006/relationships/image" Target="../media/image739.png"/><Relationship Id="rId1" Type="http://schemas.openxmlformats.org/officeDocument/2006/relationships/slideLayout" Target="../slideLayouts/slideLayout68.xml"/><Relationship Id="rId6" Type="http://schemas.openxmlformats.org/officeDocument/2006/relationships/image" Target="../media/image746.png"/><Relationship Id="rId5" Type="http://schemas.openxmlformats.org/officeDocument/2006/relationships/image" Target="../media/image744.png"/><Relationship Id="rId4" Type="http://schemas.openxmlformats.org/officeDocument/2006/relationships/image" Target="../media/image672.png"/></Relationships>
</file>

<file path=ppt/slides/_rels/slide492.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s>
</file>

<file path=ppt/slides/_rels/slide493.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image" Target="../media/image739.png"/><Relationship Id="rId1" Type="http://schemas.openxmlformats.org/officeDocument/2006/relationships/slideLayout" Target="../slideLayouts/slideLayout68.xml"/></Relationships>
</file>

<file path=ppt/slides/_rels/slide494.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68.xml"/></Relationships>
</file>

<file path=ppt/slides/_rels/slide495.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image" Target="../media/image739.png"/><Relationship Id="rId1" Type="http://schemas.openxmlformats.org/officeDocument/2006/relationships/slideLayout" Target="../slideLayouts/slideLayout68.xml"/></Relationships>
</file>

<file path=ppt/slides/_rels/slide496.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68.xml"/></Relationships>
</file>

<file path=ppt/slides/_rels/slide497.xml.rels><?xml version="1.0" encoding="UTF-8" standalone="yes"?>
<Relationships xmlns="http://schemas.openxmlformats.org/package/2006/relationships"><Relationship Id="rId3" Type="http://schemas.openxmlformats.org/officeDocument/2006/relationships/image" Target="../media/image732.png"/><Relationship Id="rId2" Type="http://schemas.openxmlformats.org/officeDocument/2006/relationships/image" Target="../media/image731.png"/><Relationship Id="rId1" Type="http://schemas.openxmlformats.org/officeDocument/2006/relationships/slideLayout" Target="../slideLayouts/slideLayout68.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jpeg"/><Relationship Id="rId1" Type="http://schemas.openxmlformats.org/officeDocument/2006/relationships/slideLayout" Target="../slideLayouts/slideLayout13.xml"/><Relationship Id="rId6" Type="http://schemas.openxmlformats.org/officeDocument/2006/relationships/image" Target="../media/image251.png"/><Relationship Id="rId4" Type="http://schemas.openxmlformats.org/officeDocument/2006/relationships/image" Target="../media/image19.png"/></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501.xml.rels><?xml version="1.0" encoding="UTF-8" standalone="yes"?>
<Relationships xmlns="http://schemas.openxmlformats.org/package/2006/relationships"><Relationship Id="rId3" Type="http://schemas.openxmlformats.org/officeDocument/2006/relationships/image" Target="../media/image748.png"/><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502.xml.rels><?xml version="1.0" encoding="UTF-8" standalone="yes"?>
<Relationships xmlns="http://schemas.openxmlformats.org/package/2006/relationships"><Relationship Id="rId3" Type="http://schemas.openxmlformats.org/officeDocument/2006/relationships/image" Target="../media/image749.png"/><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503.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504.xml.rels><?xml version="1.0" encoding="UTF-8" standalone="yes"?>
<Relationships xmlns="http://schemas.openxmlformats.org/package/2006/relationships"><Relationship Id="rId3" Type="http://schemas.openxmlformats.org/officeDocument/2006/relationships/image" Target="../media/image753.png"/><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505.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506.xml.rels><?xml version="1.0" encoding="UTF-8" standalone="yes"?>
<Relationships xmlns="http://schemas.openxmlformats.org/package/2006/relationships"><Relationship Id="rId3" Type="http://schemas.openxmlformats.org/officeDocument/2006/relationships/image" Target="../media/image755.png"/><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507.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notesSlide" Target="../notesSlides/notesSlide38.xm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757.png"/></Relationships>
</file>

<file path=ppt/slides/_rels/slide508.xml.rels><?xml version="1.0" encoding="UTF-8" standalone="yes"?>
<Relationships xmlns="http://schemas.openxmlformats.org/package/2006/relationships"><Relationship Id="rId3" Type="http://schemas.openxmlformats.org/officeDocument/2006/relationships/image" Target="../media/image758.png"/><Relationship Id="rId2" Type="http://schemas.openxmlformats.org/officeDocument/2006/relationships/notesSlide" Target="../notesSlides/notesSlide39.xml"/><Relationship Id="rId1" Type="http://schemas.openxmlformats.org/officeDocument/2006/relationships/slideLayout" Target="../slideLayouts/slideLayout68.xml"/><Relationship Id="rId4" Type="http://schemas.openxmlformats.org/officeDocument/2006/relationships/image" Target="../media/image759.png"/></Relationships>
</file>

<file path=ppt/slides/_rels/slide509.xml.rels><?xml version="1.0" encoding="UTF-8" standalone="yes"?>
<Relationships xmlns="http://schemas.openxmlformats.org/package/2006/relationships"><Relationship Id="rId8" Type="http://schemas.openxmlformats.org/officeDocument/2006/relationships/image" Target="../media/image762.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68.xml"/><Relationship Id="rId6" Type="http://schemas.openxmlformats.org/officeDocument/2006/relationships/image" Target="../media/image761.png"/><Relationship Id="rId5" Type="http://schemas.openxmlformats.org/officeDocument/2006/relationships/image" Target="../media/image760.png"/><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image" Target="../media/image86.tiff"/><Relationship Id="rId1" Type="http://schemas.openxmlformats.org/officeDocument/2006/relationships/slideLayout" Target="../slideLayouts/slideLayout13.xml"/><Relationship Id="rId4" Type="http://schemas.openxmlformats.org/officeDocument/2006/relationships/image" Target="../media/image800.png"/></Relationships>
</file>

<file path=ppt/slides/_rels/slide510.xml.rels><?xml version="1.0" encoding="UTF-8" standalone="yes"?>
<Relationships xmlns="http://schemas.openxmlformats.org/package/2006/relationships"><Relationship Id="rId3" Type="http://schemas.openxmlformats.org/officeDocument/2006/relationships/image" Target="../media/image763.png"/><Relationship Id="rId2" Type="http://schemas.openxmlformats.org/officeDocument/2006/relationships/notesSlide" Target="../notesSlides/notesSlide41.xml"/><Relationship Id="rId1" Type="http://schemas.openxmlformats.org/officeDocument/2006/relationships/slideLayout" Target="../slideLayouts/slideLayout68.xml"/><Relationship Id="rId5" Type="http://schemas.openxmlformats.org/officeDocument/2006/relationships/image" Target="../media/image765.png"/><Relationship Id="rId4" Type="http://schemas.openxmlformats.org/officeDocument/2006/relationships/image" Target="../media/image764.png"/></Relationships>
</file>

<file path=ppt/slides/_rels/slide511.xml.rels><?xml version="1.0" encoding="UTF-8" standalone="yes"?>
<Relationships xmlns="http://schemas.openxmlformats.org/package/2006/relationships"><Relationship Id="rId3" Type="http://schemas.openxmlformats.org/officeDocument/2006/relationships/image" Target="../media/image763.png"/><Relationship Id="rId2" Type="http://schemas.openxmlformats.org/officeDocument/2006/relationships/notesSlide" Target="../notesSlides/notesSlide42.xml"/><Relationship Id="rId1" Type="http://schemas.openxmlformats.org/officeDocument/2006/relationships/slideLayout" Target="../slideLayouts/slideLayout68.xml"/><Relationship Id="rId4" Type="http://schemas.openxmlformats.org/officeDocument/2006/relationships/image" Target="../media/image766.png"/></Relationships>
</file>

<file path=ppt/slides/_rels/slide512.xml.rels><?xml version="1.0" encoding="UTF-8" standalone="yes"?>
<Relationships xmlns="http://schemas.openxmlformats.org/package/2006/relationships"><Relationship Id="rId3" Type="http://schemas.openxmlformats.org/officeDocument/2006/relationships/image" Target="../media/image767.png"/><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513.xml.rels><?xml version="1.0" encoding="UTF-8" standalone="yes"?>
<Relationships xmlns="http://schemas.openxmlformats.org/package/2006/relationships"><Relationship Id="rId3" Type="http://schemas.openxmlformats.org/officeDocument/2006/relationships/image" Target="../media/image768.png"/><Relationship Id="rId2" Type="http://schemas.openxmlformats.org/officeDocument/2006/relationships/notesSlide" Target="../notesSlides/notesSlide44.xml"/><Relationship Id="rId1" Type="http://schemas.openxmlformats.org/officeDocument/2006/relationships/slideLayout" Target="../slideLayouts/slideLayout68.xml"/></Relationships>
</file>

<file path=ppt/slides/_rels/slide514.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notesSlide" Target="../notesSlides/notesSlide45.xml"/><Relationship Id="rId1" Type="http://schemas.openxmlformats.org/officeDocument/2006/relationships/slideLayout" Target="../slideLayouts/slideLayout68.xml"/><Relationship Id="rId4" Type="http://schemas.openxmlformats.org/officeDocument/2006/relationships/image" Target="../media/image770.png"/></Relationships>
</file>

<file path=ppt/slides/_rels/slide5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68.xml"/><Relationship Id="rId6" Type="http://schemas.openxmlformats.org/officeDocument/2006/relationships/image" Target="../media/image773.png"/><Relationship Id="rId5" Type="http://schemas.openxmlformats.org/officeDocument/2006/relationships/image" Target="../media/image772.png"/><Relationship Id="rId4" Type="http://schemas.openxmlformats.org/officeDocument/2006/relationships/image" Target="../media/image771.png"/></Relationships>
</file>

<file path=ppt/slides/_rels/slide5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6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7.xml.rels><?xml version="1.0" encoding="UTF-8" standalone="yes"?>
<Relationships xmlns="http://schemas.openxmlformats.org/package/2006/relationships"><Relationship Id="rId3" Type="http://schemas.openxmlformats.org/officeDocument/2006/relationships/image" Target="../media/image773.png"/><Relationship Id="rId2" Type="http://schemas.openxmlformats.org/officeDocument/2006/relationships/notesSlide" Target="../notesSlides/notesSlide48.xml"/><Relationship Id="rId1" Type="http://schemas.openxmlformats.org/officeDocument/2006/relationships/slideLayout" Target="../slideLayouts/slideLayout68.xml"/><Relationship Id="rId4" Type="http://schemas.openxmlformats.org/officeDocument/2006/relationships/image" Target="NULL"/></Relationships>
</file>

<file path=ppt/slides/_rels/slide518.xml.rels><?xml version="1.0" encoding="UTF-8" standalone="yes"?>
<Relationships xmlns="http://schemas.openxmlformats.org/package/2006/relationships"><Relationship Id="rId3" Type="http://schemas.openxmlformats.org/officeDocument/2006/relationships/image" Target="../media/image774.png"/><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5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68.xml"/><Relationship Id="rId5" Type="http://schemas.openxmlformats.org/officeDocument/2006/relationships/image" Target="../media/image776.png"/><Relationship Id="rId4" Type="http://schemas.openxmlformats.org/officeDocument/2006/relationships/image" Target="../media/image7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68.xml"/><Relationship Id="rId6" Type="http://schemas.openxmlformats.org/officeDocument/2006/relationships/image" Target="../media/image779.png"/><Relationship Id="rId5" Type="http://schemas.openxmlformats.org/officeDocument/2006/relationships/image" Target="../media/image778.png"/><Relationship Id="rId4" Type="http://schemas.openxmlformats.org/officeDocument/2006/relationships/image" Target="../media/image777.png"/></Relationships>
</file>

<file path=ppt/slides/_rels/slide5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6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779.png"/></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524.xml.rels><?xml version="1.0" encoding="UTF-8" standalone="yes"?>
<Relationships xmlns="http://schemas.openxmlformats.org/package/2006/relationships"><Relationship Id="rId2" Type="http://schemas.openxmlformats.org/officeDocument/2006/relationships/image" Target="../media/image781.png"/><Relationship Id="rId1" Type="http://schemas.openxmlformats.org/officeDocument/2006/relationships/slideLayout" Target="../slideLayouts/slideLayout6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26.xml.rels><?xml version="1.0" encoding="UTF-8" standalone="yes"?>
<Relationships xmlns="http://schemas.openxmlformats.org/package/2006/relationships"><Relationship Id="rId2" Type="http://schemas.openxmlformats.org/officeDocument/2006/relationships/image" Target="../media/image756.png"/><Relationship Id="rId1" Type="http://schemas.openxmlformats.org/officeDocument/2006/relationships/slideLayout" Target="../slideLayouts/slideLayout68.xml"/></Relationships>
</file>

<file path=ppt/slides/_rels/slide527.xml.rels><?xml version="1.0" encoding="UTF-8" standalone="yes"?>
<Relationships xmlns="http://schemas.openxmlformats.org/package/2006/relationships"><Relationship Id="rId3" Type="http://schemas.openxmlformats.org/officeDocument/2006/relationships/image" Target="../media/image782.png"/><Relationship Id="rId2" Type="http://schemas.openxmlformats.org/officeDocument/2006/relationships/image" Target="../media/image756.png"/><Relationship Id="rId1" Type="http://schemas.openxmlformats.org/officeDocument/2006/relationships/slideLayout" Target="../slideLayouts/slideLayout68.xml"/></Relationships>
</file>

<file path=ppt/slides/_rels/slide528.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image" Target="../media/image757.png"/><Relationship Id="rId1" Type="http://schemas.openxmlformats.org/officeDocument/2006/relationships/slideLayout" Target="../slideLayouts/slideLayout68.xml"/><Relationship Id="rId4" Type="http://schemas.openxmlformats.org/officeDocument/2006/relationships/image" Target="../media/image783.png"/></Relationships>
</file>

<file path=ppt/slides/_rels/slide529.xml.rels><?xml version="1.0" encoding="UTF-8" standalone="yes"?>
<Relationships xmlns="http://schemas.openxmlformats.org/package/2006/relationships"><Relationship Id="rId3" Type="http://schemas.openxmlformats.org/officeDocument/2006/relationships/image" Target="../media/image756.png"/><Relationship Id="rId2" Type="http://schemas.openxmlformats.org/officeDocument/2006/relationships/image" Target="../media/image784.png"/><Relationship Id="rId1" Type="http://schemas.openxmlformats.org/officeDocument/2006/relationships/slideLayout" Target="../slideLayouts/slideLayout68.xml"/><Relationship Id="rId5" Type="http://schemas.openxmlformats.org/officeDocument/2006/relationships/image" Target="../media/image785.png"/><Relationship Id="rId4" Type="http://schemas.openxmlformats.org/officeDocument/2006/relationships/image" Target="../media/image7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2" Type="http://schemas.openxmlformats.org/officeDocument/2006/relationships/image" Target="../media/image786.png"/><Relationship Id="rId1" Type="http://schemas.openxmlformats.org/officeDocument/2006/relationships/slideLayout" Target="../slideLayouts/slideLayout68.xml"/></Relationships>
</file>

<file path=ppt/slides/_rels/slide531.xml.rels><?xml version="1.0" encoding="UTF-8" standalone="yes"?>
<Relationships xmlns="http://schemas.openxmlformats.org/package/2006/relationships"><Relationship Id="rId3" Type="http://schemas.openxmlformats.org/officeDocument/2006/relationships/image" Target="../media/image788.png"/><Relationship Id="rId2" Type="http://schemas.openxmlformats.org/officeDocument/2006/relationships/image" Target="../media/image787.png"/><Relationship Id="rId1" Type="http://schemas.openxmlformats.org/officeDocument/2006/relationships/slideLayout" Target="../slideLayouts/slideLayout68.xml"/><Relationship Id="rId4" Type="http://schemas.openxmlformats.org/officeDocument/2006/relationships/image" Target="../media/image789.png"/></Relationships>
</file>

<file path=ppt/slides/_rels/slide532.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image" Target="../media/image758.png"/><Relationship Id="rId1" Type="http://schemas.openxmlformats.org/officeDocument/2006/relationships/slideLayout" Target="../slideLayouts/slideLayout68.xml"/><Relationship Id="rId4" Type="http://schemas.openxmlformats.org/officeDocument/2006/relationships/image" Target="../media/image791.png"/></Relationships>
</file>

<file path=ppt/slides/_rels/slide533.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image" Target="../media/image760.png"/><Relationship Id="rId1" Type="http://schemas.openxmlformats.org/officeDocument/2006/relationships/slideLayout" Target="../slideLayouts/slideLayout68.xml"/><Relationship Id="rId4" Type="http://schemas.openxmlformats.org/officeDocument/2006/relationships/image" Target="../media/image792.png"/></Relationships>
</file>

<file path=ppt/slides/_rels/slide5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793.png"/><Relationship Id="rId16" Type="http://schemas.openxmlformats.org/officeDocument/2006/relationships/image" Target="NULL"/><Relationship Id="rId1" Type="http://schemas.openxmlformats.org/officeDocument/2006/relationships/slideLayout" Target="../slideLayouts/slideLayout68.xml"/><Relationship Id="rId11" Type="http://schemas.openxmlformats.org/officeDocument/2006/relationships/image" Target="../media/image796.png"/><Relationship Id="rId15" Type="http://schemas.openxmlformats.org/officeDocument/2006/relationships/image" Target="NULL"/><Relationship Id="rId10" Type="http://schemas.openxmlformats.org/officeDocument/2006/relationships/image" Target="../media/image795.png"/><Relationship Id="rId9" Type="http://schemas.openxmlformats.org/officeDocument/2006/relationships/image" Target="../media/image794.png"/><Relationship Id="rId14" Type="http://schemas.openxmlformats.org/officeDocument/2006/relationships/image" Target="NULL"/></Relationships>
</file>

<file path=ppt/slides/_rels/slide5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536.xml.rels><?xml version="1.0" encoding="UTF-8" standalone="yes"?>
<Relationships xmlns="http://schemas.openxmlformats.org/package/2006/relationships"><Relationship Id="rId8"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7.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792.png"/><Relationship Id="rId4" Type="http://schemas.openxmlformats.org/officeDocument/2006/relationships/image" Target="NULL"/></Relationships>
</file>

<file path=ppt/slides/_rels/slide5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NUL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image" Target="../media/image797.png"/><Relationship Id="rId1" Type="http://schemas.openxmlformats.org/officeDocument/2006/relationships/slideLayout" Target="../slideLayouts/slideLayout68.xml"/><Relationship Id="rId5" Type="http://schemas.openxmlformats.org/officeDocument/2006/relationships/image" Target="../media/image802.png"/><Relationship Id="rId4" Type="http://schemas.openxmlformats.org/officeDocument/2006/relationships/image" Target="../media/image799.png"/></Relationships>
</file>

<file path=ppt/slides/_rels/slide541.xml.rels><?xml version="1.0" encoding="UTF-8" standalone="yes"?>
<Relationships xmlns="http://schemas.openxmlformats.org/package/2006/relationships"><Relationship Id="rId2" Type="http://schemas.openxmlformats.org/officeDocument/2006/relationships/image" Target="../media/image803.png"/><Relationship Id="rId1" Type="http://schemas.openxmlformats.org/officeDocument/2006/relationships/slideLayout" Target="../slideLayouts/slideLayout68.xml"/></Relationships>
</file>

<file path=ppt/slides/_rels/slide542.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68.xml"/></Relationships>
</file>

<file path=ppt/slides/_rels/slide543.xml.rels><?xml version="1.0" encoding="UTF-8" standalone="yes"?>
<Relationships xmlns="http://schemas.openxmlformats.org/package/2006/relationships"><Relationship Id="rId2" Type="http://schemas.openxmlformats.org/officeDocument/2006/relationships/image" Target="../media/image805.png"/><Relationship Id="rId1" Type="http://schemas.openxmlformats.org/officeDocument/2006/relationships/slideLayout" Target="../slideLayouts/slideLayout68.xml"/></Relationships>
</file>

<file path=ppt/slides/_rels/slide5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06.png"/><Relationship Id="rId1" Type="http://schemas.openxmlformats.org/officeDocument/2006/relationships/slideLayout" Target="../slideLayouts/slideLayout68.xml"/></Relationships>
</file>

<file path=ppt/slides/_rels/slide5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07.png"/><Relationship Id="rId1" Type="http://schemas.openxmlformats.org/officeDocument/2006/relationships/slideLayout" Target="../slideLayouts/slideLayout68.xml"/></Relationships>
</file>

<file path=ppt/slides/_rels/slide546.xml.rels><?xml version="1.0" encoding="UTF-8" standalone="yes"?>
<Relationships xmlns="http://schemas.openxmlformats.org/package/2006/relationships"><Relationship Id="rId3" Type="http://schemas.openxmlformats.org/officeDocument/2006/relationships/image" Target="../media/image809.png"/><Relationship Id="rId2" Type="http://schemas.openxmlformats.org/officeDocument/2006/relationships/image" Target="../media/image808.png"/><Relationship Id="rId1" Type="http://schemas.openxmlformats.org/officeDocument/2006/relationships/slideLayout" Target="../slideLayouts/slideLayout68.xml"/><Relationship Id="rId4" Type="http://schemas.openxmlformats.org/officeDocument/2006/relationships/image" Target="../media/image805.png"/></Relationships>
</file>

<file path=ppt/slides/_rels/slide5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customXml" Target="../ink/ink1.xml"/><Relationship Id="rId4" Type="http://schemas.openxmlformats.org/officeDocument/2006/relationships/image" Target="NULL"/></Relationships>
</file>

<file path=ppt/slides/_rels/slide5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NULL"/></Relationships>
</file>

<file path=ppt/slides/_rels/slide54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17.png"/><Relationship Id="rId2" Type="http://schemas.openxmlformats.org/officeDocument/2006/relationships/image" Target="../media/image810.png"/><Relationship Id="rId1" Type="http://schemas.openxmlformats.org/officeDocument/2006/relationships/slideLayout" Target="../slideLayouts/slideLayout68.xml"/><Relationship Id="rId6" Type="http://schemas.openxmlformats.org/officeDocument/2006/relationships/image" Target="../media/image816.png"/><Relationship Id="rId5" Type="http://schemas.openxmlformats.org/officeDocument/2006/relationships/image" Target="../media/image815.png"/><Relationship Id="rId4" Type="http://schemas.openxmlformats.org/officeDocument/2006/relationships/image" Target="../media/image811.png"/></Relationships>
</file>

<file path=ppt/slides/_rels/slide5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89.png"/></Relationships>
</file>

<file path=ppt/slides/_rels/slide550.xml.rels><?xml version="1.0" encoding="UTF-8" standalone="yes"?>
<Relationships xmlns="http://schemas.openxmlformats.org/package/2006/relationships"><Relationship Id="rId2" Type="http://schemas.openxmlformats.org/officeDocument/2006/relationships/image" Target="../media/image818.png"/><Relationship Id="rId1" Type="http://schemas.openxmlformats.org/officeDocument/2006/relationships/slideLayout" Target="../slideLayouts/slideLayout68.xml"/></Relationships>
</file>

<file path=ppt/slides/_rels/slide5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18.png"/><Relationship Id="rId1" Type="http://schemas.openxmlformats.org/officeDocument/2006/relationships/slideLayout" Target="../slideLayouts/slideLayout68.xml"/></Relationships>
</file>

<file path=ppt/slides/_rels/slide552.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image" Target="../media/image819.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22.png"/></Relationships>
</file>

<file path=ppt/slides/_rels/slide5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xml"/><Relationship Id="rId1" Type="http://schemas.openxmlformats.org/officeDocument/2006/relationships/slideLayout" Target="../slideLayouts/slideLayout68.xml"/></Relationships>
</file>

<file path=ppt/slides/_rels/slide554.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819.png"/><Relationship Id="rId1" Type="http://schemas.openxmlformats.org/officeDocument/2006/relationships/slideLayout" Target="../slideLayouts/slideLayout68.xml"/><Relationship Id="rId4" Type="http://schemas.openxmlformats.org/officeDocument/2006/relationships/image" Target="../media/image824.png"/></Relationships>
</file>

<file path=ppt/slides/_rels/slide555.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notesSlide" Target="../notesSlides/notesSlide55.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826.png"/><Relationship Id="rId4" Type="http://schemas.openxmlformats.org/officeDocument/2006/relationships/image" Target="../media/image825.png"/></Relationships>
</file>

<file path=ppt/slides/_rels/slide556.xml.rels><?xml version="1.0" encoding="UTF-8" standalone="yes"?>
<Relationships xmlns="http://schemas.openxmlformats.org/package/2006/relationships"><Relationship Id="rId3" Type="http://schemas.openxmlformats.org/officeDocument/2006/relationships/image" Target="../media/image822.png"/><Relationship Id="rId7" Type="http://schemas.openxmlformats.org/officeDocument/2006/relationships/image" Target="NULL"/><Relationship Id="rId2" Type="http://schemas.openxmlformats.org/officeDocument/2006/relationships/image" Target="../media/image821.png"/><Relationship Id="rId1" Type="http://schemas.openxmlformats.org/officeDocument/2006/relationships/slideLayout" Target="../slideLayouts/slideLayout68.xml"/><Relationship Id="rId6" Type="http://schemas.openxmlformats.org/officeDocument/2006/relationships/image" Target="../media/image828.png"/><Relationship Id="rId5" Type="http://schemas.openxmlformats.org/officeDocument/2006/relationships/image" Target="../media/image827.png"/><Relationship Id="rId4" Type="http://schemas.openxmlformats.org/officeDocument/2006/relationships/image" Target="../media/image819.png"/></Relationships>
</file>

<file path=ppt/slides/_rels/slide557.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68.xml"/></Relationships>
</file>

<file path=ppt/slides/_rels/slide558.xml.rels><?xml version="1.0" encoding="UTF-8" standalone="yes"?>
<Relationships xmlns="http://schemas.openxmlformats.org/package/2006/relationships"><Relationship Id="rId3" Type="http://schemas.openxmlformats.org/officeDocument/2006/relationships/image" Target="../media/image831.png"/><Relationship Id="rId7" Type="http://schemas.openxmlformats.org/officeDocument/2006/relationships/image" Target="NULL"/><Relationship Id="rId2" Type="http://schemas.openxmlformats.org/officeDocument/2006/relationships/image" Target="../media/image819.png"/><Relationship Id="rId1" Type="http://schemas.openxmlformats.org/officeDocument/2006/relationships/slideLayout" Target="../slideLayouts/slideLayout68.xml"/><Relationship Id="rId6" Type="http://schemas.openxmlformats.org/officeDocument/2006/relationships/image" Target="../media/image834.png"/><Relationship Id="rId5" Type="http://schemas.openxmlformats.org/officeDocument/2006/relationships/image" Target="../media/image833.png"/><Relationship Id="rId4" Type="http://schemas.openxmlformats.org/officeDocument/2006/relationships/image" Target="../media/image832.png"/></Relationships>
</file>

<file path=ppt/slides/_rels/slide559.xml.rels><?xml version="1.0" encoding="UTF-8" standalone="yes"?>
<Relationships xmlns="http://schemas.openxmlformats.org/package/2006/relationships"><Relationship Id="rId3" Type="http://schemas.openxmlformats.org/officeDocument/2006/relationships/image" Target="../media/image836.png"/><Relationship Id="rId2" Type="http://schemas.openxmlformats.org/officeDocument/2006/relationships/image" Target="../media/image835.png"/><Relationship Id="rId1" Type="http://schemas.openxmlformats.org/officeDocument/2006/relationships/slideLayout" Target="../slideLayouts/slideLayout68.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1.xml.rels><?xml version="1.0" encoding="UTF-8" standalone="yes"?>
<Relationships xmlns="http://schemas.openxmlformats.org/package/2006/relationships"><Relationship Id="rId3" Type="http://schemas.openxmlformats.org/officeDocument/2006/relationships/image" Target="../media/image838.png"/><Relationship Id="rId2" Type="http://schemas.openxmlformats.org/officeDocument/2006/relationships/image" Target="../media/image837.png"/><Relationship Id="rId1" Type="http://schemas.openxmlformats.org/officeDocument/2006/relationships/slideLayout" Target="../slideLayouts/slideLayout68.xml"/><Relationship Id="rId6" Type="http://schemas.openxmlformats.org/officeDocument/2006/relationships/image" Target="../media/image843.png"/><Relationship Id="rId5" Type="http://schemas.openxmlformats.org/officeDocument/2006/relationships/image" Target="../media/image842.png"/><Relationship Id="rId4" Type="http://schemas.openxmlformats.org/officeDocument/2006/relationships/image" Target="../media/image839.png"/></Relationships>
</file>

<file path=ppt/slides/_rels/slide5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38.png"/><Relationship Id="rId1" Type="http://schemas.openxmlformats.org/officeDocument/2006/relationships/slideLayout" Target="../slideLayouts/slideLayout68.xml"/></Relationships>
</file>

<file path=ppt/slides/_rels/slide5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4.png"/><Relationship Id="rId1" Type="http://schemas.openxmlformats.org/officeDocument/2006/relationships/slideLayout" Target="../slideLayouts/slideLayout68.xml"/><Relationship Id="rId5" Type="http://schemas.openxmlformats.org/officeDocument/2006/relationships/image" Target="../media/image845.png"/><Relationship Id="rId4" Type="http://schemas.openxmlformats.org/officeDocument/2006/relationships/image" Target="NULL"/></Relationships>
</file>

<file path=ppt/slides/_rels/slide564.xml.rels><?xml version="1.0" encoding="UTF-8" standalone="yes"?>
<Relationships xmlns="http://schemas.openxmlformats.org/package/2006/relationships"><Relationship Id="rId3" Type="http://schemas.openxmlformats.org/officeDocument/2006/relationships/image" Target="../media/image847.png"/><Relationship Id="rId2" Type="http://schemas.openxmlformats.org/officeDocument/2006/relationships/image" Target="../media/image846.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38.png"/></Relationships>
</file>

<file path=ppt/slides/_rels/slide5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8.png"/><Relationship Id="rId1" Type="http://schemas.openxmlformats.org/officeDocument/2006/relationships/slideLayout" Target="../slideLayouts/slideLayout68.xml"/></Relationships>
</file>

<file path=ppt/slides/_rels/slide5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9.png"/><Relationship Id="rId1" Type="http://schemas.openxmlformats.org/officeDocument/2006/relationships/slideLayout" Target="../slideLayouts/slideLayout68.xml"/><Relationship Id="rId4" Type="http://schemas.openxmlformats.org/officeDocument/2006/relationships/image" Target="../media/image851.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97.png"/></Relationships>
</file>

<file path=ppt/slides/_rels/slide5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852.png"/><Relationship Id="rId1" Type="http://schemas.openxmlformats.org/officeDocument/2006/relationships/slideLayout" Target="../slideLayouts/slideLayout6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52.png"/><Relationship Id="rId1" Type="http://schemas.openxmlformats.org/officeDocument/2006/relationships/slideLayout" Target="../slideLayouts/slideLayout68.xml"/><Relationship Id="rId4" Type="http://schemas.openxmlformats.org/officeDocument/2006/relationships/image" Target="NULL"/></Relationships>
</file>

<file path=ppt/slides/_rels/slide572.xml.rels><?xml version="1.0" encoding="UTF-8" standalone="yes"?>
<Relationships xmlns="http://schemas.openxmlformats.org/package/2006/relationships"><Relationship Id="rId2" Type="http://schemas.openxmlformats.org/officeDocument/2006/relationships/image" Target="../media/image853.png"/><Relationship Id="rId1" Type="http://schemas.openxmlformats.org/officeDocument/2006/relationships/slideLayout" Target="../slideLayouts/slideLayout68.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5.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media/image855.png"/></Relationships>
</file>

<file path=ppt/slides/_rels/slide5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56.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57.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8.xml.rels><?xml version="1.0" encoding="UTF-8" standalone="yes"?>
<Relationships xmlns="http://schemas.openxmlformats.org/package/2006/relationships"><Relationship Id="rId2" Type="http://schemas.openxmlformats.org/officeDocument/2006/relationships/image" Target="../media/image858.png"/><Relationship Id="rId1" Type="http://schemas.openxmlformats.org/officeDocument/2006/relationships/slideLayout" Target="../slideLayouts/slideLayout68.xml"/></Relationships>
</file>

<file path=ppt/slides/_rels/slide579.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image" Target="../media/image859.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xml"/><Relationship Id="rId5" Type="http://schemas.openxmlformats.org/officeDocument/2006/relationships/image" Target="../media/image100.png"/><Relationship Id="rId4" Type="http://schemas.openxmlformats.org/officeDocument/2006/relationships/image" Target="../media/image97.png"/></Relationships>
</file>

<file path=ppt/slides/_rels/slide580.xml.rels><?xml version="1.0" encoding="UTF-8" standalone="yes"?>
<Relationships xmlns="http://schemas.openxmlformats.org/package/2006/relationships"><Relationship Id="rId3" Type="http://schemas.openxmlformats.org/officeDocument/2006/relationships/image" Target="../media/image863.png"/><Relationship Id="rId2" Type="http://schemas.openxmlformats.org/officeDocument/2006/relationships/image" Target="../media/image862.png"/><Relationship Id="rId1" Type="http://schemas.openxmlformats.org/officeDocument/2006/relationships/slideLayout" Target="../slideLayouts/slideLayout68.xml"/><Relationship Id="rId4" Type="http://schemas.openxmlformats.org/officeDocument/2006/relationships/image" Target="../media/image864.png"/></Relationships>
</file>

<file path=ppt/slides/_rels/slide5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65.png"/><Relationship Id="rId1" Type="http://schemas.openxmlformats.org/officeDocument/2006/relationships/slideLayout" Target="../slideLayouts/slideLayout68.xml"/><Relationship Id="rId4" Type="http://schemas.openxmlformats.org/officeDocument/2006/relationships/image" Target="NULL"/></Relationships>
</file>

<file path=ppt/slides/_rels/slide582.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68.xml"/></Relationships>
</file>

<file path=ppt/slides/_rels/slide583.xml.rels><?xml version="1.0" encoding="UTF-8" standalone="yes"?>
<Relationships xmlns="http://schemas.openxmlformats.org/package/2006/relationships"><Relationship Id="rId3" Type="http://schemas.openxmlformats.org/officeDocument/2006/relationships/image" Target="../media/image869.png"/><Relationship Id="rId2" Type="http://schemas.openxmlformats.org/officeDocument/2006/relationships/image" Target="../media/image868.png"/><Relationship Id="rId1" Type="http://schemas.openxmlformats.org/officeDocument/2006/relationships/slideLayout" Target="../slideLayouts/slideLayout68.xml"/></Relationships>
</file>

<file path=ppt/slides/_rels/slide584.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image" Target="../media/image872.png"/><Relationship Id="rId1" Type="http://schemas.openxmlformats.org/officeDocument/2006/relationships/slideLayout" Target="../slideLayouts/slideLayout68.xml"/></Relationships>
</file>

<file path=ppt/slides/_rels/slide585.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image" Target="../media/image868.png"/><Relationship Id="rId1" Type="http://schemas.openxmlformats.org/officeDocument/2006/relationships/slideLayout" Target="../slideLayouts/slideLayout68.xml"/></Relationships>
</file>

<file path=ppt/slides/_rels/slide586.xml.rels><?xml version="1.0" encoding="UTF-8" standalone="yes"?>
<Relationships xmlns="http://schemas.openxmlformats.org/package/2006/relationships"><Relationship Id="rId3" Type="http://schemas.openxmlformats.org/officeDocument/2006/relationships/image" Target="../media/image875.png"/><Relationship Id="rId2" Type="http://schemas.openxmlformats.org/officeDocument/2006/relationships/image" Target="../media/image872.png"/><Relationship Id="rId1" Type="http://schemas.openxmlformats.org/officeDocument/2006/relationships/slideLayout" Target="../slideLayouts/slideLayout68.xml"/></Relationships>
</file>

<file path=ppt/slides/_rels/slide587.xml.rels><?xml version="1.0" encoding="UTF-8" standalone="yes"?>
<Relationships xmlns="http://schemas.openxmlformats.org/package/2006/relationships"><Relationship Id="rId8" Type="http://schemas.openxmlformats.org/officeDocument/2006/relationships/image" Target="../media/image878.png"/><Relationship Id="rId3" Type="http://schemas.openxmlformats.org/officeDocument/2006/relationships/image" Target="../media/image873.png"/><Relationship Id="rId7" Type="http://schemas.openxmlformats.org/officeDocument/2006/relationships/image" Target="../media/image877.png"/><Relationship Id="rId2" Type="http://schemas.openxmlformats.org/officeDocument/2006/relationships/image" Target="../media/image872.png"/><Relationship Id="rId1" Type="http://schemas.openxmlformats.org/officeDocument/2006/relationships/slideLayout" Target="../slideLayouts/slideLayout68.xml"/><Relationship Id="rId6" Type="http://schemas.openxmlformats.org/officeDocument/2006/relationships/image" Target="../media/image876.png"/><Relationship Id="rId5" Type="http://schemas.openxmlformats.org/officeDocument/2006/relationships/image" Target="../media/image869.png"/><Relationship Id="rId4" Type="http://schemas.openxmlformats.org/officeDocument/2006/relationships/image" Target="../media/image868.png"/><Relationship Id="rId9" Type="http://schemas.openxmlformats.org/officeDocument/2006/relationships/image" Target="../media/image879.png"/></Relationships>
</file>

<file path=ppt/slides/_rels/slide588.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image" Target="../media/image877.png"/><Relationship Id="rId1" Type="http://schemas.openxmlformats.org/officeDocument/2006/relationships/slideLayout" Target="../slideLayouts/slideLayout68.xml"/></Relationships>
</file>

<file path=ppt/slides/_rels/slide589.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image" Target="../media/image879.png"/><Relationship Id="rId1" Type="http://schemas.openxmlformats.org/officeDocument/2006/relationships/slideLayout" Target="../slideLayouts/slideLayout6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0.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image" Target="../media/image879.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NULL"/></Relationships>
</file>

<file path=ppt/slides/_rels/slide59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9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93.xml.rels><?xml version="1.0" encoding="UTF-8" standalone="yes"?>
<Relationships xmlns="http://schemas.openxmlformats.org/package/2006/relationships"><Relationship Id="rId3" Type="http://schemas.openxmlformats.org/officeDocument/2006/relationships/image" Target="../media/image883.png"/><Relationship Id="rId2" Type="http://schemas.openxmlformats.org/officeDocument/2006/relationships/image" Target="../media/image882.png"/><Relationship Id="rId1" Type="http://schemas.openxmlformats.org/officeDocument/2006/relationships/slideLayout" Target="../slideLayouts/slideLayout68.xml"/></Relationships>
</file>

<file path=ppt/slides/_rels/slide59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84.png"/><Relationship Id="rId7" Type="http://schemas.openxmlformats.org/officeDocument/2006/relationships/image" Target="NULL"/><Relationship Id="rId2" Type="http://schemas.openxmlformats.org/officeDocument/2006/relationships/image" Target="../media/image882.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886.png"/><Relationship Id="rId4" Type="http://schemas.openxmlformats.org/officeDocument/2006/relationships/image" Target="../media/image885.png"/></Relationships>
</file>

<file path=ppt/slides/_rels/slide595.xml.rels><?xml version="1.0" encoding="UTF-8" standalone="yes"?>
<Relationships xmlns="http://schemas.openxmlformats.org/package/2006/relationships"><Relationship Id="rId3" Type="http://schemas.openxmlformats.org/officeDocument/2006/relationships/image" Target="../media/image867.png"/><Relationship Id="rId2" Type="http://schemas.openxmlformats.org/officeDocument/2006/relationships/image" Target="../media/image866.png"/><Relationship Id="rId1" Type="http://schemas.openxmlformats.org/officeDocument/2006/relationships/slideLayout" Target="../slideLayouts/slideLayout68.xml"/></Relationships>
</file>

<file path=ppt/slides/_rels/slide596.xml.rels><?xml version="1.0" encoding="UTF-8" standalone="yes"?>
<Relationships xmlns="http://schemas.openxmlformats.org/package/2006/relationships"><Relationship Id="rId3" Type="http://schemas.openxmlformats.org/officeDocument/2006/relationships/image" Target="../media/image887.png"/><Relationship Id="rId2" Type="http://schemas.openxmlformats.org/officeDocument/2006/relationships/image" Target="../media/image867.png"/><Relationship Id="rId1" Type="http://schemas.openxmlformats.org/officeDocument/2006/relationships/slideLayout" Target="../slideLayouts/slideLayout68.xml"/><Relationship Id="rId4" Type="http://schemas.openxmlformats.org/officeDocument/2006/relationships/image" Target="../media/image873.png"/></Relationships>
</file>

<file path=ppt/slides/_rels/slide597.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image" Target="../media/image867.png"/><Relationship Id="rId1" Type="http://schemas.openxmlformats.org/officeDocument/2006/relationships/slideLayout" Target="../slideLayouts/slideLayout68.xml"/><Relationship Id="rId6" Type="http://schemas.openxmlformats.org/officeDocument/2006/relationships/image" Target="../media/image888.png"/><Relationship Id="rId5" Type="http://schemas.openxmlformats.org/officeDocument/2006/relationships/image" Target="NULL"/><Relationship Id="rId4" Type="http://schemas.openxmlformats.org/officeDocument/2006/relationships/image" Target="NULL"/></Relationships>
</file>

<file path=ppt/slides/_rels/slide598.xml.rels><?xml version="1.0" encoding="UTF-8" standalone="yes"?>
<Relationships xmlns="http://schemas.openxmlformats.org/package/2006/relationships"><Relationship Id="rId3" Type="http://schemas.openxmlformats.org/officeDocument/2006/relationships/image" Target="../media/image872.png"/><Relationship Id="rId2" Type="http://schemas.openxmlformats.org/officeDocument/2006/relationships/image" Target="../media/image866.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889.png"/></Relationships>
</file>

<file path=ppt/slides/_rels/slide59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94.png"/><Relationship Id="rId2" Type="http://schemas.openxmlformats.org/officeDocument/2006/relationships/notesSlide" Target="../notesSlides/notesSlide56.xml"/><Relationship Id="rId1" Type="http://schemas.openxmlformats.org/officeDocument/2006/relationships/slideLayout" Target="../slideLayouts/slideLayout68.xml"/><Relationship Id="rId6" Type="http://schemas.openxmlformats.org/officeDocument/2006/relationships/image" Target="../media/image893.png"/><Relationship Id="rId5" Type="http://schemas.openxmlformats.org/officeDocument/2006/relationships/image" Target="../media/image892.png"/><Relationship Id="rId4" Type="http://schemas.openxmlformats.org/officeDocument/2006/relationships/image" Target="../media/image89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10.png"/><Relationship Id="rId2" Type="http://schemas.openxmlformats.org/officeDocument/2006/relationships/image" Target="../media/image611.png"/><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4910.png"/><Relationship Id="rId4" Type="http://schemas.openxmlformats.org/officeDocument/2006/relationships/image" Target="../media/image712.png"/></Relationships>
</file>

<file path=ppt/slides/_rels/slide60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68.xml"/><Relationship Id="rId6" Type="http://schemas.openxmlformats.org/officeDocument/2006/relationships/image" Target="../media/image897.png"/><Relationship Id="rId5" Type="http://schemas.openxmlformats.org/officeDocument/2006/relationships/image" Target="../media/image896.png"/><Relationship Id="rId4" Type="http://schemas.openxmlformats.org/officeDocument/2006/relationships/image" Target="../media/image895.png"/></Relationships>
</file>

<file path=ppt/slides/_rels/slide601.xml.rels><?xml version="1.0" encoding="UTF-8" standalone="yes"?>
<Relationships xmlns="http://schemas.openxmlformats.org/package/2006/relationships"><Relationship Id="rId3" Type="http://schemas.openxmlformats.org/officeDocument/2006/relationships/image" Target="../media/image898.png"/><Relationship Id="rId7" Type="http://schemas.openxmlformats.org/officeDocument/2006/relationships/image" Target="../media/image899.png"/><Relationship Id="rId2" Type="http://schemas.openxmlformats.org/officeDocument/2006/relationships/notesSlide" Target="../notesSlides/notesSlide58.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0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68.xml"/><Relationship Id="rId6" Type="http://schemas.openxmlformats.org/officeDocument/2006/relationships/image" Target="../media/image902.png"/><Relationship Id="rId5" Type="http://schemas.openxmlformats.org/officeDocument/2006/relationships/image" Target="../media/image901.png"/><Relationship Id="rId4" Type="http://schemas.openxmlformats.org/officeDocument/2006/relationships/image" Target="../media/image900.png"/></Relationships>
</file>

<file path=ppt/slides/_rels/slide603.xml.rels><?xml version="1.0" encoding="UTF-8" standalone="yes"?>
<Relationships xmlns="http://schemas.openxmlformats.org/package/2006/relationships"><Relationship Id="rId3" Type="http://schemas.openxmlformats.org/officeDocument/2006/relationships/image" Target="../media/image899.png"/><Relationship Id="rId2" Type="http://schemas.openxmlformats.org/officeDocument/2006/relationships/notesSlide" Target="../notesSlides/notesSlide60.xml"/><Relationship Id="rId1" Type="http://schemas.openxmlformats.org/officeDocument/2006/relationships/slideLayout" Target="../slideLayouts/slideLayout68.xml"/><Relationship Id="rId4" Type="http://schemas.openxmlformats.org/officeDocument/2006/relationships/image" Target="../media/image903.png"/></Relationships>
</file>

<file path=ppt/slides/_rels/slide604.xml.rels><?xml version="1.0" encoding="UTF-8" standalone="yes"?>
<Relationships xmlns="http://schemas.openxmlformats.org/package/2006/relationships"><Relationship Id="rId3" Type="http://schemas.openxmlformats.org/officeDocument/2006/relationships/image" Target="../media/image905.png"/><Relationship Id="rId2" Type="http://schemas.openxmlformats.org/officeDocument/2006/relationships/image" Target="../media/image904.png"/><Relationship Id="rId1" Type="http://schemas.openxmlformats.org/officeDocument/2006/relationships/slideLayout" Target="../slideLayouts/slideLayout68.xml"/></Relationships>
</file>

<file path=ppt/slides/_rels/slide605.xml.rels><?xml version="1.0" encoding="UTF-8" standalone="yes"?>
<Relationships xmlns="http://schemas.openxmlformats.org/package/2006/relationships"><Relationship Id="rId3" Type="http://schemas.openxmlformats.org/officeDocument/2006/relationships/image" Target="../media/image904.png"/><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media/image905.png"/></Relationships>
</file>

<file path=ppt/slides/_rels/slide606.xml.rels><?xml version="1.0" encoding="UTF-8" standalone="yes"?>
<Relationships xmlns="http://schemas.openxmlformats.org/package/2006/relationships"><Relationship Id="rId3" Type="http://schemas.openxmlformats.org/officeDocument/2006/relationships/image" Target="../media/image906.png"/><Relationship Id="rId2" Type="http://schemas.openxmlformats.org/officeDocument/2006/relationships/image" Target="NULL"/><Relationship Id="rId1" Type="http://schemas.openxmlformats.org/officeDocument/2006/relationships/slideLayout" Target="../slideLayouts/slideLayout68.xml"/><Relationship Id="rId4" Type="http://schemas.openxmlformats.org/officeDocument/2006/relationships/image" Target="../media/image907.png"/></Relationships>
</file>

<file path=ppt/slides/_rels/slide607.xml.rels><?xml version="1.0" encoding="UTF-8" standalone="yes"?>
<Relationships xmlns="http://schemas.openxmlformats.org/package/2006/relationships"><Relationship Id="rId3" Type="http://schemas.openxmlformats.org/officeDocument/2006/relationships/image" Target="../media/image909.png"/><Relationship Id="rId2" Type="http://schemas.openxmlformats.org/officeDocument/2006/relationships/image" Target="../media/image908.png"/><Relationship Id="rId1" Type="http://schemas.openxmlformats.org/officeDocument/2006/relationships/slideLayout" Target="../slideLayouts/slideLayout68.xml"/><Relationship Id="rId4" Type="http://schemas.openxmlformats.org/officeDocument/2006/relationships/image" Target="../media/image910.png"/></Relationships>
</file>

<file path=ppt/slides/_rels/slide6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06.png"/><Relationship Id="rId1" Type="http://schemas.openxmlformats.org/officeDocument/2006/relationships/slideLayout" Target="../slideLayouts/slideLayout68.xml"/><Relationship Id="rId4" Type="http://schemas.openxmlformats.org/officeDocument/2006/relationships/image" Target="../media/image907.png"/></Relationships>
</file>

<file path=ppt/slides/_rels/slide609.xml.rels><?xml version="1.0" encoding="UTF-8" standalone="yes"?>
<Relationships xmlns="http://schemas.openxmlformats.org/package/2006/relationships"><Relationship Id="rId3" Type="http://schemas.openxmlformats.org/officeDocument/2006/relationships/image" Target="../media/image907.png"/><Relationship Id="rId2" Type="http://schemas.openxmlformats.org/officeDocument/2006/relationships/image" Target="../media/image906.png"/><Relationship Id="rId1" Type="http://schemas.openxmlformats.org/officeDocument/2006/relationships/slideLayout" Target="../slideLayouts/slideLayout68.xml"/><Relationship Id="rId4" Type="http://schemas.openxmlformats.org/officeDocument/2006/relationships/image" Target="../media/image911.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5.xml"/><Relationship Id="rId5" Type="http://schemas.openxmlformats.org/officeDocument/2006/relationships/image" Target="../media/image102.png"/><Relationship Id="rId4" Type="http://schemas.openxmlformats.org/officeDocument/2006/relationships/image" Target="../media/image990.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11.xml.rels><?xml version="1.0" encoding="UTF-8" standalone="yes"?>
<Relationships xmlns="http://schemas.openxmlformats.org/package/2006/relationships"><Relationship Id="rId3" Type="http://schemas.openxmlformats.org/officeDocument/2006/relationships/image" Target="../media/image798.png"/><Relationship Id="rId2" Type="http://schemas.openxmlformats.org/officeDocument/2006/relationships/image" Target="../media/image797.png"/><Relationship Id="rId1" Type="http://schemas.openxmlformats.org/officeDocument/2006/relationships/slideLayout" Target="../slideLayouts/slideLayout68.xml"/><Relationship Id="rId5" Type="http://schemas.openxmlformats.org/officeDocument/2006/relationships/image" Target="../media/image802.png"/><Relationship Id="rId4" Type="http://schemas.openxmlformats.org/officeDocument/2006/relationships/image" Target="../media/image799.png"/></Relationships>
</file>

<file path=ppt/slides/_rels/slide612.xml.rels><?xml version="1.0" encoding="UTF-8" standalone="yes"?>
<Relationships xmlns="http://schemas.openxmlformats.org/package/2006/relationships"><Relationship Id="rId2" Type="http://schemas.openxmlformats.org/officeDocument/2006/relationships/image" Target="../media/image803.png"/><Relationship Id="rId1" Type="http://schemas.openxmlformats.org/officeDocument/2006/relationships/slideLayout" Target="../slideLayouts/slideLayout68.xml"/></Relationships>
</file>

<file path=ppt/slides/_rels/slide613.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68.xml"/></Relationships>
</file>

<file path=ppt/slides/_rels/slide614.xml.rels><?xml version="1.0" encoding="UTF-8" standalone="yes"?>
<Relationships xmlns="http://schemas.openxmlformats.org/package/2006/relationships"><Relationship Id="rId2" Type="http://schemas.openxmlformats.org/officeDocument/2006/relationships/image" Target="../media/image805.png"/><Relationship Id="rId1" Type="http://schemas.openxmlformats.org/officeDocument/2006/relationships/slideLayout" Target="../slideLayouts/slideLayout68.xml"/></Relationships>
</file>

<file path=ppt/slides/_rels/slide6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06.png"/><Relationship Id="rId1" Type="http://schemas.openxmlformats.org/officeDocument/2006/relationships/slideLayout" Target="../slideLayouts/slideLayout68.xml"/></Relationships>
</file>

<file path=ppt/slides/_rels/slide6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07.png"/><Relationship Id="rId1" Type="http://schemas.openxmlformats.org/officeDocument/2006/relationships/slideLayout" Target="../slideLayouts/slideLayout68.xml"/></Relationships>
</file>

<file path=ppt/slides/_rels/slide617.xml.rels><?xml version="1.0" encoding="UTF-8" standalone="yes"?>
<Relationships xmlns="http://schemas.openxmlformats.org/package/2006/relationships"><Relationship Id="rId3" Type="http://schemas.openxmlformats.org/officeDocument/2006/relationships/image" Target="../media/image809.png"/><Relationship Id="rId2" Type="http://schemas.openxmlformats.org/officeDocument/2006/relationships/image" Target="../media/image808.png"/><Relationship Id="rId1" Type="http://schemas.openxmlformats.org/officeDocument/2006/relationships/slideLayout" Target="../slideLayouts/slideLayout68.xml"/><Relationship Id="rId4" Type="http://schemas.openxmlformats.org/officeDocument/2006/relationships/image" Target="../media/image805.png"/></Relationships>
</file>

<file path=ppt/slides/_rels/slide6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customXml" Target="../ink/ink3.xml"/><Relationship Id="rId4" Type="http://schemas.openxmlformats.org/officeDocument/2006/relationships/image" Target="NULL"/></Relationships>
</file>

<file path=ppt/slides/_rels/slide6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1.png"/><Relationship Id="rId1" Type="http://schemas.openxmlformats.org/officeDocument/2006/relationships/slideLayout" Target="../slideLayouts/slideLayout35.xml"/><Relationship Id="rId5" Type="http://schemas.openxmlformats.org/officeDocument/2006/relationships/image" Target="../media/image103.png"/><Relationship Id="rId4" Type="http://schemas.openxmlformats.org/officeDocument/2006/relationships/image" Target="../media/image13.png"/></Relationships>
</file>

<file path=ppt/slides/_rels/slide6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17.png"/><Relationship Id="rId2" Type="http://schemas.openxmlformats.org/officeDocument/2006/relationships/image" Target="../media/image810.png"/><Relationship Id="rId1" Type="http://schemas.openxmlformats.org/officeDocument/2006/relationships/slideLayout" Target="../slideLayouts/slideLayout68.xml"/><Relationship Id="rId6" Type="http://schemas.openxmlformats.org/officeDocument/2006/relationships/image" Target="../media/image816.png"/><Relationship Id="rId5" Type="http://schemas.openxmlformats.org/officeDocument/2006/relationships/image" Target="../media/image815.png"/><Relationship Id="rId4" Type="http://schemas.openxmlformats.org/officeDocument/2006/relationships/image" Target="../media/image811.png"/></Relationships>
</file>

<file path=ppt/slides/_rels/slide621.xml.rels><?xml version="1.0" encoding="UTF-8" standalone="yes"?>
<Relationships xmlns="http://schemas.openxmlformats.org/package/2006/relationships"><Relationship Id="rId2" Type="http://schemas.openxmlformats.org/officeDocument/2006/relationships/image" Target="../media/image818.png"/><Relationship Id="rId1" Type="http://schemas.openxmlformats.org/officeDocument/2006/relationships/slideLayout" Target="../slideLayouts/slideLayout68.xml"/></Relationships>
</file>

<file path=ppt/slides/_rels/slide6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18.png"/><Relationship Id="rId1" Type="http://schemas.openxmlformats.org/officeDocument/2006/relationships/slideLayout" Target="../slideLayouts/slideLayout68.xml"/></Relationships>
</file>

<file path=ppt/slides/_rels/slide623.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image" Target="../media/image819.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22.png"/></Relationships>
</file>

<file path=ppt/slides/_rels/slide6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xml"/><Relationship Id="rId1" Type="http://schemas.openxmlformats.org/officeDocument/2006/relationships/slideLayout" Target="../slideLayouts/slideLayout68.xml"/></Relationships>
</file>

<file path=ppt/slides/_rels/slide625.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819.png"/><Relationship Id="rId1" Type="http://schemas.openxmlformats.org/officeDocument/2006/relationships/slideLayout" Target="../slideLayouts/slideLayout68.xml"/><Relationship Id="rId4" Type="http://schemas.openxmlformats.org/officeDocument/2006/relationships/image" Target="../media/image824.png"/></Relationships>
</file>

<file path=ppt/slides/_rels/slide626.xml.rels><?xml version="1.0" encoding="UTF-8" standalone="yes"?>
<Relationships xmlns="http://schemas.openxmlformats.org/package/2006/relationships"><Relationship Id="rId3" Type="http://schemas.openxmlformats.org/officeDocument/2006/relationships/image" Target="../media/image825.png"/><Relationship Id="rId2" Type="http://schemas.openxmlformats.org/officeDocument/2006/relationships/image" Target="../media/image819.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26.png"/></Relationships>
</file>

<file path=ppt/slides/_rels/slide627.xml.rels><?xml version="1.0" encoding="UTF-8" standalone="yes"?>
<Relationships xmlns="http://schemas.openxmlformats.org/package/2006/relationships"><Relationship Id="rId3" Type="http://schemas.openxmlformats.org/officeDocument/2006/relationships/image" Target="../media/image822.png"/><Relationship Id="rId7" Type="http://schemas.openxmlformats.org/officeDocument/2006/relationships/image" Target="NULL"/><Relationship Id="rId2" Type="http://schemas.openxmlformats.org/officeDocument/2006/relationships/image" Target="../media/image821.png"/><Relationship Id="rId1" Type="http://schemas.openxmlformats.org/officeDocument/2006/relationships/slideLayout" Target="../slideLayouts/slideLayout68.xml"/><Relationship Id="rId6" Type="http://schemas.openxmlformats.org/officeDocument/2006/relationships/image" Target="../media/image828.png"/><Relationship Id="rId5" Type="http://schemas.openxmlformats.org/officeDocument/2006/relationships/image" Target="../media/image827.png"/><Relationship Id="rId4" Type="http://schemas.openxmlformats.org/officeDocument/2006/relationships/image" Target="../media/image819.png"/></Relationships>
</file>

<file path=ppt/slides/_rels/slide628.xml.rels><?xml version="1.0" encoding="UTF-8" standalone="yes"?>
<Relationships xmlns="http://schemas.openxmlformats.org/package/2006/relationships"><Relationship Id="rId2" Type="http://schemas.openxmlformats.org/officeDocument/2006/relationships/image" Target="../media/image829.png"/><Relationship Id="rId1" Type="http://schemas.openxmlformats.org/officeDocument/2006/relationships/slideLayout" Target="../slideLayouts/slideLayout68.xml"/></Relationships>
</file>

<file path=ppt/slides/_rels/slide629.xml.rels><?xml version="1.0" encoding="UTF-8" standalone="yes"?>
<Relationships xmlns="http://schemas.openxmlformats.org/package/2006/relationships"><Relationship Id="rId3" Type="http://schemas.openxmlformats.org/officeDocument/2006/relationships/image" Target="../media/image831.png"/><Relationship Id="rId7" Type="http://schemas.openxmlformats.org/officeDocument/2006/relationships/image" Target="NULL"/><Relationship Id="rId2" Type="http://schemas.openxmlformats.org/officeDocument/2006/relationships/image" Target="../media/image819.png"/><Relationship Id="rId1" Type="http://schemas.openxmlformats.org/officeDocument/2006/relationships/slideLayout" Target="../slideLayouts/slideLayout68.xml"/><Relationship Id="rId6" Type="http://schemas.openxmlformats.org/officeDocument/2006/relationships/image" Target="../media/image834.png"/><Relationship Id="rId5" Type="http://schemas.openxmlformats.org/officeDocument/2006/relationships/image" Target="../media/image833.png"/><Relationship Id="rId4" Type="http://schemas.openxmlformats.org/officeDocument/2006/relationships/image" Target="../media/image83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810.png"/><Relationship Id="rId5" Type="http://schemas.openxmlformats.org/officeDocument/2006/relationships/image" Target="../media/image105.png"/><Relationship Id="rId4" Type="http://schemas.openxmlformats.org/officeDocument/2006/relationships/image" Target="../media/image169.png"/></Relationships>
</file>

<file path=ppt/slides/_rels/slide630.xml.rels><?xml version="1.0" encoding="UTF-8" standalone="yes"?>
<Relationships xmlns="http://schemas.openxmlformats.org/package/2006/relationships"><Relationship Id="rId3" Type="http://schemas.openxmlformats.org/officeDocument/2006/relationships/image" Target="../media/image836.png"/><Relationship Id="rId2" Type="http://schemas.openxmlformats.org/officeDocument/2006/relationships/image" Target="../media/image835.png"/><Relationship Id="rId1" Type="http://schemas.openxmlformats.org/officeDocument/2006/relationships/slideLayout" Target="../slideLayouts/slideLayout68.xml"/><Relationship Id="rId4" Type="http://schemas.openxmlformats.org/officeDocument/2006/relationships/image" Target="NUL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2.xml.rels><?xml version="1.0" encoding="UTF-8" standalone="yes"?>
<Relationships xmlns="http://schemas.openxmlformats.org/package/2006/relationships"><Relationship Id="rId3" Type="http://schemas.openxmlformats.org/officeDocument/2006/relationships/image" Target="../media/image838.png"/><Relationship Id="rId2" Type="http://schemas.openxmlformats.org/officeDocument/2006/relationships/image" Target="../media/image837.png"/><Relationship Id="rId1" Type="http://schemas.openxmlformats.org/officeDocument/2006/relationships/slideLayout" Target="../slideLayouts/slideLayout68.xml"/><Relationship Id="rId6" Type="http://schemas.openxmlformats.org/officeDocument/2006/relationships/image" Target="../media/image843.png"/><Relationship Id="rId5" Type="http://schemas.openxmlformats.org/officeDocument/2006/relationships/image" Target="../media/image842.png"/><Relationship Id="rId4" Type="http://schemas.openxmlformats.org/officeDocument/2006/relationships/image" Target="../media/image839.png"/></Relationships>
</file>

<file path=ppt/slides/_rels/slide6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38.png"/><Relationship Id="rId1" Type="http://schemas.openxmlformats.org/officeDocument/2006/relationships/slideLayout" Target="../slideLayouts/slideLayout68.xml"/></Relationships>
</file>

<file path=ppt/slides/_rels/slide6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4.png"/><Relationship Id="rId1" Type="http://schemas.openxmlformats.org/officeDocument/2006/relationships/slideLayout" Target="../slideLayouts/slideLayout68.xml"/><Relationship Id="rId5" Type="http://schemas.openxmlformats.org/officeDocument/2006/relationships/image" Target="../media/image845.png"/><Relationship Id="rId4" Type="http://schemas.openxmlformats.org/officeDocument/2006/relationships/image" Target="NULL"/></Relationships>
</file>

<file path=ppt/slides/_rels/slide635.xml.rels><?xml version="1.0" encoding="UTF-8" standalone="yes"?>
<Relationships xmlns="http://schemas.openxmlformats.org/package/2006/relationships"><Relationship Id="rId3" Type="http://schemas.openxmlformats.org/officeDocument/2006/relationships/image" Target="../media/image847.png"/><Relationship Id="rId2" Type="http://schemas.openxmlformats.org/officeDocument/2006/relationships/image" Target="../media/image846.png"/><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838.png"/></Relationships>
</file>

<file path=ppt/slides/_rels/slide6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48.png"/><Relationship Id="rId1" Type="http://schemas.openxmlformats.org/officeDocument/2006/relationships/slideLayout" Target="../slideLayouts/slideLayout68.xml"/></Relationships>
</file>

<file path=ppt/slides/_rels/slide637.xml.rels><?xml version="1.0" encoding="UTF-8" standalone="yes"?>
<Relationships xmlns="http://schemas.openxmlformats.org/package/2006/relationships"><Relationship Id="rId2" Type="http://schemas.openxmlformats.org/officeDocument/2006/relationships/image" Target="../media/image914.png"/><Relationship Id="rId1" Type="http://schemas.openxmlformats.org/officeDocument/2006/relationships/slideLayout" Target="../slideLayouts/slideLayout6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5.xml"/><Relationship Id="rId5" Type="http://schemas.openxmlformats.org/officeDocument/2006/relationships/image" Target="../media/image2211.png"/><Relationship Id="rId4" Type="http://schemas.openxmlformats.org/officeDocument/2006/relationships/image" Target="../media/image2110.png"/></Relationships>
</file>

<file path=ppt/slides/_rels/slide6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15.tiff"/><Relationship Id="rId1" Type="http://schemas.openxmlformats.org/officeDocument/2006/relationships/slideLayout" Target="../slideLayouts/slideLayout68.xml"/></Relationships>
</file>

<file path=ppt/slides/_rels/slide641.xml.rels><?xml version="1.0" encoding="UTF-8" standalone="yes"?>
<Relationships xmlns="http://schemas.openxmlformats.org/package/2006/relationships"><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customXml" Target="../ink/ink5.xm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customXml" Target="../ink/ink6.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22" Type="http://schemas.openxmlformats.org/officeDocument/2006/relationships/image" Target="NULL"/></Relationships>
</file>

<file path=ppt/slides/_rels/slide64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43.xml.rels><?xml version="1.0" encoding="UTF-8" standalone="yes"?>
<Relationships xmlns="http://schemas.openxmlformats.org/package/2006/relationships"><Relationship Id="rId8" Type="http://schemas.openxmlformats.org/officeDocument/2006/relationships/image" Target="../media/image918.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15.tiff"/><Relationship Id="rId1" Type="http://schemas.openxmlformats.org/officeDocument/2006/relationships/slideLayout" Target="../slideLayouts/slideLayout68.xml"/><Relationship Id="rId6" Type="http://schemas.openxmlformats.org/officeDocument/2006/relationships/image" Target="../media/image917.png"/><Relationship Id="rId11" Type="http://schemas.openxmlformats.org/officeDocument/2006/relationships/image" Target="../media/image922.png"/><Relationship Id="rId5" Type="http://schemas.openxmlformats.org/officeDocument/2006/relationships/image" Target="../media/image916.png"/><Relationship Id="rId10" Type="http://schemas.openxmlformats.org/officeDocument/2006/relationships/image" Target="../media/image921.png"/><Relationship Id="rId4" Type="http://schemas.openxmlformats.org/officeDocument/2006/relationships/image" Target="NULL"/><Relationship Id="rId9" Type="http://schemas.openxmlformats.org/officeDocument/2006/relationships/image" Target="../media/image919.png"/></Relationships>
</file>

<file path=ppt/slides/_rels/slide6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15.tiff"/><Relationship Id="rId1" Type="http://schemas.openxmlformats.org/officeDocument/2006/relationships/slideLayout" Target="../slideLayouts/slideLayout68.xml"/><Relationship Id="rId6" Type="http://schemas.openxmlformats.org/officeDocument/2006/relationships/image" Target="../media/image921.png"/><Relationship Id="rId5" Type="http://schemas.openxmlformats.org/officeDocument/2006/relationships/image" Target="NULL"/><Relationship Id="rId4" Type="http://schemas.openxmlformats.org/officeDocument/2006/relationships/image" Target="../media/image916.png"/></Relationships>
</file>

<file path=ppt/slides/_rels/slide6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19.png"/><Relationship Id="rId7" Type="http://schemas.openxmlformats.org/officeDocument/2006/relationships/image" Target="NULL"/><Relationship Id="rId2" Type="http://schemas.openxmlformats.org/officeDocument/2006/relationships/image" Target="../media/image915.tiff"/><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23.png"/></Relationships>
</file>

<file path=ppt/slides/_rels/slide6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6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8.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8.xml"/></Relationships>
</file>

<file path=ppt/slides/_rels/slide649.xml.rels><?xml version="1.0" encoding="UTF-8" standalone="yes"?>
<Relationships xmlns="http://schemas.openxmlformats.org/package/2006/relationships"><Relationship Id="rId3" Type="http://schemas.openxmlformats.org/officeDocument/2006/relationships/image" Target="../media/image924.png"/><Relationship Id="rId2" Type="http://schemas.openxmlformats.org/officeDocument/2006/relationships/notesSlide" Target="../notesSlides/notesSlide62.xml"/><Relationship Id="rId1" Type="http://schemas.openxmlformats.org/officeDocument/2006/relationships/slideLayout" Target="../slideLayouts/slideLayout68.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5.xml"/><Relationship Id="rId4" Type="http://schemas.openxmlformats.org/officeDocument/2006/relationships/image" Target="../media/image2511.png"/></Relationships>
</file>

<file path=ppt/slides/_rels/slide650.xml.rels><?xml version="1.0" encoding="UTF-8" standalone="yes"?>
<Relationships xmlns="http://schemas.openxmlformats.org/package/2006/relationships"><Relationship Id="rId8" Type="http://schemas.openxmlformats.org/officeDocument/2006/relationships/image" Target="../media/image928.png"/><Relationship Id="rId3" Type="http://schemas.openxmlformats.org/officeDocument/2006/relationships/image" Target="../media/image925.png"/><Relationship Id="rId7"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927.png"/><Relationship Id="rId4" Type="http://schemas.openxmlformats.org/officeDocument/2006/relationships/image" Target="../media/image926.png"/></Relationships>
</file>

<file path=ppt/slides/_rels/slide6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29.png"/><Relationship Id="rId7" Type="http://schemas.openxmlformats.org/officeDocument/2006/relationships/image" Target="../media/image933.png"/><Relationship Id="rId12"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68.xml"/><Relationship Id="rId6" Type="http://schemas.openxmlformats.org/officeDocument/2006/relationships/image" Target="../media/image932.png"/><Relationship Id="rId11" Type="http://schemas.openxmlformats.org/officeDocument/2006/relationships/image" Target="NULL"/><Relationship Id="rId5" Type="http://schemas.openxmlformats.org/officeDocument/2006/relationships/image" Target="../media/image931.png"/><Relationship Id="rId10" Type="http://schemas.openxmlformats.org/officeDocument/2006/relationships/image" Target="NULL"/><Relationship Id="rId4" Type="http://schemas.openxmlformats.org/officeDocument/2006/relationships/image" Target="../media/image930.png"/><Relationship Id="rId9" Type="http://schemas.openxmlformats.org/officeDocument/2006/relationships/image" Target="NULL"/></Relationships>
</file>

<file path=ppt/slides/_rels/slide652.xml.rels><?xml version="1.0" encoding="UTF-8" standalone="yes"?>
<Relationships xmlns="http://schemas.openxmlformats.org/package/2006/relationships"><Relationship Id="rId3" Type="http://schemas.openxmlformats.org/officeDocument/2006/relationships/image" Target="../media/image934.png"/><Relationship Id="rId2" Type="http://schemas.openxmlformats.org/officeDocument/2006/relationships/notesSlide" Target="../notesSlides/notesSlide65.xml"/><Relationship Id="rId1" Type="http://schemas.openxmlformats.org/officeDocument/2006/relationships/slideLayout" Target="../slideLayouts/slideLayout68.xml"/><Relationship Id="rId4" Type="http://schemas.openxmlformats.org/officeDocument/2006/relationships/image" Target="../media/image935.png"/></Relationships>
</file>

<file path=ppt/slides/_rels/slide653.xml.rels><?xml version="1.0" encoding="UTF-8" standalone="yes"?>
<Relationships xmlns="http://schemas.openxmlformats.org/package/2006/relationships"><Relationship Id="rId8" Type="http://schemas.openxmlformats.org/officeDocument/2006/relationships/image" Target="../media/image936.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921.png"/><Relationship Id="rId4" Type="http://schemas.openxmlformats.org/officeDocument/2006/relationships/image" Target="../media/image916.png"/><Relationship Id="rId9" Type="http://schemas.openxmlformats.org/officeDocument/2006/relationships/image" Target="../media/image937.png"/></Relationships>
</file>

<file path=ppt/slides/_rels/slide654.xml.rels><?xml version="1.0" encoding="UTF-8" standalone="yes"?>
<Relationships xmlns="http://schemas.openxmlformats.org/package/2006/relationships"><Relationship Id="rId3" Type="http://schemas.openxmlformats.org/officeDocument/2006/relationships/image" Target="../media/image938.png"/><Relationship Id="rId7" Type="http://schemas.openxmlformats.org/officeDocument/2006/relationships/image" Target="../media/image929.png"/><Relationship Id="rId2" Type="http://schemas.openxmlformats.org/officeDocument/2006/relationships/notesSlide" Target="../notesSlides/notesSlide67.xml"/><Relationship Id="rId1" Type="http://schemas.openxmlformats.org/officeDocument/2006/relationships/slideLayout" Target="../slideLayouts/slideLayout68.xml"/><Relationship Id="rId6" Type="http://schemas.openxmlformats.org/officeDocument/2006/relationships/image" Target="../media/image939.png"/><Relationship Id="rId5" Type="http://schemas.openxmlformats.org/officeDocument/2006/relationships/image" Target="NULL"/><Relationship Id="rId4" Type="http://schemas.openxmlformats.org/officeDocument/2006/relationships/image" Target="NULL"/></Relationships>
</file>

<file path=ppt/slides/_rels/slide655.xml.rels><?xml version="1.0" encoding="UTF-8" standalone="yes"?>
<Relationships xmlns="http://schemas.openxmlformats.org/package/2006/relationships"><Relationship Id="rId3" Type="http://schemas.openxmlformats.org/officeDocument/2006/relationships/image" Target="../media/image942.png"/><Relationship Id="rId2" Type="http://schemas.openxmlformats.org/officeDocument/2006/relationships/notesSlide" Target="../notesSlides/notesSlide68.xml"/><Relationship Id="rId1" Type="http://schemas.openxmlformats.org/officeDocument/2006/relationships/slideLayout" Target="../slideLayouts/slideLayout68.xml"/><Relationship Id="rId5" Type="http://schemas.openxmlformats.org/officeDocument/2006/relationships/image" Target="../media/image943.png"/><Relationship Id="rId4" Type="http://schemas.openxmlformats.org/officeDocument/2006/relationships/image" Target="NULL"/></Relationships>
</file>

<file path=ppt/slides/_rels/slide656.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ved=0CAcQjRw&amp;url=http://www.montereybayaquarium.org/animal-guide/fishes/pacific-bluefin-tuna&amp;ei=LHTPVPD4PMe-ggSPpYSoCA&amp;bvm=bv.85076809,d.eXY&amp;psig=AFQjCNFygV1PEz4adw9nEhZBe4ZTPhLJDA&amp;ust=1422968228327309" TargetMode="External"/><Relationship Id="rId2" Type="http://schemas.openxmlformats.org/officeDocument/2006/relationships/notesSlide" Target="../notesSlides/notesSlide69.xml"/><Relationship Id="rId1" Type="http://schemas.openxmlformats.org/officeDocument/2006/relationships/slideLayout" Target="../slideLayouts/slideLayout68.xml"/><Relationship Id="rId4" Type="http://schemas.openxmlformats.org/officeDocument/2006/relationships/image" Target="../media/image944.jpeg"/></Relationships>
</file>

<file path=ppt/slides/_rels/slide657.xml.rels><?xml version="1.0" encoding="UTF-8" standalone="yes"?>
<Relationships xmlns="http://schemas.openxmlformats.org/package/2006/relationships"><Relationship Id="rId3" Type="http://schemas.openxmlformats.org/officeDocument/2006/relationships/image" Target="../media/image945.png"/><Relationship Id="rId2" Type="http://schemas.openxmlformats.org/officeDocument/2006/relationships/notesSlide" Target="../notesSlides/notesSlide70.xml"/><Relationship Id="rId1" Type="http://schemas.openxmlformats.org/officeDocument/2006/relationships/slideLayout" Target="../slideLayouts/slideLayout68.xml"/><Relationship Id="rId4" Type="http://schemas.openxmlformats.org/officeDocument/2006/relationships/image" Target="../media/image946.png"/></Relationships>
</file>

<file path=ppt/slides/_rels/slide658.xml.rels><?xml version="1.0" encoding="UTF-8" standalone="yes"?>
<Relationships xmlns="http://schemas.openxmlformats.org/package/2006/relationships"><Relationship Id="rId3" Type="http://schemas.openxmlformats.org/officeDocument/2006/relationships/image" Target="../media/image947.png"/><Relationship Id="rId2" Type="http://schemas.openxmlformats.org/officeDocument/2006/relationships/notesSlide" Target="../notesSlides/notesSlide71.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949.png"/><Relationship Id="rId4" Type="http://schemas.openxmlformats.org/officeDocument/2006/relationships/image" Target="../media/image948.png"/></Relationships>
</file>

<file path=ppt/slides/_rels/slide65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955.png"/><Relationship Id="rId2" Type="http://schemas.openxmlformats.org/officeDocument/2006/relationships/notesSlide" Target="../notesSlides/notesSlide72.xml"/><Relationship Id="rId1" Type="http://schemas.openxmlformats.org/officeDocument/2006/relationships/slideLayout" Target="../slideLayouts/slideLayout68.xml"/><Relationship Id="rId6" Type="http://schemas.openxmlformats.org/officeDocument/2006/relationships/image" Target="../media/image954.png"/><Relationship Id="rId5" Type="http://schemas.openxmlformats.org/officeDocument/2006/relationships/image" Target="../media/image953.png"/><Relationship Id="rId4" Type="http://schemas.openxmlformats.org/officeDocument/2006/relationships/image" Target="../media/image95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660.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media/image957.png"/><Relationship Id="rId5" Type="http://schemas.openxmlformats.org/officeDocument/2006/relationships/image" Target="../media/image956.png"/><Relationship Id="rId4" Type="http://schemas.openxmlformats.org/officeDocument/2006/relationships/image" Target="NULL"/></Relationships>
</file>

<file path=ppt/slides/_rels/slide6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68.xml"/><Relationship Id="rId5" Type="http://schemas.openxmlformats.org/officeDocument/2006/relationships/image" Target="../media/image953.png"/><Relationship Id="rId4" Type="http://schemas.openxmlformats.org/officeDocument/2006/relationships/image" Target="../media/image952.png"/></Relationships>
</file>

<file path=ppt/slides/_rels/slide662.xml.rels><?xml version="1.0" encoding="UTF-8" standalone="yes"?>
<Relationships xmlns="http://schemas.openxmlformats.org/package/2006/relationships"><Relationship Id="rId3" Type="http://schemas.openxmlformats.org/officeDocument/2006/relationships/image" Target="../media/image958.png"/><Relationship Id="rId2" Type="http://schemas.openxmlformats.org/officeDocument/2006/relationships/notesSlide" Target="../notesSlides/notesSlide74.xm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959.png"/></Relationships>
</file>

<file path=ppt/slides/_rels/slide663.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ved=0CAcQjRw&amp;url=http://cnx.org/content/m21926/latest/&amp;ei=FY_YVJ7NFoGngwTUtILADg&amp;bvm=bv.85464276,d.eXY&amp;psig=AFQjCNGohRXYY2dC4dC7MDycmyXZ72B1-A&amp;ust=1423564453048971" TargetMode="External"/><Relationship Id="rId2" Type="http://schemas.openxmlformats.org/officeDocument/2006/relationships/notesSlide" Target="../notesSlides/notesSlide75.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60.jpeg"/></Relationships>
</file>

<file path=ppt/slides/_rels/slide664.xml.rels><?xml version="1.0" encoding="UTF-8" standalone="yes"?>
<Relationships xmlns="http://schemas.openxmlformats.org/package/2006/relationships"><Relationship Id="rId3" Type="http://schemas.openxmlformats.org/officeDocument/2006/relationships/image" Target="../media/image958.png"/><Relationship Id="rId2" Type="http://schemas.openxmlformats.org/officeDocument/2006/relationships/notesSlide" Target="../notesSlides/notesSlide76.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59.png"/></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666.xml.rels><?xml version="1.0" encoding="UTF-8" standalone="yes"?>
<Relationships xmlns="http://schemas.openxmlformats.org/package/2006/relationships"><Relationship Id="rId3" Type="http://schemas.openxmlformats.org/officeDocument/2006/relationships/image" Target="../media/image961.png"/><Relationship Id="rId7"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62.png"/></Relationships>
</file>

<file path=ppt/slides/_rels/slide66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68.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notesSlide" Target="../notesSlides/notesSlide80.xml"/><Relationship Id="rId1" Type="http://schemas.openxmlformats.org/officeDocument/2006/relationships/slideLayout" Target="../slideLayouts/slideLayout68.xml"/><Relationship Id="rId4" Type="http://schemas.openxmlformats.org/officeDocument/2006/relationships/image" Target="../media/image964.png"/></Relationships>
</file>

<file path=ppt/slides/_rels/slide669.xml.rels><?xml version="1.0" encoding="UTF-8" standalone="yes"?>
<Relationships xmlns="http://schemas.openxmlformats.org/package/2006/relationships"><Relationship Id="rId3" Type="http://schemas.openxmlformats.org/officeDocument/2006/relationships/image" Target="../media/image965.png"/><Relationship Id="rId2" Type="http://schemas.openxmlformats.org/officeDocument/2006/relationships/notesSlide" Target="../notesSlides/notesSlide81.xml"/><Relationship Id="rId1" Type="http://schemas.openxmlformats.org/officeDocument/2006/relationships/slideLayout" Target="../slideLayouts/slideLayout68.xml"/><Relationship Id="rId5" Type="http://schemas.openxmlformats.org/officeDocument/2006/relationships/image" Target="../media/image967.png"/><Relationship Id="rId4" Type="http://schemas.openxmlformats.org/officeDocument/2006/relationships/image" Target="../media/image9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68.xml"/><Relationship Id="rId5" Type="http://schemas.openxmlformats.org/officeDocument/2006/relationships/image" Target="NULL"/><Relationship Id="rId4" Type="http://schemas.openxmlformats.org/officeDocument/2006/relationships/image" Target="../media/image968.png"/></Relationships>
</file>

<file path=ppt/slides/_rels/slide67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67.png"/><Relationship Id="rId7"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6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65.png"/><Relationship Id="rId9" Type="http://schemas.openxmlformats.org/officeDocument/2006/relationships/image" Target="../media/image966.png"/></Relationships>
</file>

<file path=ppt/slides/_rels/slide67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969.png"/><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media/image971.png"/><Relationship Id="rId4" Type="http://schemas.openxmlformats.org/officeDocument/2006/relationships/image" Target="NULL"/></Relationships>
</file>

<file path=ppt/slides/_rels/slide67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72.png"/></Relationships>
</file>

<file path=ppt/slides/_rels/slide674.xml.rels><?xml version="1.0" encoding="UTF-8" standalone="yes"?>
<Relationships xmlns="http://schemas.openxmlformats.org/package/2006/relationships"><Relationship Id="rId8" Type="http://schemas.openxmlformats.org/officeDocument/2006/relationships/image" Target="../media/image973.png"/><Relationship Id="rId3" Type="http://schemas.openxmlformats.org/officeDocument/2006/relationships/image" Target="../media/image969.png"/><Relationship Id="rId7" Type="http://schemas.openxmlformats.org/officeDocument/2006/relationships/image" Target="NULL"/><Relationship Id="rId2" Type="http://schemas.openxmlformats.org/officeDocument/2006/relationships/notesSlide" Target="../notesSlides/notesSlide84.xml"/><Relationship Id="rId1" Type="http://schemas.openxmlformats.org/officeDocument/2006/relationships/slideLayout" Target="../slideLayouts/slideLayout68.xml"/><Relationship Id="rId6" Type="http://schemas.openxmlformats.org/officeDocument/2006/relationships/image" Target="../media/image971.png"/><Relationship Id="rId5" Type="http://schemas.openxmlformats.org/officeDocument/2006/relationships/image" Target="NULL"/><Relationship Id="rId10" Type="http://schemas.openxmlformats.org/officeDocument/2006/relationships/image" Target="../media/image975.png"/><Relationship Id="rId4" Type="http://schemas.openxmlformats.org/officeDocument/2006/relationships/image" Target="NULL"/><Relationship Id="rId9" Type="http://schemas.openxmlformats.org/officeDocument/2006/relationships/image" Target="../media/image974.png"/></Relationships>
</file>

<file path=ppt/slides/_rels/slide6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75.png"/><Relationship Id="rId1" Type="http://schemas.openxmlformats.org/officeDocument/2006/relationships/slideLayout" Target="../slideLayouts/slideLayout6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7.xml.rels><?xml version="1.0" encoding="UTF-8" standalone="yes"?>
<Relationships xmlns="http://schemas.openxmlformats.org/package/2006/relationships"><Relationship Id="rId3" Type="http://schemas.openxmlformats.org/officeDocument/2006/relationships/image" Target="../media/image977.png"/><Relationship Id="rId2" Type="http://schemas.openxmlformats.org/officeDocument/2006/relationships/image" Target="../media/image976.png"/><Relationship Id="rId1" Type="http://schemas.openxmlformats.org/officeDocument/2006/relationships/slideLayout" Target="../slideLayouts/slideLayout68.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0.xml.rels><?xml version="1.0" encoding="UTF-8" standalone="yes"?>
<Relationships xmlns="http://schemas.openxmlformats.org/package/2006/relationships"><Relationship Id="rId3" Type="http://schemas.openxmlformats.org/officeDocument/2006/relationships/image" Target="../media/image978.png"/><Relationship Id="rId2" Type="http://schemas.openxmlformats.org/officeDocument/2006/relationships/notesSlide" Target="../notesSlides/notesSlide86.xml"/><Relationship Id="rId1" Type="http://schemas.openxmlformats.org/officeDocument/2006/relationships/slideLayout" Target="../slideLayouts/slideLayout68.xml"/><Relationship Id="rId4" Type="http://schemas.openxmlformats.org/officeDocument/2006/relationships/image" Target="../media/image979.png"/></Relationships>
</file>

<file path=ppt/slides/_rels/slide681.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notesSlide" Target="../notesSlides/notesSlide87.xml"/><Relationship Id="rId1" Type="http://schemas.openxmlformats.org/officeDocument/2006/relationships/slideLayout" Target="../slideLayouts/slideLayout68.xml"/><Relationship Id="rId4" Type="http://schemas.openxmlformats.org/officeDocument/2006/relationships/image" Target="../media/image982.png"/></Relationships>
</file>

<file path=ppt/slides/_rels/slide682.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notesSlide" Target="../notesSlides/notesSlide88.xml"/><Relationship Id="rId1" Type="http://schemas.openxmlformats.org/officeDocument/2006/relationships/slideLayout" Target="../slideLayouts/slideLayout68.xml"/><Relationship Id="rId5" Type="http://schemas.openxmlformats.org/officeDocument/2006/relationships/image" Target="../media/image982.png"/><Relationship Id="rId4" Type="http://schemas.openxmlformats.org/officeDocument/2006/relationships/image" Target="../media/image979.png"/></Relationships>
</file>

<file path=ppt/slides/_rels/slide68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81.png"/><Relationship Id="rId7"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6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84.xml.rels><?xml version="1.0" encoding="UTF-8" standalone="yes"?>
<Relationships xmlns="http://schemas.openxmlformats.org/package/2006/relationships"><Relationship Id="rId3" Type="http://schemas.openxmlformats.org/officeDocument/2006/relationships/image" Target="../media/image984.png"/><Relationship Id="rId2" Type="http://schemas.openxmlformats.org/officeDocument/2006/relationships/notesSlide" Target="../notesSlides/notesSlide90.xml"/><Relationship Id="rId1" Type="http://schemas.openxmlformats.org/officeDocument/2006/relationships/slideLayout" Target="../slideLayouts/slideLayout68.xml"/><Relationship Id="rId5" Type="http://schemas.openxmlformats.org/officeDocument/2006/relationships/image" Target="../media/image985.png"/><Relationship Id="rId4" Type="http://schemas.openxmlformats.org/officeDocument/2006/relationships/image" Target="../media/image983.png"/></Relationships>
</file>

<file path=ppt/slides/_rels/slide685.xml.rels><?xml version="1.0" encoding="UTF-8" standalone="yes"?>
<Relationships xmlns="http://schemas.openxmlformats.org/package/2006/relationships"><Relationship Id="rId3" Type="http://schemas.openxmlformats.org/officeDocument/2006/relationships/image" Target="../media/image986.png"/><Relationship Id="rId7"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68.xml"/><Relationship Id="rId6" Type="http://schemas.openxmlformats.org/officeDocument/2006/relationships/image" Target="../media/image988.png"/><Relationship Id="rId5" Type="http://schemas.openxmlformats.org/officeDocument/2006/relationships/image" Target="../media/image983.png"/><Relationship Id="rId4" Type="http://schemas.openxmlformats.org/officeDocument/2006/relationships/image" Target="../media/image987.png"/></Relationships>
</file>

<file path=ppt/slides/_rels/slide686.xml.rels><?xml version="1.0" encoding="UTF-8" standalone="yes"?>
<Relationships xmlns="http://schemas.openxmlformats.org/package/2006/relationships"><Relationship Id="rId8" Type="http://schemas.openxmlformats.org/officeDocument/2006/relationships/image" Target="../media/image995.png"/><Relationship Id="rId3" Type="http://schemas.openxmlformats.org/officeDocument/2006/relationships/image" Target="../media/image989.png"/><Relationship Id="rId7" Type="http://schemas.openxmlformats.org/officeDocument/2006/relationships/image" Target="../media/image994.png"/><Relationship Id="rId2" Type="http://schemas.openxmlformats.org/officeDocument/2006/relationships/notesSlide" Target="../notesSlides/notesSlide92.xml"/><Relationship Id="rId1" Type="http://schemas.openxmlformats.org/officeDocument/2006/relationships/slideLayout" Target="../slideLayouts/slideLayout68.xml"/><Relationship Id="rId6" Type="http://schemas.openxmlformats.org/officeDocument/2006/relationships/image" Target="../media/image993.png"/><Relationship Id="rId5" Type="http://schemas.openxmlformats.org/officeDocument/2006/relationships/image" Target="../media/image992.png"/><Relationship Id="rId10" Type="http://schemas.openxmlformats.org/officeDocument/2006/relationships/image" Target="../media/image997.png"/><Relationship Id="rId4" Type="http://schemas.openxmlformats.org/officeDocument/2006/relationships/image" Target="../media/image991.png"/><Relationship Id="rId9" Type="http://schemas.openxmlformats.org/officeDocument/2006/relationships/image" Target="../media/image996.png"/></Relationships>
</file>

<file path=ppt/slides/_rels/slide687.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notesSlide" Target="../notesSlides/notesSlide93.xml"/><Relationship Id="rId1" Type="http://schemas.openxmlformats.org/officeDocument/2006/relationships/slideLayout" Target="../slideLayouts/slideLayout68.xml"/><Relationship Id="rId5" Type="http://schemas.openxmlformats.org/officeDocument/2006/relationships/image" Target="../media/image997.png"/><Relationship Id="rId4" Type="http://schemas.openxmlformats.org/officeDocument/2006/relationships/image" Target="../media/image998.png"/></Relationships>
</file>

<file path=ppt/slides/_rels/slide688.xml.rels><?xml version="1.0" encoding="UTF-8" standalone="yes"?>
<Relationships xmlns="http://schemas.openxmlformats.org/package/2006/relationships"><Relationship Id="rId3" Type="http://schemas.openxmlformats.org/officeDocument/2006/relationships/image" Target="../media/image999.png"/><Relationship Id="rId2" Type="http://schemas.openxmlformats.org/officeDocument/2006/relationships/notesSlide" Target="../notesSlides/notesSlide94.xml"/><Relationship Id="rId1" Type="http://schemas.openxmlformats.org/officeDocument/2006/relationships/slideLayout" Target="../slideLayouts/slideLayout68.xml"/></Relationships>
</file>

<file path=ppt/slides/_rels/slide689.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95.xml"/><Relationship Id="rId1" Type="http://schemas.openxmlformats.org/officeDocument/2006/relationships/slideLayout" Target="../slideLayouts/slideLayout68.xml"/><Relationship Id="rId6" Type="http://schemas.openxmlformats.org/officeDocument/2006/relationships/image" Target="../media/image1002.png"/><Relationship Id="rId5" Type="http://schemas.openxmlformats.org/officeDocument/2006/relationships/image" Target="../media/image1001.png"/><Relationship Id="rId4" Type="http://schemas.openxmlformats.org/officeDocument/2006/relationships/image" Target="../media/image983.png"/></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611.png"/><Relationship Id="rId1" Type="http://schemas.openxmlformats.org/officeDocument/2006/relationships/slideLayout" Target="../slideLayouts/slideLayout35.xml"/><Relationship Id="rId4" Type="http://schemas.openxmlformats.org/officeDocument/2006/relationships/image" Target="../media/image111.png"/></Relationships>
</file>

<file path=ppt/slides/_rels/slide690.xml.rels><?xml version="1.0" encoding="UTF-8" standalone="yes"?>
<Relationships xmlns="http://schemas.openxmlformats.org/package/2006/relationships"><Relationship Id="rId3" Type="http://schemas.openxmlformats.org/officeDocument/2006/relationships/image" Target="../media/image1003.png"/><Relationship Id="rId2" Type="http://schemas.openxmlformats.org/officeDocument/2006/relationships/notesSlide" Target="../notesSlides/notesSlide96.xml"/><Relationship Id="rId1" Type="http://schemas.openxmlformats.org/officeDocument/2006/relationships/slideLayout" Target="../slideLayouts/slideLayout68.xml"/><Relationship Id="rId6" Type="http://schemas.openxmlformats.org/officeDocument/2006/relationships/image" Target="../media/image1002.png"/><Relationship Id="rId5" Type="http://schemas.openxmlformats.org/officeDocument/2006/relationships/image" Target="../media/image1005.png"/><Relationship Id="rId4" Type="http://schemas.openxmlformats.org/officeDocument/2006/relationships/image" Target="../media/image1004.png"/></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7.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8.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8.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8.xml"/></Relationships>
</file>

<file path=ppt/slides/_rels/slide69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2.xml"/><Relationship Id="rId1" Type="http://schemas.openxmlformats.org/officeDocument/2006/relationships/vmlDrawing" Target="../drawings/vmlDrawing2.vml"/><Relationship Id="rId5" Type="http://schemas.openxmlformats.org/officeDocument/2006/relationships/image" Target="../media/image1006.emf"/><Relationship Id="rId4" Type="http://schemas.openxmlformats.org/officeDocument/2006/relationships/oleObject" Target="../embeddings/oleObject2.bin"/></Relationships>
</file>

<file path=ppt/slides/_rels/slide69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5.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8.xml"/></Relationships>
</file>

<file path=ppt/slides/_rels/slide70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8.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8.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8.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8.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8.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8.xml"/></Relationships>
</file>

<file path=ppt/slides/_rels/slide70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72.xml"/><Relationship Id="rId1" Type="http://schemas.openxmlformats.org/officeDocument/2006/relationships/vmlDrawing" Target="../drawings/vmlDrawing3.vml"/><Relationship Id="rId5" Type="http://schemas.openxmlformats.org/officeDocument/2006/relationships/image" Target="../media/image1006.emf"/><Relationship Id="rId4" Type="http://schemas.openxmlformats.org/officeDocument/2006/relationships/oleObject" Target="../embeddings/oleObject3.bin"/></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3.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3.xml"/></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5.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3.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3.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3.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3.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3.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8.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8.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8.xml"/></Relationships>
</file>

<file path=ppt/slides/_rels/slide718.xml.rels><?xml version="1.0" encoding="UTF-8" standalone="yes"?>
<Relationships xmlns="http://schemas.openxmlformats.org/package/2006/relationships"><Relationship Id="rId8" Type="http://schemas.openxmlformats.org/officeDocument/2006/relationships/image" Target="../media/image1014.png"/><Relationship Id="rId13" Type="http://schemas.openxmlformats.org/officeDocument/2006/relationships/image" Target="NULL"/><Relationship Id="rId3" Type="http://schemas.openxmlformats.org/officeDocument/2006/relationships/image" Target="../media/image1007.png"/><Relationship Id="rId7" Type="http://schemas.openxmlformats.org/officeDocument/2006/relationships/image" Target="../media/image1013.png"/><Relationship Id="rId12" Type="http://schemas.openxmlformats.org/officeDocument/2006/relationships/image" Target="NULL"/><Relationship Id="rId2" Type="http://schemas.openxmlformats.org/officeDocument/2006/relationships/notesSlide" Target="../notesSlides/notesSlide122.xml"/><Relationship Id="rId1" Type="http://schemas.openxmlformats.org/officeDocument/2006/relationships/slideLayout" Target="../slideLayouts/slideLayout68.xml"/><Relationship Id="rId6" Type="http://schemas.openxmlformats.org/officeDocument/2006/relationships/image" Target="../media/image1012.png"/><Relationship Id="rId11" Type="http://schemas.openxmlformats.org/officeDocument/2006/relationships/image" Target="NULL"/><Relationship Id="rId5" Type="http://schemas.openxmlformats.org/officeDocument/2006/relationships/image" Target="../media/image1009.png"/><Relationship Id="rId10" Type="http://schemas.openxmlformats.org/officeDocument/2006/relationships/image" Target="NULL"/><Relationship Id="rId4" Type="http://schemas.openxmlformats.org/officeDocument/2006/relationships/image" Target="../media/image1008.png"/><Relationship Id="rId9" Type="http://schemas.openxmlformats.org/officeDocument/2006/relationships/image" Target="NULL"/><Relationship Id="rId14" Type="http://schemas.openxmlformats.org/officeDocument/2006/relationships/image" Target="NUL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5.xml"/><Relationship Id="rId5" Type="http://schemas.openxmlformats.org/officeDocument/2006/relationships/image" Target="../media/image117.png"/><Relationship Id="rId4" Type="http://schemas.openxmlformats.org/officeDocument/2006/relationships/image" Target="../media/image116.png"/></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8.xml"/></Relationships>
</file>

<file path=ppt/slides/_rels/slide721.xml.rels><?xml version="1.0" encoding="UTF-8" standalone="yes"?>
<Relationships xmlns="http://schemas.openxmlformats.org/package/2006/relationships"><Relationship Id="rId3" Type="http://schemas.openxmlformats.org/officeDocument/2006/relationships/image" Target="../media/image1015.png"/><Relationship Id="rId2" Type="http://schemas.openxmlformats.org/officeDocument/2006/relationships/notesSlide" Target="../notesSlides/notesSlide125.xml"/><Relationship Id="rId1" Type="http://schemas.openxmlformats.org/officeDocument/2006/relationships/slideLayout" Target="../slideLayouts/slideLayout68.xml"/><Relationship Id="rId4" Type="http://schemas.openxmlformats.org/officeDocument/2006/relationships/image" Target="../media/image1016.png"/></Relationships>
</file>

<file path=ppt/slides/_rels/slide722.xml.rels><?xml version="1.0" encoding="UTF-8" standalone="yes"?>
<Relationships xmlns="http://schemas.openxmlformats.org/package/2006/relationships"><Relationship Id="rId3" Type="http://schemas.openxmlformats.org/officeDocument/2006/relationships/image" Target="../media/image1017.png"/><Relationship Id="rId2" Type="http://schemas.openxmlformats.org/officeDocument/2006/relationships/notesSlide" Target="../notesSlides/notesSlide126.xml"/><Relationship Id="rId1" Type="http://schemas.openxmlformats.org/officeDocument/2006/relationships/slideLayout" Target="../slideLayouts/slideLayout68.xml"/><Relationship Id="rId4" Type="http://schemas.openxmlformats.org/officeDocument/2006/relationships/image" Target="../media/image1018.png"/></Relationships>
</file>

<file path=ppt/slides/_rels/slide723.xml.rels><?xml version="1.0" encoding="UTF-8" standalone="yes"?>
<Relationships xmlns="http://schemas.openxmlformats.org/package/2006/relationships"><Relationship Id="rId3" Type="http://schemas.openxmlformats.org/officeDocument/2006/relationships/image" Target="../media/image1019.png"/><Relationship Id="rId2" Type="http://schemas.openxmlformats.org/officeDocument/2006/relationships/notesSlide" Target="../notesSlides/notesSlide127.xml"/><Relationship Id="rId1" Type="http://schemas.openxmlformats.org/officeDocument/2006/relationships/slideLayout" Target="../slideLayouts/slideLayout68.xml"/><Relationship Id="rId4" Type="http://schemas.openxmlformats.org/officeDocument/2006/relationships/image" Target="../media/image1021.png"/></Relationships>
</file>

<file path=ppt/slides/_rels/slide72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68.xml"/><Relationship Id="rId6" Type="http://schemas.openxmlformats.org/officeDocument/2006/relationships/image" Target="../media/image1024.png"/><Relationship Id="rId5" Type="http://schemas.openxmlformats.org/officeDocument/2006/relationships/image" Target="../media/image1023.png"/><Relationship Id="rId4" Type="http://schemas.openxmlformats.org/officeDocument/2006/relationships/image" Target="../media/image1022.png"/></Relationships>
</file>

<file path=ppt/slides/_rels/slide7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68.xml"/><Relationship Id="rId6" Type="http://schemas.openxmlformats.org/officeDocument/2006/relationships/image" Target="../media/image1024.png"/><Relationship Id="rId5" Type="http://schemas.openxmlformats.org/officeDocument/2006/relationships/image" Target="../media/image1023.png"/><Relationship Id="rId4" Type="http://schemas.openxmlformats.org/officeDocument/2006/relationships/image" Target="../media/image1022.png"/></Relationships>
</file>

<file path=ppt/slides/_rels/slide726.xml.rels><?xml version="1.0" encoding="UTF-8" standalone="yes"?>
<Relationships xmlns="http://schemas.openxmlformats.org/package/2006/relationships"><Relationship Id="rId3" Type="http://schemas.openxmlformats.org/officeDocument/2006/relationships/image" Target="../media/image1021.png"/><Relationship Id="rId2" Type="http://schemas.openxmlformats.org/officeDocument/2006/relationships/notesSlide" Target="../notesSlides/notesSlide130.xml"/><Relationship Id="rId1" Type="http://schemas.openxmlformats.org/officeDocument/2006/relationships/slideLayout" Target="../slideLayouts/slideLayout68.xml"/><Relationship Id="rId5" Type="http://schemas.openxmlformats.org/officeDocument/2006/relationships/image" Target="../media/image1025.png"/><Relationship Id="rId4" Type="http://schemas.openxmlformats.org/officeDocument/2006/relationships/image" Target="NULL"/></Relationships>
</file>

<file path=ppt/slides/_rels/slide727.xml.rels><?xml version="1.0" encoding="UTF-8" standalone="yes"?>
<Relationships xmlns="http://schemas.openxmlformats.org/package/2006/relationships"><Relationship Id="rId3" Type="http://schemas.openxmlformats.org/officeDocument/2006/relationships/image" Target="../media/image1026.png"/><Relationship Id="rId2" Type="http://schemas.openxmlformats.org/officeDocument/2006/relationships/notesSlide" Target="../notesSlides/notesSlide131.xml"/><Relationship Id="rId1" Type="http://schemas.openxmlformats.org/officeDocument/2006/relationships/slideLayout" Target="../slideLayouts/slideLayout68.xml"/><Relationship Id="rId4" Type="http://schemas.openxmlformats.org/officeDocument/2006/relationships/image" Target="../media/image1027.png"/></Relationships>
</file>

<file path=ppt/slides/_rels/slide728.xml.rels><?xml version="1.0" encoding="UTF-8" standalone="yes"?>
<Relationships xmlns="http://schemas.openxmlformats.org/package/2006/relationships"><Relationship Id="rId3" Type="http://schemas.openxmlformats.org/officeDocument/2006/relationships/image" Target="../media/image1028.png"/><Relationship Id="rId2" Type="http://schemas.openxmlformats.org/officeDocument/2006/relationships/notesSlide" Target="../notesSlides/notesSlide132.xml"/><Relationship Id="rId1" Type="http://schemas.openxmlformats.org/officeDocument/2006/relationships/slideLayout" Target="../slideLayouts/slideLayout68.xml"/><Relationship Id="rId5" Type="http://schemas.openxmlformats.org/officeDocument/2006/relationships/image" Target="../media/image1030.png"/><Relationship Id="rId4" Type="http://schemas.openxmlformats.org/officeDocument/2006/relationships/image" Target="../media/image1029.png"/></Relationships>
</file>

<file path=ppt/slides/_rels/slide729.xml.rels><?xml version="1.0" encoding="UTF-8" standalone="yes"?>
<Relationships xmlns="http://schemas.openxmlformats.org/package/2006/relationships"><Relationship Id="rId3" Type="http://schemas.openxmlformats.org/officeDocument/2006/relationships/image" Target="../media/image1031.png"/><Relationship Id="rId2" Type="http://schemas.openxmlformats.org/officeDocument/2006/relationships/notesSlide" Target="../notesSlides/notesSlide133.xml"/><Relationship Id="rId1" Type="http://schemas.openxmlformats.org/officeDocument/2006/relationships/slideLayout" Target="../slideLayouts/slideLayout68.xml"/><Relationship Id="rId5" Type="http://schemas.openxmlformats.org/officeDocument/2006/relationships/image" Target="../media/image1033.png"/><Relationship Id="rId4" Type="http://schemas.openxmlformats.org/officeDocument/2006/relationships/image" Target="../media/image1032.png"/></Relationships>
</file>

<file path=ppt/slides/_rels/slide7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png"/><Relationship Id="rId1" Type="http://schemas.openxmlformats.org/officeDocument/2006/relationships/slideLayout" Target="../slideLayouts/slideLayout35.xml"/></Relationships>
</file>

<file path=ppt/slides/_rels/slide730.xml.rels><?xml version="1.0" encoding="UTF-8" standalone="yes"?>
<Relationships xmlns="http://schemas.openxmlformats.org/package/2006/relationships"><Relationship Id="rId3" Type="http://schemas.openxmlformats.org/officeDocument/2006/relationships/image" Target="../media/image1034.png"/><Relationship Id="rId2" Type="http://schemas.openxmlformats.org/officeDocument/2006/relationships/notesSlide" Target="../notesSlides/notesSlide134.xml"/><Relationship Id="rId1" Type="http://schemas.openxmlformats.org/officeDocument/2006/relationships/slideLayout" Target="../slideLayouts/slideLayout68.xml"/><Relationship Id="rId5" Type="http://schemas.openxmlformats.org/officeDocument/2006/relationships/image" Target="../media/image1036.png"/><Relationship Id="rId4" Type="http://schemas.openxmlformats.org/officeDocument/2006/relationships/image" Target="../media/image1035.png"/></Relationships>
</file>

<file path=ppt/slides/_rels/slide731.xml.rels><?xml version="1.0" encoding="UTF-8" standalone="yes"?>
<Relationships xmlns="http://schemas.openxmlformats.org/package/2006/relationships"><Relationship Id="rId3" Type="http://schemas.openxmlformats.org/officeDocument/2006/relationships/image" Target="../media/image1034.png"/><Relationship Id="rId2" Type="http://schemas.openxmlformats.org/officeDocument/2006/relationships/notesSlide" Target="../notesSlides/notesSlide135.xml"/><Relationship Id="rId1" Type="http://schemas.openxmlformats.org/officeDocument/2006/relationships/slideLayout" Target="../slideLayouts/slideLayout68.xml"/><Relationship Id="rId5" Type="http://schemas.openxmlformats.org/officeDocument/2006/relationships/image" Target="../media/image1037.png"/><Relationship Id="rId4" Type="http://schemas.openxmlformats.org/officeDocument/2006/relationships/image" Target="../media/image1036.png"/></Relationships>
</file>

<file path=ppt/slides/_rels/slide732.xml.rels><?xml version="1.0" encoding="UTF-8" standalone="yes"?>
<Relationships xmlns="http://schemas.openxmlformats.org/package/2006/relationships"><Relationship Id="rId3" Type="http://schemas.openxmlformats.org/officeDocument/2006/relationships/image" Target="../media/image1038.png"/><Relationship Id="rId2" Type="http://schemas.openxmlformats.org/officeDocument/2006/relationships/notesSlide" Target="../notesSlides/notesSlide136.xml"/><Relationship Id="rId1" Type="http://schemas.openxmlformats.org/officeDocument/2006/relationships/slideLayout" Target="../slideLayouts/slideLayout68.xml"/><Relationship Id="rId5" Type="http://schemas.openxmlformats.org/officeDocument/2006/relationships/image" Target="../media/image1040.png"/><Relationship Id="rId4" Type="http://schemas.openxmlformats.org/officeDocument/2006/relationships/image" Target="../media/image1039.png"/></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8.xml"/></Relationships>
</file>

<file path=ppt/slides/_rels/slide734.xml.rels><?xml version="1.0" encoding="UTF-8" standalone="yes"?>
<Relationships xmlns="http://schemas.openxmlformats.org/package/2006/relationships"><Relationship Id="rId3" Type="http://schemas.openxmlformats.org/officeDocument/2006/relationships/image" Target="../media/image1014.png"/><Relationship Id="rId2" Type="http://schemas.openxmlformats.org/officeDocument/2006/relationships/notesSlide" Target="../notesSlides/notesSlide138.xml"/><Relationship Id="rId1" Type="http://schemas.openxmlformats.org/officeDocument/2006/relationships/slideLayout" Target="../slideLayouts/slideLayout68.xml"/></Relationships>
</file>

<file path=ppt/slides/_rels/slide735.xml.rels><?xml version="1.0" encoding="UTF-8" standalone="yes"?>
<Relationships xmlns="http://schemas.openxmlformats.org/package/2006/relationships"><Relationship Id="rId3" Type="http://schemas.openxmlformats.org/officeDocument/2006/relationships/image" Target="../media/image1041.png"/><Relationship Id="rId2" Type="http://schemas.openxmlformats.org/officeDocument/2006/relationships/notesSlide" Target="../notesSlides/notesSlide139.xml"/><Relationship Id="rId1" Type="http://schemas.openxmlformats.org/officeDocument/2006/relationships/slideLayout" Target="../slideLayouts/slideLayout68.xml"/><Relationship Id="rId4" Type="http://schemas.openxmlformats.org/officeDocument/2006/relationships/image" Target="../media/image1042.png"/></Relationships>
</file>

<file path=ppt/slides/_rels/slide736.xml.rels><?xml version="1.0" encoding="UTF-8" standalone="yes"?>
<Relationships xmlns="http://schemas.openxmlformats.org/package/2006/relationships"><Relationship Id="rId3" Type="http://schemas.openxmlformats.org/officeDocument/2006/relationships/image" Target="../media/image1043.png"/><Relationship Id="rId2" Type="http://schemas.openxmlformats.org/officeDocument/2006/relationships/notesSlide" Target="../notesSlides/notesSlide140.xml"/><Relationship Id="rId1" Type="http://schemas.openxmlformats.org/officeDocument/2006/relationships/slideLayout" Target="../slideLayouts/slideLayout68.xml"/><Relationship Id="rId4" Type="http://schemas.openxmlformats.org/officeDocument/2006/relationships/image" Target="../media/image1041.png"/></Relationships>
</file>

<file path=ppt/slides/_rels/slide737.xml.rels><?xml version="1.0" encoding="UTF-8" standalone="yes"?>
<Relationships xmlns="http://schemas.openxmlformats.org/package/2006/relationships"><Relationship Id="rId3" Type="http://schemas.openxmlformats.org/officeDocument/2006/relationships/image" Target="../media/image1044.png"/><Relationship Id="rId2" Type="http://schemas.openxmlformats.org/officeDocument/2006/relationships/notesSlide" Target="../notesSlides/notesSlide141.xml"/><Relationship Id="rId1" Type="http://schemas.openxmlformats.org/officeDocument/2006/relationships/slideLayout" Target="../slideLayouts/slideLayout68.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8.xml"/></Relationships>
</file>

<file path=ppt/slides/_rels/slide7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3.xml"/><Relationship Id="rId1" Type="http://schemas.openxmlformats.org/officeDocument/2006/relationships/slideLayout" Target="../slideLayouts/slideLayout68.xml"/><Relationship Id="rId4" Type="http://schemas.openxmlformats.org/officeDocument/2006/relationships/image" Target="NUL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5.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8.xml"/></Relationships>
</file>

<file path=ppt/slides/_rels/slide741.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notesSlide" Target="../notesSlides/notesSlide145.xml"/><Relationship Id="rId1" Type="http://schemas.openxmlformats.org/officeDocument/2006/relationships/slideLayout" Target="../slideLayouts/slideLayout68.xml"/><Relationship Id="rId5" Type="http://schemas.openxmlformats.org/officeDocument/2006/relationships/image" Target="../media/image1047.png"/><Relationship Id="rId4" Type="http://schemas.openxmlformats.org/officeDocument/2006/relationships/image" Target="../media/image1046.png"/></Relationships>
</file>

<file path=ppt/slides/_rels/slide742.xml.rels><?xml version="1.0" encoding="UTF-8" standalone="yes"?>
<Relationships xmlns="http://schemas.openxmlformats.org/package/2006/relationships"><Relationship Id="rId8" Type="http://schemas.openxmlformats.org/officeDocument/2006/relationships/image" Target="../media/image1051.png"/><Relationship Id="rId3" Type="http://schemas.openxmlformats.org/officeDocument/2006/relationships/image" Target="NULL"/><Relationship Id="rId7" Type="http://schemas.openxmlformats.org/officeDocument/2006/relationships/image" Target="../media/image1049.png"/><Relationship Id="rId2" Type="http://schemas.openxmlformats.org/officeDocument/2006/relationships/notesSlide" Target="../notesSlides/notesSlide146.xml"/><Relationship Id="rId1" Type="http://schemas.openxmlformats.org/officeDocument/2006/relationships/slideLayout" Target="../slideLayouts/slideLayout68.xml"/><Relationship Id="rId6" Type="http://schemas.openxmlformats.org/officeDocument/2006/relationships/image" Target="../media/image1048.png"/><Relationship Id="rId5" Type="http://schemas.openxmlformats.org/officeDocument/2006/relationships/image" Target="../media/image1042.png"/><Relationship Id="rId4" Type="http://schemas.openxmlformats.org/officeDocument/2006/relationships/image" Target="NULL"/><Relationship Id="rId9" Type="http://schemas.openxmlformats.org/officeDocument/2006/relationships/image" Target="../media/image1052.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4.xml.rels><?xml version="1.0" encoding="UTF-8" standalone="yes"?>
<Relationships xmlns="http://schemas.openxmlformats.org/package/2006/relationships"><Relationship Id="rId3" Type="http://schemas.openxmlformats.org/officeDocument/2006/relationships/image" Target="../media/image1054.png"/><Relationship Id="rId2" Type="http://schemas.openxmlformats.org/officeDocument/2006/relationships/image" Target="../media/image1053.png"/><Relationship Id="rId1" Type="http://schemas.openxmlformats.org/officeDocument/2006/relationships/slideLayout" Target="../slideLayouts/slideLayout68.xml"/><Relationship Id="rId4" Type="http://schemas.openxmlformats.org/officeDocument/2006/relationships/image" Target="../media/image1055.png"/></Relationships>
</file>

<file path=ppt/slides/_rels/slide745.xml.rels><?xml version="1.0" encoding="UTF-8" standalone="yes"?>
<Relationships xmlns="http://schemas.openxmlformats.org/package/2006/relationships"><Relationship Id="rId3" Type="http://schemas.openxmlformats.org/officeDocument/2006/relationships/image" Target="../media/image1057.png"/><Relationship Id="rId2" Type="http://schemas.openxmlformats.org/officeDocument/2006/relationships/image" Target="../media/image1056.png"/><Relationship Id="rId1" Type="http://schemas.openxmlformats.org/officeDocument/2006/relationships/slideLayout" Target="../slideLayouts/slideLayout68.xml"/></Relationships>
</file>

<file path=ppt/slides/_rels/slide746.xml.rels><?xml version="1.0" encoding="UTF-8" standalone="yes"?>
<Relationships xmlns="http://schemas.openxmlformats.org/package/2006/relationships"><Relationship Id="rId2" Type="http://schemas.openxmlformats.org/officeDocument/2006/relationships/image" Target="../media/image1058.png"/><Relationship Id="rId1" Type="http://schemas.openxmlformats.org/officeDocument/2006/relationships/slideLayout" Target="../slideLayouts/slideLayout68.xml"/></Relationships>
</file>

<file path=ppt/slides/_rels/slide747.xml.rels><?xml version="1.0" encoding="UTF-8" standalone="yes"?>
<Relationships xmlns="http://schemas.openxmlformats.org/package/2006/relationships"><Relationship Id="rId2" Type="http://schemas.openxmlformats.org/officeDocument/2006/relationships/image" Target="../media/image1059.png"/><Relationship Id="rId1" Type="http://schemas.openxmlformats.org/officeDocument/2006/relationships/slideLayout" Target="../slideLayouts/slideLayout68.xml"/></Relationships>
</file>

<file path=ppt/slides/_rels/slide748.xml.rels><?xml version="1.0" encoding="UTF-8" standalone="yes"?>
<Relationships xmlns="http://schemas.openxmlformats.org/package/2006/relationships"><Relationship Id="rId2" Type="http://schemas.openxmlformats.org/officeDocument/2006/relationships/image" Target="../media/image1061.png"/><Relationship Id="rId1" Type="http://schemas.openxmlformats.org/officeDocument/2006/relationships/slideLayout" Target="../slideLayouts/slideLayout68.xml"/></Relationships>
</file>

<file path=ppt/slides/_rels/slide749.xml.rels><?xml version="1.0" encoding="UTF-8" standalone="yes"?>
<Relationships xmlns="http://schemas.openxmlformats.org/package/2006/relationships"><Relationship Id="rId2" Type="http://schemas.openxmlformats.org/officeDocument/2006/relationships/image" Target="../media/image1062.png"/><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35.xml"/><Relationship Id="rId5" Type="http://schemas.openxmlformats.org/officeDocument/2006/relationships/image" Target="../media/image124.png"/><Relationship Id="rId4" Type="http://schemas.openxmlformats.org/officeDocument/2006/relationships/image" Target="../media/image123.pn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51.xml.rels><?xml version="1.0" encoding="UTF-8" standalone="yes"?>
<Relationships xmlns="http://schemas.openxmlformats.org/package/2006/relationships"><Relationship Id="rId2" Type="http://schemas.openxmlformats.org/officeDocument/2006/relationships/image" Target="../media/image1063.png"/><Relationship Id="rId1" Type="http://schemas.openxmlformats.org/officeDocument/2006/relationships/slideLayout" Target="../slideLayouts/slideLayout68.xml"/></Relationships>
</file>

<file path=ppt/slides/_rels/slide752.xml.rels><?xml version="1.0" encoding="UTF-8" standalone="yes"?>
<Relationships xmlns="http://schemas.openxmlformats.org/package/2006/relationships"><Relationship Id="rId2" Type="http://schemas.openxmlformats.org/officeDocument/2006/relationships/image" Target="../media/image1064.png"/><Relationship Id="rId1" Type="http://schemas.openxmlformats.org/officeDocument/2006/relationships/slideLayout" Target="../slideLayouts/slideLayout68.xml"/></Relationships>
</file>

<file path=ppt/slides/_rels/slide753.xml.rels><?xml version="1.0" encoding="UTF-8" standalone="yes"?>
<Relationships xmlns="http://schemas.openxmlformats.org/package/2006/relationships"><Relationship Id="rId2" Type="http://schemas.openxmlformats.org/officeDocument/2006/relationships/image" Target="../media/image1065.png"/><Relationship Id="rId1" Type="http://schemas.openxmlformats.org/officeDocument/2006/relationships/slideLayout" Target="../slideLayouts/slideLayout68.xml"/></Relationships>
</file>

<file path=ppt/slides/_rels/slide754.xml.rels><?xml version="1.0" encoding="UTF-8" standalone="yes"?>
<Relationships xmlns="http://schemas.openxmlformats.org/package/2006/relationships"><Relationship Id="rId2" Type="http://schemas.openxmlformats.org/officeDocument/2006/relationships/image" Target="../media/image1066.png"/><Relationship Id="rId1" Type="http://schemas.openxmlformats.org/officeDocument/2006/relationships/slideLayout" Target="../slideLayouts/slideLayout68.xml"/></Relationships>
</file>

<file path=ppt/slides/_rels/slide755.xml.rels><?xml version="1.0" encoding="UTF-8" standalone="yes"?>
<Relationships xmlns="http://schemas.openxmlformats.org/package/2006/relationships"><Relationship Id="rId2" Type="http://schemas.openxmlformats.org/officeDocument/2006/relationships/image" Target="../media/image1067.png"/><Relationship Id="rId1" Type="http://schemas.openxmlformats.org/officeDocument/2006/relationships/slideLayout" Target="../slideLayouts/slideLayout68.xml"/></Relationships>
</file>

<file path=ppt/slides/_rels/slide756.xml.rels><?xml version="1.0" encoding="UTF-8" standalone="yes"?>
<Relationships xmlns="http://schemas.openxmlformats.org/package/2006/relationships"><Relationship Id="rId2" Type="http://schemas.openxmlformats.org/officeDocument/2006/relationships/image" Target="../media/image1068.png"/><Relationship Id="rId1" Type="http://schemas.openxmlformats.org/officeDocument/2006/relationships/slideLayout" Target="../slideLayouts/slideLayout68.xml"/></Relationships>
</file>

<file path=ppt/slides/_rels/slide757.xml.rels><?xml version="1.0" encoding="UTF-8" standalone="yes"?>
<Relationships xmlns="http://schemas.openxmlformats.org/package/2006/relationships"><Relationship Id="rId2" Type="http://schemas.openxmlformats.org/officeDocument/2006/relationships/image" Target="../media/image1069.png"/><Relationship Id="rId1" Type="http://schemas.openxmlformats.org/officeDocument/2006/relationships/slideLayout" Target="../slideLayouts/slideLayout68.xml"/></Relationships>
</file>

<file path=ppt/slides/_rels/slide758.xml.rels><?xml version="1.0" encoding="UTF-8" standalone="yes"?>
<Relationships xmlns="http://schemas.openxmlformats.org/package/2006/relationships"><Relationship Id="rId2" Type="http://schemas.openxmlformats.org/officeDocument/2006/relationships/image" Target="../media/image1071.png"/><Relationship Id="rId1" Type="http://schemas.openxmlformats.org/officeDocument/2006/relationships/slideLayout" Target="../slideLayouts/slideLayout68.xml"/></Relationships>
</file>

<file path=ppt/slides/_rels/slide759.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5.xml"/><Relationship Id="rId5" Type="http://schemas.openxmlformats.org/officeDocument/2006/relationships/image" Target="../media/image128.png"/><Relationship Id="rId4" Type="http://schemas.openxmlformats.org/officeDocument/2006/relationships/image" Target="../media/image127.png"/></Relationships>
</file>

<file path=ppt/slides/_rels/slide760.xml.rels><?xml version="1.0" encoding="UTF-8" standalone="yes"?>
<Relationships xmlns="http://schemas.openxmlformats.org/package/2006/relationships"><Relationship Id="rId2" Type="http://schemas.openxmlformats.org/officeDocument/2006/relationships/image" Target="../media/image1073.png"/><Relationship Id="rId1" Type="http://schemas.openxmlformats.org/officeDocument/2006/relationships/slideLayout" Target="../slideLayouts/slideLayout68.xml"/></Relationships>
</file>

<file path=ppt/slides/_rels/slide761.xml.rels><?xml version="1.0" encoding="UTF-8" standalone="yes"?>
<Relationships xmlns="http://schemas.openxmlformats.org/package/2006/relationships"><Relationship Id="rId2" Type="http://schemas.openxmlformats.org/officeDocument/2006/relationships/image" Target="../media/image1074.png"/><Relationship Id="rId1" Type="http://schemas.openxmlformats.org/officeDocument/2006/relationships/slideLayout" Target="../slideLayouts/slideLayout68.xml"/></Relationships>
</file>

<file path=ppt/slides/_rels/slide762.xml.rels><?xml version="1.0" encoding="UTF-8" standalone="yes"?>
<Relationships xmlns="http://schemas.openxmlformats.org/package/2006/relationships"><Relationship Id="rId2" Type="http://schemas.openxmlformats.org/officeDocument/2006/relationships/image" Target="../media/image1075.png"/><Relationship Id="rId1" Type="http://schemas.openxmlformats.org/officeDocument/2006/relationships/slideLayout" Target="../slideLayouts/slideLayout6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7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69.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35.xml"/><Relationship Id="rId5" Type="http://schemas.openxmlformats.org/officeDocument/2006/relationships/image" Target="../media/image133.png"/><Relationship Id="rId4" Type="http://schemas.openxmlformats.org/officeDocument/2006/relationships/image" Target="../media/image132.png"/></Relationships>
</file>

<file path=ppt/slides/_rels/slide77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68.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6.xml.rels><?xml version="1.0" encoding="UTF-8" standalone="yes"?>
<Relationships xmlns="http://schemas.openxmlformats.org/package/2006/relationships"><Relationship Id="rId3" Type="http://schemas.openxmlformats.org/officeDocument/2006/relationships/image" Target="../media/image1077.png"/><Relationship Id="rId2" Type="http://schemas.openxmlformats.org/officeDocument/2006/relationships/image" Target="../media/image1076.png"/><Relationship Id="rId1" Type="http://schemas.openxmlformats.org/officeDocument/2006/relationships/slideLayout" Target="../slideLayouts/slideLayout68.xml"/></Relationships>
</file>

<file path=ppt/slides/_rels/slide777.xml.rels><?xml version="1.0" encoding="UTF-8" standalone="yes"?>
<Relationships xmlns="http://schemas.openxmlformats.org/package/2006/relationships"><Relationship Id="rId3" Type="http://schemas.openxmlformats.org/officeDocument/2006/relationships/image" Target="../media/image1079.png"/><Relationship Id="rId2" Type="http://schemas.openxmlformats.org/officeDocument/2006/relationships/image" Target="../media/image1078.png"/><Relationship Id="rId1" Type="http://schemas.openxmlformats.org/officeDocument/2006/relationships/slideLayout" Target="../slideLayouts/slideLayout68.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79.xml.rels><?xml version="1.0" encoding="UTF-8" standalone="yes"?>
<Relationships xmlns="http://schemas.openxmlformats.org/package/2006/relationships"><Relationship Id="rId2" Type="http://schemas.openxmlformats.org/officeDocument/2006/relationships/image" Target="../media/image1079.png"/><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5.xml"/><Relationship Id="rId5" Type="http://schemas.openxmlformats.org/officeDocument/2006/relationships/image" Target="../media/image136.png"/><Relationship Id="rId4" Type="http://schemas.openxmlformats.org/officeDocument/2006/relationships/image" Target="../media/image133.png"/></Relationships>
</file>

<file path=ppt/slides/_rels/slide780.xml.rels><?xml version="1.0" encoding="UTF-8" standalone="yes"?>
<Relationships xmlns="http://schemas.openxmlformats.org/package/2006/relationships"><Relationship Id="rId3" Type="http://schemas.openxmlformats.org/officeDocument/2006/relationships/image" Target="../media/image1082.png"/><Relationship Id="rId2" Type="http://schemas.openxmlformats.org/officeDocument/2006/relationships/image" Target="../media/image1081.png"/><Relationship Id="rId1" Type="http://schemas.openxmlformats.org/officeDocument/2006/relationships/slideLayout" Target="../slideLayouts/slideLayout68.xml"/><Relationship Id="rId4" Type="http://schemas.openxmlformats.org/officeDocument/2006/relationships/image" Target="../media/image1083.png"/></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2.xml.rels><?xml version="1.0" encoding="UTF-8" standalone="yes"?>
<Relationships xmlns="http://schemas.openxmlformats.org/package/2006/relationships"><Relationship Id="rId2" Type="http://schemas.openxmlformats.org/officeDocument/2006/relationships/image" Target="../media/image1084.png"/><Relationship Id="rId1" Type="http://schemas.openxmlformats.org/officeDocument/2006/relationships/slideLayout" Target="../slideLayouts/slideLayout68.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8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97.png"/><Relationship Id="rId1" Type="http://schemas.openxmlformats.org/officeDocument/2006/relationships/slideLayout" Target="../slideLayouts/slideLayout68.xml"/><Relationship Id="rId4" Type="http://schemas.openxmlformats.org/officeDocument/2006/relationships/image" Target="../media/image1085.png"/></Relationships>
</file>

<file path=ppt/slides/_rels/slide786.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68.xml"/><Relationship Id="rId5" Type="http://schemas.openxmlformats.org/officeDocument/2006/relationships/image" Target="../media/image359.png"/><Relationship Id="rId4" Type="http://schemas.openxmlformats.org/officeDocument/2006/relationships/image" Target="../media/image358.png"/></Relationships>
</file>

<file path=ppt/slides/_rels/slide78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68.xml"/></Relationships>
</file>

<file path=ppt/slides/_rels/slide78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39.png"/><Relationship Id="rId1" Type="http://schemas.openxmlformats.org/officeDocument/2006/relationships/slideLayout" Target="../slideLayouts/slideLayout68.xml"/></Relationships>
</file>

<file path=ppt/slides/_rels/slide789.xml.rels><?xml version="1.0" encoding="UTF-8" standalone="yes"?>
<Relationships xmlns="http://schemas.openxmlformats.org/package/2006/relationships"><Relationship Id="rId3" Type="http://schemas.openxmlformats.org/officeDocument/2006/relationships/image" Target="../media/image1087.png"/><Relationship Id="rId2" Type="http://schemas.openxmlformats.org/officeDocument/2006/relationships/image" Target="../media/image1086.png"/><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0.xml.rels><?xml version="1.0" encoding="UTF-8" standalone="yes"?>
<Relationships xmlns="http://schemas.openxmlformats.org/package/2006/relationships"><Relationship Id="rId3" Type="http://schemas.openxmlformats.org/officeDocument/2006/relationships/image" Target="../media/image2200.png"/><Relationship Id="rId7" Type="http://schemas.openxmlformats.org/officeDocument/2006/relationships/image" Target="../media/image2612.png"/><Relationship Id="rId2" Type="http://schemas.openxmlformats.org/officeDocument/2006/relationships/image" Target="../media/image427.png"/><Relationship Id="rId1" Type="http://schemas.openxmlformats.org/officeDocument/2006/relationships/slideLayout" Target="../slideLayouts/slideLayout68.xml"/><Relationship Id="rId6" Type="http://schemas.openxmlformats.org/officeDocument/2006/relationships/image" Target="../media/image2501.png"/><Relationship Id="rId5" Type="http://schemas.openxmlformats.org/officeDocument/2006/relationships/image" Target="../media/image2401.png"/><Relationship Id="rId4" Type="http://schemas.openxmlformats.org/officeDocument/2006/relationships/image" Target="../media/image2301.png"/></Relationships>
</file>

<file path=ppt/slides/_rels/slide791.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3700.png"/><Relationship Id="rId1" Type="http://schemas.openxmlformats.org/officeDocument/2006/relationships/slideLayout" Target="../slideLayouts/slideLayout68.xml"/><Relationship Id="rId6" Type="http://schemas.openxmlformats.org/officeDocument/2006/relationships/image" Target="../media/image4102.png"/><Relationship Id="rId5" Type="http://schemas.openxmlformats.org/officeDocument/2006/relationships/image" Target="../media/image444.png"/><Relationship Id="rId4" Type="http://schemas.openxmlformats.org/officeDocument/2006/relationships/image" Target="../media/image435.png"/></Relationships>
</file>

<file path=ppt/slides/_rels/slide792.xml.rels><?xml version="1.0" encoding="UTF-8" standalone="yes"?>
<Relationships xmlns="http://schemas.openxmlformats.org/package/2006/relationships"><Relationship Id="rId3" Type="http://schemas.openxmlformats.org/officeDocument/2006/relationships/image" Target="../media/image2800.png"/><Relationship Id="rId2" Type="http://schemas.openxmlformats.org/officeDocument/2006/relationships/image" Target="../media/image2900.png"/><Relationship Id="rId1" Type="http://schemas.openxmlformats.org/officeDocument/2006/relationships/slideLayout" Target="../slideLayouts/slideLayout68.xml"/><Relationship Id="rId4" Type="http://schemas.openxmlformats.org/officeDocument/2006/relationships/image" Target="../media/image1088.png"/></Relationships>
</file>

<file path=ppt/slides/_rels/slide793.xml.rels><?xml version="1.0" encoding="UTF-8" standalone="yes"?>
<Relationships xmlns="http://schemas.openxmlformats.org/package/2006/relationships"><Relationship Id="rId3" Type="http://schemas.openxmlformats.org/officeDocument/2006/relationships/hyperlink" Target="http://www.real-statistics.com/statistics-tables/studentized-range-q-table/" TargetMode="External"/><Relationship Id="rId2" Type="http://schemas.openxmlformats.org/officeDocument/2006/relationships/image" Target="../media/image449.png"/><Relationship Id="rId1" Type="http://schemas.openxmlformats.org/officeDocument/2006/relationships/slideLayout" Target="../slideLayouts/slideLayout68.xml"/><Relationship Id="rId4" Type="http://schemas.openxmlformats.org/officeDocument/2006/relationships/image" Target="../media/image1089.png"/></Relationships>
</file>

<file path=ppt/slides/_rels/slide794.xml.rels><?xml version="1.0" encoding="UTF-8" standalone="yes"?>
<Relationships xmlns="http://schemas.openxmlformats.org/package/2006/relationships"><Relationship Id="rId2" Type="http://schemas.openxmlformats.org/officeDocument/2006/relationships/image" Target="../media/image3103.png"/><Relationship Id="rId1" Type="http://schemas.openxmlformats.org/officeDocument/2006/relationships/slideLayout" Target="../slideLayouts/slideLayout68.xml"/></Relationships>
</file>

<file path=ppt/slides/_rels/slide795.xml.rels><?xml version="1.0" encoding="UTF-8" standalone="yes"?>
<Relationships xmlns="http://schemas.openxmlformats.org/package/2006/relationships"><Relationship Id="rId3" Type="http://schemas.openxmlformats.org/officeDocument/2006/relationships/image" Target="../media/image3401.png"/><Relationship Id="rId2" Type="http://schemas.openxmlformats.org/officeDocument/2006/relationships/image" Target="../media/image3300.png"/><Relationship Id="rId1" Type="http://schemas.openxmlformats.org/officeDocument/2006/relationships/slideLayout" Target="../slideLayouts/slideLayout68.xml"/><Relationship Id="rId4" Type="http://schemas.openxmlformats.org/officeDocument/2006/relationships/image" Target="../media/image3501.png"/></Relationships>
</file>

<file path=ppt/slides/_rels/slide796.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147.xml"/><Relationship Id="rId1" Type="http://schemas.openxmlformats.org/officeDocument/2006/relationships/slideLayout" Target="../slideLayouts/slideLayout73.xml"/></Relationships>
</file>

<file path=ppt/slides/_rels/slide797.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54.png"/><Relationship Id="rId1" Type="http://schemas.openxmlformats.org/officeDocument/2006/relationships/slideLayout" Target="../slideLayouts/slideLayout68.xml"/></Relationships>
</file>

<file path=ppt/slides/_rels/slide798.xml.rels><?xml version="1.0" encoding="UTF-8" standalone="yes"?>
<Relationships xmlns="http://schemas.openxmlformats.org/package/2006/relationships"><Relationship Id="rId3" Type="http://schemas.openxmlformats.org/officeDocument/2006/relationships/image" Target="../media/image706.png"/><Relationship Id="rId2" Type="http://schemas.openxmlformats.org/officeDocument/2006/relationships/image" Target="../media/image654.png"/><Relationship Id="rId1" Type="http://schemas.openxmlformats.org/officeDocument/2006/relationships/slideLayout" Target="../slideLayouts/slideLayout68.xml"/></Relationships>
</file>

<file path=ppt/slides/_rels/slide799.xml.rels><?xml version="1.0" encoding="UTF-8" standalone="yes"?>
<Relationships xmlns="http://schemas.openxmlformats.org/package/2006/relationships"><Relationship Id="rId3" Type="http://schemas.openxmlformats.org/officeDocument/2006/relationships/image" Target="../media/image2900.png"/><Relationship Id="rId2" Type="http://schemas.openxmlformats.org/officeDocument/2006/relationships/image" Target="../media/image773.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00.xml.rels><?xml version="1.0" encoding="UTF-8" standalone="yes"?>
<Relationships xmlns="http://schemas.openxmlformats.org/package/2006/relationships"><Relationship Id="rId8" Type="http://schemas.openxmlformats.org/officeDocument/2006/relationships/image" Target="../media/image3601.png"/><Relationship Id="rId3" Type="http://schemas.openxmlformats.org/officeDocument/2006/relationships/image" Target="../media/image3103.png"/><Relationship Id="rId7" Type="http://schemas.openxmlformats.org/officeDocument/2006/relationships/image" Target="../media/image3501.png"/><Relationship Id="rId2" Type="http://schemas.openxmlformats.org/officeDocument/2006/relationships/image" Target="../media/image3000.png"/><Relationship Id="rId1" Type="http://schemas.openxmlformats.org/officeDocument/2006/relationships/slideLayout" Target="../slideLayouts/slideLayout68.xml"/><Relationship Id="rId6" Type="http://schemas.openxmlformats.org/officeDocument/2006/relationships/image" Target="../media/image3401.png"/><Relationship Id="rId5" Type="http://schemas.openxmlformats.org/officeDocument/2006/relationships/image" Target="../media/image3300.png"/><Relationship Id="rId4" Type="http://schemas.openxmlformats.org/officeDocument/2006/relationships/image" Target="../media/image3200.png"/></Relationships>
</file>

<file path=ppt/slides/_rels/slide801.xml.rels><?xml version="1.0" encoding="UTF-8" standalone="yes"?>
<Relationships xmlns="http://schemas.openxmlformats.org/package/2006/relationships"><Relationship Id="rId3" Type="http://schemas.openxmlformats.org/officeDocument/2006/relationships/image" Target="../media/image5200.png"/><Relationship Id="rId2" Type="http://schemas.openxmlformats.org/officeDocument/2006/relationships/image" Target="../media/image779.png"/><Relationship Id="rId1" Type="http://schemas.openxmlformats.org/officeDocument/2006/relationships/slideLayout" Target="../slideLayouts/slideLayout68.xml"/></Relationships>
</file>

<file path=ppt/slides/_rels/slide802.xml.rels><?xml version="1.0" encoding="UTF-8" standalone="yes"?>
<Relationships xmlns="http://schemas.openxmlformats.org/package/2006/relationships"><Relationship Id="rId8" Type="http://schemas.openxmlformats.org/officeDocument/2006/relationships/image" Target="../media/image7000.png"/><Relationship Id="rId3" Type="http://schemas.openxmlformats.org/officeDocument/2006/relationships/image" Target="../media/image6500.png"/><Relationship Id="rId7" Type="http://schemas.openxmlformats.org/officeDocument/2006/relationships/image" Target="../media/image6900.png"/><Relationship Id="rId2" Type="http://schemas.openxmlformats.org/officeDocument/2006/relationships/image" Target="../media/image6400.png"/><Relationship Id="rId1" Type="http://schemas.openxmlformats.org/officeDocument/2006/relationships/slideLayout" Target="../slideLayouts/slideLayout68.xml"/><Relationship Id="rId6" Type="http://schemas.openxmlformats.org/officeDocument/2006/relationships/image" Target="../media/image6800.png"/><Relationship Id="rId5" Type="http://schemas.openxmlformats.org/officeDocument/2006/relationships/image" Target="../media/image5310.png"/><Relationship Id="rId4" Type="http://schemas.openxmlformats.org/officeDocument/2006/relationships/image" Target="../media/image5410.png"/></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4310.png"/><Relationship Id="rId2" Type="http://schemas.openxmlformats.org/officeDocument/2006/relationships/image" Target="../media/image610.png"/><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612.png"/><Relationship Id="rId4" Type="http://schemas.openxmlformats.org/officeDocument/2006/relationships/image" Target="../media/image602.png"/></Relationships>
</file>

<file path=ppt/slides/_rels/slide8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661.png"/><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110.png"/><Relationship Id="rId7" Type="http://schemas.openxmlformats.org/officeDocument/2006/relationships/image" Target="../media/image740.png"/><Relationship Id="rId2" Type="http://schemas.openxmlformats.org/officeDocument/2006/relationships/image" Target="../media/image681.png"/><Relationship Id="rId1" Type="http://schemas.openxmlformats.org/officeDocument/2006/relationships/slideLayout" Target="../slideLayouts/slideLayout35.xml"/><Relationship Id="rId6" Type="http://schemas.openxmlformats.org/officeDocument/2006/relationships/image" Target="../media/image713.png"/><Relationship Id="rId5" Type="http://schemas.openxmlformats.org/officeDocument/2006/relationships/image" Target="../media/image42.jpeg"/><Relationship Id="rId4" Type="http://schemas.openxmlformats.org/officeDocument/2006/relationships/image" Target="../media/image141.png"/><Relationship Id="rId9" Type="http://schemas.openxmlformats.org/officeDocument/2006/relationships/image" Target="../media/image750.png"/></Relationships>
</file>

<file path=ppt/slides/_rels/slide8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42.jpeg"/><Relationship Id="rId1" Type="http://schemas.openxmlformats.org/officeDocument/2006/relationships/slideLayout" Target="../slideLayouts/slideLayout35.xml"/><Relationship Id="rId6" Type="http://schemas.openxmlformats.org/officeDocument/2006/relationships/image" Target="../media/image812.png"/><Relationship Id="rId5" Type="http://schemas.openxmlformats.org/officeDocument/2006/relationships/image" Target="../media/image801.png"/><Relationship Id="rId4" Type="http://schemas.openxmlformats.org/officeDocument/2006/relationships/image" Target="../media/image790.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xml"/><Relationship Id="rId1" Type="http://schemas.openxmlformats.org/officeDocument/2006/relationships/slideLayout" Target="../slideLayouts/slideLayout35.xml"/><Relationship Id="rId5" Type="http://schemas.openxmlformats.org/officeDocument/2006/relationships/image" Target="../media/image147.png"/><Relationship Id="rId4"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a:t>
            </a:r>
          </a:p>
        </p:txBody>
      </p:sp>
      <p:sp>
        <p:nvSpPr>
          <p:cNvPr id="5" name="TextBox 4"/>
          <p:cNvSpPr txBox="1"/>
          <p:nvPr/>
        </p:nvSpPr>
        <p:spPr>
          <a:xfrm>
            <a:off x="1001924" y="2922417"/>
            <a:ext cx="2001774" cy="553998"/>
          </a:xfrm>
          <a:prstGeom prst="rect">
            <a:avLst/>
          </a:prstGeom>
          <a:noFill/>
        </p:spPr>
        <p:txBody>
          <a:bodyPr wrap="square" rtlCol="0">
            <a:spAutoFit/>
          </a:bodyPr>
          <a:lstStyle/>
          <a:p>
            <a:r>
              <a:rPr lang="en-US" sz="3000" dirty="0"/>
              <a:t>Sample</a:t>
            </a:r>
          </a:p>
        </p:txBody>
      </p:sp>
      <p:sp>
        <p:nvSpPr>
          <p:cNvPr id="6" name="TextBox 5"/>
          <p:cNvSpPr txBox="1"/>
          <p:nvPr/>
        </p:nvSpPr>
        <p:spPr>
          <a:xfrm>
            <a:off x="709724" y="3515192"/>
            <a:ext cx="2473399" cy="553998"/>
          </a:xfrm>
          <a:prstGeom prst="rect">
            <a:avLst/>
          </a:prstGeom>
          <a:noFill/>
        </p:spPr>
        <p:txBody>
          <a:bodyPr wrap="square" rtlCol="0">
            <a:spAutoFit/>
          </a:bodyPr>
          <a:lstStyle/>
          <a:p>
            <a:r>
              <a:rPr lang="en-US" sz="3000" dirty="0"/>
              <a:t>Population</a:t>
            </a:r>
          </a:p>
        </p:txBody>
      </p:sp>
      <p:sp>
        <p:nvSpPr>
          <p:cNvPr id="7" name="TextBox 6"/>
          <p:cNvSpPr txBox="1"/>
          <p:nvPr/>
        </p:nvSpPr>
        <p:spPr>
          <a:xfrm>
            <a:off x="2572449" y="2419222"/>
            <a:ext cx="1186766" cy="553998"/>
          </a:xfrm>
          <a:prstGeom prst="rect">
            <a:avLst/>
          </a:prstGeom>
          <a:noFill/>
        </p:spPr>
        <p:txBody>
          <a:bodyPr wrap="square" rtlCol="0">
            <a:spAutoFit/>
          </a:bodyPr>
          <a:lstStyle/>
          <a:p>
            <a:r>
              <a:rPr lang="en-US" sz="3000" dirty="0"/>
              <a:t>Mean</a:t>
            </a:r>
          </a:p>
        </p:txBody>
      </p:sp>
      <p:sp>
        <p:nvSpPr>
          <p:cNvPr id="8" name="TextBox 7"/>
          <p:cNvSpPr txBox="1"/>
          <p:nvPr/>
        </p:nvSpPr>
        <p:spPr>
          <a:xfrm>
            <a:off x="3773031" y="1965163"/>
            <a:ext cx="1796496" cy="1015663"/>
          </a:xfrm>
          <a:prstGeom prst="rect">
            <a:avLst/>
          </a:prstGeom>
          <a:noFill/>
        </p:spPr>
        <p:txBody>
          <a:bodyPr wrap="square" rtlCol="0">
            <a:spAutoFit/>
          </a:bodyPr>
          <a:lstStyle/>
          <a:p>
            <a:r>
              <a:rPr lang="en-US" sz="3000" dirty="0"/>
              <a:t>Standard Deviation</a:t>
            </a:r>
          </a:p>
        </p:txBody>
      </p:sp>
      <p:sp>
        <p:nvSpPr>
          <p:cNvPr id="9" name="TextBox 8"/>
          <p:cNvSpPr txBox="1"/>
          <p:nvPr/>
        </p:nvSpPr>
        <p:spPr>
          <a:xfrm>
            <a:off x="5439676" y="2419222"/>
            <a:ext cx="1608700" cy="553998"/>
          </a:xfrm>
          <a:prstGeom prst="rect">
            <a:avLst/>
          </a:prstGeom>
          <a:noFill/>
        </p:spPr>
        <p:txBody>
          <a:bodyPr wrap="square" rtlCol="0">
            <a:spAutoFit/>
          </a:bodyPr>
          <a:lstStyle/>
          <a:p>
            <a:r>
              <a:rPr lang="en-US" sz="3000" dirty="0"/>
              <a:t>Variance</a:t>
            </a:r>
          </a:p>
        </p:txBody>
      </p:sp>
      <mc:AlternateContent xmlns:mc="http://schemas.openxmlformats.org/markup-compatibility/2006" xmlns:a14="http://schemas.microsoft.com/office/drawing/2010/main">
        <mc:Choice Requires="a14">
          <p:sp>
            <p:nvSpPr>
              <p:cNvPr id="11" name="TextBox 10"/>
              <p:cNvSpPr txBox="1"/>
              <p:nvPr/>
            </p:nvSpPr>
            <p:spPr>
              <a:xfrm>
                <a:off x="2518983" y="2879886"/>
                <a:ext cx="1241434"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300" i="1">
                              <a:latin typeface="Cambria Math" panose="02040503050406030204" pitchFamily="18" charset="0"/>
                            </a:rPr>
                          </m:ctrlPr>
                        </m:accPr>
                        <m:e>
                          <m:r>
                            <a:rPr lang="en-US" sz="3300" i="1">
                              <a:latin typeface="Cambria Math"/>
                            </a:rPr>
                            <m:t>𝑥</m:t>
                          </m:r>
                        </m:e>
                      </m:acc>
                    </m:oMath>
                  </m:oMathPara>
                </a14:m>
                <a:endParaRPr lang="en-US" sz="3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358643" y="2696848"/>
                <a:ext cx="1655245" cy="769441"/>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93635" y="3455587"/>
                <a:ext cx="1256603"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𝜇</m:t>
                      </m:r>
                    </m:oMath>
                  </m:oMathPara>
                </a14:m>
                <a:endParaRPr lang="en-US" sz="3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324846" y="3464449"/>
                <a:ext cx="1675471" cy="76944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864048" y="3495229"/>
                <a:ext cx="1295032"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𝜎</m:t>
                      </m:r>
                    </m:oMath>
                  </m:oMathPara>
                </a14:m>
                <a:endParaRPr lang="en-US" sz="3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152063" y="3517305"/>
                <a:ext cx="1726709" cy="76944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989290" y="2900080"/>
                <a:ext cx="1080014"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a:rPr>
                        <m:t>𝑠</m:t>
                      </m:r>
                    </m:oMath>
                  </m:oMathPara>
                </a14:m>
                <a:endParaRPr lang="en-US" sz="3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19054" y="2723774"/>
                <a:ext cx="1440018" cy="70788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382197" y="2902969"/>
                <a:ext cx="157577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000" i="1">
                              <a:latin typeface="Cambria Math" panose="02040503050406030204" pitchFamily="18" charset="0"/>
                            </a:rPr>
                          </m:ctrlPr>
                        </m:sSupPr>
                        <m:e>
                          <m:r>
                            <a:rPr lang="en-US" sz="3000" i="1">
                              <a:latin typeface="Cambria Math"/>
                            </a:rPr>
                            <m:t>𝑠</m:t>
                          </m:r>
                        </m:e>
                        <m:sup>
                          <m:r>
                            <a:rPr lang="en-US" sz="3000" i="1">
                              <a:latin typeface="Cambria Math"/>
                            </a:rPr>
                            <m:t>2</m:t>
                          </m:r>
                        </m:sup>
                      </m:sSup>
                    </m:oMath>
                  </m:oMathPara>
                </a14:m>
                <a:endParaRPr lang="en-US" sz="3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176263" y="2727626"/>
                <a:ext cx="2101038" cy="70788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159079" y="3494482"/>
                <a:ext cx="1850081" cy="6001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300" i="1">
                              <a:latin typeface="Cambria Math" panose="02040503050406030204" pitchFamily="18" charset="0"/>
                              <a:ea typeface="Cambria Math"/>
                            </a:rPr>
                          </m:ctrlPr>
                        </m:sSupPr>
                        <m:e>
                          <m:r>
                            <a:rPr lang="en-US" sz="3300" i="1">
                              <a:latin typeface="Cambria Math"/>
                              <a:ea typeface="Cambria Math"/>
                            </a:rPr>
                            <m:t>𝜎</m:t>
                          </m:r>
                        </m:e>
                        <m:sup>
                          <m:r>
                            <a:rPr lang="en-US" sz="3300" i="1">
                              <a:latin typeface="Cambria Math"/>
                              <a:ea typeface="Cambria Math"/>
                            </a:rPr>
                            <m:t>2</m:t>
                          </m:r>
                        </m:sup>
                      </m:sSup>
                    </m:oMath>
                  </m:oMathPara>
                </a14:m>
                <a:endParaRPr lang="en-US" sz="3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878772" y="3516309"/>
                <a:ext cx="2466774" cy="769441"/>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76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2" presetClass="entr" presetSubtype="2"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Q1</a:t>
            </a:r>
          </a:p>
        </p:txBody>
      </p:sp>
      <p:sp>
        <p:nvSpPr>
          <p:cNvPr id="3" name="Content Placeholder 2"/>
          <p:cNvSpPr>
            <a:spLocks noGrp="1"/>
          </p:cNvSpPr>
          <p:nvPr>
            <p:ph idx="1"/>
          </p:nvPr>
        </p:nvSpPr>
        <p:spPr>
          <a:xfrm>
            <a:off x="425302" y="2013541"/>
            <a:ext cx="8229600" cy="2073349"/>
          </a:xfrm>
        </p:spPr>
        <p:txBody>
          <a:bodyPr>
            <a:normAutofit fontScale="92500" lnSpcReduction="10000"/>
          </a:bodyPr>
          <a:lstStyle/>
          <a:p>
            <a:pPr marL="0" indent="0">
              <a:buNone/>
            </a:pPr>
            <a:r>
              <a:rPr lang="en-US" dirty="0"/>
              <a:t>A particular study focused on high school freshman and seniors and their GPAs in a required economics class.  The study consisted of enumerating every freshman and senior in the school and randomly selecting them from that sampling frame.  Their scores in the economics class were then recorded, and a hypothesis test for the difference of means was conducted.  The seniors were found to have a significantly greater mean score in the class than the freshman.  What sort of conclusions can be made from this study? In other words, what is the scope of this study? In this class, scope typically constitutes both the causal inferences and populations inferences.</a:t>
            </a:r>
          </a:p>
        </p:txBody>
      </p:sp>
      <p:sp>
        <p:nvSpPr>
          <p:cNvPr id="4" name="Content Placeholder 2"/>
          <p:cNvSpPr txBox="1">
            <a:spLocks/>
          </p:cNvSpPr>
          <p:nvPr/>
        </p:nvSpPr>
        <p:spPr>
          <a:xfrm>
            <a:off x="396062" y="4102838"/>
            <a:ext cx="8229600" cy="1645389"/>
          </a:xfrm>
          <a:prstGeom prst="rect">
            <a:avLst/>
          </a:prstGeom>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i="1" dirty="0"/>
              <a:t>Since the subjects cannot be randomly assigned to be freshman or seniors, this is an observational study, and thus the difference in mean scores is only associated with the freshman / senior status. We can’t tell if the class (freshman or senior) caused the difference or not. </a:t>
            </a:r>
          </a:p>
          <a:p>
            <a:pPr marL="0" indent="0">
              <a:buNone/>
            </a:pPr>
            <a:r>
              <a:rPr lang="en-US" sz="2100" i="1" dirty="0"/>
              <a:t>The sample was a random sample from the school; therefore, these findings can be generalized to all freshman and seniors in the school. In conclusion, it can be inferred that the mean economics score of the seniors in the school is greater than that of the freshman although the cause of this difference cannot be determined from this study.     </a:t>
            </a:r>
          </a:p>
        </p:txBody>
      </p:sp>
      <p:sp>
        <p:nvSpPr>
          <p:cNvPr id="8" name="TextBox 7"/>
          <p:cNvSpPr txBox="1"/>
          <p:nvPr/>
        </p:nvSpPr>
        <p:spPr>
          <a:xfrm>
            <a:off x="4037610" y="130628"/>
            <a:ext cx="605642" cy="369332"/>
          </a:xfrm>
          <a:prstGeom prst="rect">
            <a:avLst/>
          </a:prstGeom>
          <a:solidFill>
            <a:schemeClr val="bg1"/>
          </a:solidFill>
        </p:spPr>
        <p:txBody>
          <a:bodyPr wrap="square" rtlCol="0">
            <a:spAutoFit/>
          </a:bodyPr>
          <a:lstStyle/>
          <a:p>
            <a:endParaRPr lang="en-US" dirty="0"/>
          </a:p>
        </p:txBody>
      </p:sp>
      <p:grpSp>
        <p:nvGrpSpPr>
          <p:cNvPr id="7" name="Group 6"/>
          <p:cNvGrpSpPr/>
          <p:nvPr/>
        </p:nvGrpSpPr>
        <p:grpSpPr>
          <a:xfrm>
            <a:off x="6857366" y="130628"/>
            <a:ext cx="1509394" cy="1483566"/>
            <a:chOff x="6857366" y="130628"/>
            <a:chExt cx="1509394" cy="1483566"/>
          </a:xfrm>
        </p:grpSpPr>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7366" y="130628"/>
              <a:ext cx="1509394" cy="1483566"/>
            </a:xfrm>
            <a:prstGeom prst="rect">
              <a:avLst/>
            </a:prstGeom>
          </p:spPr>
        </p:pic>
        <p:sp>
          <p:nvSpPr>
            <p:cNvPr id="6" name="TextBox 5"/>
            <p:cNvSpPr txBox="1"/>
            <p:nvPr/>
          </p:nvSpPr>
          <p:spPr>
            <a:xfrm>
              <a:off x="7540809" y="423768"/>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85845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fontScale="90000"/>
          </a:bodyPr>
          <a:lstStyle/>
          <a:p>
            <a:r>
              <a:rPr lang="en-US" dirty="0"/>
              <a:t>FULL EXAMPLE: CREATIVITY STUDY!</a:t>
            </a:r>
          </a:p>
        </p:txBody>
      </p:sp>
      <p:sp>
        <p:nvSpPr>
          <p:cNvPr id="5" name="TextBox 4"/>
          <p:cNvSpPr txBox="1"/>
          <p:nvPr/>
        </p:nvSpPr>
        <p:spPr>
          <a:xfrm>
            <a:off x="952500" y="1818212"/>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4750121" y="2430252"/>
                <a:ext cx="2796663"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4000" b="0" i="1" u="none" strike="noStrike" kern="1200" cap="none" spc="0" normalizeH="0" baseline="0" noProof="0">
                        <a:ln>
                          <a:noFill/>
                        </a:ln>
                        <a:solidFill>
                          <a:prstClr val="black"/>
                        </a:solidFill>
                        <a:effectLst/>
                        <a:uLnTx/>
                        <a:uFillTx/>
                        <a:latin typeface="Cambria Math"/>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50121" y="2430252"/>
                <a:ext cx="2796663" cy="1446550"/>
              </a:xfrm>
              <a:prstGeom prst="rect">
                <a:avLst/>
              </a:prstGeom>
              <a:blipFill rotWithShape="0">
                <a:blip r:embed="rId2"/>
                <a:stretch>
                  <a:fillRect l="-7625" t="-4219" b="-16456"/>
                </a:stretch>
              </a:blipFill>
            </p:spPr>
            <p:txBody>
              <a:bodyPr/>
              <a:lstStyle/>
              <a:p>
                <a:r>
                  <a:rPr lang="en-US">
                    <a:noFill/>
                  </a:rPr>
                  <a:t> </a:t>
                </a:r>
              </a:p>
            </p:txBody>
          </p:sp>
        </mc:Fallback>
      </mc:AlternateContent>
      <p:sp>
        <p:nvSpPr>
          <p:cNvPr id="6" name="TextBox 5"/>
          <p:cNvSpPr txBox="1"/>
          <p:nvPr/>
        </p:nvSpPr>
        <p:spPr>
          <a:xfrm>
            <a:off x="5381482" y="4003596"/>
            <a:ext cx="2438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4750121" y="4401002"/>
                <a:ext cx="3479479" cy="14309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4000" b="0" i="0" u="none" strike="noStrike" kern="1200" cap="none" spc="0" normalizeH="0" baseline="0" noProof="0" dirty="0">
                    <a:ln>
                      <a:noFill/>
                    </a:ln>
                    <a:solidFill>
                      <a:prstClr val="black"/>
                    </a:solidFill>
                    <a:effectLst/>
                    <a:uLnTx/>
                    <a:uFillTx/>
                    <a:latin typeface="Calibri"/>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40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40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4000" b="0" i="0" u="none" strike="noStrike" kern="1200" cap="none" spc="0" normalizeH="0" baseline="0" noProof="0" dirty="0">
                    <a:ln>
                      <a:noFill/>
                    </a:ln>
                    <a:solidFill>
                      <a:prstClr val="black"/>
                    </a:solidFill>
                    <a:effectLst/>
                    <a:uLnTx/>
                    <a:uFillTx/>
                    <a:latin typeface="Calibri"/>
                    <a:ea typeface="+mn-ea"/>
                    <a:cs typeface="+mn-cs"/>
                  </a:rPr>
                  <a:t>0</a:t>
                </a:r>
              </a:p>
            </p:txBody>
          </p:sp>
        </mc:Choice>
        <mc:Fallback xmlns="">
          <p:sp>
            <p:nvSpPr>
              <p:cNvPr id="7" name="TextBox 6"/>
              <p:cNvSpPr txBox="1">
                <a:spLocks noRot="1" noChangeAspect="1" noMove="1" noResize="1" noEditPoints="1" noAdjustHandles="1" noChangeArrowheads="1" noChangeShapeType="1" noTextEdit="1"/>
              </p:cNvSpPr>
              <p:nvPr/>
            </p:nvSpPr>
            <p:spPr>
              <a:xfrm>
                <a:off x="4750121" y="4401002"/>
                <a:ext cx="3479479" cy="1430969"/>
              </a:xfrm>
              <a:prstGeom prst="rect">
                <a:avLst/>
              </a:prstGeom>
              <a:blipFill rotWithShape="0">
                <a:blip r:embed="rId3"/>
                <a:stretch>
                  <a:fillRect l="-6130" t="-4255" r="-5254"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022" b="-9934"/>
                </a:stretch>
              </a:blipFill>
            </p:spPr>
            <p:txBody>
              <a:bodyPr/>
              <a:lstStyle/>
              <a:p>
                <a:r>
                  <a:rPr lang="en-US">
                    <a:noFill/>
                  </a:rPr>
                  <a:t> </a:t>
                </a:r>
              </a:p>
            </p:txBody>
          </p:sp>
        </mc:Fallback>
      </mc:AlternateContent>
      <p:pic>
        <p:nvPicPr>
          <p:cNvPr id="10"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22171" r="16775"/>
          <a:stretch/>
        </p:blipFill>
        <p:spPr>
          <a:xfrm>
            <a:off x="1447800" y="2434994"/>
            <a:ext cx="2400686" cy="3932016"/>
          </a:xfrm>
          <a:prstGeom prst="rect">
            <a:avLst/>
          </a:prstGeom>
        </p:spPr>
      </p:pic>
    </p:spTree>
    <p:extLst>
      <p:ext uri="{BB962C8B-B14F-4D97-AF65-F5344CB8AC3E}">
        <p14:creationId xmlns:p14="http://schemas.microsoft.com/office/powerpoint/2010/main" val="40629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score of the Intrinsic group is different than that of the Extrinsic group</a:t>
                </a:r>
                <a14:m>
                  <m:oMath xmlns:m="http://schemas.openxmlformats.org/officeDocument/2006/math">
                    <m:r>
                      <a:rPr lang="en-US" i="1">
                        <a:latin typeface="Cambria Math"/>
                      </a:rPr>
                      <m:t>.</m:t>
                    </m:r>
                  </m:oMath>
                </a14:m>
                <a:r>
                  <a:rPr lang="en-US" dirty="0"/>
                  <a:t> </a:t>
                </a:r>
              </a:p>
              <a:p>
                <a:pPr marL="0" indent="0">
                  <a:buNone/>
                </a:pPr>
                <a:r>
                  <a:rPr lang="en-US" b="1" dirty="0"/>
                  <a:t>Check Assumptions:</a:t>
                </a:r>
              </a:p>
              <a:p>
                <a:pPr marL="0" indent="0">
                  <a:buNone/>
                </a:pPr>
                <a:r>
                  <a:rPr lang="en-US" dirty="0"/>
                  <a:t>1. </a:t>
                </a:r>
                <a:r>
                  <a:rPr lang="en-US" dirty="0">
                    <a:solidFill>
                      <a:srgbClr val="0070C0"/>
                    </a:solidFill>
                  </a:rPr>
                  <a:t>Normally Distributed Populations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1"/>
                <a:ext cx="8229600" cy="2362200"/>
              </a:xfrm>
              <a:blipFill rotWithShape="0">
                <a:blip r:embed="rId2"/>
                <a:stretch>
                  <a:fillRect l="-1704" t="-5168" b="-671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23465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1400175" y="1143000"/>
            <a:ext cx="6343650" cy="3626354"/>
          </a:xfrm>
          <a:prstGeom prst="rect">
            <a:avLst/>
          </a:prstGeom>
        </p:spPr>
      </p:pic>
    </p:spTree>
    <p:extLst>
      <p:ext uri="{BB962C8B-B14F-4D97-AF65-F5344CB8AC3E}">
        <p14:creationId xmlns:p14="http://schemas.microsoft.com/office/powerpoint/2010/main" val="2544493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2203165" y="1393575"/>
            <a:ext cx="4737669" cy="3590925"/>
          </a:xfrm>
          <a:prstGeom prst="rect">
            <a:avLst/>
          </a:prstGeom>
        </p:spPr>
      </p:pic>
    </p:spTree>
    <p:extLst>
      <p:ext uri="{BB962C8B-B14F-4D97-AF65-F5344CB8AC3E}">
        <p14:creationId xmlns:p14="http://schemas.microsoft.com/office/powerpoint/2010/main" val="1882370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Visual inspection of the histograms and q-q plots of each population are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2"/>
          <a:stretch>
            <a:fillRect/>
          </a:stretch>
        </p:blipFill>
        <p:spPr>
          <a:xfrm>
            <a:off x="381000" y="1503195"/>
            <a:ext cx="3861855" cy="2927100"/>
          </a:xfrm>
          <a:prstGeom prst="rect">
            <a:avLst/>
          </a:prstGeom>
        </p:spPr>
      </p:pic>
      <p:pic>
        <p:nvPicPr>
          <p:cNvPr id="10" name="Picture 9"/>
          <p:cNvPicPr>
            <a:picLocks noChangeAspect="1"/>
          </p:cNvPicPr>
          <p:nvPr/>
        </p:nvPicPr>
        <p:blipFill>
          <a:blip r:embed="rId3"/>
          <a:stretch>
            <a:fillRect/>
          </a:stretch>
        </p:blipFill>
        <p:spPr>
          <a:xfrm>
            <a:off x="4495800" y="1668118"/>
            <a:ext cx="4543425" cy="2597254"/>
          </a:xfrm>
          <a:prstGeom prst="rect">
            <a:avLst/>
          </a:prstGeom>
        </p:spPr>
      </p:pic>
    </p:spTree>
    <p:extLst>
      <p:ext uri="{BB962C8B-B14F-4D97-AF65-F5344CB8AC3E}">
        <p14:creationId xmlns:p14="http://schemas.microsoft.com/office/powerpoint/2010/main" val="22847789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1"/>
            <a:ext cx="8229600" cy="2362200"/>
          </a:xfrm>
        </p:spPr>
        <p:txBody>
          <a:bodyPr>
            <a:normAutofit fontScale="850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solidFill>
                  <a:srgbClr val="0070C0"/>
                </a:solidFill>
              </a:rPr>
              <a:t>Equal Standard Deviations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26498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visual check was done by looking at the histograms, which reveal similar shapes and support the equal variances assumption.  You can assume equal variances here. </a:t>
            </a:r>
          </a:p>
        </p:txBody>
      </p:sp>
      <p:sp>
        <p:nvSpPr>
          <p:cNvPr id="3" name="Rectangle 2"/>
          <p:cNvSpPr/>
          <p:nvPr/>
        </p:nvSpPr>
        <p:spPr>
          <a:xfrm>
            <a:off x="0" y="5525098"/>
            <a:ext cx="89916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Since we are able to assume normal population distributions, we can use the F-Test to provide secondary evidence if the visual is inconclusive. Since the p-value is greater than our significance level of alpha = 0.05, we fail to reject the null hypothesis of equality (p-value = 0.1043)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1" y="3886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a:blip r:embed="rId3"/>
          <a:stretch>
            <a:fillRect/>
          </a:stretch>
        </p:blipFill>
        <p:spPr>
          <a:xfrm>
            <a:off x="3180325" y="1001963"/>
            <a:ext cx="2829065" cy="2144295"/>
          </a:xfrm>
          <a:prstGeom prst="rect">
            <a:avLst/>
          </a:prstGeom>
        </p:spPr>
      </p:pic>
    </p:spTree>
    <p:extLst>
      <p:ext uri="{BB962C8B-B14F-4D97-AF65-F5344CB8AC3E}">
        <p14:creationId xmlns:p14="http://schemas.microsoft.com/office/powerpoint/2010/main" val="16346672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524000"/>
            <a:ext cx="8229600" cy="3657599"/>
          </a:xfrm>
        </p:spPr>
        <p:txBody>
          <a:bodyPr>
            <a:normAutofit fontScale="92500" lnSpcReduction="20000"/>
          </a:bodyPr>
          <a:lstStyle/>
          <a:p>
            <a:pPr marL="0" indent="0">
              <a:buNone/>
            </a:pPr>
            <a:r>
              <a:rPr lang="en-US" b="1" dirty="0"/>
              <a:t>State the Problem: </a:t>
            </a:r>
            <a:r>
              <a:rPr lang="en-US" dirty="0"/>
              <a:t>We would like to test the claim that the mean score of those with intrinsic motivation is the same for those with extrinsic motivation.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solidFill>
                  <a:srgbClr val="0070C0"/>
                </a:solidFill>
              </a:rPr>
              <a:t>Independent Observations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72087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consisted of volunteers and thus subjects may not be independent of one another.  We will assume independence and proceed with caution.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61007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a:t>
            </a:r>
            <a:r>
              <a:rPr lang="en-US" dirty="0">
                <a:solidFill>
                  <a:srgbClr val="0070C0"/>
                </a:solidFill>
              </a:rPr>
              <a:t>First 5 steps.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31357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Scope: Q2</a:t>
            </a:r>
          </a:p>
        </p:txBody>
      </p:sp>
      <p:sp>
        <p:nvSpPr>
          <p:cNvPr id="4" name="Content Placeholder 2"/>
          <p:cNvSpPr txBox="1">
            <a:spLocks/>
          </p:cNvSpPr>
          <p:nvPr/>
        </p:nvSpPr>
        <p:spPr>
          <a:xfrm>
            <a:off x="180473" y="4259179"/>
            <a:ext cx="8783052" cy="2045368"/>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i="1" dirty="0"/>
              <a:t>Since the subjects were randomly assigned to the control and treatment groups, this is a randomized experiment; thus, the difference in mean scores can be concluded to be caused by the sleep deprivation.  Since the subjects were volunteers who responded to a radio advertisement, it is easy to see that every member of the population did not have the same chance of being selected, and thus the sample is NOT a random sample. Therefore these findings cannot be generalized to all U.S. nonsmokers between the age of 18 and 35.  In conclusion, it can be inferred that sleep deprivation caused the decrease in cognitive ability (as measured by the timed math test) for these 57 individuals only.  </a:t>
            </a:r>
          </a:p>
        </p:txBody>
      </p:sp>
      <p:sp>
        <p:nvSpPr>
          <p:cNvPr id="6" name="Content Placeholder 2"/>
          <p:cNvSpPr txBox="1">
            <a:spLocks/>
          </p:cNvSpPr>
          <p:nvPr/>
        </p:nvSpPr>
        <p:spPr>
          <a:xfrm>
            <a:off x="0" y="1876972"/>
            <a:ext cx="9143999" cy="213944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 Navy is very interested in the effects of sleep deprivation on cognitive ability.  In order to test the effect, the Navy put out a radio advertisement asking for 18 to 35 year old nonsmokers to participate in the study.  The volunteers were then placed in either the control group (no sleep deprivation) or the treatment group (36 hours of sleep deprivation) based on the flip of a fair coin (Heads = Control, Tails = Treatment).  After the data was collected, the sleep deprived group was found to have a significantly lower mean math score than the group not deprived of sleep. What sort of conclusions can be made from this study? In other words, what is the scope of this study (causal inferences and population inferences)?</a:t>
            </a:r>
          </a:p>
          <a:p>
            <a:endParaRPr lang="en-US" dirty="0"/>
          </a:p>
        </p:txBody>
      </p:sp>
      <p:grpSp>
        <p:nvGrpSpPr>
          <p:cNvPr id="3" name="Group 2"/>
          <p:cNvGrpSpPr/>
          <p:nvPr/>
        </p:nvGrpSpPr>
        <p:grpSpPr>
          <a:xfrm>
            <a:off x="6917525" y="82499"/>
            <a:ext cx="1634709" cy="1606736"/>
            <a:chOff x="6917525" y="82499"/>
            <a:chExt cx="1634709" cy="1606736"/>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525" y="82499"/>
              <a:ext cx="1634709" cy="1606736"/>
            </a:xfrm>
            <a:prstGeom prst="rect">
              <a:avLst/>
            </a:prstGeom>
          </p:spPr>
        </p:pic>
        <p:sp>
          <p:nvSpPr>
            <p:cNvPr id="8" name="TextBox 7"/>
            <p:cNvSpPr txBox="1"/>
            <p:nvPr/>
          </p:nvSpPr>
          <p:spPr>
            <a:xfrm>
              <a:off x="7288149" y="804651"/>
              <a:ext cx="285007" cy="366537"/>
            </a:xfrm>
            <a:prstGeom prst="rect">
              <a:avLst/>
            </a:prstGeom>
            <a:noFill/>
          </p:spPr>
          <p:txBody>
            <a:bodyPr wrap="square" rtlCol="0">
              <a:spAutoFit/>
            </a:bodyPr>
            <a:lstStyle/>
            <a:p>
              <a:r>
                <a:rPr lang="en-US" dirty="0">
                  <a:solidFill>
                    <a:srgbClr val="FF0000"/>
                  </a:solidFill>
                </a:rPr>
                <a:t>x</a:t>
              </a:r>
            </a:p>
          </p:txBody>
        </p:sp>
      </p:grpSp>
    </p:spTree>
    <p:extLst>
      <p:ext uri="{BB962C8B-B14F-4D97-AF65-F5344CB8AC3E}">
        <p14:creationId xmlns:p14="http://schemas.microsoft.com/office/powerpoint/2010/main" val="8608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Draw and Shade and Find the Critical Value.</a:t>
            </a:r>
          </a:p>
        </p:txBody>
      </p:sp>
      <p:sp>
        <p:nvSpPr>
          <p:cNvPr id="21" name="TextBox 20"/>
          <p:cNvSpPr txBox="1"/>
          <p:nvPr/>
        </p:nvSpPr>
        <p:spPr>
          <a:xfrm>
            <a:off x="172006" y="383956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4: Find the p-value: P-value &lt; .01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Key!  The sample mean we found is very unusual under the assumption that the group means are equal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mn-cs"/>
                      </a:rPr>
                      <m:t>µ</m:t>
                    </m:r>
                    <m:r>
                      <a:rPr kumimoji="0" lang="en-US"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a:ea typeface="+mn-ea"/>
                        <a:cs typeface="+mn-cs"/>
                      </a:rPr>
                      <m:t>µ</m:t>
                    </m:r>
                    <m:r>
                      <a:rPr kumimoji="0" lang="en-US"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rotWithShape="0">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133812"/>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553952" cy="639983"/>
              </a:xfrm>
              <a:prstGeom prst="rect">
                <a:avLst/>
              </a:prstGeom>
              <a:blipFill rotWithShape="0">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729522" y="2270059"/>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=2.93</m:t>
                      </m:r>
                    </m:oMath>
                  </m:oMathPara>
                </a14:m>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6"/>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49935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Creativity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intrinsic score is the same as the extrinsic score.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749997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450"/>
            <a:ext cx="8229600" cy="457200"/>
          </a:xfrm>
        </p:spPr>
        <p:txBody>
          <a:bodyPr>
            <a:normAutofit fontScale="90000"/>
          </a:bodyPr>
          <a:lstStyle/>
          <a:p>
            <a:r>
              <a:rPr lang="en-US" dirty="0"/>
              <a:t>Let’s Fill in the P-value (and add a CI)!</a:t>
            </a:r>
          </a:p>
        </p:txBody>
      </p:sp>
      <p:sp>
        <p:nvSpPr>
          <p:cNvPr id="5" name="TextBox 4"/>
          <p:cNvSpPr txBox="1"/>
          <p:nvPr/>
        </p:nvSpPr>
        <p:spPr>
          <a:xfrm>
            <a:off x="0" y="126684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TextBox 9"/>
          <p:cNvSpPr txBox="1"/>
          <p:nvPr/>
        </p:nvSpPr>
        <p:spPr>
          <a:xfrm>
            <a:off x="195943" y="173187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Draw and Shade and Find the Critical Value.</a:t>
            </a:r>
          </a:p>
        </p:txBody>
      </p:sp>
      <p:sp>
        <p:nvSpPr>
          <p:cNvPr id="21" name="TextBox 20"/>
          <p:cNvSpPr txBox="1"/>
          <p:nvPr/>
        </p:nvSpPr>
        <p:spPr>
          <a:xfrm>
            <a:off x="174172" y="367234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Find the test statistic. (The t value for the data.)</a:t>
            </a:r>
          </a:p>
        </p:txBody>
      </p:sp>
      <p:sp>
        <p:nvSpPr>
          <p:cNvPr id="15" name="TextBox 14"/>
          <p:cNvSpPr txBox="1"/>
          <p:nvPr/>
        </p:nvSpPr>
        <p:spPr>
          <a:xfrm>
            <a:off x="186367" y="409919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4: Find the p-value: P-value = .0054</a:t>
            </a:r>
          </a:p>
        </p:txBody>
      </p:sp>
      <p:sp>
        <p:nvSpPr>
          <p:cNvPr id="12" name="TextBox 11"/>
          <p:cNvSpPr txBox="1"/>
          <p:nvPr/>
        </p:nvSpPr>
        <p:spPr>
          <a:xfrm>
            <a:off x="174172" y="444613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REJECT Ho  </a:t>
            </a:r>
          </a:p>
        </p:txBody>
      </p:sp>
      <p:sp>
        <p:nvSpPr>
          <p:cNvPr id="13" name="TextBox 12"/>
          <p:cNvSpPr txBox="1"/>
          <p:nvPr/>
        </p:nvSpPr>
        <p:spPr>
          <a:xfrm>
            <a:off x="0" y="4826675"/>
            <a:ext cx="9143999"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Conclusion: </a:t>
            </a: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sufficient evidence to suggest that those who receive the Intrinsic treatment have a higher mean score than those who receive the Extrinsic treatment (p-value = .0054 from a two sided t-test). A 99% confidence interval for this difference is (1.29, 7.00). </a:t>
            </a:r>
            <a:r>
              <a:rPr kumimoji="0" lang="en-US" sz="1800" b="0" i="0" u="none" strike="noStrike" kern="1200" cap="none" spc="0" normalizeH="0" baseline="0" noProof="0" dirty="0">
                <a:ln>
                  <a:noFill/>
                </a:ln>
                <a:solidFill>
                  <a:srgbClr val="FF0000"/>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SCOPE: </a:t>
            </a:r>
            <a:r>
              <a:rPr kumimoji="0" lang="en-US" sz="1800" b="0" i="0" u="none" strike="noStrike" kern="1200" cap="none" spc="0" normalizeH="0" baseline="0" noProof="0" dirty="0">
                <a:ln>
                  <a:noFill/>
                </a:ln>
                <a:solidFill>
                  <a:prstClr val="black"/>
                </a:solidFill>
                <a:effectLst/>
                <a:uLnTx/>
                <a:uFillTx/>
                <a:latin typeface="Calibri"/>
                <a:ea typeface="+mn-ea"/>
                <a:cs typeface="+mn-cs"/>
              </a:rPr>
              <a:t>Since this was a randomized experiment, we can conclude that the Intrinsic treatment caused this difference.  However, since the study was of volunteers,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7517388" y="1070407"/>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mc:Choice>
        <mc:Fallback xmlns="">
          <p:sp>
            <p:nvSpPr>
              <p:cNvPr id="14" name="TextBox 13"/>
              <p:cNvSpPr txBox="1">
                <a:spLocks noRot="1" noChangeAspect="1" noMove="1" noResize="1" noEditPoints="1" noAdjustHandles="1" noChangeArrowheads="1" noChangeShapeType="1" noTextEdit="1"/>
              </p:cNvSpPr>
              <p:nvPr/>
            </p:nvSpPr>
            <p:spPr>
              <a:xfrm>
                <a:off x="7517388" y="1070407"/>
                <a:ext cx="1553952" cy="639983"/>
              </a:xfrm>
              <a:prstGeom prst="rect">
                <a:avLst/>
              </a:prstGeom>
              <a:blipFill rotWithShape="0">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625020" y="2141183"/>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074843" y="3543066"/>
                <a:ext cx="1738181" cy="6254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2.93</m:t>
                      </m:r>
                    </m:oMath>
                  </m:oMathPara>
                </a14:m>
                <a:endParaRPr kumimoji="0" lang="en-US" sz="1200" b="0"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7074843" y="3543066"/>
                <a:ext cx="173818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3151" y="437172"/>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5.25 points. </a:t>
                </a:r>
              </a:p>
            </p:txBody>
          </p:sp>
        </mc:Choice>
        <mc:Fallback xmlns="">
          <p:sp>
            <p:nvSpPr>
              <p:cNvPr id="18" name="TextBox 17"/>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a:blip r:embed="rId5"/>
                <a:stretch>
                  <a:fillRect l="-545"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5158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SOME!</a:t>
            </a:r>
          </a:p>
        </p:txBody>
      </p:sp>
      <p:sp>
        <p:nvSpPr>
          <p:cNvPr id="3" name="Content Placeholder 2"/>
          <p:cNvSpPr>
            <a:spLocks noGrp="1"/>
          </p:cNvSpPr>
          <p:nvPr>
            <p:ph idx="1"/>
          </p:nvPr>
        </p:nvSpPr>
        <p:spPr>
          <a:xfrm>
            <a:off x="457200" y="1417638"/>
            <a:ext cx="8229600" cy="914399"/>
          </a:xfrm>
        </p:spPr>
        <p:txBody>
          <a:bodyPr>
            <a:normAutofit fontScale="70000" lnSpcReduction="20000"/>
          </a:bodyPr>
          <a:lstStyle/>
          <a:p>
            <a:pPr marL="0" indent="0">
              <a:buNone/>
            </a:pPr>
            <a:r>
              <a:rPr lang="en-US" dirty="0"/>
              <a:t>For each of these data sets, write up the assumption statement with respect to checking the assumptions for a one or two sample t-test.  You may assume the data to be independent.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extBox 6"/>
          <p:cNvSpPr txBox="1"/>
          <p:nvPr/>
        </p:nvSpPr>
        <p:spPr>
          <a:xfrm>
            <a:off x="2971800" y="3458714"/>
            <a:ext cx="2819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Mice Experiment Data Set</a:t>
            </a:r>
          </a:p>
        </p:txBody>
      </p:sp>
      <p:sp>
        <p:nvSpPr>
          <p:cNvPr id="8" name="TextBox 7"/>
          <p:cNvSpPr txBox="1"/>
          <p:nvPr/>
        </p:nvSpPr>
        <p:spPr>
          <a:xfrm>
            <a:off x="2947737" y="2895600"/>
            <a:ext cx="2819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Happiness Data Set</a:t>
            </a:r>
          </a:p>
        </p:txBody>
      </p:sp>
      <p:sp>
        <p:nvSpPr>
          <p:cNvPr id="9" name="TextBox 8"/>
          <p:cNvSpPr txBox="1"/>
          <p:nvPr/>
        </p:nvSpPr>
        <p:spPr>
          <a:xfrm>
            <a:off x="1524000" y="4906514"/>
            <a:ext cx="6172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All data sets can be found in one file in this week’s materials.  You will need to add the proc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ttest</a:t>
            </a:r>
            <a:r>
              <a:rPr kumimoji="0" lang="en-US" sz="1800" b="0" i="0" u="none" strike="noStrike" kern="1200" cap="none" spc="0" normalizeH="0" baseline="0" noProof="0" dirty="0">
                <a:ln>
                  <a:noFill/>
                </a:ln>
                <a:solidFill>
                  <a:prstClr val="black"/>
                </a:solidFill>
                <a:effectLst/>
                <a:uLnTx/>
                <a:uFillTx/>
                <a:latin typeface="Calibri"/>
                <a:ea typeface="+mn-ea"/>
                <a:cs typeface="+mn-cs"/>
              </a:rPr>
              <a:t> statement for 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However, you will not need the data for this exercise.  </a:t>
            </a:r>
          </a:p>
        </p:txBody>
      </p:sp>
    </p:spTree>
    <p:extLst>
      <p:ext uri="{BB962C8B-B14F-4D97-AF65-F5344CB8AC3E}">
        <p14:creationId xmlns:p14="http://schemas.microsoft.com/office/powerpoint/2010/main" val="5349564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794"/>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381000" y="1180968"/>
            <a:ext cx="3701485" cy="2383672"/>
          </a:xfrm>
          <a:prstGeom prst="rect">
            <a:avLst/>
          </a:prstGeom>
        </p:spPr>
      </p:pic>
      <p:pic>
        <p:nvPicPr>
          <p:cNvPr id="6" name="Picture 5"/>
          <p:cNvPicPr>
            <a:picLocks noChangeAspect="1"/>
          </p:cNvPicPr>
          <p:nvPr/>
        </p:nvPicPr>
        <p:blipFill>
          <a:blip r:embed="rId3"/>
          <a:stretch>
            <a:fillRect/>
          </a:stretch>
        </p:blipFill>
        <p:spPr>
          <a:xfrm>
            <a:off x="4191000" y="1143000"/>
            <a:ext cx="4981575" cy="2438400"/>
          </a:xfrm>
          <a:prstGeom prst="rect">
            <a:avLst/>
          </a:prstGeom>
        </p:spPr>
      </p:pic>
      <p:sp>
        <p:nvSpPr>
          <p:cNvPr id="3" name="TextBox 2"/>
          <p:cNvSpPr txBox="1"/>
          <p:nvPr/>
        </p:nvSpPr>
        <p:spPr>
          <a:xfrm>
            <a:off x="381000" y="5695813"/>
            <a:ext cx="8305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Address each assumption of the two sample t-test and then decide if the two-sample t-test is appropriate to answer this QOI with this data. </a:t>
            </a:r>
          </a:p>
        </p:txBody>
      </p:sp>
      <p:sp>
        <p:nvSpPr>
          <p:cNvPr id="11" name="TextBox 10"/>
          <p:cNvSpPr txBox="1"/>
          <p:nvPr/>
        </p:nvSpPr>
        <p:spPr>
          <a:xfrm>
            <a:off x="381000" y="3769936"/>
            <a:ext cx="8305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randomly selected people were asked to rate their happiness on a scale from 1 – 100 on a cloudy day and 8 randomly selected people were asked the same question on a sunny day.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QOI:   Is the mean happiness of individuals different on a cloudy day than a sunny day?  If possible, can we test if cloudy weather causes a change in happiness?   </a:t>
            </a:r>
          </a:p>
        </p:txBody>
      </p:sp>
    </p:spTree>
    <p:extLst>
      <p:ext uri="{BB962C8B-B14F-4D97-AF65-F5344CB8AC3E}">
        <p14:creationId xmlns:p14="http://schemas.microsoft.com/office/powerpoint/2010/main" val="11425582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15601"/>
          </a:xfrm>
        </p:spPr>
        <p:txBody>
          <a:bodyPr>
            <a:normAutofit fontScale="90000"/>
          </a:bodyPr>
          <a:lstStyle/>
          <a:p>
            <a:r>
              <a:rPr lang="en-US" dirty="0"/>
              <a:t>Happiness Study</a:t>
            </a:r>
          </a:p>
        </p:txBody>
      </p:sp>
      <p:sp>
        <p:nvSpPr>
          <p:cNvPr id="4" name="Slide Number Placeholder 3"/>
          <p:cNvSpPr>
            <a:spLocks noGrp="1"/>
          </p:cNvSpPr>
          <p:nvPr>
            <p:ph type="sldNum" sz="quarter" idx="12"/>
          </p:nvPr>
        </p:nvSpPr>
        <p:spPr>
          <a:xfrm>
            <a:off x="6548688" y="6051550"/>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376488" y="723768"/>
            <a:ext cx="3701485" cy="2383672"/>
          </a:xfrm>
          <a:prstGeom prst="rect">
            <a:avLst/>
          </a:prstGeom>
        </p:spPr>
      </p:pic>
      <p:pic>
        <p:nvPicPr>
          <p:cNvPr id="6" name="Picture 5"/>
          <p:cNvPicPr>
            <a:picLocks noChangeAspect="1"/>
          </p:cNvPicPr>
          <p:nvPr/>
        </p:nvPicPr>
        <p:blipFill>
          <a:blip r:embed="rId3"/>
          <a:stretch>
            <a:fillRect/>
          </a:stretch>
        </p:blipFill>
        <p:spPr>
          <a:xfrm>
            <a:off x="4186488" y="685800"/>
            <a:ext cx="4981575" cy="2438400"/>
          </a:xfrm>
          <a:prstGeom prst="rect">
            <a:avLst/>
          </a:prstGeom>
        </p:spPr>
      </p:pic>
      <p:sp>
        <p:nvSpPr>
          <p:cNvPr id="7" name="TextBox 6"/>
          <p:cNvSpPr txBox="1"/>
          <p:nvPr/>
        </p:nvSpPr>
        <p:spPr>
          <a:xfrm>
            <a:off x="528888" y="3048000"/>
            <a:ext cx="80772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Normality of Distributions: </a:t>
            </a:r>
            <a:r>
              <a:rPr kumimoji="0" lang="en-US" sz="1800" b="0" i="0" u="none" strike="noStrike" kern="1200" cap="none" spc="0" normalizeH="0" baseline="0" noProof="0" dirty="0">
                <a:ln>
                  <a:noFill/>
                </a:ln>
                <a:solidFill>
                  <a:prstClr val="black"/>
                </a:solidFill>
                <a:effectLst/>
                <a:uLnTx/>
                <a:uFillTx/>
                <a:latin typeface="Calibri"/>
                <a:ea typeface="+mn-ea"/>
                <a:cs typeface="+mn-cs"/>
              </a:rPr>
              <a:t>Judging from the histograms and q-q plots, there is evidence of outliers in both the Cloudy and Sunny sets.  The most pronounced outlier seems to be in the Sunny data set; thus, there is significant visual evidence against these data being normally distributed.  In addition, we are not satisfied that the t-test will be robust to this assumption since the sample sized are so small.  </a:t>
            </a:r>
          </a:p>
        </p:txBody>
      </p:sp>
      <p:sp>
        <p:nvSpPr>
          <p:cNvPr id="8" name="TextBox 7"/>
          <p:cNvSpPr txBox="1"/>
          <p:nvPr/>
        </p:nvSpPr>
        <p:spPr>
          <a:xfrm>
            <a:off x="526883" y="4525328"/>
            <a:ext cx="807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Equal Standard Deviations: </a:t>
            </a:r>
            <a:r>
              <a:rPr kumimoji="0" lang="en-US" sz="1800" b="0" i="0" u="none" strike="noStrike" kern="1200" cap="none" spc="0" normalizeH="0" baseline="0" noProof="0" dirty="0">
                <a:ln>
                  <a:noFill/>
                </a:ln>
                <a:solidFill>
                  <a:prstClr val="black"/>
                </a:solidFill>
                <a:effectLst/>
                <a:uLnTx/>
                <a:uFillTx/>
                <a:latin typeface="Calibri"/>
                <a:ea typeface="+mn-ea"/>
                <a:cs typeface="+mn-cs"/>
              </a:rPr>
              <a:t>Judging from the histograms, q-q plots and box plots, there is significant visual evidence that the standard deviations are different.  In addition, since the sample sizes are different we know that the t-test is not robust to this assumption.  </a:t>
            </a:r>
          </a:p>
        </p:txBody>
      </p:sp>
      <p:sp>
        <p:nvSpPr>
          <p:cNvPr id="9" name="TextBox 8"/>
          <p:cNvSpPr txBox="1"/>
          <p:nvPr/>
        </p:nvSpPr>
        <p:spPr>
          <a:xfrm>
            <a:off x="528888" y="5733871"/>
            <a:ext cx="807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Independence: </a:t>
            </a:r>
            <a:r>
              <a:rPr kumimoji="0" lang="en-US" sz="1800" b="0" i="0" u="none" strike="noStrike" kern="1200" cap="none" spc="0" normalizeH="0" baseline="0" noProof="0" dirty="0">
                <a:ln>
                  <a:noFill/>
                </a:ln>
                <a:solidFill>
                  <a:prstClr val="black"/>
                </a:solidFill>
                <a:effectLst/>
                <a:uLnTx/>
                <a:uFillTx/>
                <a:latin typeface="Calibri"/>
                <a:ea typeface="+mn-ea"/>
                <a:cs typeface="+mn-cs"/>
              </a:rPr>
              <a:t>We will assume that these data are independent.  </a:t>
            </a:r>
          </a:p>
        </p:txBody>
      </p:sp>
      <p:sp>
        <p:nvSpPr>
          <p:cNvPr id="10" name="TextBox 9"/>
          <p:cNvSpPr txBox="1"/>
          <p:nvPr/>
        </p:nvSpPr>
        <p:spPr>
          <a:xfrm>
            <a:off x="528888" y="6019800"/>
            <a:ext cx="8077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The two sample t-test is not appropriate here. We should look for a different test.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93212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975350"/>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11" name="TextBox 10"/>
          <p:cNvSpPr txBox="1"/>
          <p:nvPr/>
        </p:nvSpPr>
        <p:spPr>
          <a:xfrm>
            <a:off x="419100" y="3228693"/>
            <a:ext cx="8305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large sample of mice were randomly assigned to receive a drug or a placebo. The mice’s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tcell</a:t>
            </a:r>
            <a:r>
              <a:rPr kumimoji="0" lang="en-US" sz="1800" b="0" i="0" u="none" strike="noStrike" kern="1200" cap="none" spc="0" normalizeH="0" baseline="0" noProof="0" dirty="0">
                <a:ln>
                  <a:noFill/>
                </a:ln>
                <a:solidFill>
                  <a:prstClr val="black"/>
                </a:solidFill>
                <a:effectLst/>
                <a:uLnTx/>
                <a:uFillTx/>
                <a:latin typeface="Calibri"/>
                <a:ea typeface="+mn-ea"/>
                <a:cs typeface="+mn-cs"/>
              </a:rPr>
              <a:t> counts were then taken and histograms and q-q plots are displayed above.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QOI:   </a:t>
            </a:r>
            <a:r>
              <a:rPr kumimoji="0" lang="en-US" sz="1800" b="1" i="0" u="none" strike="noStrike" kern="1200" cap="none" spc="0" normalizeH="0" baseline="0" noProof="0" dirty="0">
                <a:ln>
                  <a:noFill/>
                </a:ln>
                <a:solidFill>
                  <a:prstClr val="black"/>
                </a:solidFill>
                <a:effectLst/>
                <a:uLnTx/>
                <a:uFillTx/>
                <a:latin typeface="Calibri"/>
                <a:ea typeface="+mn-ea"/>
                <a:cs typeface="+mn-cs"/>
              </a:rPr>
              <a:t>Is the mean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tcell</a:t>
            </a:r>
            <a:r>
              <a:rPr kumimoji="0" lang="en-US" sz="1800" b="1" i="0" u="none" strike="noStrike" kern="1200" cap="none" spc="0" normalizeH="0" baseline="0" noProof="0" dirty="0">
                <a:ln>
                  <a:noFill/>
                </a:ln>
                <a:solidFill>
                  <a:prstClr val="black"/>
                </a:solidFill>
                <a:effectLst/>
                <a:uLnTx/>
                <a:uFillTx/>
                <a:latin typeface="Calibri"/>
                <a:ea typeface="+mn-ea"/>
                <a:cs typeface="+mn-cs"/>
              </a:rPr>
              <a:t> count of mice that receive the drug greater than that of the mice that receive the placebo?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Can we draw draw evidence of causality from this study?  </a:t>
            </a:r>
          </a:p>
        </p:txBody>
      </p:sp>
      <p:sp>
        <p:nvSpPr>
          <p:cNvPr id="12" name="TextBox 11"/>
          <p:cNvSpPr txBox="1"/>
          <p:nvPr/>
        </p:nvSpPr>
        <p:spPr>
          <a:xfrm>
            <a:off x="381000" y="5329019"/>
            <a:ext cx="8305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Address each assumption of the two sample t-test and then decide if the two-sample t-test is appropriate to answer this QOI with this data. </a:t>
            </a:r>
          </a:p>
        </p:txBody>
      </p:sp>
    </p:spTree>
    <p:extLst>
      <p:ext uri="{BB962C8B-B14F-4D97-AF65-F5344CB8AC3E}">
        <p14:creationId xmlns:p14="http://schemas.microsoft.com/office/powerpoint/2010/main" val="3740635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9691"/>
          </a:xfrm>
        </p:spPr>
        <p:txBody>
          <a:bodyPr/>
          <a:lstStyle/>
          <a:p>
            <a:r>
              <a:rPr lang="en-US" dirty="0"/>
              <a:t>Mice Study</a:t>
            </a:r>
          </a:p>
        </p:txBody>
      </p:sp>
      <p:sp>
        <p:nvSpPr>
          <p:cNvPr id="4" name="Slide Number Placeholder 3"/>
          <p:cNvSpPr>
            <a:spLocks noGrp="1"/>
          </p:cNvSpPr>
          <p:nvPr>
            <p:ph type="sldNum" sz="quarter" idx="12"/>
          </p:nvPr>
        </p:nvSpPr>
        <p:spPr>
          <a:xfrm>
            <a:off x="6553200" y="5782647"/>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550715" y="1066800"/>
            <a:ext cx="3564085" cy="1905000"/>
          </a:xfrm>
          <a:prstGeom prst="rect">
            <a:avLst/>
          </a:prstGeom>
        </p:spPr>
      </p:pic>
      <p:pic>
        <p:nvPicPr>
          <p:cNvPr id="6" name="Picture 5"/>
          <p:cNvPicPr>
            <a:picLocks noChangeAspect="1"/>
          </p:cNvPicPr>
          <p:nvPr/>
        </p:nvPicPr>
        <p:blipFill>
          <a:blip r:embed="rId3"/>
          <a:stretch>
            <a:fillRect/>
          </a:stretch>
        </p:blipFill>
        <p:spPr>
          <a:xfrm>
            <a:off x="4267200" y="1098571"/>
            <a:ext cx="4612105" cy="1859214"/>
          </a:xfrm>
          <a:prstGeom prst="rect">
            <a:avLst/>
          </a:prstGeom>
        </p:spPr>
      </p:pic>
      <p:sp>
        <p:nvSpPr>
          <p:cNvPr id="7" name="TextBox 6"/>
          <p:cNvSpPr txBox="1"/>
          <p:nvPr/>
        </p:nvSpPr>
        <p:spPr>
          <a:xfrm>
            <a:off x="533400" y="2931497"/>
            <a:ext cx="807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Normality of Distributions: </a:t>
            </a:r>
            <a:r>
              <a:rPr kumimoji="0" lang="en-US" sz="1800" b="0" i="0" u="none" strike="noStrike" kern="1200" cap="none" spc="0" normalizeH="0" baseline="0" noProof="0" dirty="0">
                <a:ln>
                  <a:noFill/>
                </a:ln>
                <a:solidFill>
                  <a:prstClr val="black"/>
                </a:solidFill>
                <a:effectLst/>
                <a:uLnTx/>
                <a:uFillTx/>
                <a:latin typeface="Calibri"/>
                <a:ea typeface="+mn-ea"/>
                <a:cs typeface="+mn-cs"/>
              </a:rPr>
              <a:t>Judging from the histograms and q-q plots, there is  significant visual evidence to suggest the data come from right skewed distributions.  However, since the sample size is large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D</a:t>
            </a:r>
            <a:r>
              <a:rPr kumimoji="0" lang="en-US" sz="1800" b="0" i="0" u="none" strike="noStrike" kern="1200" cap="none" spc="0" normalizeH="0" baseline="0" noProof="0" dirty="0">
                <a:ln>
                  <a:noFill/>
                </a:ln>
                <a:solidFill>
                  <a:prstClr val="black"/>
                </a:solidFill>
                <a:effectLst/>
                <a:uLnTx/>
                <a:uFillTx/>
                <a:latin typeface="Calibri"/>
                <a:ea typeface="+mn-ea"/>
                <a:cs typeface="+mn-cs"/>
              </a:rPr>
              <a:t> = 32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P</a:t>
            </a:r>
            <a:r>
              <a:rPr kumimoji="0" lang="en-US" sz="1800" b="0" i="0" u="none" strike="noStrike" kern="1200" cap="none" spc="0" normalizeH="0" baseline="0" noProof="0" dirty="0">
                <a:ln>
                  <a:noFill/>
                </a:ln>
                <a:solidFill>
                  <a:prstClr val="black"/>
                </a:solidFill>
                <a:effectLst/>
                <a:uLnTx/>
                <a:uFillTx/>
                <a:latin typeface="Calibri"/>
                <a:ea typeface="+mn-ea"/>
                <a:cs typeface="+mn-cs"/>
              </a:rPr>
              <a:t> = 32 the t-test is robust to this assumption violation.  </a:t>
            </a:r>
          </a:p>
        </p:txBody>
      </p:sp>
      <p:sp>
        <p:nvSpPr>
          <p:cNvPr id="8" name="TextBox 7"/>
          <p:cNvSpPr txBox="1"/>
          <p:nvPr/>
        </p:nvSpPr>
        <p:spPr>
          <a:xfrm>
            <a:off x="533400" y="4289213"/>
            <a:ext cx="8077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Equal Standard Deviations: </a:t>
            </a: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visual evidence to suggest that the data come from distributions with different standard deviations.  However, since we have the same sample size in each group, the t-test is robust to this assumption violation.  </a:t>
            </a:r>
          </a:p>
        </p:txBody>
      </p:sp>
      <p:sp>
        <p:nvSpPr>
          <p:cNvPr id="9" name="TextBox 8"/>
          <p:cNvSpPr txBox="1"/>
          <p:nvPr/>
        </p:nvSpPr>
        <p:spPr>
          <a:xfrm>
            <a:off x="533400" y="5427330"/>
            <a:ext cx="807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Independence: </a:t>
            </a:r>
            <a:r>
              <a:rPr kumimoji="0" lang="en-US" sz="1800" b="0" i="0" u="none" strike="noStrike" kern="1200" cap="none" spc="0" normalizeH="0" baseline="0" noProof="0" dirty="0">
                <a:ln>
                  <a:noFill/>
                </a:ln>
                <a:solidFill>
                  <a:prstClr val="black"/>
                </a:solidFill>
                <a:effectLst/>
                <a:uLnTx/>
                <a:uFillTx/>
                <a:latin typeface="Calibri"/>
                <a:ea typeface="+mn-ea"/>
                <a:cs typeface="+mn-cs"/>
              </a:rPr>
              <a:t>We will assume that these data are independent.  </a:t>
            </a:r>
          </a:p>
        </p:txBody>
      </p:sp>
      <p:sp>
        <p:nvSpPr>
          <p:cNvPr id="10" name="TextBox 9"/>
          <p:cNvSpPr txBox="1"/>
          <p:nvPr/>
        </p:nvSpPr>
        <p:spPr>
          <a:xfrm>
            <a:off x="44116" y="5858470"/>
            <a:ext cx="90998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The two sample t-test is appropriate here.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6559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3600"/>
            <a:ext cx="8229600" cy="1143000"/>
          </a:xfrm>
        </p:spPr>
        <p:txBody>
          <a:bodyPr/>
          <a:lstStyle/>
          <a:p>
            <a:r>
              <a:rPr lang="en-US" dirty="0"/>
              <a:t>Transformations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31405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ctr"/>
            <a:r>
              <a:rPr lang="en-US" dirty="0"/>
              <a:t>Log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799"/>
            <a:ext cx="5584784" cy="568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14875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Drawing Statistical Conclusions</a:t>
            </a:r>
          </a:p>
        </p:txBody>
      </p:sp>
      <p:sp>
        <p:nvSpPr>
          <p:cNvPr id="3" name="Subtitle 2"/>
          <p:cNvSpPr>
            <a:spLocks noGrp="1"/>
          </p:cNvSpPr>
          <p:nvPr>
            <p:ph type="subTitle" idx="1"/>
          </p:nvPr>
        </p:nvSpPr>
        <p:spPr>
          <a:xfrm>
            <a:off x="825039" y="4455621"/>
            <a:ext cx="7543800" cy="1698599"/>
          </a:xfrm>
        </p:spPr>
        <p:txBody>
          <a:bodyPr>
            <a:normAutofit/>
          </a:bodyPr>
          <a:lstStyle/>
          <a:p>
            <a:r>
              <a:rPr lang="en-US" sz="2000" dirty="0"/>
              <a:t>Measuring uncertainty in randomized and observational studies</a:t>
            </a:r>
          </a:p>
        </p:txBody>
      </p:sp>
    </p:spTree>
    <p:extLst>
      <p:ext uri="{BB962C8B-B14F-4D97-AF65-F5344CB8AC3E}">
        <p14:creationId xmlns:p14="http://schemas.microsoft.com/office/powerpoint/2010/main" val="16908419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Write Ups…. </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Observational Study:</a:t>
            </a:r>
          </a:p>
          <a:p>
            <a:pPr marL="0" indent="0">
              <a:buNone/>
            </a:pPr>
            <a:r>
              <a:rPr lang="en-US" dirty="0"/>
              <a:t>“It is estimated that the median for population X is </a:t>
            </a:r>
            <a:r>
              <a:rPr lang="en-US" dirty="0" err="1"/>
              <a:t>exp</a:t>
            </a:r>
            <a:r>
              <a:rPr lang="en-US" dirty="0"/>
              <a:t>(mean(log(x)) – mean(log(y))) times as large as the median for population Y.”</a:t>
            </a:r>
          </a:p>
          <a:p>
            <a:pPr marL="0" indent="0">
              <a:buNone/>
            </a:pPr>
            <a:endParaRPr lang="en-US" dirty="0"/>
          </a:p>
          <a:p>
            <a:pPr marL="0" indent="0">
              <a:buNone/>
            </a:pPr>
            <a:r>
              <a:rPr lang="en-US" dirty="0"/>
              <a:t>Randomized Experiment:</a:t>
            </a:r>
          </a:p>
          <a:p>
            <a:pPr marL="0" indent="0">
              <a:buNone/>
            </a:pPr>
            <a:r>
              <a:rPr lang="en-US" dirty="0"/>
              <a:t>“It is estimated that the response of an experimental unit to treatment x will be </a:t>
            </a:r>
            <a:r>
              <a:rPr lang="en-US" dirty="0" err="1"/>
              <a:t>exp</a:t>
            </a:r>
            <a:r>
              <a:rPr lang="en-US" dirty="0"/>
              <a:t>(mean(log(x)) – mean(log(y))) times as large as its response to treatment y.”</a:t>
            </a:r>
          </a:p>
        </p:txBody>
      </p:sp>
    </p:spTree>
    <p:extLst>
      <p:ext uri="{BB962C8B-B14F-4D97-AF65-F5344CB8AC3E}">
        <p14:creationId xmlns:p14="http://schemas.microsoft.com/office/powerpoint/2010/main" val="2788321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727267"/>
          </a:xfrm>
        </p:spPr>
        <p:txBody>
          <a:bodyPr>
            <a:normAutofit fontScale="90000"/>
          </a:bodyPr>
          <a:lstStyle/>
          <a:p>
            <a:pPr algn="ctr"/>
            <a:r>
              <a:rPr lang="en-US" dirty="0"/>
              <a:t>Cloud Seeding!</a:t>
            </a:r>
          </a:p>
        </p:txBody>
      </p:sp>
      <p:pic>
        <p:nvPicPr>
          <p:cNvPr id="4098" name="Picture 2" descr="http://www.blueplanet.nsw.edu.au/SiteFiles/blueplanetnsweduau/cloud_seeding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131" y="1988464"/>
            <a:ext cx="5659493" cy="3692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672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45526"/>
            <a:ext cx="7886700" cy="3844447"/>
          </a:xfrm>
        </p:spPr>
        <p:txBody>
          <a:bodyPr>
            <a:normAutofit fontScale="77500" lnSpcReduction="20000"/>
          </a:bodyPr>
          <a:lstStyle/>
          <a:p>
            <a:pPr marL="0" indent="0">
              <a:buNone/>
            </a:pPr>
            <a:r>
              <a:rPr lang="en-US" dirty="0"/>
              <a:t>Does Cloud Seeding Work?</a:t>
            </a:r>
          </a:p>
          <a:p>
            <a:pPr marL="0" indent="0">
              <a:buNone/>
            </a:pPr>
            <a:endParaRPr lang="en-US" dirty="0"/>
          </a:p>
          <a:p>
            <a:pPr marL="0" indent="0">
              <a:buNone/>
            </a:pPr>
            <a:r>
              <a:rPr lang="en-US" dirty="0"/>
              <a:t>On days that were deemed suitable for cloud seeding, a random mechanism was used to decide whether to seed the target cloud on that day or to leave it unseeded as a control.  Precipitation was measured as the total rain volume falling from the cloud base following the airplane seeding run, as measured by radar.  We would like to test at the alpha = .05 level of significance whether cloud seeding is effective in increasing precipitation.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40299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487" y="691548"/>
            <a:ext cx="7886700" cy="687853"/>
          </a:xfrm>
        </p:spPr>
        <p:txBody>
          <a:bodyPr>
            <a:normAutofit fontScale="90000"/>
          </a:bodyPr>
          <a:lstStyle/>
          <a:p>
            <a:pPr algn="ctr"/>
            <a:r>
              <a:rPr lang="en-US" dirty="0"/>
              <a:t>Cloud Seeding: Original Data</a:t>
            </a:r>
          </a:p>
        </p:txBody>
      </p:sp>
      <p:pic>
        <p:nvPicPr>
          <p:cNvPr id="3074" name="Picture 2" descr="Summary Panel for Rainf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896" y="1576553"/>
            <a:ext cx="3888717" cy="29165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Q-Q Plots for Rain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28800"/>
            <a:ext cx="4246034" cy="2388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235712" y="4800600"/>
            <a:ext cx="4540250" cy="1079500"/>
          </a:xfrm>
          <a:prstGeom prst="rect">
            <a:avLst/>
          </a:prstGeom>
        </p:spPr>
      </p:pic>
    </p:spTree>
    <p:extLst>
      <p:ext uri="{BB962C8B-B14F-4D97-AF65-F5344CB8AC3E}">
        <p14:creationId xmlns:p14="http://schemas.microsoft.com/office/powerpoint/2010/main" val="27490034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62" y="381000"/>
            <a:ext cx="7886700" cy="448163"/>
          </a:xfrm>
        </p:spPr>
        <p:txBody>
          <a:bodyPr>
            <a:normAutofit fontScale="90000"/>
          </a:bodyPr>
          <a:lstStyle/>
          <a:p>
            <a:pPr algn="ctr"/>
            <a:r>
              <a:rPr lang="en-US" dirty="0"/>
              <a:t>After Log Transformation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571" y="931638"/>
            <a:ext cx="4049790" cy="309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2" y="1269048"/>
            <a:ext cx="4177862" cy="241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2732243" y="4343400"/>
            <a:ext cx="3758338" cy="2111828"/>
          </a:xfrm>
          <a:prstGeom prst="rect">
            <a:avLst/>
          </a:prstGeom>
        </p:spPr>
      </p:pic>
    </p:spTree>
    <p:extLst>
      <p:ext uri="{BB962C8B-B14F-4D97-AF65-F5344CB8AC3E}">
        <p14:creationId xmlns:p14="http://schemas.microsoft.com/office/powerpoint/2010/main" val="4546711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86700" cy="729382"/>
          </a:xfrm>
        </p:spPr>
        <p:txBody>
          <a:bodyPr>
            <a:normAutofit fontScale="90000"/>
          </a:bodyPr>
          <a:lstStyle/>
          <a:p>
            <a:r>
              <a:rPr lang="en-US" dirty="0"/>
              <a:t>T Test and Confidence!!!</a:t>
            </a:r>
          </a:p>
        </p:txBody>
      </p:sp>
      <p:sp>
        <p:nvSpPr>
          <p:cNvPr id="4" name="Rectangle 3"/>
          <p:cNvSpPr/>
          <p:nvPr/>
        </p:nvSpPr>
        <p:spPr>
          <a:xfrm>
            <a:off x="3647089" y="827037"/>
            <a:ext cx="2601311" cy="507831"/>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5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135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135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Cloud Seeding does not work.</a:t>
            </a:r>
            <a:endParaRPr kumimoji="0" lang="en-US" altLang="en-US" sz="1350" b="1"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135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135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Cloud Seeding does work.</a:t>
            </a:r>
            <a:endParaRPr kumimoji="0" lang="en-US" altLang="en-US" sz="135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p:sp>
        <p:nvSpPr>
          <p:cNvPr id="6" name="Rectangle 5"/>
          <p:cNvSpPr/>
          <p:nvPr/>
        </p:nvSpPr>
        <p:spPr>
          <a:xfrm>
            <a:off x="152400" y="5780540"/>
            <a:ext cx="8871521" cy="1077218"/>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It is estimated that the volume of rainfall on days when clouds were seeded was </a:t>
            </a:r>
            <a:r>
              <a:rPr kumimoji="0" lang="en-US" altLang="en-US" sz="1600" b="1" i="0" u="none" strike="noStrike" kern="1200" cap="none" spc="0" normalizeH="0" baseline="0" noProof="0" dirty="0">
                <a:ln>
                  <a:noFill/>
                </a:ln>
                <a:solidFill>
                  <a:srgbClr val="FF0000"/>
                </a:solidFill>
                <a:effectLst/>
                <a:uLnTx/>
                <a:uFillTx/>
                <a:latin typeface="Calibri"/>
                <a:ea typeface="+mn-ea"/>
                <a:cs typeface="+mn-cs"/>
                <a:sym typeface="Symbol" pitchFamily="18" charset="2"/>
              </a:rPr>
              <a:t>e</a:t>
            </a:r>
            <a:r>
              <a:rPr kumimoji="0" lang="en-US" altLang="en-US" sz="1600" b="1" i="0" u="none" strike="noStrike" kern="1200" cap="none" spc="0" normalizeH="0" baseline="30000" noProof="0" dirty="0">
                <a:ln>
                  <a:noFill/>
                </a:ln>
                <a:solidFill>
                  <a:srgbClr val="FF0000"/>
                </a:solidFill>
                <a:effectLst/>
                <a:uLnTx/>
                <a:uFillTx/>
                <a:latin typeface="Calibri"/>
                <a:ea typeface="+mn-ea"/>
                <a:cs typeface="+mn-cs"/>
                <a:sym typeface="Symbol" pitchFamily="18" charset="2"/>
              </a:rPr>
              <a:t>1.1438</a:t>
            </a:r>
            <a:r>
              <a:rPr kumimoji="0" lang="en-US" altLang="en-US" sz="1600" b="1" i="0" u="none" strike="noStrike" kern="1200" cap="none" spc="0" normalizeH="0" baseline="0" noProof="0" dirty="0">
                <a:ln>
                  <a:noFill/>
                </a:ln>
                <a:solidFill>
                  <a:srgbClr val="FF0000"/>
                </a:solidFill>
                <a:effectLst/>
                <a:uLnTx/>
                <a:uFillTx/>
                <a:latin typeface="Calibri"/>
                <a:ea typeface="+mn-ea"/>
                <a:cs typeface="+mn-cs"/>
                <a:sym typeface="Symbol" pitchFamily="18" charset="2"/>
              </a:rPr>
              <a:t>=3.1</a:t>
            </a:r>
            <a:r>
              <a:rPr kumimoji="0" lang="en-US" altLang="en-US" sz="16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 times as large as when not seeded (p-value = .007). A 90% confidence interval for this multiplicative effect is 1.5 to 6.7 times.  Since randomization was used to determine whether any particular suitable day was seeded or not, it is safe to interpret this as evidence that the seeding caused the larger mean rainfall.  </a:t>
            </a:r>
          </a:p>
        </p:txBody>
      </p:sp>
      <p:sp>
        <p:nvSpPr>
          <p:cNvPr id="7" name="Rectangle 6"/>
          <p:cNvSpPr/>
          <p:nvPr/>
        </p:nvSpPr>
        <p:spPr>
          <a:xfrm>
            <a:off x="3611230" y="1302503"/>
            <a:ext cx="2601311" cy="507831"/>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5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135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135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1350" b="1" i="1" u="none" strike="noStrike" kern="1200" cap="none" spc="0" normalizeH="0" baseline="0" noProof="0" dirty="0" err="1">
                <a:ln>
                  <a:noFill/>
                </a:ln>
                <a:solidFill>
                  <a:srgbClr val="1F497D"/>
                </a:solidFill>
                <a:effectLst/>
                <a:uLnTx/>
                <a:uFillTx/>
                <a:latin typeface="Calibri"/>
                <a:ea typeface="+mn-ea"/>
                <a:cs typeface="+mn-cs"/>
                <a:sym typeface="Symbol" pitchFamily="18" charset="2"/>
              </a:rPr>
              <a:t>Median</a:t>
            </a:r>
            <a:r>
              <a:rPr kumimoji="0" lang="en-US" altLang="en-US" sz="1350" b="1" i="1" u="none" strike="noStrike" kern="1200" cap="none" spc="0" normalizeH="0" baseline="-25000" noProof="0" dirty="0" err="1">
                <a:ln>
                  <a:noFill/>
                </a:ln>
                <a:solidFill>
                  <a:srgbClr val="1F497D"/>
                </a:solidFill>
                <a:effectLst/>
                <a:uLnTx/>
                <a:uFillTx/>
                <a:latin typeface="Calibri"/>
                <a:ea typeface="+mn-ea"/>
                <a:cs typeface="+mn-cs"/>
                <a:sym typeface="Symbol" pitchFamily="18" charset="2"/>
              </a:rPr>
              <a:t>seeded</a:t>
            </a: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r>
              <a:rPr kumimoji="0" lang="en-US" altLang="en-US" sz="1350" b="1" i="1" u="none" strike="noStrike" kern="1200" cap="none" spc="0" normalizeH="0" baseline="0" noProof="0" dirty="0" err="1">
                <a:ln>
                  <a:noFill/>
                </a:ln>
                <a:solidFill>
                  <a:srgbClr val="1F497D"/>
                </a:solidFill>
                <a:effectLst/>
                <a:uLnTx/>
                <a:uFillTx/>
                <a:latin typeface="Calibri"/>
                <a:ea typeface="+mn-ea"/>
                <a:cs typeface="+mn-cs"/>
                <a:sym typeface="Symbol" pitchFamily="18" charset="2"/>
              </a:rPr>
              <a:t>Median</a:t>
            </a:r>
            <a:r>
              <a:rPr kumimoji="0" lang="en-US" altLang="en-US" sz="1350" b="1" i="1" u="none" strike="noStrike" kern="1200" cap="none" spc="0" normalizeH="0" baseline="-25000" noProof="0" dirty="0" err="1">
                <a:ln>
                  <a:noFill/>
                </a:ln>
                <a:solidFill>
                  <a:srgbClr val="1F497D"/>
                </a:solidFill>
                <a:effectLst/>
                <a:uLnTx/>
                <a:uFillTx/>
                <a:latin typeface="Calibri"/>
                <a:ea typeface="+mn-ea"/>
                <a:cs typeface="+mn-cs"/>
                <a:sym typeface="Symbol" pitchFamily="18" charset="2"/>
              </a:rPr>
              <a:t>unseeded</a:t>
            </a:r>
            <a:endParaRPr kumimoji="0" lang="en-US" altLang="en-US" sz="1350" b="1" i="1"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135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135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1350" b="1" i="1" u="none" strike="noStrike" kern="1200" cap="none" spc="0" normalizeH="0" baseline="0" noProof="0" dirty="0" err="1">
                <a:ln>
                  <a:noFill/>
                </a:ln>
                <a:solidFill>
                  <a:srgbClr val="1F497D"/>
                </a:solidFill>
                <a:effectLst/>
                <a:uLnTx/>
                <a:uFillTx/>
                <a:latin typeface="Calibri"/>
                <a:ea typeface="+mn-ea"/>
                <a:cs typeface="+mn-cs"/>
                <a:sym typeface="Symbol" pitchFamily="18" charset="2"/>
              </a:rPr>
              <a:t>Median</a:t>
            </a:r>
            <a:r>
              <a:rPr kumimoji="0" lang="en-US" altLang="en-US" sz="1350" b="1" i="1" u="none" strike="noStrike" kern="1200" cap="none" spc="0" normalizeH="0" baseline="-25000" noProof="0" dirty="0" err="1">
                <a:ln>
                  <a:noFill/>
                </a:ln>
                <a:solidFill>
                  <a:srgbClr val="1F497D"/>
                </a:solidFill>
                <a:effectLst/>
                <a:uLnTx/>
                <a:uFillTx/>
                <a:latin typeface="Calibri"/>
                <a:ea typeface="+mn-ea"/>
                <a:cs typeface="+mn-cs"/>
                <a:sym typeface="Symbol" pitchFamily="18" charset="2"/>
              </a:rPr>
              <a:t>seeded</a:t>
            </a:r>
            <a:r>
              <a:rPr kumimoji="0" lang="en-US" altLang="en-US" sz="135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 &gt; </a:t>
            </a:r>
            <a:r>
              <a:rPr kumimoji="0" lang="en-US" altLang="en-US" sz="1350" b="1" i="1" u="none" strike="noStrike" kern="1200" cap="none" spc="0" normalizeH="0" baseline="0" noProof="0" dirty="0" err="1">
                <a:ln>
                  <a:noFill/>
                </a:ln>
                <a:solidFill>
                  <a:srgbClr val="1F497D"/>
                </a:solidFill>
                <a:effectLst/>
                <a:uLnTx/>
                <a:uFillTx/>
                <a:latin typeface="Calibri"/>
                <a:ea typeface="+mn-ea"/>
                <a:cs typeface="+mn-cs"/>
                <a:sym typeface="Symbol" pitchFamily="18" charset="2"/>
              </a:rPr>
              <a:t>Median</a:t>
            </a:r>
            <a:r>
              <a:rPr kumimoji="0" lang="en-US" altLang="en-US" sz="1350" b="1" i="1" u="none" strike="noStrike" kern="1200" cap="none" spc="0" normalizeH="0" baseline="-25000" noProof="0" dirty="0" err="1">
                <a:ln>
                  <a:noFill/>
                </a:ln>
                <a:solidFill>
                  <a:srgbClr val="1F497D"/>
                </a:solidFill>
                <a:effectLst/>
                <a:uLnTx/>
                <a:uFillTx/>
                <a:latin typeface="Calibri"/>
                <a:ea typeface="+mn-ea"/>
                <a:cs typeface="+mn-cs"/>
                <a:sym typeface="Symbol" pitchFamily="18" charset="2"/>
              </a:rPr>
              <a:t>unseeded</a:t>
            </a:r>
            <a:endParaRPr kumimoji="0" lang="en-US" altLang="en-US" sz="1350" b="1" i="1"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741"/>
          <a:stretch/>
        </p:blipFill>
        <p:spPr bwMode="auto">
          <a:xfrm>
            <a:off x="70246" y="1828800"/>
            <a:ext cx="3621343" cy="2835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158" y="4724400"/>
            <a:ext cx="2337238" cy="3000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a:ea typeface="+mn-ea"/>
                <a:cs typeface="+mn-cs"/>
              </a:rPr>
              <a:t>For the one sided test.</a:t>
            </a:r>
          </a:p>
        </p:txBody>
      </p:sp>
      <p:sp>
        <p:nvSpPr>
          <p:cNvPr id="5" name="Rectangle 4"/>
          <p:cNvSpPr/>
          <p:nvPr/>
        </p:nvSpPr>
        <p:spPr>
          <a:xfrm>
            <a:off x="2656489" y="4177553"/>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5393612" y="4724400"/>
            <a:ext cx="2337238" cy="3000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Calibri"/>
                <a:ea typeface="+mn-ea"/>
                <a:cs typeface="+mn-cs"/>
              </a:rPr>
              <a:t>For confidence interval.</a:t>
            </a:r>
          </a:p>
        </p:txBody>
      </p:sp>
      <p:sp>
        <p:nvSpPr>
          <p:cNvPr id="13" name="Rectangle 12"/>
          <p:cNvSpPr/>
          <p:nvPr/>
        </p:nvSpPr>
        <p:spPr>
          <a:xfrm>
            <a:off x="1401430" y="3505200"/>
            <a:ext cx="346364" cy="236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8"/>
          <p:cNvPicPr>
            <a:picLocks noChangeAspect="1"/>
          </p:cNvPicPr>
          <p:nvPr/>
        </p:nvPicPr>
        <p:blipFill>
          <a:blip r:embed="rId3"/>
          <a:stretch>
            <a:fillRect/>
          </a:stretch>
        </p:blipFill>
        <p:spPr>
          <a:xfrm>
            <a:off x="494581" y="4975835"/>
            <a:ext cx="2858219" cy="714555"/>
          </a:xfrm>
          <a:prstGeom prst="rect">
            <a:avLst/>
          </a:prstGeom>
        </p:spPr>
      </p:pic>
      <p:pic>
        <p:nvPicPr>
          <p:cNvPr id="15" name="Picture 14"/>
          <p:cNvPicPr>
            <a:picLocks noChangeAspect="1"/>
          </p:cNvPicPr>
          <p:nvPr/>
        </p:nvPicPr>
        <p:blipFill>
          <a:blip r:embed="rId4"/>
          <a:stretch>
            <a:fillRect/>
          </a:stretch>
        </p:blipFill>
        <p:spPr>
          <a:xfrm>
            <a:off x="4687541" y="1884134"/>
            <a:ext cx="4075459" cy="2800938"/>
          </a:xfrm>
          <a:prstGeom prst="rect">
            <a:avLst/>
          </a:prstGeom>
        </p:spPr>
      </p:pic>
      <p:sp>
        <p:nvSpPr>
          <p:cNvPr id="17" name="Rectangle 16"/>
          <p:cNvSpPr/>
          <p:nvPr/>
        </p:nvSpPr>
        <p:spPr>
          <a:xfrm>
            <a:off x="6539818" y="2868706"/>
            <a:ext cx="77538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p:cNvSpPr/>
          <p:nvPr/>
        </p:nvSpPr>
        <p:spPr>
          <a:xfrm>
            <a:off x="6562231" y="3458062"/>
            <a:ext cx="752968" cy="231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5"/>
          <p:cNvPicPr>
            <a:picLocks noChangeAspect="1"/>
          </p:cNvPicPr>
          <p:nvPr/>
        </p:nvPicPr>
        <p:blipFill>
          <a:blip r:embed="rId5"/>
          <a:stretch>
            <a:fillRect/>
          </a:stretch>
        </p:blipFill>
        <p:spPr>
          <a:xfrm>
            <a:off x="4800600" y="5078229"/>
            <a:ext cx="3785337" cy="702311"/>
          </a:xfrm>
          <a:prstGeom prst="rect">
            <a:avLst/>
          </a:prstGeom>
        </p:spPr>
      </p:pic>
    </p:spTree>
    <p:extLst>
      <p:ext uri="{BB962C8B-B14F-4D97-AF65-F5344CB8AC3E}">
        <p14:creationId xmlns:p14="http://schemas.microsoft.com/office/powerpoint/2010/main" val="290020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500"/>
                                        <p:tgtEl>
                                          <p:spTgt spid="409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3" grpId="0"/>
      <p:bldP spid="5" grpId="0" animBg="1"/>
      <p:bldP spid="11" grpId="0"/>
      <p:bldP spid="13" grpId="0" animBg="1"/>
      <p:bldP spid="17" grpId="0" animBg="1"/>
      <p:bldP spid="18"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9236" y="1012853"/>
            <a:ext cx="7886700" cy="498667"/>
          </a:xfrm>
        </p:spPr>
        <p:txBody>
          <a:bodyPr>
            <a:normAutofit fontScale="90000"/>
          </a:bodyPr>
          <a:lstStyle/>
          <a:p>
            <a:pPr algn="ctr"/>
            <a:r>
              <a:rPr lang="en-US" dirty="0"/>
              <a:t>Cloud Seeding Book Example</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8583" y="1676400"/>
            <a:ext cx="4236451" cy="449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aphicFrame>
        <p:nvGraphicFramePr>
          <p:cNvPr id="5" name="Object 2"/>
          <p:cNvGraphicFramePr>
            <a:graphicFrameLocks noChangeAspect="1"/>
          </p:cNvGraphicFramePr>
          <p:nvPr>
            <p:extLst/>
          </p:nvPr>
        </p:nvGraphicFramePr>
        <p:xfrm>
          <a:off x="857554" y="1656384"/>
          <a:ext cx="3132438" cy="2349329"/>
        </p:xfrm>
        <a:graphic>
          <a:graphicData uri="http://schemas.openxmlformats.org/presentationml/2006/ole">
            <mc:AlternateContent xmlns:mc="http://schemas.openxmlformats.org/markup-compatibility/2006">
              <mc:Choice xmlns:v="urn:schemas-microsoft-com:vml" Requires="v">
                <p:oleObj spid="_x0000_s1029" name="Graph Sheet" r:id="rId4" imgW="3352680" imgH="2590560" progId="SPLUSGraphSheetFileType">
                  <p:embed/>
                </p:oleObj>
              </mc:Choice>
              <mc:Fallback>
                <p:oleObj name="Graph Sheet" r:id="rId4" imgW="3352680" imgH="2590560" progId="SPLUSGraphSheetFileType">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554" y="1656384"/>
                        <a:ext cx="3132438" cy="2349329"/>
                      </a:xfrm>
                      <a:prstGeom prst="rect">
                        <a:avLst/>
                      </a:prstGeom>
                      <a:solidFill>
                        <a:schemeClr val="bg1"/>
                      </a:solidFill>
                      <a:ln>
                        <a:noFill/>
                      </a:ln>
                      <a:effectLst/>
                    </p:spPr>
                  </p:pic>
                </p:oleObj>
              </mc:Fallback>
            </mc:AlternateContent>
          </a:graphicData>
        </a:graphic>
      </p:graphicFrame>
      <p:pic>
        <p:nvPicPr>
          <p:cNvPr id="7" name="Picture 6"/>
          <p:cNvPicPr>
            <a:picLocks noChangeAspect="1"/>
          </p:cNvPicPr>
          <p:nvPr/>
        </p:nvPicPr>
        <p:blipFill>
          <a:blip r:embed="rId6"/>
          <a:stretch>
            <a:fillRect/>
          </a:stretch>
        </p:blipFill>
        <p:spPr>
          <a:xfrm>
            <a:off x="777437" y="3859553"/>
            <a:ext cx="3164116" cy="2374255"/>
          </a:xfrm>
          <a:prstGeom prst="rect">
            <a:avLst/>
          </a:prstGeom>
        </p:spPr>
      </p:pic>
      <p:sp>
        <p:nvSpPr>
          <p:cNvPr id="3" name="TextBox 2"/>
          <p:cNvSpPr txBox="1"/>
          <p:nvPr/>
        </p:nvSpPr>
        <p:spPr>
          <a:xfrm>
            <a:off x="1941786" y="1485298"/>
            <a:ext cx="25908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Original</a:t>
            </a:r>
          </a:p>
        </p:txBody>
      </p:sp>
      <p:sp>
        <p:nvSpPr>
          <p:cNvPr id="8" name="TextBox 7"/>
          <p:cNvSpPr txBox="1"/>
          <p:nvPr/>
        </p:nvSpPr>
        <p:spPr>
          <a:xfrm>
            <a:off x="1970361" y="3669053"/>
            <a:ext cx="25908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Logged</a:t>
            </a:r>
          </a:p>
        </p:txBody>
      </p:sp>
    </p:spTree>
    <p:extLst>
      <p:ext uri="{BB962C8B-B14F-4D97-AF65-F5344CB8AC3E}">
        <p14:creationId xmlns:p14="http://schemas.microsoft.com/office/powerpoint/2010/main" val="102346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we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2948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p:cNvSpPr txBox="1"/>
          <p:nvPr/>
        </p:nvSpPr>
        <p:spPr>
          <a:xfrm>
            <a:off x="609600" y="1201013"/>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1:</a:t>
            </a:r>
          </a:p>
        </p:txBody>
      </p:sp>
      <p:pic>
        <p:nvPicPr>
          <p:cNvPr id="6"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3092609" y="2072129"/>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584"/>
          <a:stretch/>
        </p:blipFill>
        <p:spPr bwMode="auto">
          <a:xfrm>
            <a:off x="4965564" y="2072128"/>
            <a:ext cx="1437409" cy="524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t="6647" b="7611"/>
          <a:stretch/>
        </p:blipFill>
        <p:spPr>
          <a:xfrm>
            <a:off x="3310819" y="1115765"/>
            <a:ext cx="1219199" cy="6096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181600" y="1045991"/>
            <a:ext cx="1005339" cy="679374"/>
          </a:xfrm>
          <a:prstGeom prst="rect">
            <a:avLst/>
          </a:prstGeom>
        </p:spPr>
      </p:pic>
      <p:sp>
        <p:nvSpPr>
          <p:cNvPr id="10" name="TextBox 9"/>
          <p:cNvSpPr txBox="1"/>
          <p:nvPr/>
        </p:nvSpPr>
        <p:spPr>
          <a:xfrm>
            <a:off x="2895600" y="1103883"/>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p>
        </p:txBody>
      </p:sp>
      <p:sp>
        <p:nvSpPr>
          <p:cNvPr id="11" name="TextBox 10"/>
          <p:cNvSpPr txBox="1"/>
          <p:nvPr/>
        </p:nvSpPr>
        <p:spPr>
          <a:xfrm>
            <a:off x="4876800" y="1098076"/>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a:t>
            </a:r>
          </a:p>
        </p:txBody>
      </p:sp>
      <p:sp>
        <p:nvSpPr>
          <p:cNvPr id="12" name="TextBox 11"/>
          <p:cNvSpPr txBox="1"/>
          <p:nvPr/>
        </p:nvSpPr>
        <p:spPr>
          <a:xfrm>
            <a:off x="2743909" y="1937027"/>
            <a:ext cx="761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Log(x)</a:t>
            </a:r>
          </a:p>
        </p:txBody>
      </p:sp>
      <p:sp>
        <p:nvSpPr>
          <p:cNvPr id="13" name="TextBox 12"/>
          <p:cNvSpPr txBox="1"/>
          <p:nvPr/>
        </p:nvSpPr>
        <p:spPr>
          <a:xfrm>
            <a:off x="4682418" y="1943332"/>
            <a:ext cx="880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Log(y)</a:t>
            </a:r>
          </a:p>
        </p:txBody>
      </p:sp>
      <p:sp>
        <p:nvSpPr>
          <p:cNvPr id="15" name="TextBox 14"/>
          <p:cNvSpPr txBox="1"/>
          <p:nvPr/>
        </p:nvSpPr>
        <p:spPr>
          <a:xfrm>
            <a:off x="3020538" y="2851427"/>
            <a:ext cx="33824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Mean[log(x)] = Median[log(x)]</a:t>
            </a:r>
          </a:p>
        </p:txBody>
      </p:sp>
      <p:sp>
        <p:nvSpPr>
          <p:cNvPr id="16" name="TextBox 15"/>
          <p:cNvSpPr txBox="1"/>
          <p:nvPr/>
        </p:nvSpPr>
        <p:spPr>
          <a:xfrm>
            <a:off x="3020537" y="3288268"/>
            <a:ext cx="33824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Mean[log(y)] = Median[log(y)]</a:t>
            </a:r>
          </a:p>
        </p:txBody>
      </p:sp>
      <p:sp>
        <p:nvSpPr>
          <p:cNvPr id="17" name="TextBox 16"/>
          <p:cNvSpPr txBox="1"/>
          <p:nvPr/>
        </p:nvSpPr>
        <p:spPr>
          <a:xfrm>
            <a:off x="581025" y="3492471"/>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2:</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8" name="Table 17"/>
          <p:cNvGraphicFramePr>
            <a:graphicFrameLocks noGrp="1"/>
          </p:cNvGraphicFramePr>
          <p:nvPr>
            <p:extLst/>
          </p:nvPr>
        </p:nvGraphicFramePr>
        <p:xfrm>
          <a:off x="2984672" y="4096648"/>
          <a:ext cx="1871492" cy="2219960"/>
        </p:xfrm>
        <a:graphic>
          <a:graphicData uri="http://schemas.openxmlformats.org/drawingml/2006/table">
            <a:tbl>
              <a:tblPr firstRow="1" bandRow="1">
                <a:tableStyleId>{5C22544A-7EE6-4342-B048-85BDC9FD1C3A}</a:tableStyleId>
              </a:tblPr>
              <a:tblGrid>
                <a:gridCol w="935746">
                  <a:extLst>
                    <a:ext uri="{9D8B030D-6E8A-4147-A177-3AD203B41FA5}">
                      <a16:colId xmlns:a16="http://schemas.microsoft.com/office/drawing/2014/main" val="20000"/>
                    </a:ext>
                  </a:extLst>
                </a:gridCol>
                <a:gridCol w="935746">
                  <a:extLst>
                    <a:ext uri="{9D8B030D-6E8A-4147-A177-3AD203B41FA5}">
                      <a16:colId xmlns:a16="http://schemas.microsoft.com/office/drawing/2014/main" val="20001"/>
                    </a:ext>
                  </a:extLst>
                </a:gridCol>
              </a:tblGrid>
              <a:tr h="340079">
                <a:tc>
                  <a:txBody>
                    <a:bodyPr/>
                    <a:lstStyle/>
                    <a:p>
                      <a:pPr algn="ctr"/>
                      <a:r>
                        <a:rPr lang="en-US" dirty="0"/>
                        <a:t>X</a:t>
                      </a:r>
                    </a:p>
                  </a:txBody>
                  <a:tcPr/>
                </a:tc>
                <a:tc>
                  <a:txBody>
                    <a:bodyPr/>
                    <a:lstStyle/>
                    <a:p>
                      <a:pPr algn="ctr"/>
                      <a:r>
                        <a:rPr lang="en-US" dirty="0"/>
                        <a:t>Log(X)</a:t>
                      </a:r>
                    </a:p>
                  </a:txBody>
                  <a:tcPr/>
                </a:tc>
                <a:extLst>
                  <a:ext uri="{0D108BD9-81ED-4DB2-BD59-A6C34878D82A}">
                    <a16:rowId xmlns:a16="http://schemas.microsoft.com/office/drawing/2014/main" val="10000"/>
                  </a:ext>
                </a:extLst>
              </a:tr>
              <a:tr h="370840">
                <a:tc>
                  <a:txBody>
                    <a:bodyPr/>
                    <a:lstStyle/>
                    <a:p>
                      <a:pPr algn="ctr"/>
                      <a:r>
                        <a:rPr lang="en-US" dirty="0"/>
                        <a:t>X1</a:t>
                      </a:r>
                    </a:p>
                  </a:txBody>
                  <a:tcPr/>
                </a:tc>
                <a:tc>
                  <a:txBody>
                    <a:bodyPr/>
                    <a:lstStyle/>
                    <a:p>
                      <a:pPr algn="ctr"/>
                      <a:r>
                        <a:rPr lang="en-US" dirty="0"/>
                        <a:t>log(X1)</a:t>
                      </a:r>
                    </a:p>
                  </a:txBody>
                  <a:tcPr/>
                </a:tc>
                <a:extLst>
                  <a:ext uri="{0D108BD9-81ED-4DB2-BD59-A6C34878D82A}">
                    <a16:rowId xmlns:a16="http://schemas.microsoft.com/office/drawing/2014/main" val="10001"/>
                  </a:ext>
                </a:extLst>
              </a:tr>
              <a:tr h="370840">
                <a:tc>
                  <a:txBody>
                    <a:bodyPr/>
                    <a:lstStyle/>
                    <a:p>
                      <a:pPr algn="ctr"/>
                      <a:r>
                        <a:rPr lang="en-US" dirty="0"/>
                        <a:t>X2</a:t>
                      </a:r>
                    </a:p>
                  </a:txBody>
                  <a:tcPr/>
                </a:tc>
                <a:tc>
                  <a:txBody>
                    <a:bodyPr/>
                    <a:lstStyle/>
                    <a:p>
                      <a:pPr algn="ctr"/>
                      <a:r>
                        <a:rPr lang="en-US" dirty="0"/>
                        <a:t>log(X2)</a:t>
                      </a:r>
                    </a:p>
                  </a:txBody>
                  <a:tcPr/>
                </a:tc>
                <a:extLst>
                  <a:ext uri="{0D108BD9-81ED-4DB2-BD59-A6C34878D82A}">
                    <a16:rowId xmlns:a16="http://schemas.microsoft.com/office/drawing/2014/main" val="10002"/>
                  </a:ext>
                </a:extLst>
              </a:tr>
              <a:tr h="370840">
                <a:tc>
                  <a:txBody>
                    <a:bodyPr/>
                    <a:lstStyle/>
                    <a:p>
                      <a:pPr algn="ctr"/>
                      <a:r>
                        <a:rPr lang="en-US" dirty="0"/>
                        <a:t>X3</a:t>
                      </a:r>
                    </a:p>
                  </a:txBody>
                  <a:tcPr/>
                </a:tc>
                <a:tc>
                  <a:txBody>
                    <a:bodyPr/>
                    <a:lstStyle/>
                    <a:p>
                      <a:pPr algn="ctr"/>
                      <a:r>
                        <a:rPr lang="en-US" dirty="0"/>
                        <a:t>log(X3)</a:t>
                      </a:r>
                    </a:p>
                  </a:txBody>
                  <a:tcPr/>
                </a:tc>
                <a:extLst>
                  <a:ext uri="{0D108BD9-81ED-4DB2-BD59-A6C34878D82A}">
                    <a16:rowId xmlns:a16="http://schemas.microsoft.com/office/drawing/2014/main" val="10003"/>
                  </a:ext>
                </a:extLst>
              </a:tr>
              <a:tr h="370840">
                <a:tc>
                  <a:txBody>
                    <a:bodyPr/>
                    <a:lstStyle/>
                    <a:p>
                      <a:pPr algn="ctr"/>
                      <a:r>
                        <a:rPr lang="en-US" dirty="0"/>
                        <a:t>X4</a:t>
                      </a:r>
                    </a:p>
                  </a:txBody>
                  <a:tcPr/>
                </a:tc>
                <a:tc>
                  <a:txBody>
                    <a:bodyPr/>
                    <a:lstStyle/>
                    <a:p>
                      <a:pPr algn="ctr"/>
                      <a:r>
                        <a:rPr lang="en-US" dirty="0"/>
                        <a:t>log(X4)</a:t>
                      </a:r>
                    </a:p>
                  </a:txBody>
                  <a:tcPr/>
                </a:tc>
                <a:extLst>
                  <a:ext uri="{0D108BD9-81ED-4DB2-BD59-A6C34878D82A}">
                    <a16:rowId xmlns:a16="http://schemas.microsoft.com/office/drawing/2014/main" val="10004"/>
                  </a:ext>
                </a:extLst>
              </a:tr>
              <a:tr h="370840">
                <a:tc>
                  <a:txBody>
                    <a:bodyPr/>
                    <a:lstStyle/>
                    <a:p>
                      <a:pPr algn="ctr"/>
                      <a:r>
                        <a:rPr lang="en-US" dirty="0"/>
                        <a:t>X5</a:t>
                      </a:r>
                    </a:p>
                  </a:txBody>
                  <a:tcPr/>
                </a:tc>
                <a:tc>
                  <a:txBody>
                    <a:bodyPr/>
                    <a:lstStyle/>
                    <a:p>
                      <a:pPr algn="ctr"/>
                      <a:r>
                        <a:rPr lang="en-US" dirty="0"/>
                        <a:t>log(X5)</a:t>
                      </a:r>
                    </a:p>
                  </a:txBody>
                  <a:tcPr/>
                </a:tc>
                <a:extLst>
                  <a:ext uri="{0D108BD9-81ED-4DB2-BD59-A6C34878D82A}">
                    <a16:rowId xmlns:a16="http://schemas.microsoft.com/office/drawing/2014/main" val="10005"/>
                  </a:ext>
                </a:extLst>
              </a:tr>
            </a:tbl>
          </a:graphicData>
        </a:graphic>
      </p:graphicFrame>
      <p:sp>
        <p:nvSpPr>
          <p:cNvPr id="19" name="TextBox 18"/>
          <p:cNvSpPr txBox="1"/>
          <p:nvPr/>
        </p:nvSpPr>
        <p:spPr>
          <a:xfrm>
            <a:off x="14385" y="3867270"/>
            <a:ext cx="303361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logarithm is a monotonically increasing function.  If x1 &gt; x2 then log(x1) &gt; log(x2).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Therefore consider X1 through X5 in ascending order so that X1 &lt; X2 &lt; X3 &lt; X4 &lt; X5.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log(X1) &lt; log(X2) &lt; log(X3) &lt; log(X4) &lt; log(X5).</a:t>
            </a:r>
          </a:p>
        </p:txBody>
      </p:sp>
      <p:sp>
        <p:nvSpPr>
          <p:cNvPr id="21" name="TextBox 20"/>
          <p:cNvSpPr txBox="1"/>
          <p:nvPr/>
        </p:nvSpPr>
        <p:spPr>
          <a:xfrm>
            <a:off x="5029200" y="4623467"/>
            <a:ext cx="411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log(Median(X)) = log(X3) = Median(log(X)) </a:t>
            </a:r>
          </a:p>
        </p:txBody>
      </p:sp>
      <p:sp>
        <p:nvSpPr>
          <p:cNvPr id="22" name="Rectangle 21"/>
          <p:cNvSpPr/>
          <p:nvPr/>
        </p:nvSpPr>
        <p:spPr>
          <a:xfrm>
            <a:off x="3186015" y="2851427"/>
            <a:ext cx="3062385" cy="847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p:cNvSpPr txBox="1"/>
          <p:nvPr/>
        </p:nvSpPr>
        <p:spPr>
          <a:xfrm>
            <a:off x="5027070" y="5380698"/>
            <a:ext cx="411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log(Median(X)) =  Median(log(X)) </a:t>
            </a:r>
          </a:p>
        </p:txBody>
      </p:sp>
      <p:sp>
        <p:nvSpPr>
          <p:cNvPr id="24" name="Rectangle 23"/>
          <p:cNvSpPr/>
          <p:nvPr/>
        </p:nvSpPr>
        <p:spPr>
          <a:xfrm>
            <a:off x="5410200" y="5247263"/>
            <a:ext cx="327660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6553200" y="2792423"/>
            <a:ext cx="2057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Because data is now symmetric (median =mean) </a:t>
            </a:r>
          </a:p>
        </p:txBody>
      </p:sp>
    </p:spTree>
    <p:extLst>
      <p:ext uri="{BB962C8B-B14F-4D97-AF65-F5344CB8AC3E}">
        <p14:creationId xmlns:p14="http://schemas.microsoft.com/office/powerpoint/2010/main" val="1084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9969"/>
          </a:xfrm>
        </p:spPr>
        <p:txBody>
          <a:bodyPr>
            <a:normAutofit fontScale="90000"/>
          </a:bodyPr>
          <a:lstStyle/>
          <a:p>
            <a:r>
              <a:rPr lang="en-US" dirty="0"/>
              <a:t>Log Transformations: Theory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p:cNvSpPr txBox="1"/>
          <p:nvPr/>
        </p:nvSpPr>
        <p:spPr>
          <a:xfrm>
            <a:off x="609600" y="1201013"/>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3:</a:t>
            </a:r>
          </a:p>
        </p:txBody>
      </p:sp>
      <p:sp>
        <p:nvSpPr>
          <p:cNvPr id="17" name="TextBox 16"/>
          <p:cNvSpPr txBox="1"/>
          <p:nvPr/>
        </p:nvSpPr>
        <p:spPr>
          <a:xfrm>
            <a:off x="4455570" y="1198728"/>
            <a:ext cx="1640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4a:</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9372600" y="4410614"/>
            <a:ext cx="35052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Mean(log(X)) – Mean(log(Y))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Median(log(X)) – Median(log(Y))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Log(Median(X)) – Log(Median(Y))</a:t>
            </a:r>
          </a:p>
        </p:txBody>
      </p:sp>
      <mc:AlternateContent xmlns:mc="http://schemas.openxmlformats.org/markup-compatibility/2006" xmlns:a14="http://schemas.microsoft.com/office/drawing/2010/main">
        <mc:Choice Requires="a14">
          <p:sp>
            <p:nvSpPr>
              <p:cNvPr id="14" name="TextBox 13"/>
              <p:cNvSpPr txBox="1"/>
              <p:nvPr/>
            </p:nvSpPr>
            <p:spPr>
              <a:xfrm>
                <a:off x="609600" y="1818366"/>
                <a:ext cx="2611420" cy="5167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bg-BG"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num>
                        <m:den>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09600" y="1818366"/>
                <a:ext cx="2611420" cy="51674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413237" y="1932083"/>
                <a:ext cx="1138132" cy="28931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𝑒</m:t>
                          </m:r>
                        </m:e>
                        <m:sup>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up>
                      </m:s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413237" y="1932083"/>
                <a:ext cx="1138132" cy="289310"/>
              </a:xfrm>
              <a:prstGeom prst="rect">
                <a:avLst/>
              </a:prstGeom>
              <a:blipFill>
                <a:blip r:embed="rId3"/>
                <a:stretch>
                  <a:fillRect l="-2674" t="-8511" r="-3743" b="-6383"/>
                </a:stretch>
              </a:blipFill>
            </p:spPr>
            <p:txBody>
              <a:bodyPr/>
              <a:lstStyle/>
              <a:p>
                <a:r>
                  <a:rPr lang="en-US">
                    <a:noFill/>
                  </a:rPr>
                  <a:t> </a:t>
                </a:r>
              </a:p>
            </p:txBody>
          </p:sp>
        </mc:Fallback>
      </mc:AlternateContent>
      <p:sp>
        <p:nvSpPr>
          <p:cNvPr id="26" name="TextBox 25"/>
          <p:cNvSpPr txBox="1"/>
          <p:nvPr/>
        </p:nvSpPr>
        <p:spPr>
          <a:xfrm>
            <a:off x="152400" y="3208813"/>
            <a:ext cx="45291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e is a pretty remarkable number!:</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28" name="Picture 27"/>
          <p:cNvPicPr>
            <a:picLocks noChangeAspect="1"/>
          </p:cNvPicPr>
          <p:nvPr/>
        </p:nvPicPr>
        <p:blipFill>
          <a:blip r:embed="rId4"/>
          <a:stretch>
            <a:fillRect/>
          </a:stretch>
        </p:blipFill>
        <p:spPr>
          <a:xfrm>
            <a:off x="1303320" y="4390459"/>
            <a:ext cx="1460500" cy="698500"/>
          </a:xfrm>
          <a:prstGeom prst="rect">
            <a:avLst/>
          </a:prstGeom>
        </p:spPr>
      </p:pic>
      <p:pic>
        <p:nvPicPr>
          <p:cNvPr id="29" name="Picture 28"/>
          <p:cNvPicPr>
            <a:picLocks noChangeAspect="1"/>
          </p:cNvPicPr>
          <p:nvPr/>
        </p:nvPicPr>
        <p:blipFill>
          <a:blip r:embed="rId5"/>
          <a:stretch>
            <a:fillRect/>
          </a:stretch>
        </p:blipFill>
        <p:spPr>
          <a:xfrm>
            <a:off x="1316020" y="4961959"/>
            <a:ext cx="1803400" cy="571500"/>
          </a:xfrm>
          <a:prstGeom prst="rect">
            <a:avLst/>
          </a:prstGeom>
        </p:spPr>
      </p:pic>
      <p:pic>
        <p:nvPicPr>
          <p:cNvPr id="30" name="Picture 29"/>
          <p:cNvPicPr>
            <a:picLocks noChangeAspect="1"/>
          </p:cNvPicPr>
          <p:nvPr/>
        </p:nvPicPr>
        <p:blipFill>
          <a:blip r:embed="rId6"/>
          <a:stretch>
            <a:fillRect/>
          </a:stretch>
        </p:blipFill>
        <p:spPr>
          <a:xfrm>
            <a:off x="1214420" y="3826213"/>
            <a:ext cx="2006600" cy="647700"/>
          </a:xfrm>
          <a:prstGeom prst="rect">
            <a:avLst/>
          </a:prstGeom>
        </p:spPr>
      </p:pic>
      <p:pic>
        <p:nvPicPr>
          <p:cNvPr id="31" name="Picture 30"/>
          <p:cNvPicPr>
            <a:picLocks noChangeAspect="1"/>
          </p:cNvPicPr>
          <p:nvPr/>
        </p:nvPicPr>
        <p:blipFill>
          <a:blip r:embed="rId7"/>
          <a:stretch>
            <a:fillRect/>
          </a:stretch>
        </p:blipFill>
        <p:spPr>
          <a:xfrm>
            <a:off x="3968750" y="4066571"/>
            <a:ext cx="4267200" cy="723900"/>
          </a:xfrm>
          <a:prstGeom prst="rect">
            <a:avLst/>
          </a:prstGeom>
        </p:spPr>
      </p:pic>
      <p:pic>
        <p:nvPicPr>
          <p:cNvPr id="32" name="Picture 31"/>
          <p:cNvPicPr>
            <a:picLocks noChangeAspect="1"/>
          </p:cNvPicPr>
          <p:nvPr/>
        </p:nvPicPr>
        <p:blipFill>
          <a:blip r:embed="rId8"/>
          <a:stretch>
            <a:fillRect/>
          </a:stretch>
        </p:blipFill>
        <p:spPr>
          <a:xfrm>
            <a:off x="5264150" y="4790471"/>
            <a:ext cx="1308100" cy="647700"/>
          </a:xfrm>
          <a:prstGeom prst="rect">
            <a:avLst/>
          </a:prstGeom>
        </p:spPr>
      </p:pic>
      <p:pic>
        <p:nvPicPr>
          <p:cNvPr id="33" name="Picture 32"/>
          <p:cNvPicPr>
            <a:picLocks noChangeAspect="1"/>
          </p:cNvPicPr>
          <p:nvPr/>
        </p:nvPicPr>
        <p:blipFill>
          <a:blip r:embed="rId9"/>
          <a:stretch>
            <a:fillRect/>
          </a:stretch>
        </p:blipFill>
        <p:spPr>
          <a:xfrm>
            <a:off x="2148086" y="5748417"/>
            <a:ext cx="5753100" cy="355600"/>
          </a:xfrm>
          <a:prstGeom prst="rect">
            <a:avLst/>
          </a:prstGeom>
        </p:spPr>
      </p:pic>
      <p:pic>
        <p:nvPicPr>
          <p:cNvPr id="34" name="Picture 33"/>
          <p:cNvPicPr>
            <a:picLocks noChangeAspect="1"/>
          </p:cNvPicPr>
          <p:nvPr/>
        </p:nvPicPr>
        <p:blipFill>
          <a:blip r:embed="rId10"/>
          <a:stretch>
            <a:fillRect/>
          </a:stretch>
        </p:blipFill>
        <p:spPr>
          <a:xfrm>
            <a:off x="1677970" y="5715000"/>
            <a:ext cx="470116" cy="386167"/>
          </a:xfrm>
          <a:prstGeom prst="rect">
            <a:avLst/>
          </a:prstGeom>
        </p:spPr>
      </p:pic>
      <p:sp>
        <p:nvSpPr>
          <p:cNvPr id="35" name="Rectangle 34"/>
          <p:cNvSpPr/>
          <p:nvPr/>
        </p:nvSpPr>
        <p:spPr>
          <a:xfrm>
            <a:off x="565366" y="1748541"/>
            <a:ext cx="2711234"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35"/>
          <p:cNvSpPr/>
          <p:nvPr/>
        </p:nvSpPr>
        <p:spPr>
          <a:xfrm>
            <a:off x="4379370" y="1756431"/>
            <a:ext cx="1259430" cy="696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B6B784E1-F8D5-45C0-8577-B1465076FED3}"/>
              </a:ext>
            </a:extLst>
          </p:cNvPr>
          <p:cNvSpPr txBox="1"/>
          <p:nvPr/>
        </p:nvSpPr>
        <p:spPr>
          <a:xfrm>
            <a:off x="6246790" y="1198727"/>
            <a:ext cx="16404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4b:</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E55AA1D2-45FC-4522-BFA8-7DCB718CA7A4}"/>
              </a:ext>
            </a:extLst>
          </p:cNvPr>
          <p:cNvSpPr/>
          <p:nvPr/>
        </p:nvSpPr>
        <p:spPr>
          <a:xfrm>
            <a:off x="6246790" y="1756431"/>
            <a:ext cx="1830410" cy="688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0FBD5FA-2D82-4934-B8CD-8AFE54C8CF73}"/>
                  </a:ext>
                </a:extLst>
              </p:cNvPr>
              <p:cNvSpPr txBox="1"/>
              <p:nvPr/>
            </p:nvSpPr>
            <p:spPr>
              <a:xfrm>
                <a:off x="6307439" y="1952054"/>
                <a:ext cx="1455655" cy="2884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up>
                      </m:s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2" name="TextBox 21">
                <a:extLst>
                  <a:ext uri="{FF2B5EF4-FFF2-40B4-BE49-F238E27FC236}">
                    <a16:creationId xmlns:a16="http://schemas.microsoft.com/office/drawing/2014/main" id="{10FBD5FA-2D82-4934-B8CD-8AFE54C8CF73}"/>
                  </a:ext>
                </a:extLst>
              </p:cNvPr>
              <p:cNvSpPr txBox="1">
                <a:spLocks noRot="1" noChangeAspect="1" noMove="1" noResize="1" noEditPoints="1" noAdjustHandles="1" noChangeArrowheads="1" noChangeShapeType="1" noTextEdit="1"/>
              </p:cNvSpPr>
              <p:nvPr/>
            </p:nvSpPr>
            <p:spPr>
              <a:xfrm>
                <a:off x="6307439" y="1952054"/>
                <a:ext cx="1455655" cy="288477"/>
              </a:xfrm>
              <a:prstGeom prst="rect">
                <a:avLst/>
              </a:prstGeom>
              <a:blipFill>
                <a:blip r:embed="rId11"/>
                <a:stretch>
                  <a:fillRect l="-3782" t="-8333" r="-3361" b="-6250"/>
                </a:stretch>
              </a:blipFill>
            </p:spPr>
            <p:txBody>
              <a:bodyPr/>
              <a:lstStyle/>
              <a:p>
                <a:r>
                  <a:rPr lang="en-US">
                    <a:noFill/>
                  </a:rPr>
                  <a:t> </a:t>
                </a:r>
              </a:p>
            </p:txBody>
          </p:sp>
        </mc:Fallback>
      </mc:AlternateContent>
    </p:spTree>
    <p:extLst>
      <p:ext uri="{BB962C8B-B14F-4D97-AF65-F5344CB8AC3E}">
        <p14:creationId xmlns:p14="http://schemas.microsoft.com/office/powerpoint/2010/main" val="195771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4" grpId="0"/>
      <p:bldP spid="25" grpId="0"/>
      <p:bldP spid="26" grpId="0"/>
      <p:bldP spid="35" grpId="0" animBg="1"/>
      <p:bldP spid="36" grpId="0" animBg="1"/>
      <p:bldP spid="19" grpId="0"/>
      <p:bldP spid="21"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3160184"/>
                <a:ext cx="7543801" cy="3171168"/>
              </a:xfrm>
            </p:spPr>
            <p:txBody>
              <a:bodyPr>
                <a:normAutofit fontScale="85000" lnSpcReduction="20000"/>
              </a:bodyPr>
              <a:lstStyle/>
              <a:p>
                <a:pPr>
                  <a:buFont typeface="Arial" charset="0"/>
                  <a:buChar char="•"/>
                </a:pPr>
                <a:r>
                  <a:rPr lang="en-US" dirty="0"/>
                  <a:t>If the questionnaires had no effect, then we would expect:</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b="0" i="1" smtClean="0">
                            <a:latin typeface="Cambria Math" charset="0"/>
                            <a:ea typeface="Cambria Math" charset="0"/>
                            <a:cs typeface="Cambria Math" charset="0"/>
                          </a:rPr>
                          <m:t> </m:t>
                        </m:r>
                      </m:sub>
                    </m:sSub>
                    <m:r>
                      <a:rPr lang="en-US"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b="0" i="1" smtClean="0">
                        <a:latin typeface="Cambria Math" charset="0"/>
                        <a:ea typeface="Cambria Math" charset="0"/>
                        <a:cs typeface="Cambria Math" charset="0"/>
                      </a:rPr>
                      <m:t>=0</m:t>
                    </m:r>
                  </m:oMath>
                </a14:m>
                <a:endParaRPr lang="en-US" dirty="0"/>
              </a:p>
              <a:p>
                <a:pPr>
                  <a:buFont typeface="Arial" charset="0"/>
                  <a:buChar char="•"/>
                </a:pPr>
                <a:r>
                  <a:rPr lang="en-US" dirty="0"/>
                  <a:t>We have discussed that the sample means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𝐼</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𝑌</m:t>
                            </m:r>
                          </m:e>
                        </m:acc>
                      </m:e>
                      <m:sub>
                        <m:r>
                          <a:rPr lang="en-US" b="0" i="1" smtClean="0">
                            <a:latin typeface="Cambria Math" charset="0"/>
                          </a:rPr>
                          <m:t>𝐸</m:t>
                        </m:r>
                      </m:sub>
                    </m:sSub>
                  </m:oMath>
                </a14:m>
                <a:r>
                  <a:rPr lang="en-US" dirty="0"/>
                  <a:t> are good estimates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r>
                      <a:rPr lang="en-US" b="0" i="0" smtClean="0">
                        <a:latin typeface="Cambria Math" charset="0"/>
                      </a:rPr>
                      <m:t>, </m:t>
                    </m:r>
                    <m:r>
                      <a:rPr lang="en-US" b="0" i="1" smtClean="0">
                        <a:latin typeface="Cambria Math" charset="0"/>
                      </a:rPr>
                      <m:t> </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14:m>
                  <m:oMath xmlns:m="http://schemas.openxmlformats.org/officeDocument/2006/math">
                    <m:r>
                      <a:rPr lang="en-US" i="1" smtClean="0">
                        <a:latin typeface="Cambria Math" charset="0"/>
                        <a:ea typeface="Cambria Math" charset="0"/>
                        <a:cs typeface="Cambria Math" charset="0"/>
                      </a:rPr>
                      <m:t>→</m:t>
                    </m:r>
                    <m:sSub>
                      <m:sSubPr>
                        <m:ctrlPr>
                          <a:rPr lang="en-US" i="1" smtClean="0">
                            <a:latin typeface="Cambria Math" panose="02040503050406030204" pitchFamily="18" charset="0"/>
                            <a:ea typeface="Cambria Math" charset="0"/>
                            <a:cs typeface="Cambria Math" charset="0"/>
                          </a:rPr>
                        </m:ctrlPr>
                      </m:sSubPr>
                      <m:e>
                        <m:acc>
                          <m:accPr>
                            <m:chr m:val="̅"/>
                            <m:ctrlPr>
                              <a:rPr lang="en-US"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 is a reasonable estimate of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endParaRPr lang="en-US" dirty="0"/>
              </a:p>
              <a:p>
                <a:pPr>
                  <a:buFont typeface="Arial" charset="0"/>
                  <a:buChar char="•"/>
                </a:pPr>
                <a:r>
                  <a:rPr lang="en-US" dirty="0"/>
                  <a:t>We can compute this </a:t>
                </a:r>
                <a:r>
                  <a:rPr lang="en-US" b="1" u="sng" cap="small" dirty="0"/>
                  <a:t>observed difference</a:t>
                </a:r>
                <a:r>
                  <a:rPr lang="en-US" dirty="0"/>
                  <a:t> in sample means: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=4.14420</a:t>
                </a:r>
              </a:p>
              <a:p>
                <a:pPr>
                  <a:buFont typeface="Arial" charset="0"/>
                  <a:buChar char="•"/>
                </a:pPr>
                <a:r>
                  <a:rPr lang="en-US" dirty="0"/>
                  <a:t>Is 4.14420 large enough for us to conclude that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a:t>
                </a:r>
                <a14:m>
                  <m:oMath xmlns:m="http://schemas.openxmlformats.org/officeDocument/2006/math">
                    <m:r>
                      <a:rPr lang="en-US" i="1" dirty="0" smtClean="0">
                        <a:latin typeface="Cambria Math" charset="0"/>
                        <a:ea typeface="Cambria Math" charset="0"/>
                        <a:cs typeface="Cambria Math"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oMath>
                </a14:m>
                <a:r>
                  <a:rPr lang="en-US" dirty="0"/>
                  <a:t>?</a:t>
                </a:r>
              </a:p>
              <a:p>
                <a:pPr marL="0" indent="0">
                  <a:buNone/>
                </a:pPr>
                <a:r>
                  <a:rPr lang="en-US" dirty="0"/>
                  <a:t>	</a:t>
                </a:r>
              </a:p>
              <a:p>
                <a:pPr marL="0" indent="0">
                  <a:buNone/>
                </a:pPr>
                <a:r>
                  <a:rPr lang="en-US" dirty="0"/>
                  <a:t>*The population mean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𝑘</m:t>
                        </m:r>
                      </m:sub>
                    </m:sSub>
                  </m:oMath>
                </a14:m>
                <a:r>
                  <a:rPr lang="en-US" dirty="0"/>
                  <a:t> for this study is the true score of everyone in the study under treatment k, whether they received treatment k or not.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3160184"/>
                <a:ext cx="7543801" cy="3171168"/>
              </a:xfrm>
              <a:blipFill>
                <a:blip r:embed="rId2"/>
                <a:stretch>
                  <a:fillRect l="-1696" t="-2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08203" y="1952700"/>
                <a:ext cx="2469074"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308203" y="1952700"/>
                <a:ext cx="2469074" cy="369332"/>
              </a:xfrm>
              <a:prstGeom prst="rect">
                <a:avLst/>
              </a:prstGeom>
              <a:blipFill rotWithShape="0">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08203" y="2491071"/>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08203" y="2491071"/>
                <a:ext cx="2438168" cy="369332"/>
              </a:xfrm>
              <a:prstGeom prst="rect">
                <a:avLst/>
              </a:prstGeom>
              <a:blipFill rotWithShape="0">
                <a:blip r:embed="rId4"/>
                <a:stretch>
                  <a:fillRect t="-10000" b="-26667"/>
                </a:stretch>
              </a:blipFill>
            </p:spPr>
            <p:txBody>
              <a:bodyPr/>
              <a:lstStyle/>
              <a:p>
                <a:r>
                  <a:rPr lang="en-US">
                    <a:noFill/>
                  </a:rPr>
                  <a:t> </a:t>
                </a:r>
              </a:p>
            </p:txBody>
          </p:sp>
        </mc:Fallback>
      </mc:AlternateContent>
      <p:sp>
        <p:nvSpPr>
          <p:cNvPr id="7" name="TextBox 6"/>
          <p:cNvSpPr txBox="1"/>
          <p:nvPr/>
        </p:nvSpPr>
        <p:spPr>
          <a:xfrm>
            <a:off x="6011363" y="3528522"/>
            <a:ext cx="1732462" cy="646331"/>
          </a:xfrm>
          <a:prstGeom prst="rect">
            <a:avLst/>
          </a:prstGeom>
          <a:noFill/>
        </p:spPr>
        <p:txBody>
          <a:bodyPr wrap="none" rtlCol="0">
            <a:spAutoFit/>
          </a:bodyPr>
          <a:lstStyle/>
          <a:p>
            <a:r>
              <a:rPr lang="en-US" b="1" u="sng" cap="small" dirty="0">
                <a:solidFill>
                  <a:srgbClr val="FF0000"/>
                </a:solidFill>
              </a:rPr>
              <a:t>(null hypothesis)</a:t>
            </a:r>
            <a:endParaRPr lang="en-US" dirty="0">
              <a:solidFill>
                <a:srgbClr val="FF0000"/>
              </a:solidFill>
            </a:endParaRPr>
          </a:p>
          <a:p>
            <a:endParaRPr lang="en-US" dirty="0"/>
          </a:p>
        </p:txBody>
      </p:sp>
      <p:sp>
        <p:nvSpPr>
          <p:cNvPr id="8" name="TextBox 7"/>
          <p:cNvSpPr txBox="1"/>
          <p:nvPr/>
        </p:nvSpPr>
        <p:spPr>
          <a:xfrm>
            <a:off x="7548455" y="4512252"/>
            <a:ext cx="1462003" cy="369332"/>
          </a:xfrm>
          <a:prstGeom prst="rect">
            <a:avLst/>
          </a:prstGeom>
          <a:noFill/>
        </p:spPr>
        <p:txBody>
          <a:bodyPr wrap="none" rtlCol="0">
            <a:spAutoFit/>
          </a:bodyPr>
          <a:lstStyle/>
          <a:p>
            <a:r>
              <a:rPr lang="en-US" b="1" u="sng" cap="small" dirty="0">
                <a:solidFill>
                  <a:srgbClr val="FF0000"/>
                </a:solidFill>
              </a:rPr>
              <a:t>(test statistic)</a:t>
            </a:r>
            <a:endParaRPr lang="en-US" dirty="0">
              <a:solidFill>
                <a:srgbClr val="FF0000"/>
              </a:solidFill>
            </a:endParaRPr>
          </a:p>
        </p:txBody>
      </p:sp>
      <p:sp>
        <p:nvSpPr>
          <p:cNvPr id="9" name="TextBox 8"/>
          <p:cNvSpPr txBox="1"/>
          <p:nvPr/>
        </p:nvSpPr>
        <p:spPr>
          <a:xfrm>
            <a:off x="6011363" y="4931328"/>
            <a:ext cx="2196692" cy="646331"/>
          </a:xfrm>
          <a:prstGeom prst="rect">
            <a:avLst/>
          </a:prstGeom>
          <a:noFill/>
        </p:spPr>
        <p:txBody>
          <a:bodyPr wrap="none" rtlCol="0">
            <a:spAutoFit/>
          </a:bodyPr>
          <a:lstStyle/>
          <a:p>
            <a:r>
              <a:rPr lang="en-US" b="1" u="sng" cap="small" dirty="0">
                <a:solidFill>
                  <a:srgbClr val="FF0000"/>
                </a:solidFill>
              </a:rPr>
              <a:t>(alternate hypothesis)</a:t>
            </a:r>
            <a:endParaRPr lang="en-US" dirty="0">
              <a:solidFill>
                <a:srgbClr val="FF0000"/>
              </a:solidFill>
            </a:endParaRPr>
          </a:p>
          <a:p>
            <a:endParaRPr lang="en-US" dirty="0"/>
          </a:p>
        </p:txBody>
      </p:sp>
      <p:sp>
        <p:nvSpPr>
          <p:cNvPr id="10" name="TextBox 9"/>
          <p:cNvSpPr txBox="1"/>
          <p:nvPr/>
        </p:nvSpPr>
        <p:spPr>
          <a:xfrm>
            <a:off x="1701478" y="2322032"/>
            <a:ext cx="254644" cy="369332"/>
          </a:xfrm>
          <a:prstGeom prst="rect">
            <a:avLst/>
          </a:prstGeom>
          <a:noFill/>
        </p:spPr>
        <p:txBody>
          <a:bodyPr wrap="square" rtlCol="0">
            <a:spAutoFit/>
          </a:bodyPr>
          <a:lstStyle/>
          <a:p>
            <a:r>
              <a:rPr lang="en-US" dirty="0"/>
              <a:t>I</a:t>
            </a:r>
          </a:p>
        </p:txBody>
      </p:sp>
      <p:grpSp>
        <p:nvGrpSpPr>
          <p:cNvPr id="13" name="Group 12"/>
          <p:cNvGrpSpPr/>
          <p:nvPr/>
        </p:nvGrpSpPr>
        <p:grpSpPr>
          <a:xfrm>
            <a:off x="2532356" y="1845734"/>
            <a:ext cx="3479007" cy="1314450"/>
            <a:chOff x="2532356" y="1845734"/>
            <a:chExt cx="3479007" cy="1314450"/>
          </a:xfrm>
        </p:grpSpPr>
        <p:pic>
          <p:nvPicPr>
            <p:cNvPr id="4"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1" name="TextBox 10"/>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2" name="TextBox 11"/>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145618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e)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4a:</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Derivation:</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𝑒</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𝑙𝑜𝑔</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 </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Diff of means on log scale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func>
                      <m:func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func>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𝑙𝑜𝑔</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d>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1" u="none" strike="noStrike" kern="1200" cap="none" spc="0" normalizeH="0" baseline="0" noProof="0" dirty="0">
                    <a:ln>
                      <a:noFill/>
                    </a:ln>
                    <a:solidFill>
                      <a:prstClr val="black"/>
                    </a:solidFill>
                    <a:effectLst/>
                    <a:uLnTx/>
                    <a:uFillTx/>
                    <a:latin typeface="Cambria Math" charset="0"/>
                    <a:ea typeface="Cambria Math" charset="0"/>
                    <a:cs typeface="Cambria Math" charset="0"/>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Prop 1</a:t>
                </a:r>
                <a:endParaRPr kumimoji="0" lang="en-US" sz="2400" b="0" i="1" u="none" strike="noStrike" kern="1200" cap="none" spc="0" normalizeH="0" baseline="0" noProof="0" dirty="0">
                  <a:ln>
                    <a:noFill/>
                  </a:ln>
                  <a:solidFill>
                    <a:prstClr val="black"/>
                  </a:solidFill>
                  <a:effectLst/>
                  <a:uLnTx/>
                  <a:uFillTx/>
                  <a:latin typeface="Cambria Math" charset="0"/>
                  <a:ea typeface="Cambria Math" charset="0"/>
                  <a:cs typeface="Cambria Math"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unc>
                      <m:func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e>
                            </m:d>
                          </m:e>
                        </m:d>
                      </m:e>
                    </m:func>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log</a:t>
                </a:r>
                <a14:m>
                  <m:oMath xmlns:m="http://schemas.openxmlformats.org/officeDocument/2006/math">
                    <m:f>
                      <m:fPr>
                        <m:ctrlPr>
                          <a:rPr kumimoji="0" lang="bg-BG"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den>
                    </m:f>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Therefore: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𝑒</m:t>
                            </m:r>
                          </m:e>
                          <m:sup>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sup>
                        </m:sSup>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𝑒</m:t>
                        </m:r>
                      </m:e>
                      <m:sup>
                        <m:r>
                          <m:rPr>
                            <m:nor/>
                          </m:rPr>
                          <a:rPr kumimoji="0" lang="en-US" sz="2400" b="0" i="0" u="none" strike="noStrike" kern="1200" cap="none" spc="0" normalizeH="0" baseline="0" noProof="0" dirty="0">
                            <a:ln>
                              <a:noFill/>
                            </a:ln>
                            <a:solidFill>
                              <a:prstClr val="black"/>
                            </a:solidFill>
                            <a:effectLst/>
                            <a:uLnTx/>
                            <a:uFillTx/>
                            <a:latin typeface="Calibri"/>
                            <a:ea typeface="+mn-ea"/>
                            <a:cs typeface="+mn-cs"/>
                          </a:rPr>
                          <m:t>log</m:t>
                        </m:r>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sup>
                    </m:sSup>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4a</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𝑒</m:t>
                        </m:r>
                      </m:e>
                      <m:sup>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sup>
                    </m:sSup>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bg-BG"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num>
                        <m:den>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138132" cy="28931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𝑒</m:t>
                          </m:r>
                        </m:e>
                        <m:sup>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up>
                      </m:s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138132" cy="289310"/>
              </a:xfrm>
              <a:prstGeom prst="rect">
                <a:avLst/>
              </a:prstGeom>
              <a:blipFill rotWithShape="0">
                <a:blip r:embed="rId4"/>
                <a:stretch>
                  <a:fillRect l="-2688" t="-110638" r="-4301" b="-93617"/>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2:</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1524000" y="2602468"/>
            <a:ext cx="411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log(Median(X) =  Median(log(X)) </a:t>
            </a:r>
          </a:p>
        </p:txBody>
      </p:sp>
    </p:spTree>
    <p:extLst>
      <p:ext uri="{BB962C8B-B14F-4D97-AF65-F5344CB8AC3E}">
        <p14:creationId xmlns:p14="http://schemas.microsoft.com/office/powerpoint/2010/main" val="159545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720" y="131756"/>
            <a:ext cx="8229600" cy="709969"/>
          </a:xfrm>
        </p:spPr>
        <p:txBody>
          <a:bodyPr>
            <a:normAutofit fontScale="90000"/>
          </a:bodyPr>
          <a:lstStyle/>
          <a:p>
            <a:r>
              <a:rPr lang="en-US" dirty="0"/>
              <a:t>Log (base 10) Transformations: Theory</a:t>
            </a:r>
          </a:p>
        </p:txBody>
      </p:sp>
      <p:sp>
        <p:nvSpPr>
          <p:cNvPr id="5" name="TextBox 4"/>
          <p:cNvSpPr txBox="1"/>
          <p:nvPr/>
        </p:nvSpPr>
        <p:spPr>
          <a:xfrm>
            <a:off x="5638800" y="1071018"/>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3:</a:t>
            </a:r>
          </a:p>
        </p:txBody>
      </p:sp>
      <p:sp>
        <p:nvSpPr>
          <p:cNvPr id="17" name="TextBox 16"/>
          <p:cNvSpPr txBox="1"/>
          <p:nvPr/>
        </p:nvSpPr>
        <p:spPr>
          <a:xfrm>
            <a:off x="5659420" y="2038982"/>
            <a:ext cx="18081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4b:</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 name="TextBox 19"/>
              <p:cNvSpPr txBox="1"/>
              <p:nvPr/>
            </p:nvSpPr>
            <p:spPr>
              <a:xfrm>
                <a:off x="228600" y="3014757"/>
                <a:ext cx="8763000" cy="37516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Derivation:</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𝑒</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func>
                      <m:func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func>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𝑙𝑜𝑔</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 </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Diff of means on log scale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func>
                      <m:func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func>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𝑙𝑜𝑔</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d>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1" u="none" strike="noStrike" kern="1200" cap="none" spc="0" normalizeH="0" baseline="0" noProof="0" dirty="0">
                    <a:ln>
                      <a:noFill/>
                    </a:ln>
                    <a:solidFill>
                      <a:prstClr val="black"/>
                    </a:solidFill>
                    <a:effectLst/>
                    <a:uLnTx/>
                    <a:uFillTx/>
                    <a:latin typeface="Cambria Math" charset="0"/>
                    <a:ea typeface="Cambria Math" charset="0"/>
                    <a:cs typeface="Cambria Math" charset="0"/>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Prop 1</a:t>
                </a:r>
                <a:endParaRPr kumimoji="0" lang="en-US" sz="2400" b="0" i="1" u="none" strike="noStrike" kern="1200" cap="none" spc="0" normalizeH="0" baseline="0" noProof="0" dirty="0">
                  <a:ln>
                    <a:noFill/>
                  </a:ln>
                  <a:solidFill>
                    <a:prstClr val="black"/>
                  </a:solidFill>
                  <a:effectLst/>
                  <a:uLnTx/>
                  <a:uFillTx/>
                  <a:latin typeface="Cambria Math" charset="0"/>
                  <a:ea typeface="Cambria Math" charset="0"/>
                  <a:cs typeface="Cambria Math"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unc>
                      <m:func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e>
                            </m:d>
                          </m:e>
                        </m:d>
                      </m:e>
                    </m:func>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m:rPr>
                        <m:sty m:val="p"/>
                      </m:rPr>
                      <a:rPr kumimoji="0" lang="en-US" sz="24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e>
                    </m:d>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log</a:t>
                </a:r>
                <a14:m>
                  <m:oMath xmlns:m="http://schemas.openxmlformats.org/officeDocument/2006/math">
                    <m:f>
                      <m:fPr>
                        <m:ctrlPr>
                          <a:rPr kumimoji="0" lang="bg-BG"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den>
                    </m:f>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Therefore:</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sup>
                        </m:sSup>
                        <m:r>
                          <a:rPr kumimoji="0" lang="en-US" sz="2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m:rPr>
                            <m:nor/>
                          </m:rPr>
                          <a:rPr kumimoji="0" lang="en-US" sz="2400" b="0" i="0" u="none" strike="noStrike" kern="1200" cap="none" spc="0" normalizeH="0" baseline="0" noProof="0" dirty="0">
                            <a:ln>
                              <a:noFill/>
                            </a:ln>
                            <a:solidFill>
                              <a:prstClr val="black"/>
                            </a:solidFill>
                            <a:effectLst/>
                            <a:uLnTx/>
                            <a:uFillTx/>
                            <a:latin typeface="Calibri"/>
                            <a:ea typeface="+mn-ea"/>
                            <a:cs typeface="+mn-cs"/>
                          </a:rPr>
                          <m:t>log</m:t>
                        </m:r>
                        <m:r>
                          <m:rPr>
                            <m:nor/>
                          </m:rPr>
                          <a:rPr kumimoji="0" lang="en-US" sz="2400" b="0" i="0" u="none" strike="noStrike" kern="1200" cap="none" spc="0" normalizeH="0" baseline="-25000" noProof="0" dirty="0" smtClean="0">
                            <a:ln>
                              <a:noFill/>
                            </a:ln>
                            <a:solidFill>
                              <a:prstClr val="black"/>
                            </a:solidFill>
                            <a:effectLst/>
                            <a:uLnTx/>
                            <a:uFillTx/>
                            <a:latin typeface="Calibri"/>
                            <a:ea typeface="+mn-ea"/>
                            <a:cs typeface="+mn-cs"/>
                          </a:rPr>
                          <m:t>10</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e>
                        </m:d>
                      </m:sup>
                    </m:sSup>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		Prop 4b</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r>
                          <a:rPr kumimoji="0" lang="en-US" sz="24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𝛿</m:t>
                        </m:r>
                      </m:sup>
                    </m:sSup>
                  </m:oMath>
                </a14:m>
                <a:r>
                  <a:rPr kumimoji="0" lang="en-US" sz="24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f>
                      <m:fPr>
                        <m:ctrlPr>
                          <a:rPr kumimoji="0" lang="bg-BG"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𝑋</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num>
                      <m:den>
                        <m:r>
                          <a:rPr kumimoji="0" lang="en-US" sz="2400" b="0" i="1" u="none" strike="noStrike" kern="1200" cap="none" spc="0" normalizeH="0" baseline="0" noProof="0">
                            <a:ln>
                              <a:noFill/>
                            </a:ln>
                            <a:solidFill>
                              <a:prstClr val="black"/>
                            </a:solidFill>
                            <a:effectLst/>
                            <a:uLnTx/>
                            <a:uFillTx/>
                            <a:latin typeface="Cambria Math" charset="0"/>
                            <a:ea typeface="+mn-ea"/>
                            <a:cs typeface="+mn-cs"/>
                          </a:rPr>
                          <m:t>𝑀𝑒𝑑𝑖𝑎𝑛</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𝑌</m:t>
                        </m:r>
                        <m:r>
                          <a:rPr kumimoji="0" lang="en-US" sz="2400" b="0" i="1" u="none" strike="noStrike" kern="1200" cap="none" spc="0" normalizeH="0" baseline="0" noProof="0">
                            <a:ln>
                              <a:noFill/>
                            </a:ln>
                            <a:solidFill>
                              <a:prstClr val="black"/>
                            </a:solidFill>
                            <a:effectLst/>
                            <a:uLnTx/>
                            <a:uFillTx/>
                            <a:latin typeface="Cambria Math" charset="0"/>
                            <a:ea typeface="+mn-ea"/>
                            <a:cs typeface="+mn-cs"/>
                          </a:rPr>
                          <m:t>)</m:t>
                        </m:r>
                      </m:den>
                    </m:f>
                  </m:oMath>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8600" y="3014757"/>
                <a:ext cx="8763000" cy="3751604"/>
              </a:xfrm>
              <a:prstGeom prst="rect">
                <a:avLst/>
              </a:prstGeom>
              <a:blipFill>
                <a:blip r:embed="rId2"/>
                <a:stretch>
                  <a:fillRect l="-1113" t="-1301" r="-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38800" y="1374302"/>
                <a:ext cx="2611420" cy="51674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log</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bg-BG"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num>
                        <m:den>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𝑌</m:t>
                          </m:r>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38800" y="1374302"/>
                <a:ext cx="2611420" cy="51674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702982" y="2596345"/>
                <a:ext cx="1508553" cy="28931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sup>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up>
                      </m:s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𝑋</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702982" y="2596345"/>
                <a:ext cx="1508553" cy="289310"/>
              </a:xfrm>
              <a:prstGeom prst="rect">
                <a:avLst/>
              </a:prstGeom>
              <a:blipFill>
                <a:blip r:embed="rId4"/>
                <a:stretch>
                  <a:fillRect l="-1619" t="-8511" r="-1619" b="-6383"/>
                </a:stretch>
              </a:blipFill>
            </p:spPr>
            <p:txBody>
              <a:bodyPr/>
              <a:lstStyle/>
              <a:p>
                <a:r>
                  <a:rPr lang="en-US">
                    <a:noFill/>
                  </a:rPr>
                  <a:t> </a:t>
                </a:r>
              </a:p>
            </p:txBody>
          </p:sp>
        </mc:Fallback>
      </mc:AlternateContent>
      <p:sp>
        <p:nvSpPr>
          <p:cNvPr id="18" name="TextBox 17"/>
          <p:cNvSpPr txBox="1"/>
          <p:nvPr/>
        </p:nvSpPr>
        <p:spPr>
          <a:xfrm>
            <a:off x="2009740" y="1030979"/>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1:</a:t>
            </a:r>
          </a:p>
        </p:txBody>
      </p:sp>
      <p:sp>
        <p:nvSpPr>
          <p:cNvPr id="19" name="TextBox 18"/>
          <p:cNvSpPr txBox="1"/>
          <p:nvPr/>
        </p:nvSpPr>
        <p:spPr>
          <a:xfrm>
            <a:off x="1823473" y="1575640"/>
            <a:ext cx="33824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Mean[log(x)] = Median[log(x)]</a:t>
            </a:r>
          </a:p>
        </p:txBody>
      </p:sp>
      <p:sp>
        <p:nvSpPr>
          <p:cNvPr id="22" name="TextBox 21"/>
          <p:cNvSpPr txBox="1"/>
          <p:nvPr/>
        </p:nvSpPr>
        <p:spPr>
          <a:xfrm>
            <a:off x="2009740" y="2044511"/>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Prop 2:</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1524000" y="2602468"/>
            <a:ext cx="411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log(Median(X) =  Median(log(X)) </a:t>
            </a:r>
          </a:p>
        </p:txBody>
      </p:sp>
    </p:spTree>
    <p:extLst>
      <p:ext uri="{BB962C8B-B14F-4D97-AF65-F5344CB8AC3E}">
        <p14:creationId xmlns:p14="http://schemas.microsoft.com/office/powerpoint/2010/main" val="17699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animEffect transition="in" filter="fade">
                                      <p:cBhvr>
                                        <p:cTn id="33" dur="500"/>
                                        <p:tgtEl>
                                          <p:spTgt spid="2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fade">
                                      <p:cBhvr>
                                        <p:cTn id="38" dur="500"/>
                                        <p:tgtEl>
                                          <p:spTgt spid="2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animEffect transition="in" filter="fade">
                                      <p:cBhvr>
                                        <p:cTn id="43" dur="500"/>
                                        <p:tgtEl>
                                          <p:spTgt spid="20">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xEl>
                                              <p:pRg st="3" end="3"/>
                                            </p:txEl>
                                          </p:spTgt>
                                        </p:tgtEl>
                                        <p:attrNameLst>
                                          <p:attrName>style.visibility</p:attrName>
                                        </p:attrNameLst>
                                      </p:cBhvr>
                                      <p:to>
                                        <p:strVal val="visible"/>
                                      </p:to>
                                    </p:set>
                                    <p:animEffect transition="in" filter="fade">
                                      <p:cBhvr>
                                        <p:cTn id="48" dur="500"/>
                                        <p:tgtEl>
                                          <p:spTgt spid="20">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0">
                                            <p:txEl>
                                              <p:pRg st="4" end="4"/>
                                            </p:txEl>
                                          </p:spTgt>
                                        </p:tgtEl>
                                        <p:attrNameLst>
                                          <p:attrName>style.visibility</p:attrName>
                                        </p:attrNameLst>
                                      </p:cBhvr>
                                      <p:to>
                                        <p:strVal val="visible"/>
                                      </p:to>
                                    </p:set>
                                    <p:animEffect transition="in" filter="fade">
                                      <p:cBhvr>
                                        <p:cTn id="53" dur="500"/>
                                        <p:tgtEl>
                                          <p:spTgt spid="20">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xEl>
                                              <p:pRg st="5" end="5"/>
                                            </p:txEl>
                                          </p:spTgt>
                                        </p:tgtEl>
                                        <p:attrNameLst>
                                          <p:attrName>style.visibility</p:attrName>
                                        </p:attrNameLst>
                                      </p:cBhvr>
                                      <p:to>
                                        <p:strVal val="visible"/>
                                      </p:to>
                                    </p:set>
                                    <p:animEffect transition="in" filter="fade">
                                      <p:cBhvr>
                                        <p:cTn id="58" dur="500"/>
                                        <p:tgtEl>
                                          <p:spTgt spid="20">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
                                            <p:txEl>
                                              <p:pRg st="6" end="6"/>
                                            </p:txEl>
                                          </p:spTgt>
                                        </p:tgtEl>
                                        <p:attrNameLst>
                                          <p:attrName>style.visibility</p:attrName>
                                        </p:attrNameLst>
                                      </p:cBhvr>
                                      <p:to>
                                        <p:strVal val="visible"/>
                                      </p:to>
                                    </p:set>
                                    <p:animEffect transition="in" filter="fade">
                                      <p:cBhvr>
                                        <p:cTn id="63" dur="500"/>
                                        <p:tgtEl>
                                          <p:spTgt spid="20">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xEl>
                                              <p:pRg st="7" end="7"/>
                                            </p:txEl>
                                          </p:spTgt>
                                        </p:tgtEl>
                                        <p:attrNameLst>
                                          <p:attrName>style.visibility</p:attrName>
                                        </p:attrNameLst>
                                      </p:cBhvr>
                                      <p:to>
                                        <p:strVal val="visible"/>
                                      </p:to>
                                    </p:set>
                                    <p:animEffect transition="in" filter="fade">
                                      <p:cBhvr>
                                        <p:cTn id="68"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0" grpId="0" uiExpand="1" build="allAtOnce"/>
      <p:bldP spid="14" grpId="0"/>
      <p:bldP spid="25" grpId="0"/>
      <p:bldP spid="18" grpId="0"/>
      <p:bldP spid="19" grpId="0"/>
      <p:bldP spid="22" grpId="0"/>
      <p:bldP spid="23"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4" name="TextBox 14"/>
          <p:cNvSpPr txBox="1">
            <a:spLocks noChangeArrowheads="1"/>
          </p:cNvSpPr>
          <p:nvPr/>
        </p:nvSpPr>
        <p:spPr bwMode="auto">
          <a:xfrm>
            <a:off x="266700" y="1524000"/>
            <a:ext cx="86487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The Survey of Study Habits and Attitudes (SSHA) is a psychological test designed to measure the motivation, study habits, and attitudes toward learning of college students.  These factors, along with ability, are important to explain success in school.  Scores on the SSHA range from 0 to 200.  A selective private college gives the SSGA to an SRS of both male and female first-year students.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The data for the women are as follows: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156  109  137  115  152  140  154  178  111  123  126  126  137  165  129  200  150 140 116 120 130 131 130 140 142 117 118 145 130 145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The data for men are as follows: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118  140 114   180  115  126  92  169  139  121  132  75  88  113  151  70  115  187  114 116 117 145 149 150 120 121 117 129 92 110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rPr>
              <a:t>Most studies have found that the mean SSHA score for men is lower than the mean score in a comparable group of women.  Test this claim at the alpha = .05 level of significance. (Show all 6 steps.)</a:t>
            </a:r>
          </a:p>
        </p:txBody>
      </p:sp>
      <p:sp>
        <p:nvSpPr>
          <p:cNvPr id="5" name="Rectangle 4"/>
          <p:cNvSpPr/>
          <p:nvPr/>
        </p:nvSpPr>
        <p:spPr>
          <a:xfrm>
            <a:off x="3352800" y="5530381"/>
            <a:ext cx="2219325" cy="95410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280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w</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m</a:t>
            </a:r>
            <a:endParaRPr kumimoji="0" lang="en-US" altLang="en-US" sz="2800" b="1"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280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w</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&gt;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m </a:t>
            </a:r>
            <a:endParaRPr kumimoji="0" lang="en-US" altLang="en-US" sz="280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6407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693207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plots for both populations look sufficiently normal.  We look at the histograms as well … but there is not sufficient evidence here to suggest that they are not normal.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1543299" y="1295400"/>
            <a:ext cx="6048375" cy="3448183"/>
          </a:xfrm>
          <a:prstGeom prst="rect">
            <a:avLst/>
          </a:prstGeom>
        </p:spPr>
      </p:pic>
    </p:spTree>
    <p:extLst>
      <p:ext uri="{BB962C8B-B14F-4D97-AF65-F5344CB8AC3E}">
        <p14:creationId xmlns:p14="http://schemas.microsoft.com/office/powerpoint/2010/main" val="19934264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77500" lnSpcReduction="20000"/>
          </a:bodyPr>
          <a:lstStyle/>
          <a:p>
            <a:r>
              <a:rPr lang="en-US" dirty="0"/>
              <a:t>Keeping in mind the relative small sample size from each population, we do not observe any extreme outliers and observe a pretty strong bell shape which lends evidence to support normality of the populations.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1371600" y="1143000"/>
            <a:ext cx="6096000" cy="4087762"/>
          </a:xfrm>
          <a:prstGeom prst="rect">
            <a:avLst/>
          </a:prstGeom>
        </p:spPr>
      </p:pic>
    </p:spTree>
    <p:extLst>
      <p:ext uri="{BB962C8B-B14F-4D97-AF65-F5344CB8AC3E}">
        <p14:creationId xmlns:p14="http://schemas.microsoft.com/office/powerpoint/2010/main" val="32733268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828800" y="4572000"/>
            <a:ext cx="60198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Visual inspection of the histograms and q-q plots of each population is consistent with the normality of each population.  We assume normality and move on to the second assumption.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a:blip r:embed="rId2"/>
          <a:stretch>
            <a:fillRect/>
          </a:stretch>
        </p:blipFill>
        <p:spPr>
          <a:xfrm>
            <a:off x="4365492" y="1593344"/>
            <a:ext cx="4397508" cy="2507022"/>
          </a:xfrm>
          <a:prstGeom prst="rect">
            <a:avLst/>
          </a:prstGeom>
        </p:spPr>
      </p:pic>
      <p:pic>
        <p:nvPicPr>
          <p:cNvPr id="8" name="Picture 7"/>
          <p:cNvPicPr>
            <a:picLocks noChangeAspect="1"/>
          </p:cNvPicPr>
          <p:nvPr/>
        </p:nvPicPr>
        <p:blipFill>
          <a:blip r:embed="rId3"/>
          <a:stretch>
            <a:fillRect/>
          </a:stretch>
        </p:blipFill>
        <p:spPr>
          <a:xfrm>
            <a:off x="381000" y="1593344"/>
            <a:ext cx="3733800" cy="2503754"/>
          </a:xfrm>
          <a:prstGeom prst="rect">
            <a:avLst/>
          </a:prstGeom>
        </p:spPr>
      </p:pic>
    </p:spTree>
    <p:extLst>
      <p:ext uri="{BB962C8B-B14F-4D97-AF65-F5344CB8AC3E}">
        <p14:creationId xmlns:p14="http://schemas.microsoft.com/office/powerpoint/2010/main" val="17001048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1"/>
            <a:ext cx="8229600" cy="2362200"/>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907914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visual check was done by looking at the histograms which reveal similar shapes and support the equal variances assumption.  You can assume equal variances here. </a:t>
            </a:r>
          </a:p>
        </p:txBody>
      </p:sp>
      <p:sp>
        <p:nvSpPr>
          <p:cNvPr id="3" name="Rectangle 2"/>
          <p:cNvSpPr/>
          <p:nvPr/>
        </p:nvSpPr>
        <p:spPr>
          <a:xfrm>
            <a:off x="38098" y="5446931"/>
            <a:ext cx="899160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Since we are able to assume normal population distributions, we can use the F-Test to provide secondary evidence if the visual is inconclusive. Since the p-value is greater than our significance level of alpha = 0.05, we fail to reject the null hypothesis of equality (p-value = 0.1043) of variances and conclude that there is not enough evidence to suggest the variances are different.  </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680" y="3770531"/>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p:cNvPicPr>
            <a:picLocks noChangeAspect="1"/>
          </p:cNvPicPr>
          <p:nvPr/>
        </p:nvPicPr>
        <p:blipFill>
          <a:blip r:embed="rId3"/>
          <a:stretch>
            <a:fillRect/>
          </a:stretch>
        </p:blipFill>
        <p:spPr>
          <a:xfrm>
            <a:off x="2908211" y="1030920"/>
            <a:ext cx="3175177" cy="2129161"/>
          </a:xfrm>
          <a:prstGeom prst="rect">
            <a:avLst/>
          </a:prstGeom>
        </p:spPr>
      </p:pic>
    </p:spTree>
    <p:extLst>
      <p:ext uri="{BB962C8B-B14F-4D97-AF65-F5344CB8AC3E}">
        <p14:creationId xmlns:p14="http://schemas.microsoft.com/office/powerpoint/2010/main" val="41451599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524000"/>
            <a:ext cx="8229600" cy="3657599"/>
          </a:xfrm>
        </p:spPr>
        <p:txBody>
          <a:bodyPr>
            <a:normAutofit fontScale="925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6329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3160184"/>
                <a:ext cx="7543801" cy="3171168"/>
              </a:xfrm>
            </p:spPr>
            <p:txBody>
              <a:bodyPr>
                <a:normAutofit fontScale="85000" lnSpcReduction="10000"/>
              </a:bodyPr>
              <a:lstStyle/>
              <a:p>
                <a:pPr>
                  <a:buFont typeface="Arial" charset="0"/>
                  <a:buChar char="•"/>
                </a:pPr>
                <a:r>
                  <a:rPr lang="en-US" dirty="0"/>
                  <a:t>To quantify “large,” we can randomly reallocate units to two groups and </a:t>
                </a:r>
                <a:r>
                  <a:rPr lang="en-US" dirty="0" err="1"/>
                  <a:t>recompute</a:t>
                </a:r>
                <a:r>
                  <a:rPr lang="en-US" dirty="0"/>
                  <a:t> the difference in sample means many times </a:t>
                </a:r>
              </a:p>
              <a:p>
                <a:pPr>
                  <a:buFont typeface="Arial" charset="0"/>
                  <a:buChar char="•"/>
                </a:pPr>
                <a:r>
                  <a:rPr lang="en-US" dirty="0"/>
                  <a:t>We say that a recomputed difference is </a:t>
                </a:r>
                <a:r>
                  <a:rPr lang="en-US" b="1" u="sng" cap="small" dirty="0"/>
                  <a:t>more extreme</a:t>
                </a:r>
                <a:r>
                  <a:rPr lang="en-US" dirty="0"/>
                  <a:t> provided</a:t>
                </a:r>
              </a:p>
              <a:p>
                <a:pPr marL="0" indent="0" algn="ctr">
                  <a:buNone/>
                </a:pPr>
                <a:r>
                  <a:rPr lang="en-US" dirty="0"/>
                  <a:t>abs(recomputed difference) &gt; abs(</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b="0" i="1" smtClean="0">
                            <a:latin typeface="Cambria Math" charset="0"/>
                            <a:ea typeface="Cambria Math" charset="0"/>
                            <a:cs typeface="Cambria Math" charset="0"/>
                          </a:rPr>
                          <m:t>𝐸</m:t>
                        </m:r>
                      </m:sub>
                    </m:sSub>
                  </m:oMath>
                </a14:m>
                <a:r>
                  <a:rPr lang="en-US" dirty="0"/>
                  <a:t>)</a:t>
                </a:r>
              </a:p>
              <a:p>
                <a:pPr>
                  <a:buFont typeface="Arial" charset="0"/>
                  <a:buChar char="•"/>
                </a:pPr>
                <a:r>
                  <a:rPr lang="en-US" dirty="0"/>
                  <a:t>Suppose that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𝑚𝑜𝑟𝑒</m:t>
                        </m:r>
                        <m:r>
                          <a:rPr lang="en-US" b="0" i="1" smtClean="0">
                            <a:latin typeface="Cambria Math" charset="0"/>
                          </a:rPr>
                          <m:t> </m:t>
                        </m:r>
                        <m:r>
                          <a:rPr lang="en-US" b="0" i="1" smtClean="0">
                            <a:latin typeface="Cambria Math" charset="0"/>
                          </a:rPr>
                          <m:t>𝑒𝑥𝑡𝑟𝑒𝑚𝑒</m:t>
                        </m:r>
                        <m:r>
                          <a:rPr lang="en-US" b="0" i="1" smtClean="0">
                            <a:latin typeface="Cambria Math" charset="0"/>
                          </a:rPr>
                          <m:t> </m:t>
                        </m:r>
                        <m:r>
                          <a:rPr lang="en-US" b="0" i="1" smtClean="0">
                            <a:latin typeface="Cambria Math" charset="0"/>
                          </a:rPr>
                          <m:t>𝑟𝑒𝑐𝑜𝑚𝑝𝑢𝑡𝑒𝑑</m:t>
                        </m:r>
                        <m:r>
                          <a:rPr lang="en-US" b="0" i="1" smtClean="0">
                            <a:latin typeface="Cambria Math" charset="0"/>
                          </a:rPr>
                          <m:t> </m:t>
                        </m:r>
                        <m:r>
                          <a:rPr lang="en-US" b="0" i="1" smtClean="0">
                            <a:latin typeface="Cambria Math" charset="0"/>
                          </a:rPr>
                          <m:t>𝑑𝑖𝑓𝑓𝑒𝑟𝑒𝑛𝑐𝑒𝑠</m:t>
                        </m:r>
                      </m:num>
                      <m:den>
                        <m:r>
                          <a:rPr lang="en-US" b="0" i="1" smtClean="0">
                            <a:latin typeface="Cambria Math" charset="0"/>
                          </a:rPr>
                          <m:t>𝑡𝑜𝑡𝑎𝑙</m:t>
                        </m:r>
                        <m:r>
                          <a:rPr lang="en-US" b="0" i="1" smtClean="0">
                            <a:latin typeface="Cambria Math" charset="0"/>
                          </a:rPr>
                          <m:t> </m:t>
                        </m:r>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𝑟𝑎𝑛𝑑𝑜𝑚</m:t>
                        </m:r>
                        <m:r>
                          <a:rPr lang="en-US" b="0" i="1" smtClean="0">
                            <a:latin typeface="Cambria Math" charset="0"/>
                          </a:rPr>
                          <m:t> </m:t>
                        </m:r>
                        <m:r>
                          <a:rPr lang="en-US" b="0" i="1" smtClean="0">
                            <a:latin typeface="Cambria Math" panose="02040503050406030204" pitchFamily="18" charset="0"/>
                          </a:rPr>
                          <m:t>𝑟𝑒</m:t>
                        </m:r>
                        <m:r>
                          <a:rPr lang="en-US" b="0" i="1" smtClean="0">
                            <a:latin typeface="Cambria Math" charset="0"/>
                          </a:rPr>
                          <m:t>𝑎𝑙𝑙𝑜𝑐𝑎𝑡𝑖𝑜𝑛𝑠</m:t>
                        </m:r>
                      </m:den>
                    </m:f>
                    <m:r>
                      <a:rPr lang="en-US" b="0" i="1" smtClean="0">
                        <a:latin typeface="Cambria Math" charset="0"/>
                      </a:rPr>
                      <m:t>=</m:t>
                    </m:r>
                    <m:r>
                      <a:rPr lang="en-US" b="0" i="1" smtClean="0">
                        <a:latin typeface="Cambria Math" charset="0"/>
                      </a:rPr>
                      <m:t>𝑝</m:t>
                    </m:r>
                    <m:r>
                      <a:rPr lang="en-US" b="0" i="1" smtClean="0">
                        <a:latin typeface="Cambria Math" panose="02040503050406030204" pitchFamily="18" charset="0"/>
                      </a:rPr>
                      <m:t>−</m:t>
                    </m:r>
                    <m:r>
                      <a:rPr lang="en-US" b="0" i="1" smtClean="0">
                        <a:latin typeface="Cambria Math" charset="0"/>
                      </a:rPr>
                      <m:t>𝑣𝑎𝑙</m:t>
                    </m:r>
                    <m:r>
                      <a:rPr lang="en-US" b="0" i="1" smtClean="0">
                        <a:latin typeface="Cambria Math" panose="02040503050406030204" pitchFamily="18" charset="0"/>
                      </a:rPr>
                      <m:t>𝑢𝑒</m:t>
                    </m:r>
                  </m:oMath>
                </a14:m>
                <a:endParaRPr lang="en-US" dirty="0"/>
              </a:p>
              <a:p>
                <a:pPr>
                  <a:buFont typeface="Arial" charset="0"/>
                  <a:buChar char="•"/>
                </a:pPr>
                <a:r>
                  <a:rPr lang="en-US" dirty="0"/>
                  <a:t>If </a:t>
                </a:r>
                <a:r>
                  <a:rPr lang="en-US" i="1" dirty="0"/>
                  <a:t>p-value </a:t>
                </a:r>
                <a:r>
                  <a:rPr lang="en-US" dirty="0"/>
                  <a:t>is very small (say 0.01),</a:t>
                </a:r>
                <a:r>
                  <a:rPr lang="en-US" i="1" dirty="0"/>
                  <a:t> </a:t>
                </a:r>
                <a:r>
                  <a:rPr lang="en-US" dirty="0"/>
                  <a:t>this provides evidence that the intrinsic/extrinsic group result would be very unusual if the questionnaire had no effect</a:t>
                </a:r>
                <a:endParaRPr lang="en-US" i="1" dirty="0"/>
              </a:p>
              <a:p>
                <a:pPr>
                  <a:buFont typeface="Arial" charset="0"/>
                  <a:buChar char="•"/>
                </a:pPr>
                <a:r>
                  <a:rPr lang="en-US" dirty="0"/>
                  <a:t>If </a:t>
                </a:r>
                <a:r>
                  <a:rPr lang="en-US" i="1" dirty="0"/>
                  <a:t>p-value </a:t>
                </a:r>
                <a:r>
                  <a:rPr lang="en-US" dirty="0"/>
                  <a:t>is very big (say 0.2), this </a:t>
                </a:r>
                <a:r>
                  <a:rPr lang="en-US"/>
                  <a:t>provides little </a:t>
                </a:r>
                <a:r>
                  <a:rPr lang="en-US" dirty="0"/>
                  <a:t>evidence that the intrinsic/extrinsic group result would be very unusual if the questionnaire had no effect</a:t>
                </a:r>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3160184"/>
                <a:ext cx="7543801" cy="3171168"/>
              </a:xfrm>
              <a:blipFill>
                <a:blip r:embed="rId2"/>
                <a:stretch>
                  <a:fillRect l="-1616" t="-1919" r="-8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308203" y="1952700"/>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308203" y="1952700"/>
                <a:ext cx="2438168" cy="369332"/>
              </a:xfrm>
              <a:prstGeom prst="rect">
                <a:avLst/>
              </a:prstGeom>
              <a:blipFill rotWithShape="0">
                <a:blip r:embed="rId3"/>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08203" y="2491071"/>
                <a:ext cx="2438168" cy="369332"/>
              </a:xfrm>
              <a:prstGeom prst="rect">
                <a:avLst/>
              </a:prstGeom>
              <a:noFill/>
            </p:spPr>
            <p:txBody>
              <a:bodyPr wrap="none" rtlCol="0">
                <a:spAutoFit/>
              </a:bodyPr>
              <a:lstStyle/>
              <a:p>
                <a14:m>
                  <m:oMath xmlns:m="http://schemas.openxmlformats.org/officeDocument/2006/math">
                    <m:r>
                      <a:rPr lang="en-US" i="1" smtClean="0">
                        <a:latin typeface="Cambria Math" charset="0"/>
                        <a:ea typeface="Cambria Math" charset="0"/>
                        <a:cs typeface="Cambria Math" charset="0"/>
                      </a:rPr>
                      <m:t>→</m:t>
                    </m:r>
                  </m:oMath>
                </a14:m>
                <a:r>
                  <a:rPr lang="en-US" dirty="0"/>
                  <a:t> Population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308203" y="2491071"/>
                <a:ext cx="2438168" cy="369332"/>
              </a:xfrm>
              <a:prstGeom prst="rect">
                <a:avLst/>
              </a:prstGeom>
              <a:blipFill rotWithShape="0">
                <a:blip r:embed="rId4"/>
                <a:stretch>
                  <a:fillRect t="-10000" b="-26667"/>
                </a:stretch>
              </a:blipFill>
            </p:spPr>
            <p:txBody>
              <a:bodyPr/>
              <a:lstStyle/>
              <a:p>
                <a:r>
                  <a:rPr lang="en-US">
                    <a:noFill/>
                  </a:rPr>
                  <a:t> </a:t>
                </a:r>
              </a:p>
            </p:txBody>
          </p:sp>
        </mc:Fallback>
      </mc:AlternateContent>
      <p:sp>
        <p:nvSpPr>
          <p:cNvPr id="7" name="TextBox 6"/>
          <p:cNvSpPr txBox="1"/>
          <p:nvPr/>
        </p:nvSpPr>
        <p:spPr>
          <a:xfrm>
            <a:off x="7411538" y="4422602"/>
            <a:ext cx="988925" cy="646331"/>
          </a:xfrm>
          <a:prstGeom prst="rect">
            <a:avLst/>
          </a:prstGeom>
          <a:noFill/>
        </p:spPr>
        <p:txBody>
          <a:bodyPr wrap="none" rtlCol="0">
            <a:spAutoFit/>
          </a:bodyPr>
          <a:lstStyle/>
          <a:p>
            <a:r>
              <a:rPr lang="en-US" b="1" u="sng" cap="small" dirty="0">
                <a:solidFill>
                  <a:srgbClr val="FF0000"/>
                </a:solidFill>
              </a:rPr>
              <a:t>(p-value)</a:t>
            </a:r>
            <a:endParaRPr lang="en-US" dirty="0">
              <a:solidFill>
                <a:srgbClr val="FF0000"/>
              </a:solidFill>
            </a:endParaRPr>
          </a:p>
          <a:p>
            <a:endParaRPr lang="en-US" dirty="0"/>
          </a:p>
        </p:txBody>
      </p:sp>
      <p:grpSp>
        <p:nvGrpSpPr>
          <p:cNvPr id="8" name="Group 7"/>
          <p:cNvGrpSpPr/>
          <p:nvPr/>
        </p:nvGrpSpPr>
        <p:grpSpPr>
          <a:xfrm>
            <a:off x="2532356" y="1845734"/>
            <a:ext cx="3479007" cy="1314450"/>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61610"/>
            </a:xfrm>
            <a:prstGeom prst="rect">
              <a:avLst/>
            </a:prstGeom>
            <a:solidFill>
              <a:schemeClr val="bg1"/>
            </a:solidFill>
          </p:spPr>
          <p:txBody>
            <a:bodyPr wrap="square" rtlCol="0">
              <a:spAutoFit/>
            </a:bodyPr>
            <a:lstStyle/>
            <a:p>
              <a:r>
                <a:rPr lang="en-US" sz="1100" dirty="0"/>
                <a:t>E</a:t>
              </a:r>
            </a:p>
          </p:txBody>
        </p:sp>
        <p:sp>
          <p:nvSpPr>
            <p:cNvPr id="11" name="TextBox 10"/>
            <p:cNvSpPr txBox="1"/>
            <p:nvPr/>
          </p:nvSpPr>
          <p:spPr>
            <a:xfrm>
              <a:off x="5006052" y="2133790"/>
              <a:ext cx="104172" cy="261610"/>
            </a:xfrm>
            <a:prstGeom prst="rect">
              <a:avLst/>
            </a:prstGeom>
            <a:solidFill>
              <a:schemeClr val="bg1"/>
            </a:solidFill>
          </p:spPr>
          <p:txBody>
            <a:bodyPr wrap="square" rtlCol="0">
              <a:spAutoFit/>
            </a:bodyPr>
            <a:lstStyle/>
            <a:p>
              <a:r>
                <a:rPr lang="en-US" sz="1100" dirty="0"/>
                <a:t>I</a:t>
              </a:r>
            </a:p>
          </p:txBody>
        </p:sp>
      </p:grpSp>
    </p:spTree>
    <p:extLst>
      <p:ext uri="{BB962C8B-B14F-4D97-AF65-F5344CB8AC3E}">
        <p14:creationId xmlns:p14="http://schemas.microsoft.com/office/powerpoint/2010/main" val="144999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8941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1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77782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 Therefore we should use the two sample t-test with pooled standard deviation since we are assuming the population standard deviations are equal. We are testing here:</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Rectangle 3"/>
              <p:cNvSpPr/>
              <p:nvPr/>
            </p:nvSpPr>
            <p:spPr>
              <a:xfrm>
                <a:off x="3048000" y="4800600"/>
                <a:ext cx="2819400" cy="1200329"/>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3600" b="0"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3600" b="0" i="0" u="none" strike="noStrike" kern="1200" cap="none" spc="0" normalizeH="0" baseline="0" noProof="0" dirty="0">
                    <a:ln>
                      <a:noFill/>
                    </a:ln>
                    <a:solidFill>
                      <a:srgbClr val="1F497D"/>
                    </a:solidFill>
                    <a:effectLst/>
                    <a:uLnTx/>
                    <a:uFillTx/>
                    <a:latin typeface="Calibri"/>
                    <a:ea typeface="+mn-ea"/>
                    <a:cs typeface="+mn-cs"/>
                  </a:rPr>
                  <a:t>: </a:t>
                </a:r>
                <a14:m>
                  <m:oMath xmlns:m="http://schemas.openxmlformats.org/officeDocument/2006/math">
                    <m:sSub>
                      <m:sSubPr>
                        <m:ctrlP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mn-ea"/>
                            <a:cs typeface="+mn-cs"/>
                            <a:sym typeface="Symbol" pitchFamily="18" charset="2"/>
                          </a:rPr>
                        </m:ctrlPr>
                      </m:sSubPr>
                      <m:e>
                        <m: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𝜇</m:t>
                        </m:r>
                      </m:e>
                      <m:sub>
                        <m:r>
                          <a:rPr kumimoji="0" lang="en-US" altLang="en-US" sz="3600" b="0"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𝑊</m:t>
                        </m:r>
                      </m:sub>
                    </m:sSub>
                  </m:oMath>
                </a14:m>
                <a:r>
                  <a:rPr kumimoji="0" lang="en-US" altLang="en-US" sz="3600" b="0" i="0"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14:m>
                  <m:oMath xmlns:m="http://schemas.openxmlformats.org/officeDocument/2006/math">
                    <m:sSub>
                      <m:sSubPr>
                        <m:ctrlP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mn-ea"/>
                            <a:cs typeface="+mn-cs"/>
                            <a:sym typeface="Symbol" pitchFamily="18" charset="2"/>
                          </a:rPr>
                        </m:ctrlPr>
                      </m:sSubPr>
                      <m:e>
                        <m: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𝜇</m:t>
                        </m:r>
                      </m:e>
                      <m:sub>
                        <m: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mn-ea"/>
                            <a:cs typeface="+mn-cs"/>
                            <a:sym typeface="Symbol" pitchFamily="18" charset="2"/>
                          </a:rPr>
                          <m:t>𝑀</m:t>
                        </m:r>
                      </m:sub>
                    </m:sSub>
                  </m:oMath>
                </a14:m>
                <a:endParaRPr kumimoji="0" lang="en-US" altLang="en-US" sz="3600" b="0"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0"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3600" b="0"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3600" b="0"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14:m>
                  <m:oMath xmlns:m="http://schemas.openxmlformats.org/officeDocument/2006/math">
                    <m:sSub>
                      <m:sSubPr>
                        <m:ctrlP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mn-ea"/>
                            <a:cs typeface="+mn-cs"/>
                            <a:sym typeface="Symbol" pitchFamily="18" charset="2"/>
                          </a:rPr>
                        </m:ctrlPr>
                      </m:sSubPr>
                      <m:e>
                        <m:r>
                          <a:rPr kumimoji="0" lang="en-US" altLang="en-US" sz="3600" b="0" i="1" u="none" strike="noStrike" kern="1200" cap="none" spc="0" normalizeH="0" baseline="0" noProof="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𝜇</m:t>
                        </m:r>
                      </m:e>
                      <m:sub>
                        <m:r>
                          <a:rPr kumimoji="0" lang="en-US" altLang="en-US" sz="3600" b="0"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𝑊</m:t>
                        </m:r>
                      </m:sub>
                    </m:sSub>
                  </m:oMath>
                </a14:m>
                <a:r>
                  <a:rPr kumimoji="0" lang="en-US" altLang="en-US" sz="3600" b="0" i="0" u="none" strike="noStrike" kern="1200" cap="none" spc="0" normalizeH="0" baseline="0" noProof="0" dirty="0">
                    <a:ln>
                      <a:noFill/>
                    </a:ln>
                    <a:solidFill>
                      <a:srgbClr val="1F497D"/>
                    </a:solidFill>
                    <a:effectLst/>
                    <a:uLnTx/>
                    <a:uFillTx/>
                    <a:latin typeface="Calibri"/>
                    <a:ea typeface="+mn-ea"/>
                    <a:cs typeface="+mn-cs"/>
                    <a:sym typeface="Symbol" pitchFamily="18" charset="2"/>
                  </a:rPr>
                  <a:t>&gt; </a:t>
                </a:r>
                <a14:m>
                  <m:oMath xmlns:m="http://schemas.openxmlformats.org/officeDocument/2006/math">
                    <m:sSub>
                      <m:sSubPr>
                        <m:ctrlPr>
                          <a:rPr kumimoji="0" lang="en-US" altLang="en-US" sz="3600" b="0" i="1" u="none" strike="noStrike" kern="1200" cap="none" spc="0" normalizeH="0" baseline="0" noProof="0" smtClean="0">
                            <a:ln>
                              <a:noFill/>
                            </a:ln>
                            <a:solidFill>
                              <a:srgbClr val="1F497D"/>
                            </a:solidFill>
                            <a:effectLst/>
                            <a:uLnTx/>
                            <a:uFillTx/>
                            <a:latin typeface="Cambria Math" panose="02040503050406030204" pitchFamily="18" charset="0"/>
                            <a:ea typeface="+mn-ea"/>
                            <a:cs typeface="+mn-cs"/>
                            <a:sym typeface="Symbol" pitchFamily="18" charset="2"/>
                          </a:rPr>
                        </m:ctrlPr>
                      </m:sSubPr>
                      <m:e>
                        <m:r>
                          <a:rPr kumimoji="0" lang="en-US" altLang="en-US" sz="3600" b="0"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pitchFamily="18" charset="2"/>
                          </a:rPr>
                          <m:t>𝜇</m:t>
                        </m:r>
                      </m:e>
                      <m:sub>
                        <m:r>
                          <a:rPr kumimoji="0" lang="en-US" altLang="en-US" sz="3600" b="0" i="1" u="none" strike="noStrike" kern="1200" cap="none" spc="0" normalizeH="0" baseline="0" noProof="0" smtClean="0">
                            <a:ln>
                              <a:noFill/>
                            </a:ln>
                            <a:solidFill>
                              <a:srgbClr val="1F497D"/>
                            </a:solidFill>
                            <a:effectLst/>
                            <a:uLnTx/>
                            <a:uFillTx/>
                            <a:latin typeface="Cambria Math" panose="02040503050406030204" pitchFamily="18" charset="0"/>
                            <a:ea typeface="+mn-ea"/>
                            <a:cs typeface="+mn-cs"/>
                            <a:sym typeface="Symbol" pitchFamily="18" charset="2"/>
                          </a:rPr>
                          <m:t>𝑀</m:t>
                        </m:r>
                      </m:sub>
                    </m:sSub>
                  </m:oMath>
                </a14:m>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 </a:t>
                </a:r>
                <a:endParaRPr kumimoji="0" lang="en-US" altLang="en-US" sz="360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mc:Choice>
        <mc:Fallback xmlns="">
          <p:sp>
            <p:nvSpPr>
              <p:cNvPr id="4" name="Rectangle 3"/>
              <p:cNvSpPr>
                <a:spLocks noRot="1" noChangeAspect="1" noMove="1" noResize="1" noEditPoints="1" noAdjustHandles="1" noChangeArrowheads="1" noChangeShapeType="1" noTextEdit="1"/>
              </p:cNvSpPr>
              <p:nvPr/>
            </p:nvSpPr>
            <p:spPr>
              <a:xfrm>
                <a:off x="3048000" y="4800600"/>
                <a:ext cx="2819400" cy="1200329"/>
              </a:xfrm>
              <a:prstGeom prst="rect">
                <a:avLst/>
              </a:prstGeom>
              <a:blipFill rotWithShape="0">
                <a:blip r:embed="rId2"/>
                <a:stretch>
                  <a:fillRect l="-6479" t="-8163" b="-183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3065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Value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6324600" y="4572000"/>
            <a:ext cx="1924050" cy="1295400"/>
          </a:xfrm>
          <a:prstGeom prst="rect">
            <a:avLst/>
          </a:prstGeom>
        </p:spPr>
      </p:pic>
      <p:pic>
        <p:nvPicPr>
          <p:cNvPr id="7" name="Picture 6"/>
          <p:cNvPicPr>
            <a:picLocks noChangeAspect="1"/>
          </p:cNvPicPr>
          <p:nvPr/>
        </p:nvPicPr>
        <p:blipFill>
          <a:blip r:embed="rId3"/>
          <a:stretch>
            <a:fillRect/>
          </a:stretch>
        </p:blipFill>
        <p:spPr>
          <a:xfrm>
            <a:off x="685800" y="4200525"/>
            <a:ext cx="5038725" cy="2038350"/>
          </a:xfrm>
          <a:prstGeom prst="rect">
            <a:avLst/>
          </a:prstGeom>
        </p:spPr>
      </p:pic>
      <p:pic>
        <p:nvPicPr>
          <p:cNvPr id="8"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1600200" y="16002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1399" y="2819400"/>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a:t>
            </a:r>
          </a:p>
        </p:txBody>
      </p:sp>
      <mc:AlternateContent xmlns:mc="http://schemas.openxmlformats.org/markup-compatibility/2006" xmlns:a14="http://schemas.microsoft.com/office/drawing/2010/main">
        <mc:Choice Requires="a14">
          <p:sp>
            <p:nvSpPr>
              <p:cNvPr id="11" name="TextBox 10"/>
              <p:cNvSpPr txBox="1"/>
              <p:nvPr/>
            </p:nvSpPr>
            <p:spPr>
              <a:xfrm>
                <a:off x="4171109" y="3428485"/>
                <a:ext cx="1526123"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95,58</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1.67</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171109" y="3428485"/>
                <a:ext cx="1526123" cy="38151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290457" y="1589314"/>
                <a:ext cx="27030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.05 = significance level.</a:t>
                </a:r>
              </a:p>
            </p:txBody>
          </p:sp>
        </mc:Choice>
        <mc:Fallback xmlns="">
          <p:sp>
            <p:nvSpPr>
              <p:cNvPr id="12" name="TextBox 11"/>
              <p:cNvSpPr txBox="1">
                <a:spLocks noRot="1" noChangeAspect="1" noMove="1" noResize="1" noEditPoints="1" noAdjustHandles="1" noChangeArrowheads="1" noChangeShapeType="1" noTextEdit="1"/>
              </p:cNvSpPr>
              <p:nvPr/>
            </p:nvSpPr>
            <p:spPr>
              <a:xfrm>
                <a:off x="5290457" y="1589314"/>
                <a:ext cx="2703048" cy="369332"/>
              </a:xfrm>
              <a:prstGeom prst="rect">
                <a:avLst/>
              </a:prstGeom>
              <a:blipFill rotWithShape="0">
                <a:blip r:embed="rId6"/>
                <a:stretch>
                  <a:fillRect t="-10000" r="-1580" b="-26667"/>
                </a:stretch>
              </a:blipFill>
            </p:spPr>
            <p:txBody>
              <a:bodyPr/>
              <a:lstStyle/>
              <a:p>
                <a:r>
                  <a:rPr lang="en-US">
                    <a:noFill/>
                  </a:rPr>
                  <a:t> </a:t>
                </a:r>
              </a:p>
            </p:txBody>
          </p:sp>
        </mc:Fallback>
      </mc:AlternateContent>
      <p:cxnSp>
        <p:nvCxnSpPr>
          <p:cNvPr id="13" name="Straight Arrow Connector 12"/>
          <p:cNvCxnSpPr/>
          <p:nvPr/>
        </p:nvCxnSpPr>
        <p:spPr>
          <a:xfrm flipH="1">
            <a:off x="5290457" y="25660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296961" y="2261473"/>
                <a:ext cx="5421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296961" y="2261473"/>
                <a:ext cx="542136" cy="369332"/>
              </a:xfrm>
              <a:prstGeom prst="rect">
                <a:avLst/>
              </a:prstGeom>
              <a:blipFill rotWithShape="0">
                <a:blip r:embed="rId7"/>
                <a:stretch>
                  <a:fillRect/>
                </a:stretch>
              </a:blipFill>
            </p:spPr>
            <p:txBody>
              <a:bodyPr/>
              <a:lstStyle/>
              <a:p>
                <a:r>
                  <a:rPr lang="en-US">
                    <a:noFill/>
                  </a:rPr>
                  <a:t> </a:t>
                </a:r>
              </a:p>
            </p:txBody>
          </p:sp>
        </mc:Fallback>
      </mc:AlternateContent>
      <p:sp>
        <p:nvSpPr>
          <p:cNvPr id="15" name="TextBox 14"/>
          <p:cNvSpPr txBox="1"/>
          <p:nvPr/>
        </p:nvSpPr>
        <p:spPr>
          <a:xfrm>
            <a:off x="6128656" y="2057400"/>
            <a:ext cx="17199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df</a:t>
            </a:r>
            <a:r>
              <a:rPr kumimoji="0" lang="en-US" sz="1800" b="0" i="0" u="none" strike="noStrike" kern="1200" cap="none" spc="0" normalizeH="0" baseline="0" noProof="0" dirty="0">
                <a:ln>
                  <a:noFill/>
                </a:ln>
                <a:solidFill>
                  <a:prstClr val="black"/>
                </a:solidFill>
                <a:effectLst/>
                <a:uLnTx/>
                <a:uFillTx/>
                <a:latin typeface="Calibri"/>
                <a:ea typeface="+mn-ea"/>
                <a:cs typeface="+mn-cs"/>
              </a:rPr>
              <a:t> = 60 – 2 = 58</a:t>
            </a:r>
          </a:p>
        </p:txBody>
      </p:sp>
      <p:cxnSp>
        <p:nvCxnSpPr>
          <p:cNvPr id="16" name="Straight Connector 15"/>
          <p:cNvCxnSpPr/>
          <p:nvPr/>
        </p:nvCxnSpPr>
        <p:spPr>
          <a:xfrm>
            <a:off x="1556657" y="33021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190036" y="32005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190036" y="26533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1447800" y="1688068"/>
                <a:ext cx="887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W</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M</m:t>
                    </m:r>
                  </m:oMath>
                </a14:m>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447800" y="1688068"/>
                <a:ext cx="887935" cy="369332"/>
              </a:xfrm>
              <a:prstGeom prst="rect">
                <a:avLst/>
              </a:prstGeom>
              <a:blipFill rotWithShape="0">
                <a:blip r:embed="rId8"/>
                <a:stretch>
                  <a:fillRect t="-9836" r="-15172" b="-24590"/>
                </a:stretch>
              </a:blipFill>
            </p:spPr>
            <p:txBody>
              <a:bodyPr/>
              <a:lstStyle/>
              <a:p>
                <a:r>
                  <a:rPr lang="en-US">
                    <a:noFill/>
                  </a:rPr>
                  <a:t> </a:t>
                </a:r>
              </a:p>
            </p:txBody>
          </p:sp>
        </mc:Fallback>
      </mc:AlternateContent>
    </p:spTree>
    <p:extLst>
      <p:ext uri="{BB962C8B-B14F-4D97-AF65-F5344CB8AC3E}">
        <p14:creationId xmlns:p14="http://schemas.microsoft.com/office/powerpoint/2010/main" val="19563040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 name="Picture 5"/>
          <p:cNvPicPr>
            <a:picLocks noChangeAspect="1"/>
          </p:cNvPicPr>
          <p:nvPr/>
        </p:nvPicPr>
        <p:blipFill>
          <a:blip r:embed="rId2"/>
          <a:stretch>
            <a:fillRect/>
          </a:stretch>
        </p:blipFill>
        <p:spPr>
          <a:xfrm>
            <a:off x="1752600" y="1219200"/>
            <a:ext cx="5867400" cy="5215467"/>
          </a:xfrm>
          <a:prstGeom prst="rect">
            <a:avLst/>
          </a:prstGeom>
        </p:spPr>
      </p:pic>
      <p:sp>
        <p:nvSpPr>
          <p:cNvPr id="5" name="Oval 4"/>
          <p:cNvSpPr/>
          <p:nvPr/>
        </p:nvSpPr>
        <p:spPr>
          <a:xfrm>
            <a:off x="5223712" y="4291264"/>
            <a:ext cx="13716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0302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Draw and Shade and Find the Critical Value.</a:t>
            </a:r>
          </a:p>
        </p:txBody>
      </p:sp>
      <p:sp>
        <p:nvSpPr>
          <p:cNvPr id="21" name="TextBox 20"/>
          <p:cNvSpPr txBox="1"/>
          <p:nvPr/>
        </p:nvSpPr>
        <p:spPr>
          <a:xfrm>
            <a:off x="172006" y="382740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4: Find the p-value: P-value = .0211</a:t>
            </a:r>
          </a:p>
        </p:txBody>
      </p:sp>
      <p:sp>
        <p:nvSpPr>
          <p:cNvPr id="12" name="TextBox 11"/>
          <p:cNvSpPr txBox="1"/>
          <p:nvPr/>
        </p:nvSpPr>
        <p:spPr>
          <a:xfrm>
            <a:off x="176795" y="5153142"/>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REJECT Ho.  </a:t>
            </a:r>
          </a:p>
        </p:txBody>
      </p:sp>
      <mc:AlternateContent xmlns:mc="http://schemas.openxmlformats.org/markup-compatibility/2006" xmlns:a14="http://schemas.microsoft.com/office/drawing/2010/main">
        <mc:Choice Requires="a14">
          <p:sp>
            <p:nvSpPr>
              <p:cNvPr id="13" name="TextBox 12"/>
              <p:cNvSpPr txBox="1"/>
              <p:nvPr/>
            </p:nvSpPr>
            <p:spPr>
              <a:xfrm>
                <a:off x="7465139" y="1133812"/>
                <a:ext cx="1682127" cy="6336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𝑀</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𝑊</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𝑀</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&gt; </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133812"/>
                <a:ext cx="1682127" cy="633635"/>
              </a:xfrm>
              <a:prstGeom prst="rect">
                <a:avLst/>
              </a:prstGeom>
              <a:blipFill rotWithShape="0">
                <a:blip r:embed="rId2"/>
                <a:stretch>
                  <a:fillRect l="-2174" r="-725"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162800" y="3782868"/>
                <a:ext cx="1686167" cy="6254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𝑊</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e>
                          </m:acc>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𝑀</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=2.08</m:t>
                      </m:r>
                    </m:oMath>
                  </m:oMathPara>
                </a14:m>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7162800" y="3782868"/>
                <a:ext cx="1686167" cy="625492"/>
              </a:xfrm>
              <a:prstGeom prst="rect">
                <a:avLst/>
              </a:prstGeom>
              <a:blipFill rotWithShape="0">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3151" y="437172"/>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mean SSHA score of the men is less than the mean score of women</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 = 30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W</a:t>
                </a:r>
                <a:r>
                  <a:rPr kumimoji="0" lang="en-US" sz="1800" b="0" i="0" u="none" strike="noStrike" kern="1200" cap="none" spc="0" normalizeH="0" baseline="0" noProof="0" dirty="0">
                    <a:ln>
                      <a:noFill/>
                    </a:ln>
                    <a:solidFill>
                      <a:prstClr val="black"/>
                    </a:solidFill>
                    <a:effectLst/>
                    <a:uLnTx/>
                    <a:uFillTx/>
                    <a:latin typeface="Calibri"/>
                    <a:ea typeface="+mn-ea"/>
                    <a:cs typeface="+mn-cs"/>
                  </a:rPr>
                  <a:t> = 30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 = 124.2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W</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137.1 and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M</a:t>
                </a:r>
                <a:r>
                  <a:rPr kumimoji="0" lang="en-US" sz="1800" b="0" i="0" u="none" strike="noStrike" kern="1200" cap="none" spc="0" normalizeH="0" baseline="0" noProof="0" dirty="0">
                    <a:ln>
                      <a:noFill/>
                    </a:ln>
                    <a:solidFill>
                      <a:prstClr val="black"/>
                    </a:solidFill>
                    <a:effectLst/>
                    <a:uLnTx/>
                    <a:uFillTx/>
                    <a:latin typeface="Calibri"/>
                    <a:ea typeface="+mn-ea"/>
                    <a:cs typeface="+mn-cs"/>
                  </a:rPr>
                  <a:t> = 27.2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W</a:t>
                </a:r>
                <a:r>
                  <a:rPr kumimoji="0" lang="en-US" sz="1800" b="0" i="0" u="none" strike="noStrike" kern="1200" cap="none" spc="0" normalizeH="0" baseline="0" noProof="0" dirty="0">
                    <a:ln>
                      <a:noFill/>
                    </a:ln>
                    <a:solidFill>
                      <a:prstClr val="black"/>
                    </a:solidFill>
                    <a:effectLst/>
                    <a:uLnTx/>
                    <a:uFillTx/>
                    <a:latin typeface="Calibri"/>
                    <a:ea typeface="+mn-ea"/>
                    <a:cs typeface="+mn-cs"/>
                  </a:rPr>
                  <a:t>= 20.2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73151" y="437172"/>
                <a:ext cx="8945939" cy="923330"/>
              </a:xfrm>
              <a:prstGeom prst="rect">
                <a:avLst/>
              </a:prstGeom>
              <a:blipFill rotWithShape="0">
                <a:blip r:embed="rId4"/>
                <a:stretch>
                  <a:fillRect t="-3974" b="-9934"/>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2057400" y="2304272"/>
            <a:ext cx="4357865" cy="1403052"/>
          </a:xfrm>
          <a:prstGeom prst="rect">
            <a:avLst/>
          </a:prstGeom>
        </p:spPr>
      </p:pic>
    </p:spTree>
    <p:extLst>
      <p:ext uri="{BB962C8B-B14F-4D97-AF65-F5344CB8AC3E}">
        <p14:creationId xmlns:p14="http://schemas.microsoft.com/office/powerpoint/2010/main" val="38781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SSHA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SSHA score of men is less than that of women.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042180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pPr marL="0" indent="0">
              <a:buNone/>
            </a:pPr>
            <a:r>
              <a:rPr lang="en-US" dirty="0"/>
              <a:t>Since the study is between women and men, the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the population of students at this particular private college.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55749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58566" y="1152525"/>
            <a:ext cx="5990034" cy="5324475"/>
          </a:xfrm>
          <a:prstGeom prst="rect">
            <a:avLst/>
          </a:prstGeom>
        </p:spPr>
      </p:pic>
      <p:sp>
        <p:nvSpPr>
          <p:cNvPr id="2" name="Title 1"/>
          <p:cNvSpPr>
            <a:spLocks noGrp="1"/>
          </p:cNvSpPr>
          <p:nvPr>
            <p:ph type="title"/>
          </p:nvPr>
        </p:nvSpPr>
        <p:spPr>
          <a:xfrm>
            <a:off x="457200" y="274638"/>
            <a:ext cx="8229600" cy="792162"/>
          </a:xfrm>
        </p:spPr>
        <p:txBody>
          <a:bodyPr/>
          <a:lstStyle/>
          <a:p>
            <a:r>
              <a:rPr lang="en-US" dirty="0"/>
              <a:t>Two Sample T-Test … SAS Output</a:t>
            </a:r>
          </a:p>
        </p:txBody>
      </p:sp>
      <p:sp>
        <p:nvSpPr>
          <p:cNvPr id="6" name="Oval 5"/>
          <p:cNvSpPr/>
          <p:nvPr/>
        </p:nvSpPr>
        <p:spPr>
          <a:xfrm>
            <a:off x="4495800" y="3505200"/>
            <a:ext cx="12954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954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2057400"/>
                <a:ext cx="8991600" cy="3200400"/>
              </a:xfrm>
            </p:spPr>
            <p:txBody>
              <a:bodyPr/>
              <a:lstStyle/>
              <a:p>
                <a:pPr marL="0" indent="0" algn="ctr">
                  <a:buNone/>
                </a:pPr>
                <a:r>
                  <a:rPr lang="en-US" altLang="en-US" sz="2000" dirty="0"/>
                  <a:t>There is sufficient evidence to support the claim at the </a:t>
                </a:r>
                <a:r>
                  <a:rPr lang="el-GR" altLang="en-US" sz="2000" dirty="0"/>
                  <a:t>α</a:t>
                </a:r>
                <a:r>
                  <a:rPr lang="en-US" altLang="en-US" sz="2000" dirty="0"/>
                  <a:t>=.05 level of significance (p-value = .0211) that the mean SSHA score is lower for men than for women at this college.  A 95% one side confidence interval for this difference is (2.5238 points, </a:t>
                </a:r>
                <a14:m>
                  <m:oMath xmlns:m="http://schemas.openxmlformats.org/officeDocument/2006/math">
                    <m:r>
                      <a:rPr lang="en-US" altLang="en-US" sz="2000" i="1" dirty="0" smtClean="0">
                        <a:latin typeface="Cambria Math" panose="02040503050406030204" pitchFamily="18" charset="0"/>
                        <a:ea typeface="Cambria Math" panose="02040503050406030204" pitchFamily="18" charset="0"/>
                      </a:rPr>
                      <m:t>∞</m:t>
                    </m:r>
                  </m:oMath>
                </a14:m>
                <a:r>
                  <a:rPr lang="en-US" alt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2057400"/>
                <a:ext cx="8991600" cy="3200400"/>
              </a:xfrm>
              <a:blipFill rotWithShape="0">
                <a:blip r:embed="rId2"/>
                <a:stretch>
                  <a:fillRect l="-136" t="-1143"/>
                </a:stretch>
              </a:blipFill>
            </p:spPr>
            <p:txBody>
              <a:bodyPr/>
              <a:lstStyle/>
              <a:p>
                <a:r>
                  <a:rPr lang="en-US">
                    <a:noFill/>
                  </a:rPr>
                  <a:t> </a:t>
                </a:r>
              </a:p>
            </p:txBody>
          </p:sp>
        </mc:Fallback>
      </mc:AlternateContent>
      <p:sp>
        <p:nvSpPr>
          <p:cNvPr id="4" name="Rectangle 3"/>
          <p:cNvSpPr/>
          <p:nvPr/>
        </p:nvSpPr>
        <p:spPr>
          <a:xfrm>
            <a:off x="457200" y="4114800"/>
            <a:ext cx="8416310"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Scope of Inference: </a:t>
            </a:r>
            <a:r>
              <a:rPr kumimoji="0" lang="en-US" sz="2000" b="0" i="0" u="none" strike="noStrike" kern="1200" cap="none" spc="0" normalizeH="0" baseline="0" noProof="0" dirty="0">
                <a:ln>
                  <a:noFill/>
                </a:ln>
                <a:solidFill>
                  <a:prstClr val="black"/>
                </a:solidFill>
                <a:effectLst/>
                <a:uLnTx/>
                <a:uFillTx/>
                <a:latin typeface="Calibri"/>
                <a:ea typeface="+mn-ea"/>
                <a:cs typeface="+mn-cs"/>
              </a:rPr>
              <a:t>Since the study is between women and men, the subjects cannot be randomly assigned to the two groups, and we have an observational study.  For this reason, we cannot make any causal inference and must limit our conclusions to differences of group means.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However, the sample was an SRS, and thus any results can be inferred back to the population of students at this particular private college. </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1165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Creativity Study: </a:t>
            </a:r>
            <a:br>
              <a:rPr lang="en-US" dirty="0"/>
            </a:br>
            <a:r>
              <a:rPr lang="en-US" dirty="0"/>
              <a:t>Testing the Hypothesis</a:t>
            </a:r>
          </a:p>
        </p:txBody>
      </p:sp>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22171" r="16775"/>
          <a:stretch/>
        </p:blipFill>
        <p:spPr>
          <a:xfrm>
            <a:off x="2137712" y="1831461"/>
            <a:ext cx="2527240" cy="4139295"/>
          </a:xfrm>
          <a:prstGeom prst="rect">
            <a:avLst/>
          </a:prstGeom>
        </p:spPr>
      </p:pic>
      <p:sp>
        <p:nvSpPr>
          <p:cNvPr id="6" name="Right Arrow 5"/>
          <p:cNvSpPr/>
          <p:nvPr/>
        </p:nvSpPr>
        <p:spPr>
          <a:xfrm>
            <a:off x="5101616" y="2745945"/>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45388" y="2013334"/>
            <a:ext cx="1475267" cy="1200329"/>
          </a:xfrm>
          <a:prstGeom prst="rect">
            <a:avLst/>
          </a:prstGeom>
          <a:noFill/>
        </p:spPr>
        <p:txBody>
          <a:bodyPr wrap="square" rtlCol="0">
            <a:spAutoFit/>
          </a:bodyPr>
          <a:lstStyle/>
          <a:p>
            <a:pPr algn="ctr"/>
            <a:r>
              <a:rPr lang="en-US" dirty="0"/>
              <a:t>1000 different groupings (</a:t>
            </a:r>
            <a:r>
              <a:rPr lang="en-US" dirty="0" err="1"/>
              <a:t>relabelings</a:t>
            </a:r>
            <a:r>
              <a:rPr lang="en-US" dirty="0"/>
              <a:t>)*</a:t>
            </a:r>
          </a:p>
        </p:txBody>
      </p:sp>
      <p:sp>
        <p:nvSpPr>
          <p:cNvPr id="8" name="TextBox 7"/>
          <p:cNvSpPr txBox="1"/>
          <p:nvPr/>
        </p:nvSpPr>
        <p:spPr>
          <a:xfrm>
            <a:off x="157056" y="1714547"/>
            <a:ext cx="1901870" cy="1200329"/>
          </a:xfrm>
          <a:prstGeom prst="rect">
            <a:avLst/>
          </a:prstGeom>
          <a:noFill/>
        </p:spPr>
        <p:txBody>
          <a:bodyPr wrap="square" rtlCol="0">
            <a:spAutoFit/>
          </a:bodyPr>
          <a:lstStyle/>
          <a:p>
            <a:r>
              <a:rPr lang="en-US" dirty="0"/>
              <a:t>Number of random regroupings:</a:t>
            </a:r>
          </a:p>
          <a:p>
            <a:r>
              <a:rPr lang="en-US" dirty="0"/>
              <a:t>1.6 x 10</a:t>
            </a:r>
            <a:r>
              <a:rPr lang="en-US" baseline="30000" dirty="0"/>
              <a:t>13</a:t>
            </a:r>
          </a:p>
        </p:txBody>
      </p:sp>
      <p:sp>
        <p:nvSpPr>
          <p:cNvPr id="9" name="TextBox 8"/>
          <p:cNvSpPr txBox="1"/>
          <p:nvPr/>
        </p:nvSpPr>
        <p:spPr>
          <a:xfrm>
            <a:off x="183851" y="3008974"/>
            <a:ext cx="1953862" cy="1477328"/>
          </a:xfrm>
          <a:prstGeom prst="rect">
            <a:avLst/>
          </a:prstGeom>
          <a:noFill/>
        </p:spPr>
        <p:txBody>
          <a:bodyPr wrap="square" rtlCol="0">
            <a:spAutoFit/>
          </a:bodyPr>
          <a:lstStyle/>
          <a:p>
            <a:pPr algn="just"/>
            <a:r>
              <a:rPr lang="en-US" dirty="0"/>
              <a:t>Half a year with a computer that can perform a million calculations per second!</a:t>
            </a:r>
            <a:endParaRPr lang="en-US" baseline="30000" dirty="0"/>
          </a:p>
        </p:txBody>
      </p:sp>
      <mc:AlternateContent xmlns:mc="http://schemas.openxmlformats.org/markup-compatibility/2006" xmlns:a14="http://schemas.microsoft.com/office/drawing/2010/main">
        <mc:Choice Requires="a14">
          <p:sp>
            <p:nvSpPr>
              <p:cNvPr id="10" name="TextBox 9"/>
              <p:cNvSpPr txBox="1"/>
              <p:nvPr/>
            </p:nvSpPr>
            <p:spPr>
              <a:xfrm>
                <a:off x="4892186" y="1828668"/>
                <a:ext cx="1953202" cy="6463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892186" y="1828668"/>
                <a:ext cx="1953202" cy="646331"/>
              </a:xfrm>
              <a:prstGeom prst="rect">
                <a:avLst/>
              </a:prstGeom>
              <a:blipFill>
                <a:blip r:embed="rId4"/>
                <a:stretch>
                  <a:fillRect t="-5660" b="-14151"/>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52BF822C-D6FB-45F3-B3DF-23802330BC94}"/>
              </a:ext>
            </a:extLst>
          </p:cNvPr>
          <p:cNvGrpSpPr/>
          <p:nvPr/>
        </p:nvGrpSpPr>
        <p:grpSpPr>
          <a:xfrm>
            <a:off x="5371007" y="3293192"/>
            <a:ext cx="3428553" cy="2571415"/>
            <a:chOff x="4758102" y="1849580"/>
            <a:chExt cx="3428553" cy="2571415"/>
          </a:xfrm>
        </p:grpSpPr>
        <p:grpSp>
          <p:nvGrpSpPr>
            <p:cNvPr id="14" name="Group 13">
              <a:extLst>
                <a:ext uri="{FF2B5EF4-FFF2-40B4-BE49-F238E27FC236}">
                  <a16:creationId xmlns:a16="http://schemas.microsoft.com/office/drawing/2014/main" id="{B355E6B3-C320-4A27-B128-B9C05991B287}"/>
                </a:ext>
              </a:extLst>
            </p:cNvPr>
            <p:cNvGrpSpPr/>
            <p:nvPr/>
          </p:nvGrpSpPr>
          <p:grpSpPr>
            <a:xfrm>
              <a:off x="4758102" y="1849580"/>
              <a:ext cx="3428553" cy="2571415"/>
              <a:chOff x="4821947" y="1810192"/>
              <a:chExt cx="3428553" cy="2571415"/>
            </a:xfrm>
          </p:grpSpPr>
          <p:pic>
            <p:nvPicPr>
              <p:cNvPr id="16" name="Picture 15">
                <a:extLst>
                  <a:ext uri="{FF2B5EF4-FFF2-40B4-BE49-F238E27FC236}">
                    <a16:creationId xmlns:a16="http://schemas.microsoft.com/office/drawing/2014/main" id="{AF4A7C36-01C1-473E-A672-195FBCB23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7" name="Straight Connector 16">
                <a:extLst>
                  <a:ext uri="{FF2B5EF4-FFF2-40B4-BE49-F238E27FC236}">
                    <a16:creationId xmlns:a16="http://schemas.microsoft.com/office/drawing/2014/main" id="{7678EDD6-FE4D-495F-92A8-E70883FE3E8B}"/>
                  </a:ext>
                </a:extLst>
              </p:cNvPr>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8C4721-680A-4B6D-94D1-747AD6C606C5}"/>
                  </a:ext>
                </a:extLst>
              </p:cNvPr>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E93FA5-7A85-4883-A4E8-13034998C8A2}"/>
                  </a:ext>
                </a:extLst>
              </p:cNvPr>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20" name="TextBox 19">
                <a:extLst>
                  <a:ext uri="{FF2B5EF4-FFF2-40B4-BE49-F238E27FC236}">
                    <a16:creationId xmlns:a16="http://schemas.microsoft.com/office/drawing/2014/main" id="{C97F5A5C-170E-4037-8F60-A59D16A49892}"/>
                  </a:ext>
                </a:extLst>
              </p:cNvPr>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0634E9-FCF6-4801-8A6F-EB6E2AFBAF94}"/>
                    </a:ext>
                  </a:extLst>
                </p:cNvPr>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056C724E-99FC-49BF-8B9F-0EE6A34B2012}"/>
              </a:ext>
            </a:extLst>
          </p:cNvPr>
          <p:cNvSpPr txBox="1"/>
          <p:nvPr/>
        </p:nvSpPr>
        <p:spPr>
          <a:xfrm>
            <a:off x="157056" y="6027678"/>
            <a:ext cx="8880535" cy="276999"/>
          </a:xfrm>
          <a:prstGeom prst="rect">
            <a:avLst/>
          </a:prstGeom>
          <a:noFill/>
        </p:spPr>
        <p:txBody>
          <a:bodyPr wrap="square" rtlCol="0">
            <a:spAutoFit/>
          </a:bodyPr>
          <a:lstStyle/>
          <a:p>
            <a:r>
              <a:rPr lang="en-US" sz="1200" dirty="0"/>
              <a:t>*Everyone has the same score with each grouping. What group each person is artificially put in changes with each regrouping.</a:t>
            </a:r>
          </a:p>
        </p:txBody>
      </p:sp>
    </p:spTree>
    <p:extLst>
      <p:ext uri="{BB962C8B-B14F-4D97-AF65-F5344CB8AC3E}">
        <p14:creationId xmlns:p14="http://schemas.microsoft.com/office/powerpoint/2010/main" val="35626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1"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dirty="0"/>
              <a:t>FULL EXAMPLE:  Promotion Data</a:t>
            </a:r>
          </a:p>
        </p:txBody>
      </p:sp>
      <p:sp>
        <p:nvSpPr>
          <p:cNvPr id="5" name="Rectangle 4"/>
          <p:cNvSpPr/>
          <p:nvPr/>
        </p:nvSpPr>
        <p:spPr>
          <a:xfrm>
            <a:off x="3200400" y="5562600"/>
            <a:ext cx="2219325" cy="954107"/>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280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endParaRPr kumimoji="0" lang="en-US" altLang="en-US" sz="2800" b="1"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280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r>
              <a:rPr kumimoji="0" lang="en-US" altLang="en-US" sz="28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&lt; </a:t>
            </a:r>
            <a:r>
              <a:rPr kumimoji="0" lang="en-US" altLang="en-US" sz="28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28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 </a:t>
            </a:r>
            <a:endParaRPr kumimoji="0" lang="en-US" altLang="en-US" sz="280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p:sp>
        <p:nvSpPr>
          <p:cNvPr id="6" name="Rectangle 4"/>
          <p:cNvSpPr>
            <a:spLocks noGrp="1" noChangeArrowheads="1"/>
          </p:cNvSpPr>
          <p:nvPr>
            <p:ph idx="1"/>
          </p:nvPr>
        </p:nvSpPr>
        <p:spPr bwMode="auto">
          <a:xfrm>
            <a:off x="381000" y="990600"/>
            <a:ext cx="8229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lr>
                <a:schemeClr val="tx2"/>
              </a:buClr>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lr>
                <a:schemeClr val="tx2"/>
              </a:buClr>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lr>
                <a:schemeClr val="tx2"/>
              </a:buClr>
              <a:buChar char="•"/>
              <a:defRPr sz="2000">
                <a:solidFill>
                  <a:schemeClr val="tx1"/>
                </a:solidFill>
                <a:latin typeface="Arial" charset="0"/>
                <a:ea typeface="ＭＳ Ｐゴシック" pitchFamily="34" charset="-128"/>
              </a:defRPr>
            </a:lvl9pPr>
          </a:lstStyle>
          <a:p>
            <a:pPr>
              <a:spcBef>
                <a:spcPct val="0"/>
              </a:spcBef>
              <a:buClrTx/>
              <a:buFontTx/>
              <a:buNone/>
            </a:pPr>
            <a:r>
              <a:rPr lang="en-US" altLang="en-US" sz="1800" dirty="0"/>
              <a:t>The Revenue Commissioners in Ireland conducted a contest for promotion.  The ages of the unsuccessful and successful applicants are given below.  Some of the applicants who were unsuccessful in getting the promotion charged that the competition involved discrimination based on age.  Treat the data as samples from larger populations and use a .05 significance level to test the claim that the unsuccessful applicants are from a population with a greater mean age than the mean age of successful applicants.  Based on the result, does there appear to be discrimination based on age?  (Show all 6 steps.) Assume all data comes from a normally distributed population.</a:t>
            </a:r>
            <a:endParaRPr lang="en-US" altLang="en-US" sz="1600" b="1" dirty="0"/>
          </a:p>
          <a:p>
            <a:pPr>
              <a:spcBef>
                <a:spcPct val="0"/>
              </a:spcBef>
              <a:buClrTx/>
              <a:buFontTx/>
              <a:buNone/>
            </a:pPr>
            <a:r>
              <a:rPr lang="en-US" altLang="en-US" sz="1600" b="1" dirty="0"/>
              <a:t>Unsuccessful Applicants:</a:t>
            </a:r>
          </a:p>
          <a:p>
            <a:pPr>
              <a:spcBef>
                <a:spcPct val="0"/>
              </a:spcBef>
              <a:buClrTx/>
              <a:buFontTx/>
              <a:buNone/>
            </a:pPr>
            <a:r>
              <a:rPr lang="en-US" altLang="en-US" sz="1600" dirty="0"/>
              <a:t>34	37	37	38	41	42	43	44	44	45	45	60	46	65	49	65	53	54	62	55	56	70	64</a:t>
            </a:r>
          </a:p>
          <a:p>
            <a:pPr>
              <a:spcBef>
                <a:spcPct val="0"/>
              </a:spcBef>
              <a:buClrTx/>
              <a:buFontTx/>
              <a:buNone/>
            </a:pPr>
            <a:r>
              <a:rPr lang="en-US" altLang="en-US" sz="1600" b="1" dirty="0"/>
              <a:t>Successful Applicants</a:t>
            </a:r>
          </a:p>
          <a:p>
            <a:pPr>
              <a:spcBef>
                <a:spcPct val="0"/>
              </a:spcBef>
              <a:buClrTx/>
              <a:buFontTx/>
              <a:buNone/>
            </a:pPr>
            <a:r>
              <a:rPr lang="en-US" altLang="en-US" sz="1600" dirty="0"/>
              <a:t>27	33	36	37	38	38	39	42	42	43	43	44	44	44	45	70	71	72	80	46	47	75	48	72	49	49	51	51	52	54</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060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5051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0" indent="0">
              <a:buNone/>
            </a:pPr>
            <a:r>
              <a:rPr lang="en-US" dirty="0"/>
              <a:t>1. Normally Distributed Populations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997492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Check …. q-q Plot</a:t>
            </a:r>
          </a:p>
        </p:txBody>
      </p:sp>
      <p:sp>
        <p:nvSpPr>
          <p:cNvPr id="3" name="Content Placeholder 2"/>
          <p:cNvSpPr>
            <a:spLocks noGrp="1"/>
          </p:cNvSpPr>
          <p:nvPr>
            <p:ph idx="1"/>
          </p:nvPr>
        </p:nvSpPr>
        <p:spPr>
          <a:xfrm>
            <a:off x="457200" y="4876800"/>
            <a:ext cx="8229600" cy="1524000"/>
          </a:xfrm>
        </p:spPr>
        <p:txBody>
          <a:bodyPr>
            <a:normAutofit fontScale="85000" lnSpcReduction="20000"/>
          </a:bodyPr>
          <a:lstStyle/>
          <a:p>
            <a:pPr marL="0" indent="0">
              <a:buNone/>
            </a:pPr>
            <a:r>
              <a:rPr lang="en-US" dirty="0"/>
              <a:t>The q-q plot for the successful data provides some evidence of non normality, while the q-q plot for the unsuccessful data looks consistent with normally distributed data.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p:cNvGrpSpPr/>
          <p:nvPr/>
        </p:nvGrpSpPr>
        <p:grpSpPr>
          <a:xfrm>
            <a:off x="1524000" y="1219200"/>
            <a:ext cx="6172200" cy="3505200"/>
            <a:chOff x="1524000" y="1219200"/>
            <a:chExt cx="6172200" cy="3505200"/>
          </a:xfrm>
        </p:grpSpPr>
        <p:pic>
          <p:nvPicPr>
            <p:cNvPr id="2052" name="Picture 4" descr="Q-Q Plots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399"/>
              <a:ext cx="609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52600" y="1219200"/>
              <a:ext cx="2438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Successful</a:t>
              </a:r>
            </a:p>
          </p:txBody>
        </p:sp>
        <p:sp>
          <p:nvSpPr>
            <p:cNvPr id="7" name="TextBox 6"/>
            <p:cNvSpPr txBox="1"/>
            <p:nvPr/>
          </p:nvSpPr>
          <p:spPr>
            <a:xfrm>
              <a:off x="5257800" y="1219200"/>
              <a:ext cx="2438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Unsuccessful</a:t>
              </a:r>
            </a:p>
          </p:txBody>
        </p:sp>
      </p:grpSp>
    </p:spTree>
    <p:extLst>
      <p:ext uri="{BB962C8B-B14F-4D97-AF65-F5344CB8AC3E}">
        <p14:creationId xmlns:p14="http://schemas.microsoft.com/office/powerpoint/2010/main" val="39022395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a:t>
            </a:r>
          </a:p>
        </p:txBody>
      </p:sp>
      <p:sp>
        <p:nvSpPr>
          <p:cNvPr id="3" name="Content Placeholder 2"/>
          <p:cNvSpPr>
            <a:spLocks noGrp="1"/>
          </p:cNvSpPr>
          <p:nvPr>
            <p:ph idx="1"/>
          </p:nvPr>
        </p:nvSpPr>
        <p:spPr>
          <a:xfrm>
            <a:off x="457200" y="5334000"/>
            <a:ext cx="8229600" cy="1325563"/>
          </a:xfrm>
        </p:spPr>
        <p:txBody>
          <a:bodyPr>
            <a:normAutofit fontScale="47500" lnSpcReduction="20000"/>
          </a:bodyPr>
          <a:lstStyle/>
          <a:p>
            <a:r>
              <a:rPr lang="en-US" dirty="0"/>
              <a:t>The successful group (top) has a clear right skew to the data, while the unsuccessful group shows a possible mild right skew.  This suggests that both sets of data may be from right skewed populations.  We know that the t-tools are robust to non normality for these types of distributions so we proceed with the t test…. We will readdress these concerns when we talk about the standard deviation.</a:t>
            </a:r>
          </a:p>
        </p:txBody>
      </p:sp>
      <p:pic>
        <p:nvPicPr>
          <p:cNvPr id="3076" name="Picture 4"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66849"/>
            <a:ext cx="4953000" cy="37147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536801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Normality Assumption</a:t>
            </a:r>
          </a:p>
        </p:txBody>
      </p:sp>
      <p:sp>
        <p:nvSpPr>
          <p:cNvPr id="6" name="TextBox 5"/>
          <p:cNvSpPr txBox="1"/>
          <p:nvPr/>
        </p:nvSpPr>
        <p:spPr>
          <a:xfrm>
            <a:off x="1600200" y="4876800"/>
            <a:ext cx="6019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Visual Inspection of the histograms and q-q plots indicates the both data sets may be from a right skewed distribution.  We know that the t-tests are robust to violations of the normality assumption when the data are from a right skewed distribution (when the sample size is sufficient), so we proceed with the t-test.</a:t>
            </a:r>
          </a:p>
        </p:txBody>
      </p:sp>
      <p:pic>
        <p:nvPicPr>
          <p:cNvPr id="4098" name="Picture 2" descr="Summary Panel for 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49086"/>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Q-Q Plots for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63374"/>
            <a:ext cx="4038600" cy="227171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365274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36572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Equality of Variances </a:t>
            </a:r>
          </a:p>
        </p:txBody>
      </p:sp>
      <p:sp>
        <p:nvSpPr>
          <p:cNvPr id="5" name="TextBox 4"/>
          <p:cNvSpPr txBox="1"/>
          <p:nvPr/>
        </p:nvSpPr>
        <p:spPr>
          <a:xfrm>
            <a:off x="441959" y="3124200"/>
            <a:ext cx="83057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 visual check was done by looking at the histograms, which reveal similar shapes and support the equal variances assumption.  We will assume equal variances here.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962400"/>
            <a:ext cx="4961106"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descr="Summary Panel for 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219200"/>
            <a:ext cx="2343151" cy="1757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2400" y="5362248"/>
            <a:ext cx="876300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 secondary evidence of the visual is inconclusive, given that the p-value is greater than our significance level of alpha = 0.05, we fail to reject the null hypothesis of equality of variances (p-value = 0.2286) and conclude that there is not enough evidence to suggest the variances are different.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451517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lnSpcReduction="10000"/>
          </a:bodyPr>
          <a:lstStyle/>
          <a:p>
            <a:pPr marL="0" indent="0">
              <a:buNone/>
            </a:pPr>
            <a:r>
              <a:rPr lang="en-US" b="1" dirty="0"/>
              <a:t>State the Problem: </a:t>
            </a:r>
            <a:r>
              <a:rPr lang="en-US" dirty="0"/>
              <a:t>We would like to test the claim that the mean of the successful group is less than the mean of the unsuccessful group. </a:t>
            </a: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655916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Observations</a:t>
            </a:r>
          </a:p>
        </p:txBody>
      </p:sp>
      <p:sp>
        <p:nvSpPr>
          <p:cNvPr id="3" name="Content Placeholder 2"/>
          <p:cNvSpPr>
            <a:spLocks noGrp="1"/>
          </p:cNvSpPr>
          <p:nvPr>
            <p:ph idx="1"/>
          </p:nvPr>
        </p:nvSpPr>
        <p:spPr/>
        <p:txBody>
          <a:bodyPr/>
          <a:lstStyle/>
          <a:p>
            <a:pPr marL="0" indent="0">
              <a:buNone/>
            </a:pPr>
            <a:r>
              <a:rPr lang="en-US" dirty="0"/>
              <a:t>The sample was indeed a SRS (simple random sample) from the population of the selective private college, therefore we assume the observations are independent of one another.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914707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3657599"/>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1372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sp>
        <p:nvSpPr>
          <p:cNvPr id="3" name="Content Placeholder 2"/>
          <p:cNvSpPr>
            <a:spLocks noGrp="1"/>
          </p:cNvSpPr>
          <p:nvPr>
            <p:ph idx="1"/>
          </p:nvPr>
        </p:nvSpPr>
        <p:spPr/>
        <p:txBody>
          <a:bodyPr/>
          <a:lstStyle/>
          <a:p>
            <a:pPr algn="ctr"/>
            <a:r>
              <a:rPr lang="en-US" dirty="0"/>
              <a:t>(go to SAS code)</a:t>
            </a:r>
          </a:p>
        </p:txBody>
      </p:sp>
      <p:graphicFrame>
        <p:nvGraphicFramePr>
          <p:cNvPr id="5" name="Table 4">
            <a:extLst>
              <a:ext uri="{FF2B5EF4-FFF2-40B4-BE49-F238E27FC236}">
                <a16:creationId xmlns:a16="http://schemas.microsoft.com/office/drawing/2014/main" id="{99B04EE0-FD73-4FEF-A32E-902135C23E31}"/>
              </a:ext>
            </a:extLst>
          </p:cNvPr>
          <p:cNvGraphicFramePr>
            <a:graphicFrameLocks noGrp="1"/>
          </p:cNvGraphicFramePr>
          <p:nvPr>
            <p:extLst>
              <p:ext uri="{D42A27DB-BD31-4B8C-83A1-F6EECF244321}">
                <p14:modId xmlns:p14="http://schemas.microsoft.com/office/powerpoint/2010/main" val="2435732399"/>
              </p:ext>
            </p:extLst>
          </p:nvPr>
        </p:nvGraphicFramePr>
        <p:xfrm>
          <a:off x="677379" y="3494192"/>
          <a:ext cx="7611112" cy="1123118"/>
        </p:xfrm>
        <a:graphic>
          <a:graphicData uri="http://schemas.openxmlformats.org/drawingml/2006/table">
            <a:tbl>
              <a:tblPr/>
              <a:tblGrid>
                <a:gridCol w="951389">
                  <a:extLst>
                    <a:ext uri="{9D8B030D-6E8A-4147-A177-3AD203B41FA5}">
                      <a16:colId xmlns:a16="http://schemas.microsoft.com/office/drawing/2014/main" val="2882985531"/>
                    </a:ext>
                  </a:extLst>
                </a:gridCol>
                <a:gridCol w="951389">
                  <a:extLst>
                    <a:ext uri="{9D8B030D-6E8A-4147-A177-3AD203B41FA5}">
                      <a16:colId xmlns:a16="http://schemas.microsoft.com/office/drawing/2014/main" val="2908315571"/>
                    </a:ext>
                  </a:extLst>
                </a:gridCol>
                <a:gridCol w="951389">
                  <a:extLst>
                    <a:ext uri="{9D8B030D-6E8A-4147-A177-3AD203B41FA5}">
                      <a16:colId xmlns:a16="http://schemas.microsoft.com/office/drawing/2014/main" val="1278110357"/>
                    </a:ext>
                  </a:extLst>
                </a:gridCol>
                <a:gridCol w="951389">
                  <a:extLst>
                    <a:ext uri="{9D8B030D-6E8A-4147-A177-3AD203B41FA5}">
                      <a16:colId xmlns:a16="http://schemas.microsoft.com/office/drawing/2014/main" val="3093202133"/>
                    </a:ext>
                  </a:extLst>
                </a:gridCol>
                <a:gridCol w="951389">
                  <a:extLst>
                    <a:ext uri="{9D8B030D-6E8A-4147-A177-3AD203B41FA5}">
                      <a16:colId xmlns:a16="http://schemas.microsoft.com/office/drawing/2014/main" val="3407833218"/>
                    </a:ext>
                  </a:extLst>
                </a:gridCol>
                <a:gridCol w="951389">
                  <a:extLst>
                    <a:ext uri="{9D8B030D-6E8A-4147-A177-3AD203B41FA5}">
                      <a16:colId xmlns:a16="http://schemas.microsoft.com/office/drawing/2014/main" val="1016388550"/>
                    </a:ext>
                  </a:extLst>
                </a:gridCol>
                <a:gridCol w="951389">
                  <a:extLst>
                    <a:ext uri="{9D8B030D-6E8A-4147-A177-3AD203B41FA5}">
                      <a16:colId xmlns:a16="http://schemas.microsoft.com/office/drawing/2014/main" val="3104962337"/>
                    </a:ext>
                  </a:extLst>
                </a:gridCol>
                <a:gridCol w="951389">
                  <a:extLst>
                    <a:ext uri="{9D8B030D-6E8A-4147-A177-3AD203B41FA5}">
                      <a16:colId xmlns:a16="http://schemas.microsoft.com/office/drawing/2014/main" val="3182066143"/>
                    </a:ext>
                  </a:extLst>
                </a:gridCol>
              </a:tblGrid>
              <a:tr h="260923">
                <a:tc>
                  <a:txBody>
                    <a:bodyPr/>
                    <a:lstStyle/>
                    <a:p>
                      <a:pPr algn="l" fontAlgn="b"/>
                      <a:r>
                        <a:rPr lang="en-US" sz="1100" b="1" i="0">
                          <a:solidFill>
                            <a:srgbClr val="112277"/>
                          </a:solidFill>
                          <a:effectLst/>
                          <a:latin typeface="Arial" panose="020B0604020202020204" pitchFamily="34" charset="0"/>
                        </a:rPr>
                        <a:t>treatment</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b"/>
                      <a:r>
                        <a:rPr lang="en-US" sz="1100" b="1" i="0">
                          <a:solidFill>
                            <a:srgbClr val="112277"/>
                          </a:solidFill>
                          <a:effectLst/>
                          <a:latin typeface="Arial" panose="020B0604020202020204" pitchFamily="34" charset="0"/>
                        </a:rPr>
                        <a:t>Method</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b"/>
                      <a:r>
                        <a:rPr lang="en-US" sz="1100" b="1" i="0">
                          <a:solidFill>
                            <a:srgbClr val="112277"/>
                          </a:solidFill>
                          <a:effectLst/>
                          <a:latin typeface="Arial" panose="020B0604020202020204" pitchFamily="34" charset="0"/>
                        </a:rPr>
                        <a:t>Mean</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a:solidFill>
                            <a:srgbClr val="112277"/>
                          </a:solidFill>
                          <a:effectLst/>
                          <a:latin typeface="Arial" panose="020B0604020202020204" pitchFamily="34" charset="0"/>
                        </a:rPr>
                        <a:t>95% CL Mean</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tc>
                  <a:txBody>
                    <a:bodyPr/>
                    <a:lstStyle/>
                    <a:p>
                      <a:pPr algn="r" fontAlgn="b"/>
                      <a:r>
                        <a:rPr lang="en-US" sz="1100" b="1" i="0">
                          <a:solidFill>
                            <a:srgbClr val="112277"/>
                          </a:solidFill>
                          <a:effectLst/>
                          <a:latin typeface="Arial" panose="020B0604020202020204" pitchFamily="34" charset="0"/>
                        </a:rPr>
                        <a:t>Std Dev</a:t>
                      </a:r>
                    </a:p>
                  </a:txBody>
                  <a:tcPr marL="32784" marR="32784" marT="16392" marB="16392"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gridSpan="2">
                  <a:txBody>
                    <a:bodyPr/>
                    <a:lstStyle/>
                    <a:p>
                      <a:pPr algn="ctr" fontAlgn="b"/>
                      <a:r>
                        <a:rPr lang="en-US" sz="1100" b="1" i="0">
                          <a:solidFill>
                            <a:srgbClr val="112277"/>
                          </a:solidFill>
                          <a:effectLst/>
                          <a:latin typeface="Arial" panose="020B0604020202020204" pitchFamily="34" charset="0"/>
                        </a:rPr>
                        <a:t>95% CL Std Dev</a:t>
                      </a:r>
                    </a:p>
                  </a:txBody>
                  <a:tcPr marL="64970" marR="64970" marT="32485" marB="32485" anchor="b">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hMerge="1">
                  <a:txBody>
                    <a:bodyPr/>
                    <a:lstStyle/>
                    <a:p>
                      <a:endParaRPr lang="en-US"/>
                    </a:p>
                  </a:txBody>
                  <a:tcPr/>
                </a:tc>
                <a:extLst>
                  <a:ext uri="{0D108BD9-81ED-4DB2-BD59-A6C34878D82A}">
                    <a16:rowId xmlns:a16="http://schemas.microsoft.com/office/drawing/2014/main" val="892175911"/>
                  </a:ext>
                </a:extLst>
              </a:tr>
              <a:tr h="195207">
                <a:tc>
                  <a:txBody>
                    <a:bodyPr/>
                    <a:lstStyle/>
                    <a:p>
                      <a:pPr algn="l" fontAlgn="t"/>
                      <a:r>
                        <a:rPr lang="en-US" sz="1100" b="1" i="0">
                          <a:solidFill>
                            <a:srgbClr val="112277"/>
                          </a:solidFill>
                          <a:effectLst/>
                          <a:latin typeface="Arial" panose="020B0604020202020204" pitchFamily="34" charset="0"/>
                        </a:rPr>
                        <a:t>0</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a:effectLst/>
                          <a:latin typeface="Arial" panose="020B0604020202020204" pitchFamily="34" charset="0"/>
                        </a:rPr>
                        <a:t>19.8833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18.0087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21.7580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4.4395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3.4504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6.2276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388663137"/>
                  </a:ext>
                </a:extLst>
              </a:tr>
              <a:tr h="195207">
                <a:tc>
                  <a:txBody>
                    <a:bodyPr/>
                    <a:lstStyle/>
                    <a:p>
                      <a:pPr algn="l" fontAlgn="t"/>
                      <a:r>
                        <a:rPr lang="en-US" sz="1100" b="1" i="0">
                          <a:solidFill>
                            <a:srgbClr val="112277"/>
                          </a:solidFill>
                          <a:effectLst/>
                          <a:latin typeface="Arial" panose="020B0604020202020204" pitchFamily="34" charset="0"/>
                        </a:rPr>
                        <a:t>1</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a:solidFill>
                            <a:srgbClr val="112277"/>
                          </a:solidFill>
                          <a:effectLst/>
                          <a:latin typeface="Arial" panose="020B0604020202020204" pitchFamily="34" charset="0"/>
                        </a:rPr>
                        <a:t> </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a:effectLst/>
                          <a:latin typeface="Arial" panose="020B0604020202020204" pitchFamily="34" charset="0"/>
                        </a:rPr>
                        <a:t>15.7391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13.4677</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18.0105</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5.2526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4.0623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7.4343</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96456744"/>
                  </a:ext>
                </a:extLst>
              </a:tr>
              <a:tr h="195207">
                <a:tc>
                  <a:txBody>
                    <a:bodyPr/>
                    <a:lstStyle/>
                    <a:p>
                      <a:pPr algn="l" fontAlgn="t"/>
                      <a:r>
                        <a:rPr lang="en-US" sz="1100" b="1" i="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a:solidFill>
                            <a:srgbClr val="112277"/>
                          </a:solidFill>
                          <a:effectLst/>
                          <a:latin typeface="Arial" panose="020B0604020202020204" pitchFamily="34" charset="0"/>
                        </a:rPr>
                        <a:t>Pooled</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1.2914</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6.9970</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4.8541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4.0261</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6.1138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846186134"/>
                  </a:ext>
                </a:extLst>
              </a:tr>
              <a:tr h="260923">
                <a:tc>
                  <a:txBody>
                    <a:bodyPr/>
                    <a:lstStyle/>
                    <a:p>
                      <a:pPr algn="l" fontAlgn="t"/>
                      <a:r>
                        <a:rPr lang="en-US" sz="1100" b="1" i="0">
                          <a:solidFill>
                            <a:srgbClr val="112277"/>
                          </a:solidFill>
                          <a:effectLst/>
                          <a:latin typeface="Arial" panose="020B0604020202020204" pitchFamily="34" charset="0"/>
                        </a:rPr>
                        <a:t>Diff (1-2)</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1100" b="1" i="0">
                          <a:solidFill>
                            <a:srgbClr val="112277"/>
                          </a:solidFill>
                          <a:effectLst/>
                          <a:latin typeface="Arial" panose="020B0604020202020204" pitchFamily="34" charset="0"/>
                        </a:rPr>
                        <a:t>Satterthwaite</a:t>
                      </a:r>
                    </a:p>
                  </a:txBody>
                  <a:tcPr marL="32784" marR="32784" marT="16392" marB="16392">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r" fontAlgn="t"/>
                      <a:r>
                        <a:rPr lang="en-US" sz="1100" b="0" i="0">
                          <a:effectLst/>
                          <a:latin typeface="Arial" panose="020B0604020202020204" pitchFamily="34" charset="0"/>
                        </a:rPr>
                        <a:t>4.1442</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1.2776</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7.0108</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1100" b="0" i="0" dirty="0">
                          <a:effectLst/>
                          <a:latin typeface="Arial" panose="020B0604020202020204" pitchFamily="34" charset="0"/>
                        </a:rPr>
                        <a:t> </a:t>
                      </a:r>
                    </a:p>
                  </a:txBody>
                  <a:tcPr marL="32784" marR="32784" marT="16392" marB="16392">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57544687"/>
                  </a:ext>
                </a:extLst>
              </a:tr>
            </a:tbl>
          </a:graphicData>
        </a:graphic>
      </p:graphicFrame>
      <p:sp>
        <p:nvSpPr>
          <p:cNvPr id="6" name="Rectangle 1">
            <a:extLst>
              <a:ext uri="{FF2B5EF4-FFF2-40B4-BE49-F238E27FC236}">
                <a16:creationId xmlns:a16="http://schemas.microsoft.com/office/drawing/2014/main" id="{C831F7FF-D234-4FEE-9397-AF34D4483975}"/>
              </a:ext>
            </a:extLst>
          </p:cNvPr>
          <p:cNvSpPr>
            <a:spLocks noChangeArrowheads="1"/>
          </p:cNvSpPr>
          <p:nvPr/>
        </p:nvSpPr>
        <p:spPr bwMode="auto">
          <a:xfrm>
            <a:off x="178130" y="2278181"/>
            <a:ext cx="8609610" cy="760414"/>
          </a:xfrm>
          <a:prstGeom prst="rect">
            <a:avLst/>
          </a:prstGeom>
          <a:solidFill>
            <a:srgbClr val="FAFB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2277"/>
                </a:solidFill>
                <a:effectLst/>
                <a:latin typeface="Arial" panose="020B0604020202020204" pitchFamily="34" charset="0"/>
                <a:cs typeface="Arial" panose="020B0604020202020204" pitchFamily="34" charset="0"/>
              </a:rPr>
              <a:t>The TTEST Procedure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112277"/>
                </a:solidFill>
                <a:effectLst/>
                <a:latin typeface="Arial" panose="020B0604020202020204" pitchFamily="34" charset="0"/>
                <a:cs typeface="Arial" panose="020B0604020202020204" pitchFamily="34" charset="0"/>
              </a:rPr>
              <a:t>Variable: score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3D532F3-F288-4E1E-93ED-455632FD4F40}"/>
              </a:ext>
            </a:extLst>
          </p:cNvPr>
          <p:cNvSpPr/>
          <p:nvPr/>
        </p:nvSpPr>
        <p:spPr>
          <a:xfrm>
            <a:off x="2600696" y="4156364"/>
            <a:ext cx="938151" cy="201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02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Two Sample T-Test!!!</a:t>
            </a:r>
          </a:p>
        </p:txBody>
      </p:sp>
      <p:sp>
        <p:nvSpPr>
          <p:cNvPr id="3" name="Content Placeholder 2"/>
          <p:cNvSpPr>
            <a:spLocks noGrp="1"/>
          </p:cNvSpPr>
          <p:nvPr>
            <p:ph idx="1"/>
          </p:nvPr>
        </p:nvSpPr>
        <p:spPr>
          <a:xfrm>
            <a:off x="457200" y="1981200"/>
            <a:ext cx="8229600" cy="2819400"/>
          </a:xfrm>
        </p:spPr>
        <p:txBody>
          <a:bodyPr>
            <a:normAutofit fontScale="92500" lnSpcReduction="10000"/>
          </a:bodyPr>
          <a:lstStyle/>
          <a:p>
            <a:r>
              <a:rPr lang="en-US" dirty="0"/>
              <a:t>There is no reason to pair these observations, and we have two samples. Therefore, we should use the two sample t-test with a pooled standard deviation, since we are assuming the population standard deviations are equal. We are testing here:</a:t>
            </a:r>
          </a:p>
          <a:p>
            <a:endParaRPr lang="en-US" dirty="0"/>
          </a:p>
          <a:p>
            <a:pPr marL="0" indent="0">
              <a:buNone/>
            </a:pPr>
            <a:endParaRPr lang="en-US" dirty="0"/>
          </a:p>
        </p:txBody>
      </p:sp>
      <p:sp>
        <p:nvSpPr>
          <p:cNvPr id="4" name="Rectangle 3"/>
          <p:cNvSpPr/>
          <p:nvPr/>
        </p:nvSpPr>
        <p:spPr>
          <a:xfrm>
            <a:off x="3048000" y="4800600"/>
            <a:ext cx="2819400" cy="1200329"/>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360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a:t>
            </a:r>
            <a:endParaRPr kumimoji="0" lang="en-US" altLang="en-US" sz="3600" b="1"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360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&lt;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 </a:t>
            </a:r>
            <a:endParaRPr kumimoji="0" lang="en-US" altLang="en-US" sz="360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5433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Two Sample T-Test … SAS Output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1098095"/>
            <a:ext cx="6023367"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267200" y="3352800"/>
            <a:ext cx="1447800" cy="4572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p:cNvSpPr/>
          <p:nvPr/>
        </p:nvSpPr>
        <p:spPr>
          <a:xfrm>
            <a:off x="152400" y="4495800"/>
            <a:ext cx="2552701" cy="1200329"/>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1" i="1" u="none" strike="noStrike" kern="1200" cap="none" spc="0" normalizeH="0" baseline="0" noProof="0" dirty="0">
                <a:ln>
                  <a:noFill/>
                </a:ln>
                <a:solidFill>
                  <a:srgbClr val="1F497D"/>
                </a:solidFill>
                <a:effectLst/>
                <a:uLnTx/>
                <a:uFillTx/>
                <a:latin typeface="Calibri"/>
                <a:ea typeface="+mn-ea"/>
                <a:cs typeface="+mn-cs"/>
              </a:rPr>
              <a:t>H</a:t>
            </a:r>
            <a:r>
              <a:rPr kumimoji="0" lang="en-US" altLang="en-US" sz="3600" b="1" i="0" u="none" strike="noStrike" kern="1200" cap="none" spc="0" normalizeH="0" baseline="-25000" noProof="0" dirty="0">
                <a:ln>
                  <a:noFill/>
                </a:ln>
                <a:solidFill>
                  <a:srgbClr val="1F497D"/>
                </a:solidFill>
                <a:effectLst/>
                <a:uLnTx/>
                <a:uFillTx/>
                <a:latin typeface="Calibri"/>
                <a:ea typeface="+mn-ea"/>
                <a:cs typeface="+mn-cs"/>
              </a:rPr>
              <a:t>0</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rPr>
              <a: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a:t>
            </a:r>
            <a:endParaRPr kumimoji="0" lang="en-US" altLang="en-US" sz="3600" b="1" i="0" u="none" strike="noStrike" kern="1200" cap="none" spc="0" normalizeH="0" baseline="-25000" noProof="0" dirty="0">
              <a:ln>
                <a:noFill/>
              </a:ln>
              <a:solidFill>
                <a:srgbClr val="1F497D"/>
              </a:solidFill>
              <a:effectLst/>
              <a:uLnTx/>
              <a:uFillTx/>
              <a:latin typeface="Calibri"/>
              <a:ea typeface="+mn-ea"/>
              <a:cs typeface="+mn-cs"/>
              <a:sym typeface="Symbol" pitchFamily="18" charset="2"/>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H</a:t>
            </a:r>
            <a:r>
              <a:rPr kumimoji="0" lang="en-US" altLang="en-US" sz="3600" b="1" i="0" u="none" strike="noStrike" kern="1200" cap="none" spc="0" normalizeH="0" baseline="-25000" noProof="0" dirty="0">
                <a:ln>
                  <a:noFill/>
                </a:ln>
                <a:solidFill>
                  <a:srgbClr val="1F497D"/>
                </a:solidFill>
                <a:effectLst/>
                <a:uLnTx/>
                <a:uFillTx/>
                <a:latin typeface="Calibri"/>
                <a:ea typeface="+mn-ea"/>
                <a:cs typeface="+mn-cs"/>
                <a:sym typeface="Symbol" pitchFamily="18" charset="2"/>
              </a:rPr>
              <a:t>1</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s</a:t>
            </a:r>
            <a:r>
              <a:rPr kumimoji="0" lang="en-US" altLang="en-US" sz="3600" b="1" i="0" u="none" strike="noStrike" kern="1200" cap="none" spc="0" normalizeH="0" baseline="0" noProof="0" dirty="0">
                <a:ln>
                  <a:noFill/>
                </a:ln>
                <a:solidFill>
                  <a:srgbClr val="1F497D"/>
                </a:solidFill>
                <a:effectLst/>
                <a:uLnTx/>
                <a:uFillTx/>
                <a:latin typeface="Calibri"/>
                <a:ea typeface="+mn-ea"/>
                <a:cs typeface="+mn-cs"/>
                <a:sym typeface="Symbol" pitchFamily="18" charset="2"/>
              </a:rPr>
              <a:t> &lt; </a:t>
            </a:r>
            <a:r>
              <a:rPr kumimoji="0" lang="en-US" altLang="en-US" sz="3600" b="1" i="1" u="none" strike="noStrike" kern="1200" cap="none" spc="0" normalizeH="0" baseline="0" noProof="0" dirty="0">
                <a:ln>
                  <a:noFill/>
                </a:ln>
                <a:solidFill>
                  <a:srgbClr val="1F497D"/>
                </a:solidFill>
                <a:effectLst/>
                <a:uLnTx/>
                <a:uFillTx/>
                <a:latin typeface="Calibri"/>
                <a:ea typeface="+mn-ea"/>
                <a:cs typeface="+mn-cs"/>
                <a:sym typeface="Symbol" pitchFamily="18" charset="2"/>
              </a:rPr>
              <a:t></a:t>
            </a:r>
            <a:r>
              <a:rPr kumimoji="0" lang="en-US" altLang="en-US" sz="3600" b="1" i="1" u="none" strike="noStrike" kern="1200" cap="none" spc="0" normalizeH="0" baseline="-25000" noProof="0" dirty="0">
                <a:ln>
                  <a:noFill/>
                </a:ln>
                <a:solidFill>
                  <a:srgbClr val="1F497D"/>
                </a:solidFill>
                <a:effectLst/>
                <a:uLnTx/>
                <a:uFillTx/>
                <a:latin typeface="Calibri"/>
                <a:ea typeface="+mn-ea"/>
                <a:cs typeface="+mn-cs"/>
                <a:sym typeface="Symbol" pitchFamily="18" charset="2"/>
              </a:rPr>
              <a:t>u </a:t>
            </a:r>
            <a:endParaRPr kumimoji="0" lang="en-US" altLang="en-US" sz="3600" b="1" i="0" u="none" strike="noStrike" kern="1200" cap="none" spc="0" normalizeH="0" baseline="0" noProof="0" dirty="0">
              <a:ln>
                <a:noFill/>
              </a:ln>
              <a:solidFill>
                <a:srgbClr val="FF0000"/>
              </a:solidFill>
              <a:effectLst/>
              <a:uLnTx/>
              <a:uFillTx/>
              <a:latin typeface="Calibri"/>
              <a:ea typeface="+mn-ea"/>
              <a:cs typeface="+mn-cs"/>
              <a:sym typeface="Symbol" pitchFamily="18" charset="2"/>
            </a:endParaRPr>
          </a:p>
        </p:txBody>
      </p:sp>
      <p:sp>
        <p:nvSpPr>
          <p:cNvPr id="8" name="TextBox 7"/>
          <p:cNvSpPr txBox="1"/>
          <p:nvPr/>
        </p:nvSpPr>
        <p:spPr>
          <a:xfrm>
            <a:off x="152400" y="5867400"/>
            <a:ext cx="255270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Fail to reject the null hypothesis at 0.05 level.  </a:t>
            </a:r>
          </a:p>
        </p:txBody>
      </p:sp>
      <p:sp>
        <p:nvSpPr>
          <p:cNvPr id="9" name="Oval 8"/>
          <p:cNvSpPr/>
          <p:nvPr/>
        </p:nvSpPr>
        <p:spPr>
          <a:xfrm>
            <a:off x="5867400" y="4495800"/>
            <a:ext cx="685800" cy="2286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5771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Promotion Data</a:t>
            </a:r>
          </a:p>
        </p:txBody>
      </p:sp>
      <p:sp>
        <p:nvSpPr>
          <p:cNvPr id="3" name="Content Placeholder 2"/>
          <p:cNvSpPr>
            <a:spLocks noGrp="1"/>
          </p:cNvSpPr>
          <p:nvPr>
            <p:ph idx="1"/>
          </p:nvPr>
        </p:nvSpPr>
        <p:spPr>
          <a:xfrm>
            <a:off x="457200" y="1600200"/>
            <a:ext cx="8229600" cy="4267200"/>
          </a:xfrm>
        </p:spPr>
        <p:txBody>
          <a:bodyPr>
            <a:normAutofit fontScale="85000" lnSpcReduction="20000"/>
          </a:bodyPr>
          <a:lstStyle/>
          <a:p>
            <a:pPr marL="0" indent="0">
              <a:buNone/>
            </a:pPr>
            <a:r>
              <a:rPr lang="en-US" b="1" dirty="0"/>
              <a:t>State the Problem: </a:t>
            </a:r>
            <a:r>
              <a:rPr lang="en-US" dirty="0"/>
              <a:t>We would like to test the claim that the mean of the successful group is less than the mean of the unsuccessful group. </a:t>
            </a:r>
          </a:p>
          <a:p>
            <a:pPr marL="0" indent="0">
              <a:buNone/>
            </a:pPr>
            <a:r>
              <a:rPr lang="en-US" b="1" dirty="0"/>
              <a:t>Check Assumptions:</a:t>
            </a:r>
          </a:p>
          <a:p>
            <a:pPr marL="514350" indent="-514350">
              <a:buAutoNum type="arabicPeriod"/>
            </a:pPr>
            <a:r>
              <a:rPr lang="en-US" dirty="0"/>
              <a:t>Normally Distributed Populations</a:t>
            </a:r>
          </a:p>
          <a:p>
            <a:pPr marL="514350" indent="-514350">
              <a:buAutoNum type="arabicPeriod"/>
            </a:pPr>
            <a:r>
              <a:rPr lang="en-US" dirty="0"/>
              <a:t>Equal Standard Deviations</a:t>
            </a:r>
          </a:p>
          <a:p>
            <a:pPr marL="514350" indent="-514350">
              <a:buAutoNum type="arabicPeriod"/>
            </a:pPr>
            <a:r>
              <a:rPr lang="en-US" dirty="0"/>
              <a:t>Independent Observations</a:t>
            </a:r>
          </a:p>
          <a:p>
            <a:pPr marL="0" indent="0">
              <a:buNone/>
            </a:pPr>
            <a:r>
              <a:rPr lang="en-US" b="1" dirty="0"/>
              <a:t>Run the Test:</a:t>
            </a:r>
          </a:p>
          <a:p>
            <a:pPr marL="0" indent="0">
              <a:buNone/>
            </a:pPr>
            <a:r>
              <a:rPr lang="en-US" dirty="0"/>
              <a:t>1.    First 5 steps.</a:t>
            </a:r>
          </a:p>
          <a:p>
            <a:pPr marL="0" indent="0">
              <a:buNone/>
            </a:pPr>
            <a:r>
              <a:rPr lang="en-US" b="1" dirty="0"/>
              <a:t>State the Scope and 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828484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525963"/>
          </a:xfrm>
        </p:spPr>
        <p:txBody>
          <a:bodyPr>
            <a:normAutofit fontScale="92500" lnSpcReduction="20000"/>
          </a:bodyPr>
          <a:lstStyle/>
          <a:p>
            <a:pPr marL="0" indent="0">
              <a:buNone/>
            </a:pPr>
            <a:r>
              <a:rPr lang="en-US" dirty="0"/>
              <a:t>Since the study is between successful and unsuccessful candidates for a promotion, subjects cannot be randomly assigned to the two groups, and we have an observational study.  For this reason we cannot make any causal inference and must limit our conclusions to differences of group means.  </a:t>
            </a:r>
          </a:p>
          <a:p>
            <a:pPr marL="0" indent="0">
              <a:buNone/>
            </a:pPr>
            <a:r>
              <a:rPr lang="en-US" dirty="0"/>
              <a:t>However, the sample was an SRS and thus any results can be inferred back to candidates for promotion from the population that the Revenue Commissioners of Ireland sampled.  </a:t>
            </a:r>
          </a:p>
        </p:txBody>
      </p:sp>
      <p:sp>
        <p:nvSpPr>
          <p:cNvPr id="2" name="TextBox 1"/>
          <p:cNvSpPr txBox="1"/>
          <p:nvPr/>
        </p:nvSpPr>
        <p:spPr>
          <a:xfrm>
            <a:off x="2286000" y="457200"/>
            <a:ext cx="4343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SCOPE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210675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Conclusion</a:t>
            </a:r>
          </a:p>
        </p:txBody>
      </p:sp>
      <p:sp>
        <p:nvSpPr>
          <p:cNvPr id="3" name="Content Placeholder 2"/>
          <p:cNvSpPr>
            <a:spLocks noGrp="1"/>
          </p:cNvSpPr>
          <p:nvPr>
            <p:ph idx="1"/>
          </p:nvPr>
        </p:nvSpPr>
        <p:spPr>
          <a:xfrm>
            <a:off x="457200" y="1752600"/>
            <a:ext cx="8229600" cy="3200400"/>
          </a:xfrm>
        </p:spPr>
        <p:txBody>
          <a:bodyPr>
            <a:normAutofit lnSpcReduction="10000"/>
          </a:bodyPr>
          <a:lstStyle/>
          <a:p>
            <a:pPr marL="0" indent="0">
              <a:buNone/>
            </a:pPr>
            <a:r>
              <a:rPr lang="en-US" altLang="en-US" b="1" dirty="0"/>
              <a:t>There is not sufficient evidence to support the claim at the </a:t>
            </a:r>
            <a:r>
              <a:rPr lang="el-GR" altLang="en-US" b="1" dirty="0"/>
              <a:t>α</a:t>
            </a:r>
            <a:r>
              <a:rPr lang="en-US" altLang="en-US" b="1" dirty="0"/>
              <a:t>=.05 level of significance (p-value = .4357) that the mean age of those who were given a promotion is lower than those who were not given the promotion in this . A 90% confidence interval for this difference is (-6.3 points, 5.2 points.)</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4497261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Alternatives to (Student) t-Tools</a:t>
            </a:r>
          </a:p>
        </p:txBody>
      </p:sp>
      <p:sp>
        <p:nvSpPr>
          <p:cNvPr id="3" name="Subtitle 2"/>
          <p:cNvSpPr>
            <a:spLocks noGrp="1"/>
          </p:cNvSpPr>
          <p:nvPr>
            <p:ph type="subTitle" idx="1"/>
          </p:nvPr>
        </p:nvSpPr>
        <p:spPr/>
        <p:txBody>
          <a:bodyPr>
            <a:normAutofit/>
          </a:bodyPr>
          <a:lstStyle/>
          <a:p>
            <a:r>
              <a:rPr lang="en-US" dirty="0"/>
              <a:t>Rank Sum Test</a:t>
            </a:r>
          </a:p>
          <a:p>
            <a:r>
              <a:rPr lang="en-US" dirty="0"/>
              <a:t>Welch’s Test</a:t>
            </a:r>
          </a:p>
          <a:p>
            <a:r>
              <a:rPr lang="en-US" dirty="0"/>
              <a:t>Sign Test / Signed Rank Test</a:t>
            </a:r>
          </a:p>
        </p:txBody>
      </p:sp>
    </p:spTree>
    <p:extLst>
      <p:ext uri="{BB962C8B-B14F-4D97-AF65-F5344CB8AC3E}">
        <p14:creationId xmlns:p14="http://schemas.microsoft.com/office/powerpoint/2010/main" val="34686355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Start With an Example</a:t>
            </a:r>
          </a:p>
        </p:txBody>
      </p:sp>
      <p:graphicFrame>
        <p:nvGraphicFramePr>
          <p:cNvPr id="4" name="Table 3"/>
          <p:cNvGraphicFramePr>
            <a:graphicFrameLocks noGrp="1"/>
          </p:cNvGraphicFramePr>
          <p:nvPr>
            <p:extLst/>
          </p:nvPr>
        </p:nvGraphicFramePr>
        <p:xfrm>
          <a:off x="1279050" y="3693855"/>
          <a:ext cx="4905632" cy="1864520"/>
        </p:xfrm>
        <a:graphic>
          <a:graphicData uri="http://schemas.openxmlformats.org/drawingml/2006/table">
            <a:tbl>
              <a:tblPr>
                <a:tableStyleId>{5C22544A-7EE6-4342-B048-85BDC9FD1C3A}</a:tableStyleId>
              </a:tblPr>
              <a:tblGrid>
                <a:gridCol w="2443197">
                  <a:extLst>
                    <a:ext uri="{9D8B030D-6E8A-4147-A177-3AD203B41FA5}">
                      <a16:colId xmlns:a16="http://schemas.microsoft.com/office/drawing/2014/main" val="20000"/>
                    </a:ext>
                  </a:extLst>
                </a:gridCol>
                <a:gridCol w="2462435">
                  <a:extLst>
                    <a:ext uri="{9D8B030D-6E8A-4147-A177-3AD203B41FA5}">
                      <a16:colId xmlns:a16="http://schemas.microsoft.com/office/drawing/2014/main" val="20001"/>
                    </a:ext>
                  </a:extLst>
                </a:gridCol>
              </a:tblGrid>
              <a:tr h="372904">
                <a:tc>
                  <a:txBody>
                    <a:bodyPr/>
                    <a:lstStyle/>
                    <a:p>
                      <a:pPr algn="ctr" fontAlgn="b"/>
                      <a:r>
                        <a:rPr lang="en-US" sz="2400" u="none" strike="noStrike" dirty="0">
                          <a:effectLst/>
                        </a:rPr>
                        <a:t>New Method</a:t>
                      </a:r>
                      <a:endParaRPr lang="en-US" sz="2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2400" u="none" strike="noStrike" dirty="0">
                          <a:effectLst/>
                        </a:rPr>
                        <a:t>Traditional Method</a:t>
                      </a:r>
                      <a:endParaRPr lang="en-US" sz="2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0"/>
                  </a:ext>
                </a:extLst>
              </a:tr>
              <a:tr h="372904">
                <a:tc>
                  <a:txBody>
                    <a:bodyPr/>
                    <a:lstStyle/>
                    <a:p>
                      <a:pPr algn="ctr" fontAlgn="b"/>
                      <a:r>
                        <a:rPr lang="en-US" sz="2400" u="none" strike="noStrike" dirty="0">
                          <a:effectLst/>
                        </a:rPr>
                        <a:t>37</a:t>
                      </a:r>
                      <a:endParaRPr lang="en-US" sz="2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2400" u="none" strike="noStrike" dirty="0">
                          <a:effectLst/>
                        </a:rPr>
                        <a:t>23</a:t>
                      </a:r>
                      <a:endParaRPr lang="en-US" sz="2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1"/>
                  </a:ext>
                </a:extLst>
              </a:tr>
              <a:tr h="372904">
                <a:tc>
                  <a:txBody>
                    <a:bodyPr/>
                    <a:lstStyle/>
                    <a:p>
                      <a:pPr algn="ctr" fontAlgn="b"/>
                      <a:r>
                        <a:rPr lang="en-US" sz="2400" u="none" strike="noStrike" dirty="0">
                          <a:effectLst/>
                        </a:rPr>
                        <a:t>49</a:t>
                      </a:r>
                      <a:endParaRPr lang="en-US" sz="2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2400" u="none" strike="noStrike" dirty="0">
                          <a:effectLst/>
                        </a:rPr>
                        <a:t>31</a:t>
                      </a:r>
                      <a:endParaRPr lang="en-US" sz="2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2"/>
                  </a:ext>
                </a:extLst>
              </a:tr>
              <a:tr h="372904">
                <a:tc>
                  <a:txBody>
                    <a:bodyPr/>
                    <a:lstStyle/>
                    <a:p>
                      <a:pPr algn="ctr" fontAlgn="b"/>
                      <a:r>
                        <a:rPr lang="en-US" sz="2400" u="none" strike="noStrike" dirty="0">
                          <a:effectLst/>
                        </a:rPr>
                        <a:t>55</a:t>
                      </a:r>
                      <a:endParaRPr lang="en-US" sz="2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2400" u="none" strike="noStrike" dirty="0">
                          <a:effectLst/>
                        </a:rPr>
                        <a:t>46</a:t>
                      </a:r>
                      <a:endParaRPr lang="en-US" sz="2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3"/>
                  </a:ext>
                </a:extLst>
              </a:tr>
              <a:tr h="372904">
                <a:tc>
                  <a:txBody>
                    <a:bodyPr/>
                    <a:lstStyle/>
                    <a:p>
                      <a:pPr algn="ctr" fontAlgn="b"/>
                      <a:r>
                        <a:rPr lang="en-US" sz="2400" b="0" i="0" u="none" strike="noStrike" dirty="0">
                          <a:solidFill>
                            <a:srgbClr val="000000"/>
                          </a:solidFill>
                          <a:effectLst/>
                          <a:latin typeface="Calibri" panose="020F0502020204030204" pitchFamily="34" charset="0"/>
                        </a:rPr>
                        <a:t>77</a:t>
                      </a:r>
                    </a:p>
                  </a:txBody>
                  <a:tcPr marL="7144" marR="7144" marT="7144" marB="0" anchor="b"/>
                </a:tc>
                <a:tc>
                  <a:txBody>
                    <a:bodyPr/>
                    <a:lstStyle/>
                    <a:p>
                      <a:pPr algn="ctr" fontAlgn="b"/>
                      <a:endParaRPr lang="en-US" sz="2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004"/>
                  </a:ext>
                </a:extLst>
              </a:tr>
            </a:tbl>
          </a:graphicData>
        </a:graphic>
      </p:graphicFrame>
      <p:sp>
        <p:nvSpPr>
          <p:cNvPr id="5" name="TextBox 4"/>
          <p:cNvSpPr txBox="1"/>
          <p:nvPr/>
        </p:nvSpPr>
        <p:spPr>
          <a:xfrm>
            <a:off x="1056939" y="2269191"/>
            <a:ext cx="7277548" cy="1338828"/>
          </a:xfrm>
          <a:prstGeom prst="rect">
            <a:avLst/>
          </a:prstGeom>
          <a:noFill/>
        </p:spPr>
        <p:txBody>
          <a:bodyPr wrap="square" rtlCol="0">
            <a:spAutoFit/>
          </a:bodyPr>
          <a:lstStyle/>
          <a:p>
            <a:pPr marL="214313" indent="-214313" defTabSz="685800">
              <a:buFont typeface="Arial" charset="0"/>
              <a:buChar char="•"/>
            </a:pPr>
            <a:r>
              <a:rPr lang="en-US" sz="1350" dirty="0">
                <a:solidFill>
                  <a:prstClr val="black"/>
                </a:solidFill>
                <a:latin typeface="Calibri" panose="020F0502020204030204"/>
              </a:rPr>
              <a:t>IBM gives each employee in the marketing department technical training</a:t>
            </a:r>
          </a:p>
          <a:p>
            <a:pPr marL="214313" indent="-214313" defTabSz="685800">
              <a:buFont typeface="Arial" charset="0"/>
              <a:buChar char="•"/>
            </a:pPr>
            <a:r>
              <a:rPr lang="en-US" sz="1350" dirty="0">
                <a:solidFill>
                  <a:prstClr val="black"/>
                </a:solidFill>
                <a:latin typeface="Calibri" panose="020F0502020204030204"/>
              </a:rPr>
              <a:t>Based on further testing, it appears the traditional training method isn’t effective</a:t>
            </a:r>
          </a:p>
          <a:p>
            <a:pPr marL="214313" indent="-214313" defTabSz="685800">
              <a:buFont typeface="Arial" charset="0"/>
              <a:buChar char="•"/>
            </a:pPr>
            <a:r>
              <a:rPr lang="en-US" sz="1350" dirty="0">
                <a:solidFill>
                  <a:prstClr val="black"/>
                </a:solidFill>
                <a:latin typeface="Calibri" panose="020F0502020204030204"/>
              </a:rPr>
              <a:t>Hence, a new training method is developed</a:t>
            </a:r>
          </a:p>
          <a:p>
            <a:pPr marL="214313" indent="-214313" defTabSz="685800">
              <a:buFont typeface="Arial" charset="0"/>
              <a:buChar char="•"/>
            </a:pPr>
            <a:r>
              <a:rPr lang="en-US" sz="1350" dirty="0">
                <a:solidFill>
                  <a:prstClr val="black"/>
                </a:solidFill>
                <a:latin typeface="Calibri" panose="020F0502020204030204"/>
              </a:rPr>
              <a:t>Below are the test scores of 4 individuals who just finished the “New Method” and the last 3 test scores from employees trained via the “Traditional Method” course</a:t>
            </a:r>
          </a:p>
          <a:p>
            <a:pPr marL="214313" indent="-214313" defTabSz="685800">
              <a:buFont typeface="Arial" charset="0"/>
              <a:buChar char="•"/>
            </a:pPr>
            <a:r>
              <a:rPr lang="en-US" sz="1350" dirty="0">
                <a:solidFill>
                  <a:prstClr val="black"/>
                </a:solidFill>
                <a:latin typeface="Calibri" panose="020F0502020204030204"/>
              </a:rPr>
              <a:t>Is there evidence to suggest that the “New Method” increases test scores?  </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997" y="3693856"/>
            <a:ext cx="1528763" cy="125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2852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030233" y="2667033"/>
            <a:ext cx="3033878" cy="2287006"/>
          </a:xfrm>
          <a:prstGeom prst="rect">
            <a:avLst/>
          </a:prstGeom>
        </p:spPr>
      </p:pic>
      <p:pic>
        <p:nvPicPr>
          <p:cNvPr id="11" name="Picture 10"/>
          <p:cNvPicPr>
            <a:picLocks noChangeAspect="1"/>
          </p:cNvPicPr>
          <p:nvPr/>
        </p:nvPicPr>
        <p:blipFill>
          <a:blip r:embed="rId3"/>
          <a:stretch>
            <a:fillRect/>
          </a:stretch>
        </p:blipFill>
        <p:spPr>
          <a:xfrm>
            <a:off x="5120734" y="2672112"/>
            <a:ext cx="3871045" cy="2200133"/>
          </a:xfrm>
          <a:prstGeom prst="rect">
            <a:avLst/>
          </a:prstGeom>
        </p:spPr>
      </p:pic>
      <p:sp>
        <p:nvSpPr>
          <p:cNvPr id="12" name="TextBox 11"/>
          <p:cNvSpPr txBox="1"/>
          <p:nvPr/>
        </p:nvSpPr>
        <p:spPr>
          <a:xfrm>
            <a:off x="444846" y="5089363"/>
            <a:ext cx="8401050" cy="507831"/>
          </a:xfrm>
          <a:prstGeom prst="rect">
            <a:avLst/>
          </a:prstGeom>
          <a:noFill/>
        </p:spPr>
        <p:txBody>
          <a:bodyPr wrap="square" rtlCol="0">
            <a:spAutoFit/>
          </a:bodyPr>
          <a:lstStyle/>
          <a:p>
            <a:pPr defTabSz="685800"/>
            <a:r>
              <a:rPr lang="en-US" sz="1350" dirty="0">
                <a:solidFill>
                  <a:prstClr val="black"/>
                </a:solidFill>
                <a:latin typeface="Calibri" panose="020F0502020204030204"/>
              </a:rPr>
              <a:t>Since the standard deviations appear (visual check) to be different and the sample sizes are both different and exceptionally small, the t-test was not deemed appropriate and the nonparametric rank sum test was performed. </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46" y="2762650"/>
            <a:ext cx="1528763" cy="1250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a:spLocks noGrp="1"/>
          </p:cNvSpPr>
          <p:nvPr>
            <p:ph type="title"/>
          </p:nvPr>
        </p:nvSpPr>
        <p:spPr>
          <a:xfrm>
            <a:off x="822960" y="1072204"/>
            <a:ext cx="7543800" cy="1088068"/>
          </a:xfrm>
        </p:spPr>
        <p:txBody>
          <a:bodyPr/>
          <a:lstStyle/>
          <a:p>
            <a:r>
              <a:rPr lang="en-US" dirty="0"/>
              <a:t>Examining the t-Tools Assumptions</a:t>
            </a:r>
          </a:p>
        </p:txBody>
      </p:sp>
      <p:sp>
        <p:nvSpPr>
          <p:cNvPr id="9" name="TextBox 8"/>
          <p:cNvSpPr txBox="1"/>
          <p:nvPr/>
        </p:nvSpPr>
        <p:spPr>
          <a:xfrm>
            <a:off x="7353855" y="2919730"/>
            <a:ext cx="218441"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1</a:t>
            </a:r>
          </a:p>
        </p:txBody>
      </p:sp>
      <p:sp>
        <p:nvSpPr>
          <p:cNvPr id="14" name="TextBox 13"/>
          <p:cNvSpPr txBox="1"/>
          <p:nvPr/>
        </p:nvSpPr>
        <p:spPr>
          <a:xfrm>
            <a:off x="2331997" y="2881630"/>
            <a:ext cx="218441"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2</a:t>
            </a:r>
          </a:p>
        </p:txBody>
      </p:sp>
      <p:sp>
        <p:nvSpPr>
          <p:cNvPr id="15" name="TextBox 14"/>
          <p:cNvSpPr txBox="1"/>
          <p:nvPr/>
        </p:nvSpPr>
        <p:spPr>
          <a:xfrm>
            <a:off x="5494297" y="2919730"/>
            <a:ext cx="525503"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2</a:t>
            </a:r>
          </a:p>
        </p:txBody>
      </p:sp>
      <p:sp>
        <p:nvSpPr>
          <p:cNvPr id="16" name="TextBox 15"/>
          <p:cNvSpPr txBox="1"/>
          <p:nvPr/>
        </p:nvSpPr>
        <p:spPr>
          <a:xfrm>
            <a:off x="2331997" y="3567642"/>
            <a:ext cx="218441"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1</a:t>
            </a:r>
          </a:p>
        </p:txBody>
      </p:sp>
    </p:spTree>
    <p:extLst>
      <p:ext uri="{BB962C8B-B14F-4D97-AF65-F5344CB8AC3E}">
        <p14:creationId xmlns:p14="http://schemas.microsoft.com/office/powerpoint/2010/main" val="351777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367" y="857251"/>
            <a:ext cx="5685738" cy="466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defTabSz="685800"/>
            <a:fld id="{240F1BDB-6CE4-495C-AC30-106FDA64768F}" type="slidenum">
              <a:rPr lang="en-US">
                <a:latin typeface="Calibri" panose="020F0502020204030204"/>
              </a:rPr>
              <a:pPr defTabSz="685800"/>
              <a:t>168</a:t>
            </a:fld>
            <a:endParaRPr lang="en-US">
              <a:latin typeface="Calibri" panose="020F0502020204030204"/>
            </a:endParaRPr>
          </a:p>
        </p:txBody>
      </p:sp>
      <p:sp>
        <p:nvSpPr>
          <p:cNvPr id="6" name="Frame 5"/>
          <p:cNvSpPr/>
          <p:nvPr/>
        </p:nvSpPr>
        <p:spPr>
          <a:xfrm>
            <a:off x="4346136" y="4535632"/>
            <a:ext cx="3886200" cy="23639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0" name="TextBox 9"/>
              <p:cNvSpPr txBox="1"/>
              <p:nvPr/>
            </p:nvSpPr>
            <p:spPr>
              <a:xfrm>
                <a:off x="421917" y="3831207"/>
                <a:ext cx="1717265" cy="507831"/>
              </a:xfrm>
              <a:prstGeom prst="rect">
                <a:avLst/>
              </a:prstGeom>
              <a:solidFill>
                <a:schemeClr val="bg1"/>
              </a:solidFill>
            </p:spPr>
            <p:txBody>
              <a:bodyPr wrap="none" rtlCol="0">
                <a:spAutoFit/>
              </a:bodyPr>
              <a:lstStyle/>
              <a:p>
                <a:pPr defTabSz="685800"/>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charset="0"/>
                          </a:rPr>
                          <m:t>2</m:t>
                        </m:r>
                      </m:sub>
                    </m:sSub>
                    <m:r>
                      <a:rPr lang="en-US" sz="1350" i="1">
                        <a:solidFill>
                          <a:srgbClr val="FF0000"/>
                        </a:solidFill>
                        <a:latin typeface="Cambria Math" charset="0"/>
                      </a:rPr>
                      <m:t>&lt;</m:t>
                    </m:r>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charset="0"/>
                            <a:ea typeface="Cambria Math" charset="0"/>
                            <a:cs typeface="Cambria Math" charset="0"/>
                          </a:rPr>
                          <m:t>1</m:t>
                        </m:r>
                      </m:sub>
                    </m:sSub>
                  </m:oMath>
                </a14:m>
                <a:r>
                  <a:rPr lang="en-US" sz="1350" dirty="0">
                    <a:solidFill>
                      <a:srgbClr val="FF0000"/>
                    </a:solidFill>
                    <a:latin typeface="Calibri" panose="020F0502020204030204"/>
                  </a:rPr>
                  <a:t> and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1 </m:t>
                        </m:r>
                      </m:sub>
                    </m:sSub>
                    <m:r>
                      <a:rPr lang="en-US" sz="1350" i="1">
                        <a:solidFill>
                          <a:srgbClr val="FF0000"/>
                        </a:solidFill>
                        <a:latin typeface="Cambria Math" charset="0"/>
                      </a:rPr>
                      <m:t>&lt;</m:t>
                    </m:r>
                  </m:oMath>
                </a14:m>
                <a:r>
                  <a:rPr lang="en-US" sz="1350" dirty="0">
                    <a:solidFill>
                      <a:srgbClr val="FF0000"/>
                    </a:solidFill>
                    <a:latin typeface="Calibri" panose="020F0502020204030204"/>
                  </a:rPr>
                  <a:t>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2 </m:t>
                        </m:r>
                      </m:sub>
                    </m:sSub>
                  </m:oMath>
                </a14:m>
                <a:endParaRPr lang="en-US" sz="1350" dirty="0">
                  <a:solidFill>
                    <a:srgbClr val="FF0000"/>
                  </a:solidFill>
                  <a:latin typeface="Calibri" panose="020F0502020204030204"/>
                </a:endParaRPr>
              </a:p>
              <a:p>
                <a:pPr defTabSz="685800"/>
                <a:r>
                  <a:rPr lang="en-US" sz="1350" dirty="0">
                    <a:solidFill>
                      <a:srgbClr val="FF0000"/>
                    </a:solidFill>
                    <a:latin typeface="Calibri" panose="020F0502020204030204"/>
                  </a:rPr>
                  <a:t>(less coverage)</a:t>
                </a:r>
              </a:p>
            </p:txBody>
          </p:sp>
        </mc:Choice>
        <mc:Fallback xmlns="">
          <p:sp>
            <p:nvSpPr>
              <p:cNvPr id="10" name="TextBox 9"/>
              <p:cNvSpPr txBox="1">
                <a:spLocks noRot="1" noChangeAspect="1" noMove="1" noResize="1" noEditPoints="1" noAdjustHandles="1" noChangeArrowheads="1" noChangeShapeType="1" noTextEdit="1"/>
              </p:cNvSpPr>
              <p:nvPr/>
            </p:nvSpPr>
            <p:spPr>
              <a:xfrm>
                <a:off x="421917" y="3831207"/>
                <a:ext cx="1717265" cy="507831"/>
              </a:xfrm>
              <a:prstGeom prst="rect">
                <a:avLst/>
              </a:prstGeom>
              <a:blipFill>
                <a:blip r:embed="rId4"/>
                <a:stretch>
                  <a:fillRect l="-709" t="-119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21917" y="4352741"/>
                <a:ext cx="1717265" cy="507831"/>
              </a:xfrm>
              <a:prstGeom prst="rect">
                <a:avLst/>
              </a:prstGeom>
              <a:solidFill>
                <a:schemeClr val="bg1"/>
              </a:solidFill>
            </p:spPr>
            <p:txBody>
              <a:bodyPr wrap="none" rtlCol="0">
                <a:spAutoFit/>
              </a:bodyPr>
              <a:lstStyle/>
              <a:p>
                <a:pPr defTabSz="685800"/>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panose="02040503050406030204" pitchFamily="18" charset="0"/>
                            <a:ea typeface="Cambria Math" charset="0"/>
                            <a:cs typeface="Cambria Math" charset="0"/>
                          </a:rPr>
                          <m:t>2</m:t>
                        </m:r>
                      </m:sub>
                    </m:sSub>
                    <m:r>
                      <a:rPr lang="en-US" sz="1350" i="1">
                        <a:solidFill>
                          <a:srgbClr val="FF0000"/>
                        </a:solidFill>
                        <a:latin typeface="Cambria Math" charset="0"/>
                      </a:rPr>
                      <m:t>&gt;</m:t>
                    </m:r>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ea typeface="Cambria Math" charset="0"/>
                            <a:cs typeface="Cambria Math" charset="0"/>
                          </a:rPr>
                          <m:t>𝜎</m:t>
                        </m:r>
                      </m:e>
                      <m:sub>
                        <m:r>
                          <a:rPr lang="en-US" sz="1350" i="1">
                            <a:solidFill>
                              <a:srgbClr val="FF0000"/>
                            </a:solidFill>
                            <a:latin typeface="Cambria Math" panose="02040503050406030204" pitchFamily="18" charset="0"/>
                            <a:ea typeface="Cambria Math" charset="0"/>
                            <a:cs typeface="Cambria Math" charset="0"/>
                          </a:rPr>
                          <m:t>1</m:t>
                        </m:r>
                      </m:sub>
                    </m:sSub>
                  </m:oMath>
                </a14:m>
                <a:r>
                  <a:rPr lang="en-US" sz="1350" dirty="0">
                    <a:solidFill>
                      <a:srgbClr val="FF0000"/>
                    </a:solidFill>
                    <a:latin typeface="Calibri" panose="020F0502020204030204"/>
                  </a:rPr>
                  <a:t> and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1 </m:t>
                        </m:r>
                      </m:sub>
                    </m:sSub>
                    <m:r>
                      <a:rPr lang="en-US" sz="1350" i="1">
                        <a:solidFill>
                          <a:srgbClr val="FF0000"/>
                        </a:solidFill>
                        <a:latin typeface="Cambria Math" charset="0"/>
                      </a:rPr>
                      <m:t>&lt;</m:t>
                    </m:r>
                  </m:oMath>
                </a14:m>
                <a:r>
                  <a:rPr lang="en-US" sz="1350" dirty="0">
                    <a:solidFill>
                      <a:srgbClr val="FF0000"/>
                    </a:solidFill>
                    <a:latin typeface="Calibri" panose="020F0502020204030204"/>
                  </a:rPr>
                  <a:t> </a:t>
                </a:r>
                <a14:m>
                  <m:oMath xmlns:m="http://schemas.openxmlformats.org/officeDocument/2006/math">
                    <m:sSub>
                      <m:sSubPr>
                        <m:ctrlPr>
                          <a:rPr lang="en-US" sz="1350" i="1">
                            <a:solidFill>
                              <a:srgbClr val="FF0000"/>
                            </a:solidFill>
                            <a:latin typeface="Cambria Math" panose="02040503050406030204" pitchFamily="18" charset="0"/>
                          </a:rPr>
                        </m:ctrlPr>
                      </m:sSubPr>
                      <m:e>
                        <m:r>
                          <a:rPr lang="en-US" sz="1350" i="1">
                            <a:solidFill>
                              <a:srgbClr val="FF0000"/>
                            </a:solidFill>
                            <a:latin typeface="Cambria Math" charset="0"/>
                          </a:rPr>
                          <m:t>𝑛</m:t>
                        </m:r>
                      </m:e>
                      <m:sub>
                        <m:r>
                          <a:rPr lang="en-US" sz="1350" i="1">
                            <a:solidFill>
                              <a:srgbClr val="FF0000"/>
                            </a:solidFill>
                            <a:latin typeface="Cambria Math" charset="0"/>
                          </a:rPr>
                          <m:t>2 </m:t>
                        </m:r>
                      </m:sub>
                    </m:sSub>
                  </m:oMath>
                </a14:m>
                <a:endParaRPr lang="en-US" sz="1350" dirty="0">
                  <a:solidFill>
                    <a:srgbClr val="FF0000"/>
                  </a:solidFill>
                  <a:latin typeface="Calibri" panose="020F0502020204030204"/>
                </a:endParaRPr>
              </a:p>
              <a:p>
                <a:pPr defTabSz="685800"/>
                <a:r>
                  <a:rPr lang="en-US" sz="1350" dirty="0">
                    <a:solidFill>
                      <a:srgbClr val="FF0000"/>
                    </a:solidFill>
                    <a:latin typeface="Calibri" panose="020F0502020204030204"/>
                  </a:rPr>
                  <a:t>(more coverage)</a:t>
                </a:r>
              </a:p>
            </p:txBody>
          </p:sp>
        </mc:Choice>
        <mc:Fallback xmlns="">
          <p:sp>
            <p:nvSpPr>
              <p:cNvPr id="11" name="TextBox 10"/>
              <p:cNvSpPr txBox="1">
                <a:spLocks noRot="1" noChangeAspect="1" noMove="1" noResize="1" noEditPoints="1" noAdjustHandles="1" noChangeArrowheads="1" noChangeShapeType="1" noTextEdit="1"/>
              </p:cNvSpPr>
              <p:nvPr/>
            </p:nvSpPr>
            <p:spPr>
              <a:xfrm>
                <a:off x="421917" y="4352741"/>
                <a:ext cx="1717265" cy="507831"/>
              </a:xfrm>
              <a:prstGeom prst="rect">
                <a:avLst/>
              </a:prstGeom>
              <a:blipFill>
                <a:blip r:embed="rId5"/>
                <a:stretch>
                  <a:fillRect l="-709" t="-1205" b="-12048"/>
                </a:stretch>
              </a:blipFill>
            </p:spPr>
            <p:txBody>
              <a:bodyPr/>
              <a:lstStyle/>
              <a:p>
                <a:r>
                  <a:rPr lang="en-US">
                    <a:noFill/>
                  </a:rPr>
                  <a:t> </a:t>
                </a:r>
              </a:p>
            </p:txBody>
          </p:sp>
        </mc:Fallback>
      </mc:AlternateContent>
      <p:cxnSp>
        <p:nvCxnSpPr>
          <p:cNvPr id="22" name="Straight Arrow Connector 21"/>
          <p:cNvCxnSpPr/>
          <p:nvPr/>
        </p:nvCxnSpPr>
        <p:spPr>
          <a:xfrm>
            <a:off x="2243567" y="4475191"/>
            <a:ext cx="4918367" cy="18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144536" y="925892"/>
            <a:ext cx="3255439" cy="2454023"/>
          </a:xfrm>
          <a:prstGeom prst="rect">
            <a:avLst/>
          </a:prstGeom>
        </p:spPr>
      </p:pic>
      <p:sp>
        <p:nvSpPr>
          <p:cNvPr id="2" name="TextBox 1"/>
          <p:cNvSpPr txBox="1"/>
          <p:nvPr/>
        </p:nvSpPr>
        <p:spPr>
          <a:xfrm>
            <a:off x="421917" y="3448556"/>
            <a:ext cx="3103094" cy="300082"/>
          </a:xfrm>
          <a:prstGeom prst="rect">
            <a:avLst/>
          </a:prstGeom>
          <a:noFill/>
        </p:spPr>
        <p:txBody>
          <a:bodyPr wrap="none" rtlCol="0">
            <a:spAutoFit/>
          </a:bodyPr>
          <a:lstStyle/>
          <a:p>
            <a:pPr defTabSz="685800"/>
            <a:r>
              <a:rPr lang="en-US" sz="1350" dirty="0">
                <a:solidFill>
                  <a:prstClr val="black"/>
                </a:solidFill>
                <a:latin typeface="Calibri" panose="020F0502020204030204"/>
              </a:rPr>
              <a:t>Which situation does </a:t>
            </a:r>
            <a:r>
              <a:rPr lang="en-US" sz="1350">
                <a:solidFill>
                  <a:prstClr val="black"/>
                </a:solidFill>
                <a:latin typeface="Calibri" panose="020F0502020204030204"/>
              </a:rPr>
              <a:t>it appear we are in?</a:t>
            </a:r>
          </a:p>
        </p:txBody>
      </p:sp>
      <p:sp>
        <p:nvSpPr>
          <p:cNvPr id="13" name="Frame 12"/>
          <p:cNvSpPr/>
          <p:nvPr/>
        </p:nvSpPr>
        <p:spPr>
          <a:xfrm>
            <a:off x="196597" y="4303904"/>
            <a:ext cx="1946609" cy="58242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21" name="TextBox 20"/>
          <p:cNvSpPr txBox="1"/>
          <p:nvPr/>
        </p:nvSpPr>
        <p:spPr>
          <a:xfrm>
            <a:off x="276616" y="5202873"/>
            <a:ext cx="2719334" cy="300082"/>
          </a:xfrm>
          <a:prstGeom prst="rect">
            <a:avLst/>
          </a:prstGeom>
          <a:noFill/>
        </p:spPr>
        <p:txBody>
          <a:bodyPr wrap="none" rtlCol="0">
            <a:spAutoFit/>
          </a:bodyPr>
          <a:lstStyle/>
          <a:p>
            <a:pPr defTabSz="685800"/>
            <a:r>
              <a:rPr lang="en-US" sz="1350" dirty="0">
                <a:solidFill>
                  <a:prstClr val="black"/>
                </a:solidFill>
                <a:latin typeface="Calibri" panose="020F0502020204030204"/>
              </a:rPr>
              <a:t>Using a t-test could have low power.</a:t>
            </a:r>
          </a:p>
        </p:txBody>
      </p:sp>
      <p:sp>
        <p:nvSpPr>
          <p:cNvPr id="7" name="TextBox 6"/>
          <p:cNvSpPr txBox="1"/>
          <p:nvPr/>
        </p:nvSpPr>
        <p:spPr>
          <a:xfrm>
            <a:off x="457477" y="1894573"/>
            <a:ext cx="218441"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1</a:t>
            </a:r>
          </a:p>
        </p:txBody>
      </p:sp>
      <p:sp>
        <p:nvSpPr>
          <p:cNvPr id="14" name="TextBox 13"/>
          <p:cNvSpPr txBox="1"/>
          <p:nvPr/>
        </p:nvSpPr>
        <p:spPr>
          <a:xfrm>
            <a:off x="457477" y="1164589"/>
            <a:ext cx="218441" cy="300082"/>
          </a:xfrm>
          <a:prstGeom prst="rect">
            <a:avLst/>
          </a:prstGeom>
          <a:solidFill>
            <a:schemeClr val="bg1"/>
          </a:solidFill>
        </p:spPr>
        <p:txBody>
          <a:bodyPr wrap="square" rtlCol="0">
            <a:spAutoFit/>
          </a:bodyPr>
          <a:lstStyle/>
          <a:p>
            <a:pPr defTabSz="685800"/>
            <a:r>
              <a:rPr lang="en-US" sz="1350" dirty="0">
                <a:solidFill>
                  <a:prstClr val="black"/>
                </a:solidFill>
                <a:latin typeface="Calibri" panose="020F0502020204030204"/>
              </a:rPr>
              <a:t>2</a:t>
            </a:r>
          </a:p>
        </p:txBody>
      </p:sp>
    </p:spTree>
    <p:extLst>
      <p:ext uri="{BB962C8B-B14F-4D97-AF65-F5344CB8AC3E}">
        <p14:creationId xmlns:p14="http://schemas.microsoft.com/office/powerpoint/2010/main" val="93035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2800350"/>
            <a:ext cx="6172200" cy="857250"/>
          </a:xfrm>
        </p:spPr>
        <p:txBody>
          <a:bodyPr>
            <a:normAutofit fontScale="90000"/>
          </a:bodyPr>
          <a:lstStyle/>
          <a:p>
            <a:r>
              <a:rPr lang="en-US" dirty="0"/>
              <a:t>Nonparametric Methods: </a:t>
            </a:r>
            <a:br>
              <a:rPr lang="en-US" dirty="0"/>
            </a:br>
            <a:r>
              <a:rPr lang="en-US" dirty="0"/>
              <a:t>The Rank Sum Test</a:t>
            </a:r>
          </a:p>
        </p:txBody>
      </p:sp>
      <p:sp>
        <p:nvSpPr>
          <p:cNvPr id="3" name="Slide Number Placeholder 2"/>
          <p:cNvSpPr>
            <a:spLocks noGrp="1"/>
          </p:cNvSpPr>
          <p:nvPr>
            <p:ph type="sldNum" sz="quarter" idx="12"/>
          </p:nvPr>
        </p:nvSpPr>
        <p:spPr/>
        <p:txBody>
          <a:bodyPr/>
          <a:lstStyle/>
          <a:p>
            <a:pPr defTabSz="685800"/>
            <a:fld id="{240F1BDB-6CE4-495C-AC30-106FDA64768F}" type="slidenum">
              <a:rPr lang="en-US">
                <a:latin typeface="Calibri" panose="020F0502020204030204"/>
              </a:rPr>
              <a:pPr defTabSz="685800"/>
              <a:t>169</a:t>
            </a:fld>
            <a:endParaRPr lang="en-US">
              <a:latin typeface="Calibri" panose="020F0502020204030204"/>
            </a:endParaRPr>
          </a:p>
        </p:txBody>
      </p:sp>
    </p:spTree>
    <p:extLst>
      <p:ext uri="{BB962C8B-B14F-4D97-AF65-F5344CB8AC3E}">
        <p14:creationId xmlns:p14="http://schemas.microsoft.com/office/powerpoint/2010/main" val="403681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a:t>
            </a:r>
            <a:r>
              <a:rPr lang="en-US" dirty="0" err="1"/>
              <a:t>relabelings</a:t>
            </a:r>
            <a:r>
              <a:rPr lang="en-US" dirty="0"/>
              <a:t>)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ext uri="{D42A27DB-BD31-4B8C-83A1-F6EECF244321}">
                <p14:modId xmlns:p14="http://schemas.microsoft.com/office/powerpoint/2010/main" val="2529550676"/>
              </p:ext>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Nonparametric Methods</a:t>
            </a:r>
          </a:p>
        </p:txBody>
      </p:sp>
      <p:sp>
        <p:nvSpPr>
          <p:cNvPr id="3" name="Content Placeholder 2"/>
          <p:cNvSpPr>
            <a:spLocks noGrp="1"/>
          </p:cNvSpPr>
          <p:nvPr>
            <p:ph idx="1"/>
          </p:nvPr>
        </p:nvSpPr>
        <p:spPr/>
        <p:txBody>
          <a:bodyPr/>
          <a:lstStyle/>
          <a:p>
            <a:pPr>
              <a:buFont typeface="Arial" charset="0"/>
              <a:buChar char="•"/>
            </a:pPr>
            <a:r>
              <a:rPr lang="en-US" dirty="0"/>
              <a:t> A </a:t>
            </a:r>
            <a:r>
              <a:rPr lang="en-US" b="1" u="sng" cap="small" dirty="0">
                <a:solidFill>
                  <a:srgbClr val="FF0000"/>
                </a:solidFill>
              </a:rPr>
              <a:t>nonparametric</a:t>
            </a:r>
            <a:r>
              <a:rPr lang="en-US" dirty="0"/>
              <a:t> or </a:t>
            </a:r>
            <a:r>
              <a:rPr lang="en-US" b="1" u="sng" cap="small" dirty="0">
                <a:solidFill>
                  <a:srgbClr val="FF0000"/>
                </a:solidFill>
              </a:rPr>
              <a:t>distribution-free</a:t>
            </a:r>
            <a:r>
              <a:rPr lang="en-US" dirty="0"/>
              <a:t> test doesn’t depend on underlying assumptions</a:t>
            </a:r>
          </a:p>
          <a:p>
            <a:pPr>
              <a:buFont typeface="Arial" charset="0"/>
              <a:buChar char="•"/>
            </a:pPr>
            <a:endParaRPr lang="en-US" dirty="0"/>
          </a:p>
          <a:p>
            <a:pPr>
              <a:buFont typeface="Arial" charset="0"/>
              <a:buChar char="•"/>
            </a:pPr>
            <a:r>
              <a:rPr lang="en-US" dirty="0"/>
              <a:t> This makes them ideal for use when the assumptions of non-nonparametric (that is, </a:t>
            </a:r>
            <a:r>
              <a:rPr lang="en-US" b="1" u="sng" cap="small" dirty="0">
                <a:solidFill>
                  <a:srgbClr val="FF0000"/>
                </a:solidFill>
              </a:rPr>
              <a:t>parametric</a:t>
            </a:r>
            <a:r>
              <a:rPr lang="en-US" dirty="0"/>
              <a:t>) tests aren’t met</a:t>
            </a:r>
          </a:p>
          <a:p>
            <a:pPr>
              <a:buFont typeface="Arial" charset="0"/>
              <a:buChar char="•"/>
            </a:pPr>
            <a:endParaRPr lang="en-US" dirty="0"/>
          </a:p>
          <a:p>
            <a:pPr>
              <a:buFont typeface="Arial" charset="0"/>
              <a:buChar char="•"/>
            </a:pPr>
            <a:r>
              <a:rPr lang="en-US" dirty="0"/>
              <a:t> The trade-off is that nonparametric methods perform somewhat worse than parametric methods if the assumptions are approximately correct</a:t>
            </a:r>
          </a:p>
          <a:p>
            <a:pPr>
              <a:buFont typeface="Arial" charset="0"/>
              <a:buChar char="•"/>
            </a:pPr>
            <a:endParaRPr lang="en-US" dirty="0"/>
          </a:p>
          <a:p>
            <a:pPr>
              <a:buFont typeface="Arial" charset="0"/>
              <a:buChar char="•"/>
            </a:pPr>
            <a:r>
              <a:rPr lang="en-US" dirty="0"/>
              <a:t> The first nonparametric method we will consider is the ”rank sum test”</a:t>
            </a:r>
          </a:p>
        </p:txBody>
      </p:sp>
    </p:spTree>
    <p:extLst>
      <p:ext uri="{BB962C8B-B14F-4D97-AF65-F5344CB8AC3E}">
        <p14:creationId xmlns:p14="http://schemas.microsoft.com/office/powerpoint/2010/main" val="23337622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Sum Test: Advantages</a:t>
            </a:r>
          </a:p>
        </p:txBody>
      </p:sp>
      <p:sp>
        <p:nvSpPr>
          <p:cNvPr id="3" name="Content Placeholder 2"/>
          <p:cNvSpPr>
            <a:spLocks noGrp="1"/>
          </p:cNvSpPr>
          <p:nvPr>
            <p:ph idx="1"/>
          </p:nvPr>
        </p:nvSpPr>
        <p:spPr/>
        <p:txBody>
          <a:bodyPr>
            <a:normAutofit/>
          </a:bodyPr>
          <a:lstStyle/>
          <a:p>
            <a:pPr>
              <a:buFont typeface="Arial" charset="0"/>
              <a:buChar char="•"/>
            </a:pPr>
            <a:r>
              <a:rPr lang="en-US" dirty="0"/>
              <a:t> No distributional assumptions</a:t>
            </a:r>
          </a:p>
          <a:p>
            <a:pPr>
              <a:buFont typeface="Arial" charset="0"/>
              <a:buChar char="•"/>
            </a:pPr>
            <a:r>
              <a:rPr lang="en-US" dirty="0"/>
              <a:t> Resistant to outliers</a:t>
            </a:r>
          </a:p>
          <a:p>
            <a:pPr>
              <a:buFont typeface="Arial" charset="0"/>
              <a:buChar char="•"/>
            </a:pPr>
            <a:r>
              <a:rPr lang="en-US" dirty="0"/>
              <a:t>Performs nearly as well as the t-test when the two populations are normal and considerably better when there are extreme outliers</a:t>
            </a:r>
          </a:p>
          <a:p>
            <a:pPr>
              <a:buFont typeface="Arial" charset="0"/>
              <a:buChar char="•"/>
            </a:pPr>
            <a:r>
              <a:rPr lang="en-US" dirty="0"/>
              <a:t>Works well with </a:t>
            </a:r>
            <a:r>
              <a:rPr lang="en-US" b="1" u="sng" cap="small" dirty="0">
                <a:solidFill>
                  <a:srgbClr val="FF0000"/>
                </a:solidFill>
              </a:rPr>
              <a:t>ordinal</a:t>
            </a:r>
            <a:r>
              <a:rPr lang="en-US" dirty="0"/>
              <a:t> (as opposed to interval data)</a:t>
            </a:r>
          </a:p>
          <a:p>
            <a:pPr>
              <a:buFont typeface="Arial" charset="0"/>
              <a:buChar char="•"/>
            </a:pPr>
            <a:r>
              <a:rPr lang="en-US" dirty="0"/>
              <a:t>Works with censored values</a:t>
            </a:r>
          </a:p>
          <a:p>
            <a:pPr>
              <a:buFont typeface="Arial" charset="0"/>
              <a:buChar char="•"/>
            </a:pPr>
            <a:endParaRPr lang="en-US" dirty="0"/>
          </a:p>
          <a:p>
            <a:pPr>
              <a:buFont typeface="Arial" charset="0"/>
              <a:buChar char="•"/>
            </a:pPr>
            <a:r>
              <a:rPr lang="en-US" dirty="0"/>
              <a:t>It still requires some assumptions:</a:t>
            </a:r>
          </a:p>
          <a:p>
            <a:pPr marL="562356" lvl="1" indent="-342900">
              <a:buFont typeface="+mj-lt"/>
              <a:buAutoNum type="arabicPeriod"/>
            </a:pPr>
            <a:r>
              <a:rPr lang="en-US" dirty="0"/>
              <a:t>All observations are independent</a:t>
            </a:r>
          </a:p>
          <a:p>
            <a:pPr marL="562356" lvl="1" indent="-342900">
              <a:buFont typeface="+mj-lt"/>
              <a:buAutoNum type="arabicPeriod"/>
            </a:pPr>
            <a:r>
              <a:rPr lang="en-US" dirty="0"/>
              <a:t>The </a:t>
            </a:r>
            <a:r>
              <a:rPr lang="en-US" i="1" dirty="0"/>
              <a:t>Y </a:t>
            </a:r>
            <a:r>
              <a:rPr lang="en-US" dirty="0"/>
              <a:t>values are ordinal</a:t>
            </a:r>
            <a:endParaRPr lang="en-US" i="1" dirty="0"/>
          </a:p>
          <a:p>
            <a:pPr>
              <a:buFont typeface="Arial" charset="0"/>
              <a:buChar char="•"/>
            </a:pPr>
            <a:endParaRPr lang="en-US" dirty="0"/>
          </a:p>
        </p:txBody>
      </p:sp>
      <p:sp>
        <p:nvSpPr>
          <p:cNvPr id="4" name="TextBox 3"/>
          <p:cNvSpPr txBox="1"/>
          <p:nvPr/>
        </p:nvSpPr>
        <p:spPr>
          <a:xfrm>
            <a:off x="5247409" y="4462895"/>
            <a:ext cx="3896591" cy="1131079"/>
          </a:xfrm>
          <a:prstGeom prst="rect">
            <a:avLst/>
          </a:prstGeom>
          <a:noFill/>
        </p:spPr>
        <p:txBody>
          <a:bodyPr wrap="square" rtlCol="0">
            <a:spAutoFit/>
          </a:bodyPr>
          <a:lstStyle/>
          <a:p>
            <a:pPr defTabSz="685800"/>
            <a:r>
              <a:rPr lang="en-US" sz="1350" dirty="0">
                <a:solidFill>
                  <a:prstClr val="black"/>
                </a:solidFill>
                <a:latin typeface="Calibri" panose="020F0502020204030204"/>
              </a:rPr>
              <a:t>59 patients with arthritis who participated in a clinical trial were assigned to two groups, active and placebo. The response status: </a:t>
            </a:r>
          </a:p>
          <a:p>
            <a:pPr defTabSz="685800"/>
            <a:r>
              <a:rPr lang="en-US" sz="1350" dirty="0">
                <a:solidFill>
                  <a:prstClr val="black"/>
                </a:solidFill>
                <a:latin typeface="Calibri" panose="020F0502020204030204"/>
              </a:rPr>
              <a:t>(excellent=5, good=4, moderate=3, fair=2, poor=1) </a:t>
            </a:r>
          </a:p>
          <a:p>
            <a:pPr defTabSz="685800"/>
            <a:r>
              <a:rPr lang="en-US" sz="1350" dirty="0">
                <a:solidFill>
                  <a:prstClr val="black"/>
                </a:solidFill>
                <a:latin typeface="Calibri" panose="020F0502020204030204"/>
              </a:rPr>
              <a:t>of each patient was recorded.</a:t>
            </a:r>
          </a:p>
        </p:txBody>
      </p:sp>
      <p:cxnSp>
        <p:nvCxnSpPr>
          <p:cNvPr id="6" name="Straight Arrow Connector 5"/>
          <p:cNvCxnSpPr/>
          <p:nvPr/>
        </p:nvCxnSpPr>
        <p:spPr>
          <a:xfrm flipH="1" flipV="1">
            <a:off x="3096492" y="4878532"/>
            <a:ext cx="2088572" cy="83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09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2241550"/>
                <a:ext cx="7543801" cy="3333173"/>
              </a:xfrm>
            </p:spPr>
            <p:txBody>
              <a:bodyPr>
                <a:normAutofit fontScale="55000" lnSpcReduction="20000"/>
              </a:bodyPr>
              <a:lstStyle/>
              <a:p>
                <a:r>
                  <a:rPr lang="en-US" dirty="0"/>
                  <a:t>For the rank-sum test, our null hypothesis is in terms of </a:t>
                </a:r>
                <a:r>
                  <a:rPr lang="en-US" b="1" u="sng" cap="small" dirty="0">
                    <a:solidFill>
                      <a:srgbClr val="FF0000"/>
                    </a:solidFill>
                  </a:rPr>
                  <a:t>distributions</a:t>
                </a:r>
                <a:r>
                  <a:rPr lang="en-US" dirty="0"/>
                  <a:t> instead of means.</a:t>
                </a: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m:t>
                        </m:r>
                      </m:sub>
                    </m:sSub>
                  </m:oMath>
                </a14:m>
                <a:r>
                  <a:rPr lang="en-US" dirty="0"/>
                  <a:t>: The distribution of the ”new” method scores is the same as the distribution of the “traditional” method scores</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oMath>
                </a14:m>
                <a:r>
                  <a:rPr lang="en-US" dirty="0"/>
                  <a:t>: The average rank of one group is equal to the constant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is the average rank of all the data (can be found after the sample sizes are determined but before data is collected)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oMath>
                </a14:m>
                <a:r>
                  <a:rPr lang="en-US" dirty="0"/>
                  <a:t>: The sum of the ranks of one group is equal to the constant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charset="0"/>
                          </a:rPr>
                          <m:t>0</m:t>
                        </m:r>
                      </m:sub>
                    </m:sSub>
                  </m:oMath>
                </a14:m>
                <a:r>
                  <a:rPr lang="en-US" dirty="0"/>
                  <a:t> is the expected sum of ranks for any group of that sample size (can be found after the sample sizes are determined but before data is collected)</a:t>
                </a:r>
              </a:p>
              <a:p>
                <a:r>
                  <a:rPr lang="en-US" b="1" dirty="0"/>
                  <a:t>The Alternative Hypotheses:</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distribution of the ”new” method scores is </a:t>
                </a:r>
                <a:r>
                  <a:rPr lang="en-US" dirty="0">
                    <a:solidFill>
                      <a:srgbClr val="FF0000"/>
                    </a:solidFill>
                  </a:rPr>
                  <a:t>different</a:t>
                </a:r>
                <a:r>
                  <a:rPr lang="en-US" dirty="0"/>
                  <a:t> from the distribution of the “traditional” method scores</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panose="02040503050406030204" pitchFamily="18" charset="0"/>
                          </a:rPr>
                          <m:t>𝐴</m:t>
                        </m:r>
                      </m:sub>
                    </m:sSub>
                  </m:oMath>
                </a14:m>
                <a:r>
                  <a:rPr lang="en-US" dirty="0"/>
                  <a:t>: The average rank of one group is </a:t>
                </a:r>
                <a:r>
                  <a:rPr lang="en-US" dirty="0">
                    <a:solidFill>
                      <a:srgbClr val="FF0000"/>
                    </a:solidFill>
                  </a:rPr>
                  <a:t>different</a:t>
                </a:r>
                <a:r>
                  <a:rPr lang="en-US" dirty="0"/>
                  <a:t> from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is the average rank of all the data (can be found after the sample sizes are determined but before data is collected)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panose="02040503050406030204" pitchFamily="18" charset="0"/>
                          </a:rPr>
                          <m:t>𝐴</m:t>
                        </m:r>
                      </m:sub>
                    </m:sSub>
                  </m:oMath>
                </a14:m>
                <a:r>
                  <a:rPr lang="en-US" dirty="0"/>
                  <a:t>: The sum of the ranks of one group is </a:t>
                </a:r>
                <a:r>
                  <a:rPr lang="en-US" dirty="0">
                    <a:solidFill>
                      <a:srgbClr val="FF0000"/>
                    </a:solidFill>
                  </a:rPr>
                  <a:t>different</a:t>
                </a:r>
                <a:r>
                  <a:rPr lang="en-US" dirty="0"/>
                  <a:t> from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is the expected sum of ranks for any group of that sample size (can be found after the sample sizes are determined but before data is collected)</a:t>
                </a:r>
                <a:endParaRPr lang="en-US" i="1" dirty="0">
                  <a:latin typeface="Cambria Math" panose="02040503050406030204" pitchFamily="18" charset="0"/>
                </a:endParaRP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distribution of the ”new” method scores is </a:t>
                </a:r>
                <a:r>
                  <a:rPr lang="en-US" dirty="0">
                    <a:solidFill>
                      <a:srgbClr val="FF0000"/>
                    </a:solidFill>
                  </a:rPr>
                  <a:t>greater than</a:t>
                </a:r>
                <a:r>
                  <a:rPr lang="en-US" dirty="0"/>
                  <a:t> the distribution of the “traditional” method scores</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panose="02040503050406030204" pitchFamily="18" charset="0"/>
                          </a:rPr>
                          <m:t>𝐴</m:t>
                        </m:r>
                      </m:sub>
                    </m:sSub>
                  </m:oMath>
                </a14:m>
                <a:r>
                  <a:rPr lang="en-US" dirty="0"/>
                  <a:t>: The average rank of one group is </a:t>
                </a:r>
                <a:r>
                  <a:rPr lang="en-US" dirty="0">
                    <a:solidFill>
                      <a:srgbClr val="FF0000"/>
                    </a:solidFill>
                  </a:rPr>
                  <a:t>greater than</a:t>
                </a:r>
                <a:r>
                  <a:rPr lang="en-US" dirty="0"/>
                  <a:t>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charset="0"/>
                          </a:rPr>
                          <m:t>0</m:t>
                        </m:r>
                      </m:sub>
                    </m:sSub>
                  </m:oMath>
                </a14:m>
                <a:r>
                  <a:rPr lang="en-US" dirty="0"/>
                  <a:t> is the average rank of all the data (can be found after the sample sizes are determined but before data is collected) </a:t>
                </a:r>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panose="02040503050406030204" pitchFamily="18" charset="0"/>
                          </a:rPr>
                          <m:t>𝐴</m:t>
                        </m:r>
                      </m:sub>
                    </m:sSub>
                  </m:oMath>
                </a14:m>
                <a:r>
                  <a:rPr lang="en-US" dirty="0"/>
                  <a:t>: The sum of the ranks of one group is </a:t>
                </a:r>
                <a:r>
                  <a:rPr lang="en-US" dirty="0">
                    <a:solidFill>
                      <a:srgbClr val="FF0000"/>
                    </a:solidFill>
                  </a:rPr>
                  <a:t>greater than</a:t>
                </a:r>
                <a:r>
                  <a:rPr lang="en-US" dirty="0"/>
                  <a:t> the constant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charset="0"/>
                          </a:rPr>
                          <m:t>0</m:t>
                        </m:r>
                      </m:sub>
                    </m:sSub>
                  </m:oMath>
                </a14:m>
                <a:r>
                  <a:rPr lang="en-US" dirty="0"/>
                  <a:t> is the expected sum of ranks for any group of that sample size (can be found after the sample sizes are determined but before data is collected)</a:t>
                </a:r>
                <a:endParaRPr lang="en-US" i="1" dirty="0">
                  <a:latin typeface="Cambria Math" panose="02040503050406030204" pitchFamily="18" charset="0"/>
                </a:endParaRP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2241550"/>
                <a:ext cx="7543801" cy="3333173"/>
              </a:xfrm>
              <a:blipFill>
                <a:blip r:embed="rId2"/>
                <a:stretch>
                  <a:fillRect l="-808" t="-366" r="-242"/>
                </a:stretch>
              </a:blipFill>
            </p:spPr>
            <p:txBody>
              <a:bodyPr/>
              <a:lstStyle/>
              <a:p>
                <a:r>
                  <a:rPr lang="en-US">
                    <a:noFill/>
                  </a:rPr>
                  <a:t> </a:t>
                </a:r>
              </a:p>
            </p:txBody>
          </p:sp>
        </mc:Fallback>
      </mc:AlternateContent>
      <p:sp>
        <p:nvSpPr>
          <p:cNvPr id="5" name="TextBox 4"/>
          <p:cNvSpPr txBox="1"/>
          <p:nvPr/>
        </p:nvSpPr>
        <p:spPr>
          <a:xfrm>
            <a:off x="8048511" y="3705514"/>
            <a:ext cx="976486" cy="300082"/>
          </a:xfrm>
          <a:prstGeom prst="rect">
            <a:avLst/>
          </a:prstGeom>
          <a:noFill/>
        </p:spPr>
        <p:txBody>
          <a:bodyPr wrap="none" rtlCol="0">
            <a:spAutoFit/>
          </a:bodyPr>
          <a:lstStyle/>
          <a:p>
            <a:pPr defTabSz="685800"/>
            <a:r>
              <a:rPr lang="en-US" sz="1350" b="1" u="sng" cap="small" dirty="0">
                <a:solidFill>
                  <a:srgbClr val="FF0000"/>
                </a:solidFill>
                <a:latin typeface="Calibri" panose="020F0502020204030204"/>
              </a:rPr>
              <a:t>(Two sided)</a:t>
            </a:r>
            <a:endParaRPr lang="en-US" sz="1350" dirty="0">
              <a:solidFill>
                <a:prstClr val="black"/>
              </a:solidFill>
              <a:latin typeface="Calibri" panose="020F0502020204030204"/>
            </a:endParaRPr>
          </a:p>
        </p:txBody>
      </p:sp>
      <p:sp>
        <p:nvSpPr>
          <p:cNvPr id="6" name="TextBox 5"/>
          <p:cNvSpPr txBox="1"/>
          <p:nvPr/>
        </p:nvSpPr>
        <p:spPr>
          <a:xfrm>
            <a:off x="8004795" y="4640118"/>
            <a:ext cx="926857" cy="300082"/>
          </a:xfrm>
          <a:prstGeom prst="rect">
            <a:avLst/>
          </a:prstGeom>
          <a:noFill/>
        </p:spPr>
        <p:txBody>
          <a:bodyPr wrap="none" rtlCol="0">
            <a:spAutoFit/>
          </a:bodyPr>
          <a:lstStyle/>
          <a:p>
            <a:pPr defTabSz="685800"/>
            <a:r>
              <a:rPr lang="en-US" sz="1350" b="1" u="sng" cap="small" dirty="0">
                <a:solidFill>
                  <a:srgbClr val="FF0000"/>
                </a:solidFill>
                <a:latin typeface="Calibri" panose="020F0502020204030204"/>
              </a:rPr>
              <a:t>(one sided)</a:t>
            </a: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5139427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Rank Sum test</a:t>
            </a:r>
          </a:p>
        </p:txBody>
      </p:sp>
      <p:sp>
        <p:nvSpPr>
          <p:cNvPr id="3" name="Content Placeholder 2"/>
          <p:cNvSpPr>
            <a:spLocks noGrp="1"/>
          </p:cNvSpPr>
          <p:nvPr>
            <p:ph idx="1"/>
          </p:nvPr>
        </p:nvSpPr>
        <p:spPr>
          <a:xfrm>
            <a:off x="822960" y="2241550"/>
            <a:ext cx="7543801" cy="3357755"/>
          </a:xfrm>
        </p:spPr>
        <p:txBody>
          <a:bodyPr>
            <a:normAutofit lnSpcReduction="10000"/>
          </a:bodyPr>
          <a:lstStyle/>
          <a:p>
            <a:pPr>
              <a:buFont typeface="Arial" charset="0"/>
              <a:buChar char="•"/>
            </a:pPr>
            <a:r>
              <a:rPr lang="en-US" dirty="0"/>
              <a:t> We can compute the rank sum test statistic using the following steps:</a:t>
            </a:r>
          </a:p>
          <a:p>
            <a:pPr>
              <a:buFont typeface="Arial" charset="0"/>
              <a:buChar char="•"/>
            </a:pPr>
            <a:endParaRPr lang="en-US" dirty="0"/>
          </a:p>
          <a:p>
            <a:pPr marL="562356" lvl="1" indent="-342900">
              <a:buFont typeface="+mj-lt"/>
              <a:buAutoNum type="arabicPeriod"/>
            </a:pPr>
            <a:r>
              <a:rPr lang="en-US" dirty="0"/>
              <a:t>List all observations from both groups in increasing order</a:t>
            </a:r>
          </a:p>
          <a:p>
            <a:pPr marL="562356" lvl="1" indent="-342900">
              <a:buFont typeface="+mj-lt"/>
              <a:buAutoNum type="arabicPeriod"/>
            </a:pPr>
            <a:r>
              <a:rPr lang="en-US" dirty="0"/>
              <a:t>Assign each observation a rank, from 1 to </a:t>
            </a:r>
            <a:r>
              <a:rPr lang="en-US" i="1" dirty="0"/>
              <a:t>n</a:t>
            </a:r>
          </a:p>
          <a:p>
            <a:pPr marL="562356" lvl="1" indent="-342900">
              <a:buFont typeface="+mj-lt"/>
              <a:buAutoNum type="arabicPeriod"/>
            </a:pPr>
            <a:r>
              <a:rPr lang="en-US" dirty="0"/>
              <a:t>If there are any ties, assign each tied observation’s rank to be the average of their ranks.</a:t>
            </a:r>
          </a:p>
          <a:p>
            <a:pPr marL="562356" lvl="1" indent="-342900">
              <a:buFont typeface="+mj-lt"/>
              <a:buAutoNum type="arabicPeriod"/>
            </a:pPr>
            <a:r>
              <a:rPr lang="en-US" dirty="0"/>
              <a:t>Identify each observation by its group</a:t>
            </a:r>
          </a:p>
          <a:p>
            <a:pPr marL="219456" lvl="1" indent="0">
              <a:buNone/>
            </a:pPr>
            <a:endParaRPr lang="en-US" dirty="0"/>
          </a:p>
          <a:p>
            <a:pPr>
              <a:buFont typeface="Arial" charset="0"/>
              <a:buChar char="•"/>
            </a:pPr>
            <a:r>
              <a:rPr lang="en-US" dirty="0"/>
              <a:t> The test statistic, </a:t>
            </a:r>
            <a:r>
              <a:rPr lang="en-US" i="1" dirty="0"/>
              <a:t>T</a:t>
            </a:r>
            <a:r>
              <a:rPr lang="en-US" dirty="0"/>
              <a:t>, is the sum of the ranks in one of the groups.</a:t>
            </a:r>
            <a:endParaRPr lang="en-US" i="1" dirty="0"/>
          </a:p>
          <a:p>
            <a:pPr>
              <a:buFont typeface="Arial" charset="0"/>
              <a:buChar char="•"/>
            </a:pPr>
            <a:endParaRPr lang="en-US" dirty="0"/>
          </a:p>
          <a:p>
            <a:pPr>
              <a:buFont typeface="Arial" charset="0"/>
              <a:buChar char="•"/>
            </a:pPr>
            <a:r>
              <a:rPr lang="en-US" dirty="0"/>
              <a:t>We can find a p-value in two ways:</a:t>
            </a:r>
          </a:p>
          <a:p>
            <a:pPr lvl="1">
              <a:buFont typeface="Arial" charset="0"/>
              <a:buChar char="•"/>
            </a:pPr>
            <a:r>
              <a:rPr lang="en-US" dirty="0"/>
              <a:t>Normal approximation</a:t>
            </a:r>
          </a:p>
          <a:p>
            <a:pPr lvl="1">
              <a:buFont typeface="Arial" charset="0"/>
              <a:buChar char="•"/>
            </a:pPr>
            <a:r>
              <a:rPr lang="en-US" dirty="0"/>
              <a:t>Re-randomization</a:t>
            </a:r>
          </a:p>
        </p:txBody>
      </p:sp>
      <p:sp>
        <p:nvSpPr>
          <p:cNvPr id="4" name="TextBox 3"/>
          <p:cNvSpPr txBox="1"/>
          <p:nvPr/>
        </p:nvSpPr>
        <p:spPr>
          <a:xfrm>
            <a:off x="5570034" y="2923012"/>
            <a:ext cx="2740430" cy="300082"/>
          </a:xfrm>
          <a:prstGeom prst="rect">
            <a:avLst/>
          </a:prstGeom>
          <a:noFill/>
        </p:spPr>
        <p:txBody>
          <a:bodyPr wrap="none" rtlCol="0">
            <a:spAutoFit/>
          </a:bodyPr>
          <a:lstStyle/>
          <a:p>
            <a:pPr defTabSz="685800"/>
            <a:r>
              <a:rPr lang="en-US" sz="1350" dirty="0">
                <a:solidFill>
                  <a:prstClr val="black"/>
                </a:solidFill>
                <a:latin typeface="Calibri" panose="020F0502020204030204"/>
              </a:rPr>
              <a:t>Note: </a:t>
            </a:r>
            <a:r>
              <a:rPr lang="en-US" sz="1350" i="1" dirty="0">
                <a:solidFill>
                  <a:prstClr val="black"/>
                </a:solidFill>
                <a:latin typeface="Calibri" panose="020F0502020204030204"/>
              </a:rPr>
              <a:t>n</a:t>
            </a:r>
            <a:r>
              <a:rPr lang="en-US" sz="1350" dirty="0">
                <a:solidFill>
                  <a:prstClr val="black"/>
                </a:solidFill>
                <a:latin typeface="Calibri" panose="020F0502020204030204"/>
              </a:rPr>
              <a:t> is the total # of observations</a:t>
            </a:r>
            <a:endParaRPr lang="en-US" sz="1350" i="1" dirty="0">
              <a:solidFill>
                <a:prstClr val="black"/>
              </a:solidFill>
              <a:latin typeface="Calibri" panose="020F0502020204030204"/>
            </a:endParaRPr>
          </a:p>
        </p:txBody>
      </p:sp>
      <p:cxnSp>
        <p:nvCxnSpPr>
          <p:cNvPr id="6" name="Straight Arrow Connector 5"/>
          <p:cNvCxnSpPr/>
          <p:nvPr/>
        </p:nvCxnSpPr>
        <p:spPr>
          <a:xfrm flipH="1">
            <a:off x="4432609" y="3061512"/>
            <a:ext cx="1137425"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Rank-Sum Test: Normal Approximation</a:t>
            </a:r>
          </a:p>
        </p:txBody>
      </p:sp>
      <p:pic>
        <p:nvPicPr>
          <p:cNvPr id="4" name="Picture 3"/>
          <p:cNvPicPr>
            <a:picLocks noChangeAspect="1"/>
          </p:cNvPicPr>
          <p:nvPr/>
        </p:nvPicPr>
        <p:blipFill>
          <a:blip r:embed="rId2"/>
          <a:stretch>
            <a:fillRect/>
          </a:stretch>
        </p:blipFill>
        <p:spPr>
          <a:xfrm>
            <a:off x="597149" y="2235544"/>
            <a:ext cx="6846291" cy="336628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7443440" y="3483362"/>
                <a:ext cx="1580685" cy="810543"/>
              </a:xfrm>
              <a:prstGeom prst="rect">
                <a:avLst/>
              </a:prstGeom>
              <a:noFill/>
            </p:spPr>
            <p:txBody>
              <a:bodyPr wrap="square" rtlCol="0">
                <a:spAutoFit/>
              </a:bodyPr>
              <a:lstStyle/>
              <a:p>
                <a:pPr defTabSz="685800"/>
                <a:r>
                  <a:rPr lang="en-US" dirty="0">
                    <a:solidFill>
                      <a:prstClr val="black"/>
                    </a:solidFill>
                    <a:latin typeface="Calibri" panose="020F0502020204030204"/>
                  </a:rPr>
                  <a:t>Z </a:t>
                </a:r>
                <a14:m>
                  <m:oMath xmlns:m="http://schemas.openxmlformats.org/officeDocument/2006/math">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𝑇</m:t>
                        </m:r>
                        <m:r>
                          <a:rPr lang="en-US" i="1">
                            <a:solidFill>
                              <a:prstClr val="black"/>
                            </a:solidFill>
                            <a:latin typeface="Cambria Math" charset="0"/>
                          </a:rPr>
                          <m:t> −</m:t>
                        </m:r>
                        <m:r>
                          <a:rPr lang="en-US" i="1">
                            <a:solidFill>
                              <a:prstClr val="black"/>
                            </a:solidFill>
                            <a:latin typeface="Cambria Math" charset="0"/>
                          </a:rPr>
                          <m:t>𝑀𝑒𝑎𝑛</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num>
                      <m:den>
                        <m:r>
                          <a:rPr lang="en-US" i="1">
                            <a:solidFill>
                              <a:prstClr val="black"/>
                            </a:solidFill>
                            <a:latin typeface="Cambria Math" charset="0"/>
                          </a:rPr>
                          <m:t>𝑆𝐷</m:t>
                        </m:r>
                        <m:r>
                          <a:rPr lang="en-US" i="1">
                            <a:solidFill>
                              <a:prstClr val="black"/>
                            </a:solidFill>
                            <a:latin typeface="Cambria Math" charset="0"/>
                          </a:rPr>
                          <m:t>(</m:t>
                        </m:r>
                        <m:r>
                          <a:rPr lang="en-US" i="1">
                            <a:solidFill>
                              <a:prstClr val="black"/>
                            </a:solidFill>
                            <a:latin typeface="Cambria Math" charset="0"/>
                          </a:rPr>
                          <m:t>𝑇</m:t>
                        </m:r>
                        <m:r>
                          <a:rPr lang="en-US" i="1">
                            <a:solidFill>
                              <a:prstClr val="black"/>
                            </a:solidFill>
                            <a:latin typeface="Cambria Math" charset="0"/>
                          </a:rPr>
                          <m:t>)</m:t>
                        </m:r>
                      </m:den>
                    </m:f>
                  </m:oMath>
                </a14:m>
                <a:endParaRPr lang="en-US" dirty="0">
                  <a:solidFill>
                    <a:prstClr val="black"/>
                  </a:solidFill>
                  <a:latin typeface="Calibri" panose="020F0502020204030204"/>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443440" y="3483362"/>
                <a:ext cx="1580685" cy="810543"/>
              </a:xfrm>
              <a:prstGeom prst="rect">
                <a:avLst/>
              </a:prstGeom>
              <a:blipFill>
                <a:blip r:embed="rId3"/>
                <a:stretch>
                  <a:fillRect l="-3089" t="-3759" b="-3759"/>
                </a:stretch>
              </a:blipFill>
            </p:spPr>
            <p:txBody>
              <a:bodyPr/>
              <a:lstStyle/>
              <a:p>
                <a:r>
                  <a:rPr lang="en-US">
                    <a:noFill/>
                  </a:rPr>
                  <a:t> </a:t>
                </a:r>
              </a:p>
            </p:txBody>
          </p:sp>
        </mc:Fallback>
      </mc:AlternateContent>
      <p:cxnSp>
        <p:nvCxnSpPr>
          <p:cNvPr id="6" name="Straight Arrow Connector 5"/>
          <p:cNvCxnSpPr>
            <a:endCxn id="3" idx="1"/>
          </p:cNvCxnSpPr>
          <p:nvPr/>
        </p:nvCxnSpPr>
        <p:spPr>
          <a:xfrm flipV="1">
            <a:off x="6105293" y="3888634"/>
            <a:ext cx="1338147" cy="18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28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Sum Test: randomly assign ranks </a:t>
            </a:r>
          </a:p>
        </p:txBody>
      </p:sp>
      <p:graphicFrame>
        <p:nvGraphicFramePr>
          <p:cNvPr id="4" name="Content Placeholder 3">
            <a:extLst>
              <a:ext uri="{FF2B5EF4-FFF2-40B4-BE49-F238E27FC236}">
                <a16:creationId xmlns:a16="http://schemas.microsoft.com/office/drawing/2014/main" id="{10C4C6A5-0AA9-4B39-ACFD-7FE1F2B2723E}"/>
              </a:ext>
            </a:extLst>
          </p:cNvPr>
          <p:cNvGraphicFramePr>
            <a:graphicFrameLocks noGrp="1"/>
          </p:cNvGraphicFramePr>
          <p:nvPr>
            <p:ph idx="1"/>
            <p:extLst/>
          </p:nvPr>
        </p:nvGraphicFramePr>
        <p:xfrm>
          <a:off x="1101607" y="2421399"/>
          <a:ext cx="1276350" cy="1143000"/>
        </p:xfrm>
        <a:graphic>
          <a:graphicData uri="http://schemas.openxmlformats.org/drawingml/2006/table">
            <a:tbl>
              <a:tblPr>
                <a:tableStyleId>{5C22544A-7EE6-4342-B048-85BDC9FD1C3A}</a:tableStyleId>
              </a:tblPr>
              <a:tblGrid>
                <a:gridCol w="676275">
                  <a:extLst>
                    <a:ext uri="{9D8B030D-6E8A-4147-A177-3AD203B41FA5}">
                      <a16:colId xmlns:a16="http://schemas.microsoft.com/office/drawing/2014/main" val="1347500173"/>
                    </a:ext>
                  </a:extLst>
                </a:gridCol>
                <a:gridCol w="333375">
                  <a:extLst>
                    <a:ext uri="{9D8B030D-6E8A-4147-A177-3AD203B41FA5}">
                      <a16:colId xmlns:a16="http://schemas.microsoft.com/office/drawing/2014/main" val="2326233319"/>
                    </a:ext>
                  </a:extLst>
                </a:gridCol>
                <a:gridCol w="266700">
                  <a:extLst>
                    <a:ext uri="{9D8B030D-6E8A-4147-A177-3AD203B41FA5}">
                      <a16:colId xmlns:a16="http://schemas.microsoft.com/office/drawing/2014/main" val="3107721095"/>
                    </a:ext>
                  </a:extLst>
                </a:gridCol>
              </a:tblGrid>
              <a:tr h="142875">
                <a:tc>
                  <a:txBody>
                    <a:bodyPr/>
                    <a:lstStyle/>
                    <a:p>
                      <a:pPr algn="ctr" fontAlgn="b"/>
                      <a:r>
                        <a:rPr lang="en-US" sz="800" u="sng" strike="noStrike" dirty="0">
                          <a:effectLst/>
                        </a:rPr>
                        <a:t>Observation #</a:t>
                      </a:r>
                      <a:endParaRPr lang="en-US" sz="8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a:effectLst/>
                        </a:rPr>
                        <a:t>Group</a:t>
                      </a:r>
                      <a:endParaRPr lang="en-US" sz="800" b="1" i="0" u="sng"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dirty="0">
                          <a:effectLst/>
                        </a:rPr>
                        <a:t>Rank</a:t>
                      </a:r>
                      <a:endParaRPr lang="en-US" sz="800" b="1" i="0" u="sng"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26815707"/>
                  </a:ext>
                </a:extLst>
              </a:tr>
              <a:tr h="142875">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934582971"/>
                  </a:ext>
                </a:extLst>
              </a:tr>
              <a:tr h="142875">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538875173"/>
                  </a:ext>
                </a:extLst>
              </a:tr>
              <a:tr h="142875">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32176014"/>
                  </a:ext>
                </a:extLst>
              </a:tr>
              <a:tr h="142875">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612112226"/>
                  </a:ext>
                </a:extLst>
              </a:tr>
              <a:tr h="142875">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624206623"/>
                  </a:ext>
                </a:extLst>
              </a:tr>
              <a:tr h="142875">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62057667"/>
                  </a:ext>
                </a:extLst>
              </a:tr>
              <a:tr h="142875">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14835305"/>
                  </a:ext>
                </a:extLst>
              </a:tr>
            </a:tbl>
          </a:graphicData>
        </a:graphic>
      </p:graphicFrame>
      <p:graphicFrame>
        <p:nvGraphicFramePr>
          <p:cNvPr id="5" name="Table 4">
            <a:extLst>
              <a:ext uri="{FF2B5EF4-FFF2-40B4-BE49-F238E27FC236}">
                <a16:creationId xmlns:a16="http://schemas.microsoft.com/office/drawing/2014/main" id="{FAF42F3E-3CEF-43AA-8DEA-7FE57FB11DA8}"/>
              </a:ext>
            </a:extLst>
          </p:cNvPr>
          <p:cNvGraphicFramePr>
            <a:graphicFrameLocks noGrp="1"/>
          </p:cNvGraphicFramePr>
          <p:nvPr>
            <p:extLst/>
          </p:nvPr>
        </p:nvGraphicFramePr>
        <p:xfrm>
          <a:off x="3024741" y="2421399"/>
          <a:ext cx="1276350" cy="1143000"/>
        </p:xfrm>
        <a:graphic>
          <a:graphicData uri="http://schemas.openxmlformats.org/drawingml/2006/table">
            <a:tbl>
              <a:tblPr>
                <a:tableStyleId>{5C22544A-7EE6-4342-B048-85BDC9FD1C3A}</a:tableStyleId>
              </a:tblPr>
              <a:tblGrid>
                <a:gridCol w="676275">
                  <a:extLst>
                    <a:ext uri="{9D8B030D-6E8A-4147-A177-3AD203B41FA5}">
                      <a16:colId xmlns:a16="http://schemas.microsoft.com/office/drawing/2014/main" val="1894397475"/>
                    </a:ext>
                  </a:extLst>
                </a:gridCol>
                <a:gridCol w="333375">
                  <a:extLst>
                    <a:ext uri="{9D8B030D-6E8A-4147-A177-3AD203B41FA5}">
                      <a16:colId xmlns:a16="http://schemas.microsoft.com/office/drawing/2014/main" val="1401511345"/>
                    </a:ext>
                  </a:extLst>
                </a:gridCol>
                <a:gridCol w="266700">
                  <a:extLst>
                    <a:ext uri="{9D8B030D-6E8A-4147-A177-3AD203B41FA5}">
                      <a16:colId xmlns:a16="http://schemas.microsoft.com/office/drawing/2014/main" val="3803213040"/>
                    </a:ext>
                  </a:extLst>
                </a:gridCol>
              </a:tblGrid>
              <a:tr h="142875">
                <a:tc>
                  <a:txBody>
                    <a:bodyPr/>
                    <a:lstStyle/>
                    <a:p>
                      <a:pPr algn="ctr" fontAlgn="b"/>
                      <a:r>
                        <a:rPr lang="en-US" sz="800" u="sng" strike="noStrike">
                          <a:effectLst/>
                        </a:rPr>
                        <a:t>Observation #</a:t>
                      </a:r>
                      <a:endParaRPr lang="en-US" sz="800" b="1" i="0" u="sng"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a:effectLst/>
                        </a:rPr>
                        <a:t>Group</a:t>
                      </a:r>
                      <a:endParaRPr lang="en-US" sz="800" b="1" i="0" u="sng"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a:effectLst/>
                        </a:rPr>
                        <a:t>Rank</a:t>
                      </a:r>
                      <a:endParaRPr lang="en-US" sz="800" b="1" i="0" u="sng"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625035021"/>
                  </a:ext>
                </a:extLst>
              </a:tr>
              <a:tr h="142875">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87915369"/>
                  </a:ext>
                </a:extLst>
              </a:tr>
              <a:tr h="142875">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627116489"/>
                  </a:ext>
                </a:extLst>
              </a:tr>
              <a:tr h="142875">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73052454"/>
                  </a:ext>
                </a:extLst>
              </a:tr>
              <a:tr h="142875">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487116087"/>
                  </a:ext>
                </a:extLst>
              </a:tr>
              <a:tr h="142875">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30785739"/>
                  </a:ext>
                </a:extLst>
              </a:tr>
              <a:tr h="142875">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38094245"/>
                  </a:ext>
                </a:extLst>
              </a:tr>
              <a:tr h="142875">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6</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463099913"/>
                  </a:ext>
                </a:extLst>
              </a:tr>
            </a:tbl>
          </a:graphicData>
        </a:graphic>
      </p:graphicFrame>
      <p:graphicFrame>
        <p:nvGraphicFramePr>
          <p:cNvPr id="6" name="Table 5">
            <a:extLst>
              <a:ext uri="{FF2B5EF4-FFF2-40B4-BE49-F238E27FC236}">
                <a16:creationId xmlns:a16="http://schemas.microsoft.com/office/drawing/2014/main" id="{60BD7145-EFA1-41B7-9244-BAD11A756A97}"/>
              </a:ext>
            </a:extLst>
          </p:cNvPr>
          <p:cNvGraphicFramePr>
            <a:graphicFrameLocks noGrp="1"/>
          </p:cNvGraphicFramePr>
          <p:nvPr>
            <p:extLst/>
          </p:nvPr>
        </p:nvGraphicFramePr>
        <p:xfrm>
          <a:off x="4936178" y="2428212"/>
          <a:ext cx="1276350" cy="1143000"/>
        </p:xfrm>
        <a:graphic>
          <a:graphicData uri="http://schemas.openxmlformats.org/drawingml/2006/table">
            <a:tbl>
              <a:tblPr>
                <a:tableStyleId>{5C22544A-7EE6-4342-B048-85BDC9FD1C3A}</a:tableStyleId>
              </a:tblPr>
              <a:tblGrid>
                <a:gridCol w="676275">
                  <a:extLst>
                    <a:ext uri="{9D8B030D-6E8A-4147-A177-3AD203B41FA5}">
                      <a16:colId xmlns:a16="http://schemas.microsoft.com/office/drawing/2014/main" val="622845109"/>
                    </a:ext>
                  </a:extLst>
                </a:gridCol>
                <a:gridCol w="333375">
                  <a:extLst>
                    <a:ext uri="{9D8B030D-6E8A-4147-A177-3AD203B41FA5}">
                      <a16:colId xmlns:a16="http://schemas.microsoft.com/office/drawing/2014/main" val="1532712626"/>
                    </a:ext>
                  </a:extLst>
                </a:gridCol>
                <a:gridCol w="266700">
                  <a:extLst>
                    <a:ext uri="{9D8B030D-6E8A-4147-A177-3AD203B41FA5}">
                      <a16:colId xmlns:a16="http://schemas.microsoft.com/office/drawing/2014/main" val="499657075"/>
                    </a:ext>
                  </a:extLst>
                </a:gridCol>
              </a:tblGrid>
              <a:tr h="142875">
                <a:tc>
                  <a:txBody>
                    <a:bodyPr/>
                    <a:lstStyle/>
                    <a:p>
                      <a:pPr algn="ctr" fontAlgn="b"/>
                      <a:r>
                        <a:rPr lang="en-US" sz="800" u="sng" strike="noStrike" dirty="0">
                          <a:effectLst/>
                        </a:rPr>
                        <a:t>Observation #</a:t>
                      </a:r>
                      <a:endParaRPr lang="en-US" sz="800" b="1" i="0" u="sng"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a:effectLst/>
                        </a:rPr>
                        <a:t>Group</a:t>
                      </a:r>
                      <a:endParaRPr lang="en-US" sz="800" b="1" i="0" u="sng"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sng" strike="noStrike">
                          <a:effectLst/>
                        </a:rPr>
                        <a:t>Rank</a:t>
                      </a:r>
                      <a:endParaRPr lang="en-US" sz="800" b="1" i="0" u="sng"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931287026"/>
                  </a:ext>
                </a:extLst>
              </a:tr>
              <a:tr h="142875">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196821189"/>
                  </a:ext>
                </a:extLst>
              </a:tr>
              <a:tr h="142875">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673124347"/>
                  </a:ext>
                </a:extLst>
              </a:tr>
              <a:tr h="142875">
                <a:tc>
                  <a:txBody>
                    <a:bodyPr/>
                    <a:lstStyle/>
                    <a:p>
                      <a:pPr algn="ctr" fontAlgn="b"/>
                      <a:r>
                        <a:rPr lang="en-US" sz="800" u="none" strike="noStrike" dirty="0">
                          <a:effectLst/>
                        </a:rPr>
                        <a:t>3</a:t>
                      </a:r>
                      <a:endParaRPr lang="en-US" sz="8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874643759"/>
                  </a:ext>
                </a:extLst>
              </a:tr>
              <a:tr h="142875">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New</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94236919"/>
                  </a:ext>
                </a:extLst>
              </a:tr>
              <a:tr h="142875">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722930366"/>
                  </a:ext>
                </a:extLst>
              </a:tr>
              <a:tr h="142875">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06688833"/>
                  </a:ext>
                </a:extLst>
              </a:tr>
              <a:tr h="142875">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a:effectLst/>
                        </a:rPr>
                        <a:t>Trad</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769037988"/>
                  </a:ext>
                </a:extLst>
              </a:tr>
            </a:tbl>
          </a:graphicData>
        </a:graphic>
      </p:graphicFrame>
      <p:sp>
        <p:nvSpPr>
          <p:cNvPr id="7" name="TextBox 6">
            <a:extLst>
              <a:ext uri="{FF2B5EF4-FFF2-40B4-BE49-F238E27FC236}">
                <a16:creationId xmlns:a16="http://schemas.microsoft.com/office/drawing/2014/main" id="{5C6F3F0C-8B08-474A-86AE-1595C744495B}"/>
              </a:ext>
            </a:extLst>
          </p:cNvPr>
          <p:cNvSpPr txBox="1"/>
          <p:nvPr/>
        </p:nvSpPr>
        <p:spPr>
          <a:xfrm>
            <a:off x="948955" y="3823734"/>
            <a:ext cx="7551775"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Record sum of ranks of one group for all 7! permutations of ranks. (7!=7*6*5*4*3*2*1)</a:t>
            </a:r>
          </a:p>
          <a:p>
            <a:pPr defTabSz="685800"/>
            <a:r>
              <a:rPr lang="en-US" sz="1350" dirty="0">
                <a:solidFill>
                  <a:prstClr val="black"/>
                </a:solidFill>
                <a:latin typeface="Calibri" panose="020F0502020204030204"/>
              </a:rPr>
              <a:t>P-value is the number of permutations with a sum equal to or more extreme than the one in the original data set divided by the total number of permutations. </a:t>
            </a:r>
          </a:p>
        </p:txBody>
      </p:sp>
    </p:spTree>
    <p:extLst>
      <p:ext uri="{BB962C8B-B14F-4D97-AF65-F5344CB8AC3E}">
        <p14:creationId xmlns:p14="http://schemas.microsoft.com/office/powerpoint/2010/main" val="426761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074" y="4250602"/>
            <a:ext cx="2986598" cy="5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11658" y="3541237"/>
            <a:ext cx="5768558"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There is mild evidence (alpha = .1) to suggest that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scores from the “New” method is greater than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469" y="1271018"/>
            <a:ext cx="2864644" cy="419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822960" y="1072204"/>
            <a:ext cx="4588432" cy="1088068"/>
          </a:xfrm>
        </p:spPr>
        <p:txBody>
          <a:bodyPr/>
          <a:lstStyle/>
          <a:p>
            <a:r>
              <a:rPr lang="en-US" dirty="0"/>
              <a:t>Rank-Sum Test: </a:t>
            </a:r>
            <a:br>
              <a:rPr lang="en-US" dirty="0"/>
            </a:br>
            <a:r>
              <a:rPr lang="en-US" dirty="0"/>
              <a:t>Normal Approximation</a:t>
            </a:r>
          </a:p>
        </p:txBody>
      </p:sp>
      <p:sp>
        <p:nvSpPr>
          <p:cNvPr id="8" name="Rectangle 7">
            <a:extLst>
              <a:ext uri="{FF2B5EF4-FFF2-40B4-BE49-F238E27FC236}">
                <a16:creationId xmlns:a16="http://schemas.microsoft.com/office/drawing/2014/main" id="{7DE5D60F-860C-4B8C-B2F4-BC316B93AD01}"/>
              </a:ext>
            </a:extLst>
          </p:cNvPr>
          <p:cNvSpPr/>
          <p:nvPr/>
        </p:nvSpPr>
        <p:spPr>
          <a:xfrm>
            <a:off x="139228" y="2169799"/>
            <a:ext cx="6241790" cy="13849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pPr>
            <a:r>
              <a:rPr lang="en-US" altLang="en-US" sz="1200" dirty="0">
                <a:solidFill>
                  <a:prstClr val="black"/>
                </a:solidFill>
                <a:latin typeface="Calibri" panose="020F0502020204030204"/>
              </a:rPr>
              <a:t>Common interpretation:</a:t>
            </a:r>
          </a:p>
          <a:p>
            <a:pPr defTabSz="685800">
              <a:spcBef>
                <a:spcPct val="0"/>
              </a:spcBef>
            </a:pPr>
            <a:r>
              <a:rPr lang="en-US" altLang="en-US" sz="1200" b="1" i="1" dirty="0">
                <a:solidFill>
                  <a:srgbClr val="344068"/>
                </a:solidFill>
                <a:latin typeface="Calibri" panose="020F0502020204030204"/>
              </a:rPr>
              <a:t>H</a:t>
            </a:r>
            <a:r>
              <a:rPr lang="en-US" altLang="en-US" sz="1200" b="1" baseline="-25000" dirty="0">
                <a:solidFill>
                  <a:srgbClr val="344068"/>
                </a:solidFill>
                <a:latin typeface="Calibri" panose="020F0502020204030204"/>
              </a:rPr>
              <a:t>0</a:t>
            </a:r>
            <a:r>
              <a:rPr lang="en-US" altLang="en-US" sz="1200" b="1" dirty="0">
                <a:solidFill>
                  <a:srgbClr val="344068"/>
                </a:solidFill>
                <a:latin typeface="Calibri" panose="020F0502020204030204"/>
              </a:rPr>
              <a:t>: </a:t>
            </a:r>
            <a:r>
              <a:rPr lang="en-US" altLang="en-US" sz="1200" b="1" i="1" dirty="0">
                <a:solidFill>
                  <a:srgbClr val="344068"/>
                </a:solidFill>
                <a:latin typeface="Calibri" panose="020F0502020204030204"/>
                <a:sym typeface="Symbol" pitchFamily="18" charset="2"/>
              </a:rPr>
              <a:t>The distribution of New Method Scores = The distribution of the Traditional Method Scores</a:t>
            </a:r>
            <a:endParaRPr lang="en-US" altLang="en-US" sz="1200" b="1" baseline="-25000" dirty="0">
              <a:solidFill>
                <a:srgbClr val="344068"/>
              </a:solidFill>
              <a:latin typeface="Calibri" panose="020F0502020204030204"/>
              <a:sym typeface="Symbol" pitchFamily="18" charset="2"/>
            </a:endParaRPr>
          </a:p>
          <a:p>
            <a:pPr defTabSz="685800">
              <a:spcBef>
                <a:spcPct val="0"/>
              </a:spcBef>
            </a:pPr>
            <a:r>
              <a:rPr lang="en-US" altLang="en-US" sz="1200" b="1" i="1" dirty="0">
                <a:solidFill>
                  <a:srgbClr val="344068"/>
                </a:solidFill>
                <a:latin typeface="Calibri" panose="020F0502020204030204"/>
                <a:sym typeface="Symbol" pitchFamily="18" charset="2"/>
              </a:rPr>
              <a:t>H</a:t>
            </a:r>
            <a:r>
              <a:rPr lang="en-US" altLang="en-US" sz="1200" b="1" baseline="-25000" dirty="0">
                <a:solidFill>
                  <a:srgbClr val="344068"/>
                </a:solidFill>
                <a:latin typeface="Calibri" panose="020F0502020204030204"/>
                <a:sym typeface="Symbol" pitchFamily="18" charset="2"/>
              </a:rPr>
              <a:t>1</a:t>
            </a:r>
            <a:r>
              <a:rPr lang="en-US" altLang="en-US" sz="1200" b="1" dirty="0">
                <a:solidFill>
                  <a:srgbClr val="344068"/>
                </a:solidFill>
                <a:latin typeface="Calibri" panose="020F0502020204030204"/>
                <a:sym typeface="Symbol" pitchFamily="18" charset="2"/>
              </a:rPr>
              <a:t>:</a:t>
            </a:r>
            <a:r>
              <a:rPr lang="en-US" altLang="en-US" sz="1200" b="1" i="1" dirty="0">
                <a:solidFill>
                  <a:srgbClr val="344068"/>
                </a:solidFill>
                <a:latin typeface="Calibri" panose="020F0502020204030204"/>
                <a:sym typeface="Symbol" pitchFamily="18" charset="2"/>
              </a:rPr>
              <a:t>The distribution of New Method Scores &gt; The distribution of the Traditional Method Scores</a:t>
            </a:r>
            <a:endParaRPr lang="en-US" altLang="en-US" sz="1200" b="1" dirty="0">
              <a:solidFill>
                <a:srgbClr val="FF0000"/>
              </a:solidFill>
              <a:latin typeface="Calibri" panose="020F0502020204030204"/>
              <a:sym typeface="Symbol" pitchFamily="18" charset="2"/>
            </a:endParaRPr>
          </a:p>
          <a:p>
            <a:pPr defTabSz="685800">
              <a:spcBef>
                <a:spcPct val="0"/>
              </a:spcBef>
            </a:pPr>
            <a:endParaRPr lang="en-US" altLang="en-US" sz="1200" dirty="0">
              <a:solidFill>
                <a:prstClr val="black"/>
              </a:solidFill>
              <a:latin typeface="Calibri" panose="020F0502020204030204"/>
            </a:endParaRPr>
          </a:p>
          <a:p>
            <a:pPr defTabSz="685800">
              <a:spcBef>
                <a:spcPct val="0"/>
              </a:spcBef>
            </a:pPr>
            <a:r>
              <a:rPr lang="en-US" altLang="en-US" sz="1200" dirty="0">
                <a:solidFill>
                  <a:prstClr val="black"/>
                </a:solidFill>
                <a:latin typeface="Calibri" panose="020F0502020204030204"/>
              </a:rPr>
              <a:t>Technical mathematical interpretation:</a:t>
            </a:r>
            <a:endParaRPr lang="en-US" altLang="en-US" sz="1200" b="1" i="1" dirty="0">
              <a:solidFill>
                <a:srgbClr val="002060"/>
              </a:solidFill>
              <a:latin typeface="Calibri" panose="020F0502020204030204"/>
            </a:endParaRPr>
          </a:p>
          <a:p>
            <a:pPr defTabSz="685800">
              <a:spcBef>
                <a:spcPct val="0"/>
              </a:spcBef>
            </a:pPr>
            <a:r>
              <a:rPr lang="en-US" altLang="en-US" sz="1200" b="1" i="1" dirty="0">
                <a:solidFill>
                  <a:srgbClr val="002060"/>
                </a:solidFill>
                <a:latin typeface="Calibri" panose="020F0502020204030204"/>
              </a:rPr>
              <a:t>H</a:t>
            </a:r>
            <a:r>
              <a:rPr lang="en-US" altLang="en-US" sz="1200" b="1" baseline="-25000" dirty="0">
                <a:solidFill>
                  <a:srgbClr val="002060"/>
                </a:solidFill>
                <a:latin typeface="Calibri" panose="020F0502020204030204"/>
              </a:rPr>
              <a:t>0</a:t>
            </a:r>
            <a:r>
              <a:rPr lang="en-US" altLang="en-US" sz="1200" b="1" dirty="0">
                <a:solidFill>
                  <a:srgbClr val="002060"/>
                </a:solidFill>
                <a:latin typeface="Calibri" panose="020F0502020204030204"/>
              </a:rPr>
              <a:t>: Average </a:t>
            </a:r>
            <a:r>
              <a:rPr lang="en-US" altLang="en-US" sz="1200" b="1" i="1" dirty="0">
                <a:solidFill>
                  <a:srgbClr val="002060"/>
                </a:solidFill>
                <a:latin typeface="Calibri" panose="020F0502020204030204"/>
                <a:sym typeface="Symbol" pitchFamily="18" charset="2"/>
              </a:rPr>
              <a:t>rank of New Method Scores = </a:t>
            </a:r>
            <a:r>
              <a:rPr lang="en-US" altLang="en-US" sz="1200" b="1" dirty="0">
                <a:solidFill>
                  <a:srgbClr val="002060"/>
                </a:solidFill>
                <a:latin typeface="Calibri" panose="020F0502020204030204"/>
              </a:rPr>
              <a:t>Average </a:t>
            </a:r>
            <a:r>
              <a:rPr lang="en-US" altLang="en-US" sz="1200" b="1" i="1" dirty="0">
                <a:solidFill>
                  <a:srgbClr val="002060"/>
                </a:solidFill>
                <a:latin typeface="Calibri" panose="020F0502020204030204"/>
                <a:sym typeface="Symbol" pitchFamily="18" charset="2"/>
              </a:rPr>
              <a:t>rank of all Scores (constant)</a:t>
            </a:r>
            <a:endParaRPr lang="en-US" altLang="en-US" sz="1200" b="1" baseline="-25000" dirty="0">
              <a:solidFill>
                <a:srgbClr val="002060"/>
              </a:solidFill>
              <a:latin typeface="Calibri" panose="020F0502020204030204"/>
              <a:sym typeface="Symbol" pitchFamily="18" charset="2"/>
            </a:endParaRPr>
          </a:p>
          <a:p>
            <a:pPr defTabSz="685800">
              <a:spcBef>
                <a:spcPct val="0"/>
              </a:spcBef>
            </a:pPr>
            <a:r>
              <a:rPr lang="en-US" altLang="en-US" sz="1200" b="1" i="1" dirty="0">
                <a:solidFill>
                  <a:srgbClr val="002060"/>
                </a:solidFill>
                <a:latin typeface="Calibri" panose="020F0502020204030204"/>
                <a:sym typeface="Symbol" pitchFamily="18" charset="2"/>
              </a:rPr>
              <a:t>H</a:t>
            </a:r>
            <a:r>
              <a:rPr lang="en-US" altLang="en-US" sz="1200" b="1" baseline="-25000" dirty="0">
                <a:solidFill>
                  <a:srgbClr val="002060"/>
                </a:solidFill>
                <a:latin typeface="Calibri" panose="020F0502020204030204"/>
                <a:sym typeface="Symbol" pitchFamily="18" charset="2"/>
              </a:rPr>
              <a:t>1</a:t>
            </a:r>
            <a:r>
              <a:rPr lang="en-US" altLang="en-US" sz="1200" b="1" dirty="0">
                <a:solidFill>
                  <a:srgbClr val="002060"/>
                </a:solidFill>
                <a:latin typeface="Calibri" panose="020F0502020204030204"/>
                <a:sym typeface="Symbol" pitchFamily="18" charset="2"/>
              </a:rPr>
              <a:t>:</a:t>
            </a:r>
            <a:r>
              <a:rPr lang="en-US" altLang="en-US" sz="1200" b="1" i="1" dirty="0">
                <a:solidFill>
                  <a:srgbClr val="002060"/>
                </a:solidFill>
                <a:latin typeface="Calibri" panose="020F0502020204030204"/>
                <a:sym typeface="Symbol" pitchFamily="18" charset="2"/>
              </a:rPr>
              <a:t> Average rank of New Method Scores &gt; </a:t>
            </a:r>
            <a:r>
              <a:rPr lang="en-US" altLang="en-US" sz="1200" b="1" dirty="0">
                <a:solidFill>
                  <a:srgbClr val="002060"/>
                </a:solidFill>
                <a:latin typeface="Calibri" panose="020F0502020204030204"/>
              </a:rPr>
              <a:t>Average </a:t>
            </a:r>
            <a:r>
              <a:rPr lang="en-US" altLang="en-US" sz="1200" b="1" i="1" dirty="0">
                <a:solidFill>
                  <a:srgbClr val="002060"/>
                </a:solidFill>
                <a:latin typeface="Calibri" panose="020F0502020204030204"/>
                <a:sym typeface="Symbol" pitchFamily="18" charset="2"/>
              </a:rPr>
              <a:t>rank of all Scores (constant)</a:t>
            </a:r>
            <a:endParaRPr lang="en-US" altLang="en-US" sz="3000" b="1" dirty="0">
              <a:solidFill>
                <a:srgbClr val="FF0000"/>
              </a:solidFill>
              <a:latin typeface="Calibri" panose="020F0502020204030204"/>
              <a:sym typeface="Symbol" pitchFamily="18" charset="2"/>
            </a:endParaRPr>
          </a:p>
        </p:txBody>
      </p:sp>
      <p:sp>
        <p:nvSpPr>
          <p:cNvPr id="2" name="Rectangle 1">
            <a:extLst>
              <a:ext uri="{FF2B5EF4-FFF2-40B4-BE49-F238E27FC236}">
                <a16:creationId xmlns:a16="http://schemas.microsoft.com/office/drawing/2014/main" id="{C667C03E-478E-4159-A1AC-95BE63FD6795}"/>
              </a:ext>
            </a:extLst>
          </p:cNvPr>
          <p:cNvSpPr/>
          <p:nvPr/>
        </p:nvSpPr>
        <p:spPr>
          <a:xfrm>
            <a:off x="7958470" y="3919426"/>
            <a:ext cx="622005" cy="191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194308828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57811" y="2190332"/>
            <a:ext cx="4380081" cy="2305984"/>
          </a:xfrm>
          <a:prstGeom prst="rect">
            <a:avLst/>
          </a:prstGeom>
        </p:spPr>
      </p:pic>
      <p:sp>
        <p:nvSpPr>
          <p:cNvPr id="24" name="Rectangle 23"/>
          <p:cNvSpPr/>
          <p:nvPr/>
        </p:nvSpPr>
        <p:spPr>
          <a:xfrm>
            <a:off x="2136297" y="3200244"/>
            <a:ext cx="821400" cy="227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1" name="Freeform 20"/>
          <p:cNvSpPr/>
          <p:nvPr/>
        </p:nvSpPr>
        <p:spPr>
          <a:xfrm>
            <a:off x="2767263" y="2932697"/>
            <a:ext cx="1082843" cy="950495"/>
          </a:xfrm>
          <a:custGeom>
            <a:avLst/>
            <a:gdLst>
              <a:gd name="connsiteX0" fmla="*/ 1419727 w 1443790"/>
              <a:gd name="connsiteY0" fmla="*/ 1251284 h 1267326"/>
              <a:gd name="connsiteX1" fmla="*/ 1419727 w 1443790"/>
              <a:gd name="connsiteY1" fmla="*/ 1251284 h 1267326"/>
              <a:gd name="connsiteX2" fmla="*/ 1427748 w 1443790"/>
              <a:gd name="connsiteY2" fmla="*/ 1050758 h 1267326"/>
              <a:gd name="connsiteX3" fmla="*/ 1443790 w 1443790"/>
              <a:gd name="connsiteY3" fmla="*/ 1026695 h 1267326"/>
              <a:gd name="connsiteX4" fmla="*/ 1427748 w 1443790"/>
              <a:gd name="connsiteY4" fmla="*/ 930442 h 1267326"/>
              <a:gd name="connsiteX5" fmla="*/ 1419727 w 1443790"/>
              <a:gd name="connsiteY5" fmla="*/ 753979 h 1267326"/>
              <a:gd name="connsiteX6" fmla="*/ 1403684 w 1443790"/>
              <a:gd name="connsiteY6" fmla="*/ 481263 h 1267326"/>
              <a:gd name="connsiteX7" fmla="*/ 1403684 w 1443790"/>
              <a:gd name="connsiteY7" fmla="*/ 216569 h 1267326"/>
              <a:gd name="connsiteX8" fmla="*/ 1403684 w 1443790"/>
              <a:gd name="connsiteY8" fmla="*/ 0 h 1267326"/>
              <a:gd name="connsiteX9" fmla="*/ 1403684 w 1443790"/>
              <a:gd name="connsiteY9" fmla="*/ 0 h 1267326"/>
              <a:gd name="connsiteX10" fmla="*/ 1379621 w 1443790"/>
              <a:gd name="connsiteY10" fmla="*/ 112295 h 1267326"/>
              <a:gd name="connsiteX11" fmla="*/ 1347537 w 1443790"/>
              <a:gd name="connsiteY11" fmla="*/ 160421 h 1267326"/>
              <a:gd name="connsiteX12" fmla="*/ 1299411 w 1443790"/>
              <a:gd name="connsiteY12" fmla="*/ 216569 h 1267326"/>
              <a:gd name="connsiteX13" fmla="*/ 1275348 w 1443790"/>
              <a:gd name="connsiteY13" fmla="*/ 232611 h 1267326"/>
              <a:gd name="connsiteX14" fmla="*/ 1259305 w 1443790"/>
              <a:gd name="connsiteY14" fmla="*/ 256674 h 1267326"/>
              <a:gd name="connsiteX15" fmla="*/ 1235242 w 1443790"/>
              <a:gd name="connsiteY15" fmla="*/ 288758 h 1267326"/>
              <a:gd name="connsiteX16" fmla="*/ 1203158 w 1443790"/>
              <a:gd name="connsiteY16" fmla="*/ 352926 h 1267326"/>
              <a:gd name="connsiteX17" fmla="*/ 1171074 w 1443790"/>
              <a:gd name="connsiteY17" fmla="*/ 409074 h 1267326"/>
              <a:gd name="connsiteX18" fmla="*/ 1155032 w 1443790"/>
              <a:gd name="connsiteY18" fmla="*/ 433137 h 1267326"/>
              <a:gd name="connsiteX19" fmla="*/ 1106905 w 1443790"/>
              <a:gd name="connsiteY19" fmla="*/ 505326 h 1267326"/>
              <a:gd name="connsiteX20" fmla="*/ 1098884 w 1443790"/>
              <a:gd name="connsiteY20" fmla="*/ 529390 h 1267326"/>
              <a:gd name="connsiteX21" fmla="*/ 1066800 w 1443790"/>
              <a:gd name="connsiteY21" fmla="*/ 577516 h 1267326"/>
              <a:gd name="connsiteX22" fmla="*/ 1050758 w 1443790"/>
              <a:gd name="connsiteY22" fmla="*/ 601579 h 1267326"/>
              <a:gd name="connsiteX23" fmla="*/ 986590 w 1443790"/>
              <a:gd name="connsiteY23" fmla="*/ 657726 h 1267326"/>
              <a:gd name="connsiteX24" fmla="*/ 970548 w 1443790"/>
              <a:gd name="connsiteY24" fmla="*/ 681790 h 1267326"/>
              <a:gd name="connsiteX25" fmla="*/ 946484 w 1443790"/>
              <a:gd name="connsiteY25" fmla="*/ 713874 h 1267326"/>
              <a:gd name="connsiteX26" fmla="*/ 882316 w 1443790"/>
              <a:gd name="connsiteY26" fmla="*/ 802105 h 1267326"/>
              <a:gd name="connsiteX27" fmla="*/ 842211 w 1443790"/>
              <a:gd name="connsiteY27" fmla="*/ 842211 h 1267326"/>
              <a:gd name="connsiteX28" fmla="*/ 826169 w 1443790"/>
              <a:gd name="connsiteY28" fmla="*/ 866274 h 1267326"/>
              <a:gd name="connsiteX29" fmla="*/ 794084 w 1443790"/>
              <a:gd name="connsiteY29" fmla="*/ 890337 h 1267326"/>
              <a:gd name="connsiteX30" fmla="*/ 745958 w 1443790"/>
              <a:gd name="connsiteY30" fmla="*/ 930442 h 1267326"/>
              <a:gd name="connsiteX31" fmla="*/ 721895 w 1443790"/>
              <a:gd name="connsiteY31" fmla="*/ 938463 h 1267326"/>
              <a:gd name="connsiteX32" fmla="*/ 689811 w 1443790"/>
              <a:gd name="connsiteY32" fmla="*/ 954505 h 1267326"/>
              <a:gd name="connsiteX33" fmla="*/ 609600 w 1443790"/>
              <a:gd name="connsiteY33" fmla="*/ 978569 h 1267326"/>
              <a:gd name="connsiteX34" fmla="*/ 569495 w 1443790"/>
              <a:gd name="connsiteY34" fmla="*/ 1026695 h 1267326"/>
              <a:gd name="connsiteX35" fmla="*/ 553453 w 1443790"/>
              <a:gd name="connsiteY35" fmla="*/ 1050758 h 1267326"/>
              <a:gd name="connsiteX36" fmla="*/ 521369 w 1443790"/>
              <a:gd name="connsiteY36" fmla="*/ 1058779 h 1267326"/>
              <a:gd name="connsiteX37" fmla="*/ 425116 w 1443790"/>
              <a:gd name="connsiteY37" fmla="*/ 1082842 h 1267326"/>
              <a:gd name="connsiteX38" fmla="*/ 376990 w 1443790"/>
              <a:gd name="connsiteY38" fmla="*/ 1106905 h 1267326"/>
              <a:gd name="connsiteX39" fmla="*/ 336884 w 1443790"/>
              <a:gd name="connsiteY39" fmla="*/ 1114926 h 1267326"/>
              <a:gd name="connsiteX40" fmla="*/ 296779 w 1443790"/>
              <a:gd name="connsiteY40" fmla="*/ 1130969 h 1267326"/>
              <a:gd name="connsiteX41" fmla="*/ 272716 w 1443790"/>
              <a:gd name="connsiteY41" fmla="*/ 1138990 h 1267326"/>
              <a:gd name="connsiteX42" fmla="*/ 248653 w 1443790"/>
              <a:gd name="connsiteY42" fmla="*/ 1155032 h 1267326"/>
              <a:gd name="connsiteX43" fmla="*/ 200527 w 1443790"/>
              <a:gd name="connsiteY43" fmla="*/ 1171074 h 1267326"/>
              <a:gd name="connsiteX44" fmla="*/ 144379 w 1443790"/>
              <a:gd name="connsiteY44" fmla="*/ 1195137 h 1267326"/>
              <a:gd name="connsiteX45" fmla="*/ 120316 w 1443790"/>
              <a:gd name="connsiteY45" fmla="*/ 1211179 h 1267326"/>
              <a:gd name="connsiteX46" fmla="*/ 80211 w 1443790"/>
              <a:gd name="connsiteY46" fmla="*/ 1219200 h 1267326"/>
              <a:gd name="connsiteX47" fmla="*/ 56148 w 1443790"/>
              <a:gd name="connsiteY47" fmla="*/ 1227221 h 1267326"/>
              <a:gd name="connsiteX48" fmla="*/ 32084 w 1443790"/>
              <a:gd name="connsiteY48" fmla="*/ 1251284 h 1267326"/>
              <a:gd name="connsiteX49" fmla="*/ 0 w 1443790"/>
              <a:gd name="connsiteY49" fmla="*/ 1259305 h 1267326"/>
              <a:gd name="connsiteX50" fmla="*/ 0 w 1443790"/>
              <a:gd name="connsiteY50" fmla="*/ 1267326 h 1267326"/>
              <a:gd name="connsiteX51" fmla="*/ 1419727 w 1443790"/>
              <a:gd name="connsiteY51" fmla="*/ 1251284 h 12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43790" h="1267326">
                <a:moveTo>
                  <a:pt x="1419727" y="1251284"/>
                </a:moveTo>
                <a:lnTo>
                  <a:pt x="1419727" y="1251284"/>
                </a:lnTo>
                <a:cubicBezTo>
                  <a:pt x="1422401" y="1184442"/>
                  <a:pt x="1420621" y="1117273"/>
                  <a:pt x="1427748" y="1050758"/>
                </a:cubicBezTo>
                <a:cubicBezTo>
                  <a:pt x="1428775" y="1041173"/>
                  <a:pt x="1443790" y="1036335"/>
                  <a:pt x="1443790" y="1026695"/>
                </a:cubicBezTo>
                <a:cubicBezTo>
                  <a:pt x="1443790" y="994168"/>
                  <a:pt x="1433095" y="962526"/>
                  <a:pt x="1427748" y="930442"/>
                </a:cubicBezTo>
                <a:cubicBezTo>
                  <a:pt x="1425074" y="871621"/>
                  <a:pt x="1421990" y="812817"/>
                  <a:pt x="1419727" y="753979"/>
                </a:cubicBezTo>
                <a:cubicBezTo>
                  <a:pt x="1409813" y="496231"/>
                  <a:pt x="1431379" y="592045"/>
                  <a:pt x="1403684" y="481263"/>
                </a:cubicBezTo>
                <a:cubicBezTo>
                  <a:pt x="1388219" y="311150"/>
                  <a:pt x="1398535" y="468875"/>
                  <a:pt x="1403684" y="216569"/>
                </a:cubicBezTo>
                <a:cubicBezTo>
                  <a:pt x="1405157" y="144394"/>
                  <a:pt x="1403684" y="72190"/>
                  <a:pt x="1403684" y="0"/>
                </a:cubicBezTo>
                <a:lnTo>
                  <a:pt x="1403684" y="0"/>
                </a:lnTo>
                <a:cubicBezTo>
                  <a:pt x="1395663" y="37432"/>
                  <a:pt x="1392267" y="76163"/>
                  <a:pt x="1379621" y="112295"/>
                </a:cubicBezTo>
                <a:cubicBezTo>
                  <a:pt x="1373252" y="130493"/>
                  <a:pt x="1359581" y="145366"/>
                  <a:pt x="1347537" y="160421"/>
                </a:cubicBezTo>
                <a:cubicBezTo>
                  <a:pt x="1339055" y="171023"/>
                  <a:pt x="1315045" y="204061"/>
                  <a:pt x="1299411" y="216569"/>
                </a:cubicBezTo>
                <a:cubicBezTo>
                  <a:pt x="1291883" y="222591"/>
                  <a:pt x="1283369" y="227264"/>
                  <a:pt x="1275348" y="232611"/>
                </a:cubicBezTo>
                <a:cubicBezTo>
                  <a:pt x="1270000" y="240632"/>
                  <a:pt x="1264908" y="248829"/>
                  <a:pt x="1259305" y="256674"/>
                </a:cubicBezTo>
                <a:cubicBezTo>
                  <a:pt x="1251535" y="267552"/>
                  <a:pt x="1241978" y="277211"/>
                  <a:pt x="1235242" y="288758"/>
                </a:cubicBezTo>
                <a:cubicBezTo>
                  <a:pt x="1223192" y="309414"/>
                  <a:pt x="1216423" y="333028"/>
                  <a:pt x="1203158" y="352926"/>
                </a:cubicBezTo>
                <a:cubicBezTo>
                  <a:pt x="1164070" y="411561"/>
                  <a:pt x="1211786" y="337829"/>
                  <a:pt x="1171074" y="409074"/>
                </a:cubicBezTo>
                <a:cubicBezTo>
                  <a:pt x="1166291" y="417444"/>
                  <a:pt x="1160379" y="425116"/>
                  <a:pt x="1155032" y="433137"/>
                </a:cubicBezTo>
                <a:cubicBezTo>
                  <a:pt x="1139788" y="509359"/>
                  <a:pt x="1162511" y="440452"/>
                  <a:pt x="1106905" y="505326"/>
                </a:cubicBezTo>
                <a:cubicBezTo>
                  <a:pt x="1101402" y="511746"/>
                  <a:pt x="1102990" y="521999"/>
                  <a:pt x="1098884" y="529390"/>
                </a:cubicBezTo>
                <a:cubicBezTo>
                  <a:pt x="1089521" y="546244"/>
                  <a:pt x="1077495" y="561474"/>
                  <a:pt x="1066800" y="577516"/>
                </a:cubicBezTo>
                <a:cubicBezTo>
                  <a:pt x="1061453" y="585537"/>
                  <a:pt x="1058286" y="595557"/>
                  <a:pt x="1050758" y="601579"/>
                </a:cubicBezTo>
                <a:cubicBezTo>
                  <a:pt x="1029090" y="618913"/>
                  <a:pt x="1004673" y="636026"/>
                  <a:pt x="986590" y="657726"/>
                </a:cubicBezTo>
                <a:cubicBezTo>
                  <a:pt x="980418" y="665132"/>
                  <a:pt x="976151" y="673945"/>
                  <a:pt x="970548" y="681790"/>
                </a:cubicBezTo>
                <a:cubicBezTo>
                  <a:pt x="962778" y="692668"/>
                  <a:pt x="954254" y="702996"/>
                  <a:pt x="946484" y="713874"/>
                </a:cubicBezTo>
                <a:cubicBezTo>
                  <a:pt x="924088" y="745227"/>
                  <a:pt x="912715" y="771705"/>
                  <a:pt x="882316" y="802105"/>
                </a:cubicBezTo>
                <a:cubicBezTo>
                  <a:pt x="868948" y="815474"/>
                  <a:pt x="852698" y="826480"/>
                  <a:pt x="842211" y="842211"/>
                </a:cubicBezTo>
                <a:cubicBezTo>
                  <a:pt x="836864" y="850232"/>
                  <a:pt x="832986" y="859458"/>
                  <a:pt x="826169" y="866274"/>
                </a:cubicBezTo>
                <a:cubicBezTo>
                  <a:pt x="816716" y="875727"/>
                  <a:pt x="804234" y="881637"/>
                  <a:pt x="794084" y="890337"/>
                </a:cubicBezTo>
                <a:cubicBezTo>
                  <a:pt x="769248" y="911625"/>
                  <a:pt x="774323" y="916259"/>
                  <a:pt x="745958" y="930442"/>
                </a:cubicBezTo>
                <a:cubicBezTo>
                  <a:pt x="738396" y="934223"/>
                  <a:pt x="729666" y="935132"/>
                  <a:pt x="721895" y="938463"/>
                </a:cubicBezTo>
                <a:cubicBezTo>
                  <a:pt x="710905" y="943173"/>
                  <a:pt x="700913" y="950064"/>
                  <a:pt x="689811" y="954505"/>
                </a:cubicBezTo>
                <a:cubicBezTo>
                  <a:pt x="657260" y="967526"/>
                  <a:pt x="641118" y="970690"/>
                  <a:pt x="609600" y="978569"/>
                </a:cubicBezTo>
                <a:cubicBezTo>
                  <a:pt x="569771" y="1038313"/>
                  <a:pt x="620961" y="964936"/>
                  <a:pt x="569495" y="1026695"/>
                </a:cubicBezTo>
                <a:cubicBezTo>
                  <a:pt x="563324" y="1034101"/>
                  <a:pt x="561474" y="1045411"/>
                  <a:pt x="553453" y="1050758"/>
                </a:cubicBezTo>
                <a:cubicBezTo>
                  <a:pt x="544281" y="1056873"/>
                  <a:pt x="532064" y="1056105"/>
                  <a:pt x="521369" y="1058779"/>
                </a:cubicBezTo>
                <a:cubicBezTo>
                  <a:pt x="473542" y="1090662"/>
                  <a:pt x="515972" y="1067699"/>
                  <a:pt x="425116" y="1082842"/>
                </a:cubicBezTo>
                <a:cubicBezTo>
                  <a:pt x="380289" y="1090313"/>
                  <a:pt x="421335" y="1090276"/>
                  <a:pt x="376990" y="1106905"/>
                </a:cubicBezTo>
                <a:cubicBezTo>
                  <a:pt x="364225" y="1111692"/>
                  <a:pt x="350253" y="1112252"/>
                  <a:pt x="336884" y="1114926"/>
                </a:cubicBezTo>
                <a:cubicBezTo>
                  <a:pt x="323516" y="1120274"/>
                  <a:pt x="310260" y="1125913"/>
                  <a:pt x="296779" y="1130969"/>
                </a:cubicBezTo>
                <a:cubicBezTo>
                  <a:pt x="288862" y="1133938"/>
                  <a:pt x="280278" y="1135209"/>
                  <a:pt x="272716" y="1138990"/>
                </a:cubicBezTo>
                <a:cubicBezTo>
                  <a:pt x="264094" y="1143301"/>
                  <a:pt x="257462" y="1151117"/>
                  <a:pt x="248653" y="1155032"/>
                </a:cubicBezTo>
                <a:cubicBezTo>
                  <a:pt x="233201" y="1161900"/>
                  <a:pt x="214597" y="1161694"/>
                  <a:pt x="200527" y="1171074"/>
                </a:cubicBezTo>
                <a:cubicBezTo>
                  <a:pt x="167291" y="1193231"/>
                  <a:pt x="185815" y="1184778"/>
                  <a:pt x="144379" y="1195137"/>
                </a:cubicBezTo>
                <a:cubicBezTo>
                  <a:pt x="136358" y="1200484"/>
                  <a:pt x="129342" y="1207794"/>
                  <a:pt x="120316" y="1211179"/>
                </a:cubicBezTo>
                <a:cubicBezTo>
                  <a:pt x="107551" y="1215966"/>
                  <a:pt x="93437" y="1215893"/>
                  <a:pt x="80211" y="1219200"/>
                </a:cubicBezTo>
                <a:cubicBezTo>
                  <a:pt x="72009" y="1221251"/>
                  <a:pt x="64169" y="1224547"/>
                  <a:pt x="56148" y="1227221"/>
                </a:cubicBezTo>
                <a:cubicBezTo>
                  <a:pt x="48127" y="1235242"/>
                  <a:pt x="41933" y="1245656"/>
                  <a:pt x="32084" y="1251284"/>
                </a:cubicBezTo>
                <a:cubicBezTo>
                  <a:pt x="22513" y="1256753"/>
                  <a:pt x="0" y="1259305"/>
                  <a:pt x="0" y="1259305"/>
                </a:cubicBezTo>
                <a:lnTo>
                  <a:pt x="0" y="1267326"/>
                </a:lnTo>
                <a:lnTo>
                  <a:pt x="1419727" y="1251284"/>
                </a:ln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2" name="Title 1"/>
          <p:cNvSpPr>
            <a:spLocks noGrp="1"/>
          </p:cNvSpPr>
          <p:nvPr>
            <p:ph type="title"/>
          </p:nvPr>
        </p:nvSpPr>
        <p:spPr/>
        <p:txBody>
          <a:bodyPr/>
          <a:lstStyle/>
          <a:p>
            <a:r>
              <a:rPr lang="en-US" dirty="0"/>
              <a:t>Continuity Correction: Main Idea</a:t>
            </a:r>
          </a:p>
        </p:txBody>
      </p:sp>
      <p:sp>
        <p:nvSpPr>
          <p:cNvPr id="6" name="Rectangle 5"/>
          <p:cNvSpPr/>
          <p:nvPr/>
        </p:nvSpPr>
        <p:spPr>
          <a:xfrm>
            <a:off x="3410954" y="3221455"/>
            <a:ext cx="415089" cy="673769"/>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 name="Rectangle 6"/>
          <p:cNvSpPr/>
          <p:nvPr/>
        </p:nvSpPr>
        <p:spPr>
          <a:xfrm>
            <a:off x="2995865" y="3648076"/>
            <a:ext cx="415089" cy="247148"/>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9" name="Straight Arrow Connector 8"/>
          <p:cNvCxnSpPr/>
          <p:nvPr/>
        </p:nvCxnSpPr>
        <p:spPr>
          <a:xfrm flipH="1" flipV="1">
            <a:off x="3158290" y="3895225"/>
            <a:ext cx="24063" cy="90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03410" y="3882706"/>
            <a:ext cx="357938" cy="92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671011" y="4803608"/>
                <a:ext cx="4942122" cy="300082"/>
              </a:xfrm>
              <a:prstGeom prst="rect">
                <a:avLst/>
              </a:prstGeom>
              <a:noFill/>
            </p:spPr>
            <p:txBody>
              <a:bodyPr wrap="none" rtlCol="0">
                <a:spAutoFit/>
              </a:bodyPr>
              <a:lstStyle/>
              <a:p>
                <a:pPr defTabSz="685800"/>
                <a:r>
                  <a:rPr lang="en-US" sz="1350" dirty="0">
                    <a:solidFill>
                      <a:prstClr val="black"/>
                    </a:solidFill>
                    <a:latin typeface="Calibri" panose="020F0502020204030204"/>
                  </a:rPr>
                  <a:t>The exact probability calculation for </a:t>
                </a:r>
                <a14:m>
                  <m:oMath xmlns:m="http://schemas.openxmlformats.org/officeDocument/2006/math">
                    <m:r>
                      <a:rPr lang="en-US" sz="1350" i="1">
                        <a:solidFill>
                          <a:prstClr val="black"/>
                        </a:solidFill>
                        <a:latin typeface="Cambria Math" charset="0"/>
                      </a:rPr>
                      <m:t>𝑃</m:t>
                    </m:r>
                    <m:r>
                      <a:rPr lang="en-US" sz="1350" i="1">
                        <a:solidFill>
                          <a:prstClr val="black"/>
                        </a:solidFill>
                        <a:latin typeface="Cambria Math" charset="0"/>
                      </a:rPr>
                      <m:t>(</m:t>
                    </m:r>
                    <m:r>
                      <a:rPr lang="en-US" sz="1350" i="1">
                        <a:solidFill>
                          <a:prstClr val="black"/>
                        </a:solidFill>
                        <a:latin typeface="Cambria Math" charset="0"/>
                      </a:rPr>
                      <m:t>𝑌</m:t>
                    </m:r>
                    <m:r>
                      <a:rPr lang="en-US" sz="1350" i="1">
                        <a:solidFill>
                          <a:prstClr val="black"/>
                        </a:solidFill>
                        <a:latin typeface="Cambria Math" charset="0"/>
                      </a:rPr>
                      <m:t> ≤7)</m:t>
                    </m:r>
                  </m:oMath>
                </a14:m>
                <a:r>
                  <a:rPr lang="en-US" sz="1350" dirty="0">
                    <a:solidFill>
                      <a:prstClr val="black"/>
                    </a:solidFill>
                    <a:latin typeface="Calibri" panose="020F0502020204030204"/>
                  </a:rPr>
                  <a:t> when Y is an integer.</a:t>
                </a:r>
              </a:p>
            </p:txBody>
          </p:sp>
        </mc:Choice>
        <mc:Fallback xmlns="">
          <p:sp>
            <p:nvSpPr>
              <p:cNvPr id="12" name="TextBox 11"/>
              <p:cNvSpPr txBox="1">
                <a:spLocks noRot="1" noChangeAspect="1" noMove="1" noResize="1" noEditPoints="1" noAdjustHandles="1" noChangeArrowheads="1" noChangeShapeType="1" noTextEdit="1"/>
              </p:cNvSpPr>
              <p:nvPr/>
            </p:nvSpPr>
            <p:spPr>
              <a:xfrm>
                <a:off x="2671011" y="4803608"/>
                <a:ext cx="4942122" cy="300082"/>
              </a:xfrm>
              <a:prstGeom prst="rect">
                <a:avLst/>
              </a:prstGeom>
              <a:blipFill>
                <a:blip r:embed="rId3"/>
                <a:stretch>
                  <a:fillRect l="-247" t="-4082" b="-20408"/>
                </a:stretch>
              </a:blipFill>
            </p:spPr>
            <p:txBody>
              <a:bodyPr/>
              <a:lstStyle/>
              <a:p>
                <a:r>
                  <a:rPr lang="en-US">
                    <a:noFill/>
                  </a:rPr>
                  <a:t> </a:t>
                </a:r>
              </a:p>
            </p:txBody>
          </p:sp>
        </mc:Fallback>
      </mc:AlternateContent>
      <p:sp>
        <p:nvSpPr>
          <p:cNvPr id="14" name="Freeform 13"/>
          <p:cNvSpPr/>
          <p:nvPr/>
        </p:nvSpPr>
        <p:spPr>
          <a:xfrm>
            <a:off x="2767263" y="3281614"/>
            <a:ext cx="854243" cy="607595"/>
          </a:xfrm>
          <a:custGeom>
            <a:avLst/>
            <a:gdLst>
              <a:gd name="connsiteX0" fmla="*/ 1138990 w 1138990"/>
              <a:gd name="connsiteY0" fmla="*/ 802105 h 810127"/>
              <a:gd name="connsiteX1" fmla="*/ 1138990 w 1138990"/>
              <a:gd name="connsiteY1" fmla="*/ 802105 h 810127"/>
              <a:gd name="connsiteX2" fmla="*/ 1130969 w 1138990"/>
              <a:gd name="connsiteY2" fmla="*/ 0 h 810127"/>
              <a:gd name="connsiteX3" fmla="*/ 1130969 w 1138990"/>
              <a:gd name="connsiteY3" fmla="*/ 0 h 810127"/>
              <a:gd name="connsiteX4" fmla="*/ 1074821 w 1138990"/>
              <a:gd name="connsiteY4" fmla="*/ 56148 h 810127"/>
              <a:gd name="connsiteX5" fmla="*/ 1050758 w 1138990"/>
              <a:gd name="connsiteY5" fmla="*/ 96253 h 810127"/>
              <a:gd name="connsiteX6" fmla="*/ 1026695 w 1138990"/>
              <a:gd name="connsiteY6" fmla="*/ 112295 h 810127"/>
              <a:gd name="connsiteX7" fmla="*/ 986590 w 1138990"/>
              <a:gd name="connsiteY7" fmla="*/ 160421 h 810127"/>
              <a:gd name="connsiteX8" fmla="*/ 978569 w 1138990"/>
              <a:gd name="connsiteY8" fmla="*/ 184484 h 810127"/>
              <a:gd name="connsiteX9" fmla="*/ 946484 w 1138990"/>
              <a:gd name="connsiteY9" fmla="*/ 224590 h 810127"/>
              <a:gd name="connsiteX10" fmla="*/ 914400 w 1138990"/>
              <a:gd name="connsiteY10" fmla="*/ 272716 h 810127"/>
              <a:gd name="connsiteX11" fmla="*/ 898358 w 1138990"/>
              <a:gd name="connsiteY11" fmla="*/ 296779 h 810127"/>
              <a:gd name="connsiteX12" fmla="*/ 874295 w 1138990"/>
              <a:gd name="connsiteY12" fmla="*/ 344905 h 810127"/>
              <a:gd name="connsiteX13" fmla="*/ 834190 w 1138990"/>
              <a:gd name="connsiteY13" fmla="*/ 385011 h 810127"/>
              <a:gd name="connsiteX14" fmla="*/ 818148 w 1138990"/>
              <a:gd name="connsiteY14" fmla="*/ 409074 h 810127"/>
              <a:gd name="connsiteX15" fmla="*/ 729916 w 1138990"/>
              <a:gd name="connsiteY15" fmla="*/ 457200 h 810127"/>
              <a:gd name="connsiteX16" fmla="*/ 689811 w 1138990"/>
              <a:gd name="connsiteY16" fmla="*/ 489284 h 810127"/>
              <a:gd name="connsiteX17" fmla="*/ 673769 w 1138990"/>
              <a:gd name="connsiteY17" fmla="*/ 505327 h 810127"/>
              <a:gd name="connsiteX18" fmla="*/ 625642 w 1138990"/>
              <a:gd name="connsiteY18" fmla="*/ 537411 h 810127"/>
              <a:gd name="connsiteX19" fmla="*/ 601579 w 1138990"/>
              <a:gd name="connsiteY19" fmla="*/ 553453 h 810127"/>
              <a:gd name="connsiteX20" fmla="*/ 545432 w 1138990"/>
              <a:gd name="connsiteY20" fmla="*/ 561474 h 810127"/>
              <a:gd name="connsiteX21" fmla="*/ 473242 w 1138990"/>
              <a:gd name="connsiteY21" fmla="*/ 601579 h 810127"/>
              <a:gd name="connsiteX22" fmla="*/ 441158 w 1138990"/>
              <a:gd name="connsiteY22" fmla="*/ 617621 h 810127"/>
              <a:gd name="connsiteX23" fmla="*/ 417095 w 1138990"/>
              <a:gd name="connsiteY23" fmla="*/ 625642 h 810127"/>
              <a:gd name="connsiteX24" fmla="*/ 393032 w 1138990"/>
              <a:gd name="connsiteY24" fmla="*/ 641684 h 810127"/>
              <a:gd name="connsiteX25" fmla="*/ 360948 w 1138990"/>
              <a:gd name="connsiteY25" fmla="*/ 657727 h 810127"/>
              <a:gd name="connsiteX26" fmla="*/ 336884 w 1138990"/>
              <a:gd name="connsiteY26" fmla="*/ 673769 h 810127"/>
              <a:gd name="connsiteX27" fmla="*/ 272716 w 1138990"/>
              <a:gd name="connsiteY27" fmla="*/ 705853 h 810127"/>
              <a:gd name="connsiteX28" fmla="*/ 248653 w 1138990"/>
              <a:gd name="connsiteY28" fmla="*/ 721895 h 810127"/>
              <a:gd name="connsiteX29" fmla="*/ 104274 w 1138990"/>
              <a:gd name="connsiteY29" fmla="*/ 753979 h 810127"/>
              <a:gd name="connsiteX30" fmla="*/ 72190 w 1138990"/>
              <a:gd name="connsiteY30" fmla="*/ 770021 h 810127"/>
              <a:gd name="connsiteX31" fmla="*/ 48127 w 1138990"/>
              <a:gd name="connsiteY31" fmla="*/ 794084 h 810127"/>
              <a:gd name="connsiteX32" fmla="*/ 16042 w 1138990"/>
              <a:gd name="connsiteY32" fmla="*/ 802105 h 810127"/>
              <a:gd name="connsiteX33" fmla="*/ 0 w 1138990"/>
              <a:gd name="connsiteY33" fmla="*/ 810127 h 810127"/>
              <a:gd name="connsiteX34" fmla="*/ 48127 w 1138990"/>
              <a:gd name="connsiteY34" fmla="*/ 810127 h 810127"/>
              <a:gd name="connsiteX35" fmla="*/ 224590 w 1138990"/>
              <a:gd name="connsiteY35" fmla="*/ 802105 h 810127"/>
              <a:gd name="connsiteX36" fmla="*/ 296779 w 1138990"/>
              <a:gd name="connsiteY36" fmla="*/ 794084 h 810127"/>
              <a:gd name="connsiteX37" fmla="*/ 697832 w 1138990"/>
              <a:gd name="connsiteY37" fmla="*/ 786063 h 810127"/>
              <a:gd name="connsiteX38" fmla="*/ 978569 w 1138990"/>
              <a:gd name="connsiteY38" fmla="*/ 794084 h 810127"/>
              <a:gd name="connsiteX39" fmla="*/ 1010653 w 1138990"/>
              <a:gd name="connsiteY39" fmla="*/ 802105 h 810127"/>
              <a:gd name="connsiteX40" fmla="*/ 1138990 w 1138990"/>
              <a:gd name="connsiteY40" fmla="*/ 802105 h 81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38990" h="810127">
                <a:moveTo>
                  <a:pt x="1138990" y="802105"/>
                </a:moveTo>
                <a:lnTo>
                  <a:pt x="1138990" y="802105"/>
                </a:lnTo>
                <a:cubicBezTo>
                  <a:pt x="1128692" y="246000"/>
                  <a:pt x="1130969" y="513372"/>
                  <a:pt x="1130969" y="0"/>
                </a:cubicBezTo>
                <a:lnTo>
                  <a:pt x="1130969" y="0"/>
                </a:lnTo>
                <a:cubicBezTo>
                  <a:pt x="1112253" y="18716"/>
                  <a:pt x="1091766" y="35814"/>
                  <a:pt x="1074821" y="56148"/>
                </a:cubicBezTo>
                <a:cubicBezTo>
                  <a:pt x="1064840" y="68125"/>
                  <a:pt x="1060904" y="84416"/>
                  <a:pt x="1050758" y="96253"/>
                </a:cubicBezTo>
                <a:cubicBezTo>
                  <a:pt x="1044484" y="103572"/>
                  <a:pt x="1034101" y="106124"/>
                  <a:pt x="1026695" y="112295"/>
                </a:cubicBezTo>
                <a:cubicBezTo>
                  <a:pt x="1011490" y="124966"/>
                  <a:pt x="995603" y="142394"/>
                  <a:pt x="986590" y="160421"/>
                </a:cubicBezTo>
                <a:cubicBezTo>
                  <a:pt x="982809" y="167983"/>
                  <a:pt x="982350" y="176922"/>
                  <a:pt x="978569" y="184484"/>
                </a:cubicBezTo>
                <a:cubicBezTo>
                  <a:pt x="958937" y="223748"/>
                  <a:pt x="968869" y="194744"/>
                  <a:pt x="946484" y="224590"/>
                </a:cubicBezTo>
                <a:cubicBezTo>
                  <a:pt x="934916" y="240014"/>
                  <a:pt x="925095" y="256674"/>
                  <a:pt x="914400" y="272716"/>
                </a:cubicBezTo>
                <a:cubicBezTo>
                  <a:pt x="909053" y="280737"/>
                  <a:pt x="901406" y="287634"/>
                  <a:pt x="898358" y="296779"/>
                </a:cubicBezTo>
                <a:cubicBezTo>
                  <a:pt x="890785" y="319498"/>
                  <a:pt x="891040" y="325767"/>
                  <a:pt x="874295" y="344905"/>
                </a:cubicBezTo>
                <a:cubicBezTo>
                  <a:pt x="861845" y="359133"/>
                  <a:pt x="844677" y="369280"/>
                  <a:pt x="834190" y="385011"/>
                </a:cubicBezTo>
                <a:cubicBezTo>
                  <a:pt x="828843" y="393032"/>
                  <a:pt x="825676" y="403052"/>
                  <a:pt x="818148" y="409074"/>
                </a:cubicBezTo>
                <a:cubicBezTo>
                  <a:pt x="773562" y="444743"/>
                  <a:pt x="768941" y="444192"/>
                  <a:pt x="729916" y="457200"/>
                </a:cubicBezTo>
                <a:cubicBezTo>
                  <a:pt x="697964" y="505128"/>
                  <a:pt x="732860" y="463453"/>
                  <a:pt x="689811" y="489284"/>
                </a:cubicBezTo>
                <a:cubicBezTo>
                  <a:pt x="683326" y="493175"/>
                  <a:pt x="679819" y="500789"/>
                  <a:pt x="673769" y="505327"/>
                </a:cubicBezTo>
                <a:cubicBezTo>
                  <a:pt x="658345" y="516895"/>
                  <a:pt x="641684" y="526716"/>
                  <a:pt x="625642" y="537411"/>
                </a:cubicBezTo>
                <a:cubicBezTo>
                  <a:pt x="617621" y="542758"/>
                  <a:pt x="611122" y="552090"/>
                  <a:pt x="601579" y="553453"/>
                </a:cubicBezTo>
                <a:lnTo>
                  <a:pt x="545432" y="561474"/>
                </a:lnTo>
                <a:cubicBezTo>
                  <a:pt x="478890" y="583655"/>
                  <a:pt x="583561" y="546419"/>
                  <a:pt x="473242" y="601579"/>
                </a:cubicBezTo>
                <a:cubicBezTo>
                  <a:pt x="462547" y="606926"/>
                  <a:pt x="452148" y="612911"/>
                  <a:pt x="441158" y="617621"/>
                </a:cubicBezTo>
                <a:cubicBezTo>
                  <a:pt x="433387" y="620952"/>
                  <a:pt x="424657" y="621861"/>
                  <a:pt x="417095" y="625642"/>
                </a:cubicBezTo>
                <a:cubicBezTo>
                  <a:pt x="408473" y="629953"/>
                  <a:pt x="401402" y="636901"/>
                  <a:pt x="393032" y="641684"/>
                </a:cubicBezTo>
                <a:cubicBezTo>
                  <a:pt x="382650" y="647617"/>
                  <a:pt x="371330" y="651795"/>
                  <a:pt x="360948" y="657727"/>
                </a:cubicBezTo>
                <a:cubicBezTo>
                  <a:pt x="352578" y="662510"/>
                  <a:pt x="345347" y="669153"/>
                  <a:pt x="336884" y="673769"/>
                </a:cubicBezTo>
                <a:cubicBezTo>
                  <a:pt x="315890" y="685220"/>
                  <a:pt x="292614" y="692588"/>
                  <a:pt x="272716" y="705853"/>
                </a:cubicBezTo>
                <a:cubicBezTo>
                  <a:pt x="264695" y="711200"/>
                  <a:pt x="257713" y="718601"/>
                  <a:pt x="248653" y="721895"/>
                </a:cubicBezTo>
                <a:cubicBezTo>
                  <a:pt x="220965" y="731963"/>
                  <a:pt x="128276" y="749179"/>
                  <a:pt x="104274" y="753979"/>
                </a:cubicBezTo>
                <a:cubicBezTo>
                  <a:pt x="93579" y="759326"/>
                  <a:pt x="81920" y="763071"/>
                  <a:pt x="72190" y="770021"/>
                </a:cubicBezTo>
                <a:cubicBezTo>
                  <a:pt x="62959" y="776614"/>
                  <a:pt x="57976" y="788456"/>
                  <a:pt x="48127" y="794084"/>
                </a:cubicBezTo>
                <a:cubicBezTo>
                  <a:pt x="38555" y="799553"/>
                  <a:pt x="26500" y="798619"/>
                  <a:pt x="16042" y="802105"/>
                </a:cubicBezTo>
                <a:cubicBezTo>
                  <a:pt x="10370" y="803996"/>
                  <a:pt x="5347" y="807453"/>
                  <a:pt x="0" y="810127"/>
                </a:cubicBezTo>
                <a:lnTo>
                  <a:pt x="48127" y="810127"/>
                </a:lnTo>
                <a:lnTo>
                  <a:pt x="224590" y="802105"/>
                </a:lnTo>
                <a:cubicBezTo>
                  <a:pt x="248751" y="800546"/>
                  <a:pt x="272582" y="794904"/>
                  <a:pt x="296779" y="794084"/>
                </a:cubicBezTo>
                <a:cubicBezTo>
                  <a:pt x="430413" y="789554"/>
                  <a:pt x="564148" y="788737"/>
                  <a:pt x="697832" y="786063"/>
                </a:cubicBezTo>
                <a:cubicBezTo>
                  <a:pt x="791411" y="788737"/>
                  <a:pt x="885075" y="789289"/>
                  <a:pt x="978569" y="794084"/>
                </a:cubicBezTo>
                <a:cubicBezTo>
                  <a:pt x="989578" y="794649"/>
                  <a:pt x="999644" y="801526"/>
                  <a:pt x="1010653" y="802105"/>
                </a:cubicBezTo>
                <a:cubicBezTo>
                  <a:pt x="1050703" y="804213"/>
                  <a:pt x="1117601" y="802105"/>
                  <a:pt x="1138990" y="802105"/>
                </a:cubicBezTo>
                <a:close/>
              </a:path>
            </a:pathLst>
          </a:cu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cxnSp>
        <p:nvCxnSpPr>
          <p:cNvPr id="16" name="Straight Arrow Connector 15"/>
          <p:cNvCxnSpPr>
            <a:cxnSpLocks/>
            <a:stCxn id="17" idx="2"/>
            <a:endCxn id="14" idx="15"/>
          </p:cNvCxnSpPr>
          <p:nvPr/>
        </p:nvCxnSpPr>
        <p:spPr>
          <a:xfrm>
            <a:off x="2733615" y="2710873"/>
            <a:ext cx="581085" cy="913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148045" y="2203042"/>
                <a:ext cx="5171139" cy="507831"/>
              </a:xfrm>
              <a:prstGeom prst="rect">
                <a:avLst/>
              </a:prstGeom>
              <a:noFill/>
            </p:spPr>
            <p:txBody>
              <a:bodyPr wrap="square" rtlCol="0">
                <a:spAutoFit/>
              </a:bodyPr>
              <a:lstStyle/>
              <a:p>
                <a:pPr defTabSz="685800"/>
                <a14:m>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𝑍</m:t>
                        </m:r>
                        <m:r>
                          <a:rPr lang="en-US" sz="1350" i="1">
                            <a:solidFill>
                              <a:prstClr val="black"/>
                            </a:solidFill>
                            <a:latin typeface="Cambria Math" charset="0"/>
                          </a:rPr>
                          <m:t> ≤7</m:t>
                        </m:r>
                      </m:e>
                    </m:d>
                  </m:oMath>
                </a14:m>
                <a:r>
                  <a:rPr lang="en-US" sz="1350" dirty="0">
                    <a:solidFill>
                      <a:prstClr val="black"/>
                    </a:solidFill>
                    <a:latin typeface="Calibri" panose="020F0502020204030204"/>
                  </a:rPr>
                  <a:t> for a continuous Z is much smaller than </a:t>
                </a:r>
                <a14:m>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𝑌</m:t>
                        </m:r>
                        <m:r>
                          <a:rPr lang="en-US" sz="1350" i="1">
                            <a:solidFill>
                              <a:prstClr val="black"/>
                            </a:solidFill>
                            <a:latin typeface="Cambria Math" charset="0"/>
                          </a:rPr>
                          <m:t> ≤7</m:t>
                        </m:r>
                      </m:e>
                    </m:d>
                  </m:oMath>
                </a14:m>
                <a:r>
                  <a:rPr lang="en-US" sz="1350" dirty="0">
                    <a:solidFill>
                      <a:prstClr val="black"/>
                    </a:solidFill>
                    <a:latin typeface="Calibri" panose="020F0502020204030204"/>
                  </a:rPr>
                  <a:t> for integer Y, (no continuity correction)</a:t>
                </a:r>
              </a:p>
            </p:txBody>
          </p:sp>
        </mc:Choice>
        <mc:Fallback xmlns="">
          <p:sp>
            <p:nvSpPr>
              <p:cNvPr id="17" name="TextBox 16"/>
              <p:cNvSpPr txBox="1">
                <a:spLocks noRot="1" noChangeAspect="1" noMove="1" noResize="1" noEditPoints="1" noAdjustHandles="1" noChangeArrowheads="1" noChangeShapeType="1" noTextEdit="1"/>
              </p:cNvSpPr>
              <p:nvPr/>
            </p:nvSpPr>
            <p:spPr>
              <a:xfrm>
                <a:off x="148045" y="2203042"/>
                <a:ext cx="5171139" cy="507831"/>
              </a:xfrm>
              <a:prstGeom prst="rect">
                <a:avLst/>
              </a:prstGeom>
              <a:blipFill>
                <a:blip r:embed="rId4"/>
                <a:stretch>
                  <a:fillRect l="-236" t="-119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89311" y="3185248"/>
                <a:ext cx="1944304" cy="918521"/>
              </a:xfrm>
              <a:prstGeom prst="rect">
                <a:avLst/>
              </a:prstGeom>
              <a:noFill/>
            </p:spPr>
            <p:txBody>
              <a:bodyPr wrap="square"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𝑍</m:t>
                          </m:r>
                          <m:r>
                            <a:rPr lang="en-US" sz="1350" i="1">
                              <a:solidFill>
                                <a:prstClr val="black"/>
                              </a:solidFill>
                              <a:latin typeface="Cambria Math" charset="0"/>
                            </a:rPr>
                            <m:t> ≤7.5</m:t>
                          </m:r>
                        </m:e>
                      </m:d>
                      <m:r>
                        <a:rPr lang="en-US" sz="1350" i="1">
                          <a:solidFill>
                            <a:prstClr val="black"/>
                          </a:solidFill>
                          <a:latin typeface="Cambria Math" charset="0"/>
                          <a:ea typeface="Cambria Math" charset="0"/>
                          <a:cs typeface="Cambria Math" charset="0"/>
                        </a:rPr>
                        <m:t>≈</m:t>
                      </m:r>
                      <m:r>
                        <a:rPr lang="en-US" sz="1350" i="1">
                          <a:solidFill>
                            <a:prstClr val="black"/>
                          </a:solidFill>
                          <a:latin typeface="Cambria Math"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charset="0"/>
                            </a:rPr>
                            <m:t>𝑌</m:t>
                          </m:r>
                          <m:r>
                            <a:rPr lang="en-US" sz="1350" i="1">
                              <a:solidFill>
                                <a:prstClr val="black"/>
                              </a:solidFill>
                              <a:latin typeface="Cambria Math" charset="0"/>
                            </a:rPr>
                            <m:t> ≤7</m:t>
                          </m:r>
                        </m:e>
                      </m:d>
                    </m:oMath>
                  </m:oMathPara>
                </a14:m>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(w/ continuity correction)</a:t>
                </a:r>
              </a:p>
            </p:txBody>
          </p:sp>
        </mc:Choice>
        <mc:Fallback xmlns="">
          <p:sp>
            <p:nvSpPr>
              <p:cNvPr id="19" name="TextBox 18"/>
              <p:cNvSpPr txBox="1">
                <a:spLocks noRot="1" noChangeAspect="1" noMove="1" noResize="1" noEditPoints="1" noAdjustHandles="1" noChangeArrowheads="1" noChangeShapeType="1" noTextEdit="1"/>
              </p:cNvSpPr>
              <p:nvPr/>
            </p:nvSpPr>
            <p:spPr>
              <a:xfrm>
                <a:off x="789311" y="3185248"/>
                <a:ext cx="1944304" cy="918521"/>
              </a:xfrm>
              <a:prstGeom prst="rect">
                <a:avLst/>
              </a:prstGeom>
              <a:blipFill>
                <a:blip r:embed="rId5"/>
                <a:stretch>
                  <a:fillRect l="-627" b="-6667"/>
                </a:stretch>
              </a:blipFill>
            </p:spPr>
            <p:txBody>
              <a:bodyPr/>
              <a:lstStyle/>
              <a:p>
                <a:r>
                  <a:rPr lang="en-US">
                    <a:noFill/>
                  </a:rPr>
                  <a:t> </a:t>
                </a:r>
              </a:p>
            </p:txBody>
          </p:sp>
        </mc:Fallback>
      </mc:AlternateContent>
      <p:cxnSp>
        <p:nvCxnSpPr>
          <p:cNvPr id="23" name="Straight Arrow Connector 22"/>
          <p:cNvCxnSpPr/>
          <p:nvPr/>
        </p:nvCxnSpPr>
        <p:spPr>
          <a:xfrm>
            <a:off x="2626814" y="3449812"/>
            <a:ext cx="874376" cy="155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2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P spid="6" grpId="1" animBg="1"/>
      <p:bldP spid="7" grpId="0" animBg="1"/>
      <p:bldP spid="7" grpId="1" animBg="1"/>
      <p:bldP spid="12" grpId="0"/>
      <p:bldP spid="12" grpId="1"/>
      <p:bldP spid="14" grpId="0" animBg="1"/>
      <p:bldP spid="14" grpId="1" animBg="1"/>
      <p:bldP spid="17" grpId="0"/>
      <p:bldP spid="17" grpId="1"/>
      <p:bldP spid="19"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394" y="4383997"/>
            <a:ext cx="2986598" cy="57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15304" y="2257198"/>
            <a:ext cx="6241790"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pPr>
            <a:r>
              <a:rPr lang="en-US" altLang="en-US" sz="1200" dirty="0">
                <a:solidFill>
                  <a:prstClr val="black"/>
                </a:solidFill>
                <a:latin typeface="Calibri" panose="020F0502020204030204"/>
              </a:rPr>
              <a:t>Common interpretation:</a:t>
            </a:r>
          </a:p>
          <a:p>
            <a:pPr defTabSz="685800">
              <a:spcBef>
                <a:spcPct val="0"/>
              </a:spcBef>
            </a:pPr>
            <a:r>
              <a:rPr lang="en-US" altLang="en-US" sz="1200" b="1" i="1" dirty="0">
                <a:solidFill>
                  <a:srgbClr val="344068"/>
                </a:solidFill>
                <a:latin typeface="Calibri" panose="020F0502020204030204"/>
              </a:rPr>
              <a:t>H</a:t>
            </a:r>
            <a:r>
              <a:rPr lang="en-US" altLang="en-US" sz="1200" b="1" baseline="-25000" dirty="0">
                <a:solidFill>
                  <a:srgbClr val="344068"/>
                </a:solidFill>
                <a:latin typeface="Calibri" panose="020F0502020204030204"/>
              </a:rPr>
              <a:t>0</a:t>
            </a:r>
            <a:r>
              <a:rPr lang="en-US" altLang="en-US" sz="1200" b="1" dirty="0">
                <a:solidFill>
                  <a:srgbClr val="344068"/>
                </a:solidFill>
                <a:latin typeface="Calibri" panose="020F0502020204030204"/>
              </a:rPr>
              <a:t>: </a:t>
            </a:r>
            <a:r>
              <a:rPr lang="en-US" altLang="en-US" sz="1200" b="1" i="1" dirty="0">
                <a:solidFill>
                  <a:srgbClr val="344068"/>
                </a:solidFill>
                <a:latin typeface="Calibri" panose="020F0502020204030204"/>
                <a:sym typeface="Symbol" pitchFamily="18" charset="2"/>
              </a:rPr>
              <a:t>The distribution of New Method Scores = The distribution of the Traditional Method Scores</a:t>
            </a:r>
            <a:endParaRPr lang="en-US" altLang="en-US" sz="1200" b="1" baseline="-25000" dirty="0">
              <a:solidFill>
                <a:srgbClr val="344068"/>
              </a:solidFill>
              <a:latin typeface="Calibri" panose="020F0502020204030204"/>
              <a:sym typeface="Symbol" pitchFamily="18" charset="2"/>
            </a:endParaRPr>
          </a:p>
          <a:p>
            <a:pPr defTabSz="685800">
              <a:spcBef>
                <a:spcPct val="0"/>
              </a:spcBef>
            </a:pPr>
            <a:r>
              <a:rPr lang="en-US" altLang="en-US" sz="1200" b="1" i="1" dirty="0">
                <a:solidFill>
                  <a:srgbClr val="344068"/>
                </a:solidFill>
                <a:latin typeface="Calibri" panose="020F0502020204030204"/>
                <a:sym typeface="Symbol" pitchFamily="18" charset="2"/>
              </a:rPr>
              <a:t>H</a:t>
            </a:r>
            <a:r>
              <a:rPr lang="en-US" altLang="en-US" sz="1200" b="1" baseline="-25000" dirty="0">
                <a:solidFill>
                  <a:srgbClr val="344068"/>
                </a:solidFill>
                <a:latin typeface="Calibri" panose="020F0502020204030204"/>
                <a:sym typeface="Symbol" pitchFamily="18" charset="2"/>
              </a:rPr>
              <a:t>1</a:t>
            </a:r>
            <a:r>
              <a:rPr lang="en-US" altLang="en-US" sz="1200" b="1" dirty="0">
                <a:solidFill>
                  <a:srgbClr val="344068"/>
                </a:solidFill>
                <a:latin typeface="Calibri" panose="020F0502020204030204"/>
                <a:sym typeface="Symbol" pitchFamily="18" charset="2"/>
              </a:rPr>
              <a:t>:</a:t>
            </a:r>
            <a:r>
              <a:rPr lang="en-US" altLang="en-US" sz="1200" b="1" i="1" dirty="0">
                <a:solidFill>
                  <a:srgbClr val="344068"/>
                </a:solidFill>
                <a:latin typeface="Calibri" panose="020F0502020204030204"/>
                <a:sym typeface="Symbol" pitchFamily="18" charset="2"/>
              </a:rPr>
              <a:t>The distribution of New Method Scores &gt; The distribution of the Traditional Method Scores</a:t>
            </a:r>
            <a:endParaRPr lang="en-US" altLang="en-US" sz="1200" b="1" dirty="0">
              <a:solidFill>
                <a:srgbClr val="FF0000"/>
              </a:solidFill>
              <a:latin typeface="Calibri" panose="020F0502020204030204"/>
              <a:sym typeface="Symbol" pitchFamily="18" charset="2"/>
            </a:endParaRPr>
          </a:p>
        </p:txBody>
      </p:sp>
      <p:sp>
        <p:nvSpPr>
          <p:cNvPr id="4" name="TextBox 3"/>
          <p:cNvSpPr txBox="1"/>
          <p:nvPr/>
        </p:nvSpPr>
        <p:spPr>
          <a:xfrm>
            <a:off x="260858" y="3594574"/>
            <a:ext cx="5768558"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There is mild evidence (alpha = .1) to suggest that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scores from the “New” method is greater than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the “Traditional” method (normal approximation to rank-sum test p-value = 0.0558).</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469" y="1271018"/>
            <a:ext cx="2864644" cy="4193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191386" y="1072204"/>
            <a:ext cx="6985591" cy="1088068"/>
          </a:xfrm>
        </p:spPr>
        <p:txBody>
          <a:bodyPr/>
          <a:lstStyle/>
          <a:p>
            <a:r>
              <a:rPr lang="en-US" dirty="0"/>
              <a:t>Rank-Sum Test: </a:t>
            </a:r>
            <a:br>
              <a:rPr lang="en-US" dirty="0"/>
            </a:br>
            <a:r>
              <a:rPr lang="en-US" dirty="0"/>
              <a:t>Normal Approximation</a:t>
            </a:r>
          </a:p>
        </p:txBody>
      </p:sp>
      <p:sp>
        <p:nvSpPr>
          <p:cNvPr id="2" name="Rectangle 1"/>
          <p:cNvSpPr/>
          <p:nvPr/>
        </p:nvSpPr>
        <p:spPr>
          <a:xfrm>
            <a:off x="6497320" y="5170170"/>
            <a:ext cx="2092961" cy="2184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21543064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486" y="1065439"/>
            <a:ext cx="5004708" cy="994172"/>
          </a:xfrm>
        </p:spPr>
        <p:txBody>
          <a:bodyPr>
            <a:normAutofit fontScale="90000"/>
          </a:bodyPr>
          <a:lstStyle/>
          <a:p>
            <a:pPr algn="ctr"/>
            <a:r>
              <a:rPr lang="en-US" dirty="0"/>
              <a:t>Permutation Test </a:t>
            </a:r>
            <a:br>
              <a:rPr lang="en-US" dirty="0"/>
            </a:br>
            <a:r>
              <a:rPr lang="en-US" dirty="0"/>
              <a:t>(Exact P-value)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9856" y="965128"/>
            <a:ext cx="2607400" cy="443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38" y="4014438"/>
            <a:ext cx="4118048" cy="93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36" y="2178843"/>
            <a:ext cx="2035586" cy="1664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38846" y="3207513"/>
            <a:ext cx="2404056" cy="300082"/>
          </a:xfrm>
          <a:prstGeom prst="rect">
            <a:avLst/>
          </a:prstGeom>
          <a:noFill/>
        </p:spPr>
        <p:txBody>
          <a:bodyPr wrap="none" rtlCol="0">
            <a:spAutoFit/>
          </a:bodyPr>
          <a:lstStyle/>
          <a:p>
            <a:pPr defTabSz="685800"/>
            <a:r>
              <a:rPr lang="en-US" sz="1350" dirty="0">
                <a:solidFill>
                  <a:prstClr val="black"/>
                </a:solidFill>
                <a:latin typeface="Calibri" panose="020F0502020204030204"/>
              </a:rPr>
              <a:t>Normal approximation p-values</a:t>
            </a:r>
          </a:p>
        </p:txBody>
      </p:sp>
      <p:sp>
        <p:nvSpPr>
          <p:cNvPr id="4" name="TextBox 3"/>
          <p:cNvSpPr txBox="1"/>
          <p:nvPr/>
        </p:nvSpPr>
        <p:spPr>
          <a:xfrm>
            <a:off x="3959458" y="4797291"/>
            <a:ext cx="1184042" cy="300082"/>
          </a:xfrm>
          <a:prstGeom prst="rect">
            <a:avLst/>
          </a:prstGeom>
          <a:noFill/>
        </p:spPr>
        <p:txBody>
          <a:bodyPr wrap="none" rtlCol="0">
            <a:spAutoFit/>
          </a:bodyPr>
          <a:lstStyle/>
          <a:p>
            <a:pPr defTabSz="685800"/>
            <a:r>
              <a:rPr lang="en-US" sz="1350">
                <a:solidFill>
                  <a:prstClr val="black"/>
                </a:solidFill>
                <a:latin typeface="Calibri" panose="020F0502020204030204"/>
              </a:rPr>
              <a:t>Exact p-values</a:t>
            </a:r>
            <a:endParaRPr lang="en-US" sz="1350" dirty="0">
              <a:solidFill>
                <a:prstClr val="black"/>
              </a:solidFill>
              <a:latin typeface="Calibri" panose="020F0502020204030204"/>
            </a:endParaRPr>
          </a:p>
        </p:txBody>
      </p:sp>
      <p:cxnSp>
        <p:nvCxnSpPr>
          <p:cNvPr id="7" name="Straight Arrow Connector 6"/>
          <p:cNvCxnSpPr/>
          <p:nvPr/>
        </p:nvCxnSpPr>
        <p:spPr>
          <a:xfrm flipV="1">
            <a:off x="5085708" y="4797291"/>
            <a:ext cx="963202" cy="14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p:cNvCxnSpPr>
          <p:nvPr/>
        </p:nvCxnSpPr>
        <p:spPr>
          <a:xfrm>
            <a:off x="5143500" y="4947332"/>
            <a:ext cx="905410" cy="94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5742902" y="3288150"/>
            <a:ext cx="306008" cy="6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a:off x="5742902" y="3357554"/>
            <a:ext cx="306008" cy="114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525713" y="4632414"/>
            <a:ext cx="2388943" cy="303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5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Randomized to Observational Studies</a:t>
            </a:r>
          </a:p>
        </p:txBody>
      </p:sp>
      <p:sp>
        <p:nvSpPr>
          <p:cNvPr id="3" name="Content Placeholder 2"/>
          <p:cNvSpPr>
            <a:spLocks noGrp="1"/>
          </p:cNvSpPr>
          <p:nvPr>
            <p:ph idx="1"/>
          </p:nvPr>
        </p:nvSpPr>
        <p:spPr/>
        <p:txBody>
          <a:bodyPr/>
          <a:lstStyle/>
          <a:p>
            <a:pPr>
              <a:buFont typeface="Arial" charset="0"/>
              <a:buChar char="•"/>
            </a:pPr>
            <a:r>
              <a:rPr lang="en-US" dirty="0"/>
              <a:t>In the Creativity study, the Intrinsic/Extrinsic groups were randomly assigned to subjects</a:t>
            </a:r>
          </a:p>
          <a:p>
            <a:pPr>
              <a:buFont typeface="Arial" charset="0"/>
              <a:buChar char="•"/>
            </a:pPr>
            <a:r>
              <a:rPr lang="en-US" dirty="0"/>
              <a:t>This motivated comparing the observed difference to re-randomized difference to test a hypothesis about the questionnaire having no effect</a:t>
            </a:r>
          </a:p>
          <a:p>
            <a:pPr>
              <a:buFont typeface="Arial" charset="0"/>
              <a:buChar char="•"/>
            </a:pPr>
            <a:r>
              <a:rPr lang="en-US" dirty="0"/>
              <a:t>This is known as a</a:t>
            </a:r>
            <a:r>
              <a:rPr lang="en-US" dirty="0">
                <a:solidFill>
                  <a:schemeClr val="tx1"/>
                </a:solidFill>
              </a:rPr>
              <a:t> </a:t>
            </a:r>
            <a:r>
              <a:rPr lang="en-US" b="1" u="sng" cap="small" dirty="0">
                <a:solidFill>
                  <a:schemeClr val="tx1"/>
                </a:solidFill>
              </a:rPr>
              <a:t>randomization test</a:t>
            </a:r>
          </a:p>
          <a:p>
            <a:pPr marL="0" indent="0">
              <a:buNone/>
            </a:pPr>
            <a:endParaRPr lang="en-US" dirty="0">
              <a:solidFill>
                <a:schemeClr val="tx1"/>
              </a:solidFill>
            </a:endParaRPr>
          </a:p>
          <a:p>
            <a:pPr>
              <a:buFont typeface="Arial" charset="0"/>
              <a:buChar char="•"/>
            </a:pPr>
            <a:r>
              <a:rPr lang="en-US" dirty="0"/>
              <a:t>In observational studies, the groups are not randomly assigned</a:t>
            </a:r>
          </a:p>
          <a:p>
            <a:pPr>
              <a:buFont typeface="Arial" charset="0"/>
              <a:buChar char="•"/>
            </a:pPr>
            <a:r>
              <a:rPr lang="en-US" dirty="0"/>
              <a:t>Though not technically the same test, we can still apply exactly the same re-randomization idea to observational data</a:t>
            </a:r>
          </a:p>
          <a:p>
            <a:pPr>
              <a:buFont typeface="Arial" charset="0"/>
              <a:buChar char="•"/>
            </a:pPr>
            <a:r>
              <a:rPr lang="en-US" dirty="0"/>
              <a:t>However, now it is called a </a:t>
            </a:r>
            <a:r>
              <a:rPr lang="en-US" b="1" u="sng" cap="small" dirty="0">
                <a:solidFill>
                  <a:schemeClr val="tx1"/>
                </a:solidFill>
              </a:rPr>
              <a:t>permutation test</a:t>
            </a:r>
            <a:endParaRPr lang="en-US" dirty="0">
              <a:solidFill>
                <a:schemeClr val="tx1"/>
              </a:solidFill>
            </a:endParaRPr>
          </a:p>
          <a:p>
            <a:endParaRPr lang="en-US" dirty="0"/>
          </a:p>
        </p:txBody>
      </p:sp>
    </p:spTree>
    <p:extLst>
      <p:ext uri="{BB962C8B-B14F-4D97-AF65-F5344CB8AC3E}">
        <p14:creationId xmlns:p14="http://schemas.microsoft.com/office/powerpoint/2010/main" val="3081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031" y="1112521"/>
            <a:ext cx="4642597" cy="994172"/>
          </a:xfrm>
        </p:spPr>
        <p:txBody>
          <a:bodyPr>
            <a:normAutofit fontScale="90000"/>
          </a:bodyPr>
          <a:lstStyle/>
          <a:p>
            <a:r>
              <a:rPr lang="en-US" dirty="0"/>
              <a:t>Rank Sum Test (Wilcoxon)</a:t>
            </a:r>
          </a:p>
        </p:txBody>
      </p:sp>
      <p:sp>
        <p:nvSpPr>
          <p:cNvPr id="7" name="Rectangle 6"/>
          <p:cNvSpPr/>
          <p:nvPr/>
        </p:nvSpPr>
        <p:spPr>
          <a:xfrm>
            <a:off x="386434" y="2106692"/>
            <a:ext cx="6241790"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spcBef>
                <a:spcPct val="0"/>
              </a:spcBef>
            </a:pPr>
            <a:r>
              <a:rPr lang="en-US" altLang="en-US" sz="3000" b="1" i="1" dirty="0">
                <a:solidFill>
                  <a:srgbClr val="344068"/>
                </a:solidFill>
                <a:latin typeface="Calibri" panose="020F0502020204030204"/>
              </a:rPr>
              <a:t>H</a:t>
            </a:r>
            <a:r>
              <a:rPr lang="en-US" altLang="en-US" sz="3000" b="1" baseline="-25000" dirty="0">
                <a:solidFill>
                  <a:srgbClr val="344068"/>
                </a:solidFill>
                <a:latin typeface="Calibri" panose="020F0502020204030204"/>
              </a:rPr>
              <a:t>0</a:t>
            </a:r>
            <a:r>
              <a:rPr lang="en-US" altLang="en-US" sz="3000" b="1" dirty="0">
                <a:solidFill>
                  <a:srgbClr val="344068"/>
                </a:solidFill>
                <a:latin typeface="Calibri" panose="020F0502020204030204"/>
              </a:rPr>
              <a:t>: </a:t>
            </a:r>
            <a:r>
              <a:rPr lang="en-US" altLang="en-US" sz="1050" b="1" i="1" dirty="0">
                <a:solidFill>
                  <a:srgbClr val="344068"/>
                </a:solidFill>
                <a:latin typeface="Calibri" panose="020F0502020204030204"/>
                <a:sym typeface="Symbol" pitchFamily="18" charset="2"/>
              </a:rPr>
              <a:t>The distribution of New Method Scores = The distribution of the Traditional Method Scores</a:t>
            </a:r>
            <a:endParaRPr lang="en-US" altLang="en-US" sz="1050" b="1" baseline="-25000" dirty="0">
              <a:solidFill>
                <a:srgbClr val="344068"/>
              </a:solidFill>
              <a:latin typeface="Calibri" panose="020F0502020204030204"/>
              <a:sym typeface="Symbol" pitchFamily="18" charset="2"/>
            </a:endParaRPr>
          </a:p>
          <a:p>
            <a:pPr defTabSz="685800">
              <a:spcBef>
                <a:spcPct val="0"/>
              </a:spcBef>
            </a:pPr>
            <a:r>
              <a:rPr lang="en-US" altLang="en-US" sz="3000" b="1" i="1" dirty="0">
                <a:solidFill>
                  <a:srgbClr val="344068"/>
                </a:solidFill>
                <a:latin typeface="Calibri" panose="020F0502020204030204"/>
                <a:sym typeface="Symbol" pitchFamily="18" charset="2"/>
              </a:rPr>
              <a:t>H</a:t>
            </a:r>
            <a:r>
              <a:rPr lang="en-US" altLang="en-US" sz="3000" b="1" baseline="-25000" dirty="0">
                <a:solidFill>
                  <a:srgbClr val="344068"/>
                </a:solidFill>
                <a:latin typeface="Calibri" panose="020F0502020204030204"/>
                <a:sym typeface="Symbol" pitchFamily="18" charset="2"/>
              </a:rPr>
              <a:t>1</a:t>
            </a:r>
            <a:r>
              <a:rPr lang="en-US" altLang="en-US" sz="3000" b="1" dirty="0">
                <a:solidFill>
                  <a:srgbClr val="344068"/>
                </a:solidFill>
                <a:latin typeface="Calibri" panose="020F0502020204030204"/>
                <a:sym typeface="Symbol" pitchFamily="18" charset="2"/>
              </a:rPr>
              <a:t>:</a:t>
            </a:r>
            <a:r>
              <a:rPr lang="en-US" altLang="en-US" sz="1050" b="1" i="1" dirty="0">
                <a:solidFill>
                  <a:srgbClr val="344068"/>
                </a:solidFill>
                <a:latin typeface="Calibri" panose="020F0502020204030204"/>
                <a:sym typeface="Symbol" pitchFamily="18" charset="2"/>
              </a:rPr>
              <a:t>The distribution of New Method Scores &gt; The distribution of the Traditional Method Scores</a:t>
            </a:r>
            <a:endParaRPr lang="en-US" altLang="en-US" sz="1050" b="1" baseline="-25000" dirty="0">
              <a:solidFill>
                <a:srgbClr val="344068"/>
              </a:solidFill>
              <a:latin typeface="Calibri" panose="020F0502020204030204"/>
              <a:sym typeface="Symbol" pitchFamily="18" charset="2"/>
            </a:endParaRPr>
          </a:p>
          <a:p>
            <a:pPr defTabSz="685800">
              <a:spcBef>
                <a:spcPct val="0"/>
              </a:spcBef>
            </a:pPr>
            <a:endParaRPr lang="en-US" altLang="en-US" sz="3000" b="1" dirty="0">
              <a:solidFill>
                <a:srgbClr val="FF0000"/>
              </a:solidFill>
              <a:latin typeface="Calibri" panose="020F0502020204030204"/>
              <a:sym typeface="Symbol" pitchFamily="18" charset="2"/>
            </a:endParaRPr>
          </a:p>
        </p:txBody>
      </p:sp>
      <p:sp>
        <p:nvSpPr>
          <p:cNvPr id="4" name="TextBox 3"/>
          <p:cNvSpPr txBox="1"/>
          <p:nvPr/>
        </p:nvSpPr>
        <p:spPr>
          <a:xfrm>
            <a:off x="295762" y="4308494"/>
            <a:ext cx="5980176" cy="923330"/>
          </a:xfrm>
          <a:prstGeom prst="rect">
            <a:avLst/>
          </a:prstGeom>
          <a:noFill/>
        </p:spPr>
        <p:txBody>
          <a:bodyPr wrap="square" rtlCol="0">
            <a:spAutoFit/>
          </a:bodyPr>
          <a:lstStyle/>
          <a:p>
            <a:pPr defTabSz="685800"/>
            <a:r>
              <a:rPr lang="en-US" sz="1350" dirty="0">
                <a:solidFill>
                  <a:prstClr val="black"/>
                </a:solidFill>
                <a:latin typeface="Calibri" panose="020F0502020204030204"/>
              </a:rPr>
              <a:t>There is sufficient evidence at the alpha = 0.1 level of significance (p-value = .0571 for the exact test) to suggest that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scores from four IBM employees that were sampled is greater than the </a:t>
            </a:r>
            <a:r>
              <a:rPr lang="en-US" sz="1350" i="1" dirty="0">
                <a:solidFill>
                  <a:prstClr val="black"/>
                </a:solidFill>
                <a:latin typeface="Calibri" panose="020F0502020204030204"/>
              </a:rPr>
              <a:t>distribution</a:t>
            </a:r>
            <a:r>
              <a:rPr lang="en-US" sz="1350" dirty="0">
                <a:solidFill>
                  <a:prstClr val="black"/>
                </a:solidFill>
                <a:latin typeface="Calibri" panose="020F0502020204030204"/>
              </a:rPr>
              <a:t> of the 3 employees that took the test having had the Traditional Method of instruction.  </a:t>
            </a:r>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536" y="1000688"/>
            <a:ext cx="2607400" cy="443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5762" y="3937935"/>
            <a:ext cx="5825639"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Critical Value: 1.645</a:t>
            </a:r>
          </a:p>
        </p:txBody>
      </p:sp>
      <p:pic>
        <p:nvPicPr>
          <p:cNvPr id="9" name="Picture 8">
            <a:extLst>
              <a:ext uri="{FF2B5EF4-FFF2-40B4-BE49-F238E27FC236}">
                <a16:creationId xmlns:a16="http://schemas.microsoft.com/office/drawing/2014/main" id="{C6E14C0F-61ED-4DBF-91F6-D180DC2A8FBD}"/>
              </a:ext>
            </a:extLst>
          </p:cNvPr>
          <p:cNvPicPr>
            <a:picLocks noChangeAspect="1"/>
          </p:cNvPicPr>
          <p:nvPr/>
        </p:nvPicPr>
        <p:blipFill>
          <a:blip r:embed="rId3"/>
          <a:stretch>
            <a:fillRect/>
          </a:stretch>
        </p:blipFill>
        <p:spPr>
          <a:xfrm>
            <a:off x="295762" y="3238179"/>
            <a:ext cx="2549781" cy="645515"/>
          </a:xfrm>
          <a:prstGeom prst="rect">
            <a:avLst/>
          </a:prstGeom>
        </p:spPr>
      </p:pic>
      <p:sp>
        <p:nvSpPr>
          <p:cNvPr id="10" name="Rectangle 9">
            <a:extLst>
              <a:ext uri="{FF2B5EF4-FFF2-40B4-BE49-F238E27FC236}">
                <a16:creationId xmlns:a16="http://schemas.microsoft.com/office/drawing/2014/main" id="{6652BCCA-7FA6-488A-9AB1-84C14E23F2A6}"/>
              </a:ext>
            </a:extLst>
          </p:cNvPr>
          <p:cNvSpPr/>
          <p:nvPr/>
        </p:nvSpPr>
        <p:spPr>
          <a:xfrm>
            <a:off x="8079059" y="4804782"/>
            <a:ext cx="603219" cy="1656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42581958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 Sum Test: Advantages</a:t>
            </a:r>
          </a:p>
        </p:txBody>
      </p:sp>
      <p:sp>
        <p:nvSpPr>
          <p:cNvPr id="3" name="Content Placeholder 2"/>
          <p:cNvSpPr>
            <a:spLocks noGrp="1"/>
          </p:cNvSpPr>
          <p:nvPr>
            <p:ph idx="1"/>
          </p:nvPr>
        </p:nvSpPr>
        <p:spPr/>
        <p:txBody>
          <a:bodyPr/>
          <a:lstStyle/>
          <a:p>
            <a:pPr>
              <a:buFont typeface="Arial" charset="0"/>
              <a:buChar char="•"/>
            </a:pPr>
            <a:r>
              <a:rPr lang="en-US" dirty="0"/>
              <a:t> No distributional assumptions</a:t>
            </a:r>
          </a:p>
          <a:p>
            <a:pPr>
              <a:buFont typeface="Arial" charset="0"/>
              <a:buChar char="•"/>
            </a:pPr>
            <a:r>
              <a:rPr lang="en-US" dirty="0"/>
              <a:t> Resistant to outliers</a:t>
            </a:r>
          </a:p>
          <a:p>
            <a:pPr>
              <a:buFont typeface="Arial" charset="0"/>
              <a:buChar char="•"/>
            </a:pPr>
            <a:r>
              <a:rPr lang="en-US" dirty="0"/>
              <a:t>Performs nearly as well as the t-test when the two populations are normal and considerably better when there are extreme outliers</a:t>
            </a:r>
          </a:p>
          <a:p>
            <a:pPr>
              <a:buFont typeface="Arial" charset="0"/>
              <a:buChar char="•"/>
            </a:pPr>
            <a:r>
              <a:rPr lang="en-US" dirty="0"/>
              <a:t>Works well with ordinal (as opposed to interval data)</a:t>
            </a:r>
          </a:p>
          <a:p>
            <a:pPr>
              <a:buFont typeface="Arial" charset="0"/>
              <a:buChar char="•"/>
            </a:pPr>
            <a:r>
              <a:rPr lang="en-US" dirty="0"/>
              <a:t>Works with censored values</a:t>
            </a:r>
          </a:p>
          <a:p>
            <a:pPr>
              <a:buFont typeface="Arial" charset="0"/>
              <a:buChar char="•"/>
            </a:pPr>
            <a:endParaRPr lang="en-US" dirty="0"/>
          </a:p>
        </p:txBody>
      </p:sp>
    </p:spTree>
    <p:extLst>
      <p:ext uri="{BB962C8B-B14F-4D97-AF65-F5344CB8AC3E}">
        <p14:creationId xmlns:p14="http://schemas.microsoft.com/office/powerpoint/2010/main" val="31968715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960" y="3365857"/>
            <a:ext cx="4428084" cy="2129030"/>
          </a:xfrm>
          <a:prstGeom prst="rect">
            <a:avLst/>
          </a:prstGeom>
        </p:spPr>
      </p:pic>
      <p:sp>
        <p:nvSpPr>
          <p:cNvPr id="5" name="TextBox 4"/>
          <p:cNvSpPr txBox="1"/>
          <p:nvPr/>
        </p:nvSpPr>
        <p:spPr>
          <a:xfrm>
            <a:off x="628650" y="2179133"/>
            <a:ext cx="8317573" cy="1246495"/>
          </a:xfrm>
          <a:prstGeom prst="rect">
            <a:avLst/>
          </a:prstGeom>
          <a:noFill/>
        </p:spPr>
        <p:txBody>
          <a:bodyPr wrap="square" rtlCol="0">
            <a:spAutoFit/>
          </a:bodyPr>
          <a:lstStyle/>
          <a:p>
            <a:pPr marL="214313" indent="-214313" defTabSz="685800">
              <a:buFont typeface="Arial" charset="0"/>
              <a:buChar char="•"/>
            </a:pPr>
            <a:r>
              <a:rPr lang="en-US" sz="1500" dirty="0">
                <a:solidFill>
                  <a:prstClr val="black"/>
                </a:solidFill>
                <a:latin typeface="Calibri" panose="020F0502020204030204"/>
              </a:rPr>
              <a:t>Researchers compared the effectiveness of conventional textbook examples to modified ones</a:t>
            </a:r>
          </a:p>
          <a:p>
            <a:pPr marL="214313" indent="-214313" defTabSz="685800">
              <a:buFont typeface="Arial" charset="0"/>
              <a:buChar char="•"/>
            </a:pPr>
            <a:r>
              <a:rPr lang="en-US" sz="1500" dirty="0">
                <a:solidFill>
                  <a:prstClr val="black"/>
                </a:solidFill>
                <a:latin typeface="Calibri" panose="020F0502020204030204"/>
              </a:rPr>
              <a:t>They selected 28 ninth-year students who had no previous exposure to coordinate geometry</a:t>
            </a:r>
          </a:p>
          <a:p>
            <a:pPr marL="214313" indent="-214313" defTabSz="685800">
              <a:buFont typeface="Arial" charset="0"/>
              <a:buChar char="•"/>
            </a:pPr>
            <a:r>
              <a:rPr lang="en-US" sz="1500" dirty="0">
                <a:solidFill>
                  <a:prstClr val="black"/>
                </a:solidFill>
                <a:latin typeface="Calibri" panose="020F0502020204030204"/>
              </a:rPr>
              <a:t>The students were randomly assigned to one of two self study instructional groups, using conventional and modified instructional materials  </a:t>
            </a:r>
          </a:p>
          <a:p>
            <a:pPr marL="214313" indent="-214313" defTabSz="685800">
              <a:buFont typeface="Arial" charset="0"/>
              <a:buChar char="•"/>
            </a:pPr>
            <a:r>
              <a:rPr lang="en-US" sz="1500" dirty="0">
                <a:solidFill>
                  <a:prstClr val="black"/>
                </a:solidFill>
                <a:latin typeface="Calibri" panose="020F0502020204030204"/>
              </a:rPr>
              <a:t>After instruction, they were given a test and the time to complete one of the problems was recorded.</a:t>
            </a:r>
          </a:p>
        </p:txBody>
      </p:sp>
      <p:sp>
        <p:nvSpPr>
          <p:cNvPr id="3" name="Title 2"/>
          <p:cNvSpPr>
            <a:spLocks noGrp="1"/>
          </p:cNvSpPr>
          <p:nvPr>
            <p:ph type="title"/>
          </p:nvPr>
        </p:nvSpPr>
        <p:spPr/>
        <p:txBody>
          <a:bodyPr/>
          <a:lstStyle/>
          <a:p>
            <a:r>
              <a:rPr lang="en-US" dirty="0"/>
              <a:t>Cognitive Load Experiment</a:t>
            </a:r>
          </a:p>
        </p:txBody>
      </p:sp>
      <p:sp>
        <p:nvSpPr>
          <p:cNvPr id="6" name="TextBox 5"/>
          <p:cNvSpPr txBox="1"/>
          <p:nvPr/>
        </p:nvSpPr>
        <p:spPr>
          <a:xfrm>
            <a:off x="5445354" y="3737875"/>
            <a:ext cx="3500869" cy="715581"/>
          </a:xfrm>
          <a:prstGeom prst="rect">
            <a:avLst/>
          </a:prstGeom>
          <a:noFill/>
        </p:spPr>
        <p:txBody>
          <a:bodyPr wrap="square" rtlCol="0">
            <a:spAutoFit/>
          </a:bodyPr>
          <a:lstStyle/>
          <a:p>
            <a:pPr defTabSz="685800"/>
            <a:r>
              <a:rPr lang="en-US" sz="1350" dirty="0">
                <a:solidFill>
                  <a:srgbClr val="0070C0"/>
                </a:solidFill>
                <a:latin typeface="Calibri" panose="020F0502020204030204"/>
              </a:rPr>
              <a:t>Is there sufficient evidence to suggest that the cognitive load theory (modified instruction) shortened response times?</a:t>
            </a:r>
          </a:p>
        </p:txBody>
      </p:sp>
    </p:spTree>
    <p:extLst>
      <p:ext uri="{BB962C8B-B14F-4D97-AF65-F5344CB8AC3E}">
        <p14:creationId xmlns:p14="http://schemas.microsoft.com/office/powerpoint/2010/main" val="415698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960" y="2168750"/>
            <a:ext cx="4484669" cy="3424657"/>
          </a:xfrm>
          <a:prstGeom prst="rect">
            <a:avLst/>
          </a:prstGeom>
        </p:spPr>
      </p:pic>
      <p:sp>
        <p:nvSpPr>
          <p:cNvPr id="5" name="TextBox 4"/>
          <p:cNvSpPr txBox="1"/>
          <p:nvPr/>
        </p:nvSpPr>
        <p:spPr>
          <a:xfrm>
            <a:off x="3493804" y="4869873"/>
            <a:ext cx="1604772" cy="300082"/>
          </a:xfrm>
          <a:prstGeom prst="rect">
            <a:avLst/>
          </a:prstGeom>
          <a:noFill/>
        </p:spPr>
        <p:txBody>
          <a:bodyPr wrap="square" rtlCol="0">
            <a:spAutoFit/>
          </a:bodyPr>
          <a:lstStyle/>
          <a:p>
            <a:pPr defTabSz="685800"/>
            <a:r>
              <a:rPr lang="en-US" sz="1350" b="1" u="sng" cap="small">
                <a:solidFill>
                  <a:srgbClr val="FF0000"/>
                </a:solidFill>
                <a:latin typeface="Calibri" panose="020F0502020204030204"/>
              </a:rPr>
              <a:t>(censored data)</a:t>
            </a:r>
            <a:endParaRPr lang="en-US" sz="1350" b="1" u="sng" cap="small" dirty="0">
              <a:solidFill>
                <a:srgbClr val="FF0000"/>
              </a:solidFill>
              <a:latin typeface="Calibri" panose="020F0502020204030204"/>
            </a:endParaRPr>
          </a:p>
        </p:txBody>
      </p:sp>
      <p:sp>
        <p:nvSpPr>
          <p:cNvPr id="6" name="Title 2"/>
          <p:cNvSpPr>
            <a:spLocks noGrp="1"/>
          </p:cNvSpPr>
          <p:nvPr>
            <p:ph type="title"/>
          </p:nvPr>
        </p:nvSpPr>
        <p:spPr>
          <a:xfrm>
            <a:off x="822960" y="1072204"/>
            <a:ext cx="7543800" cy="1088068"/>
          </a:xfrm>
        </p:spPr>
        <p:txBody>
          <a:bodyPr/>
          <a:lstStyle/>
          <a:p>
            <a:r>
              <a:rPr lang="en-US" dirty="0"/>
              <a:t>Cognitive Load Experiment</a:t>
            </a:r>
          </a:p>
        </p:txBody>
      </p:sp>
    </p:spTree>
    <p:extLst>
      <p:ext uri="{BB962C8B-B14F-4D97-AF65-F5344CB8AC3E}">
        <p14:creationId xmlns:p14="http://schemas.microsoft.com/office/powerpoint/2010/main" val="9854149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2960" y="2214211"/>
            <a:ext cx="3561537" cy="3351348"/>
          </a:xfrm>
          <a:prstGeom prst="rect">
            <a:avLst/>
          </a:prstGeom>
        </p:spPr>
      </p:pic>
      <p:sp>
        <p:nvSpPr>
          <p:cNvPr id="3" name="Title 2"/>
          <p:cNvSpPr>
            <a:spLocks noGrp="1"/>
          </p:cNvSpPr>
          <p:nvPr>
            <p:ph type="title"/>
          </p:nvPr>
        </p:nvSpPr>
        <p:spPr>
          <a:xfrm>
            <a:off x="822960" y="1072204"/>
            <a:ext cx="7543800" cy="1088068"/>
          </a:xfrm>
        </p:spPr>
        <p:txBody>
          <a:bodyPr/>
          <a:lstStyle/>
          <a:p>
            <a:r>
              <a:rPr lang="en-US" dirty="0"/>
              <a:t>Cognitive Load Experiment</a:t>
            </a:r>
          </a:p>
        </p:txBody>
      </p:sp>
      <p:sp>
        <p:nvSpPr>
          <p:cNvPr id="2" name="TextBox 1">
            <a:extLst>
              <a:ext uri="{FF2B5EF4-FFF2-40B4-BE49-F238E27FC236}">
                <a16:creationId xmlns:a16="http://schemas.microsoft.com/office/drawing/2014/main" id="{E7336CC3-60BB-421A-9337-E3573B4A3C0A}"/>
              </a:ext>
            </a:extLst>
          </p:cNvPr>
          <p:cNvSpPr txBox="1"/>
          <p:nvPr/>
        </p:nvSpPr>
        <p:spPr>
          <a:xfrm>
            <a:off x="5068230" y="2780835"/>
            <a:ext cx="2994103"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With ties, the ranks are averaged.</a:t>
            </a:r>
          </a:p>
        </p:txBody>
      </p:sp>
    </p:spTree>
    <p:extLst>
      <p:ext uri="{BB962C8B-B14F-4D97-AF65-F5344CB8AC3E}">
        <p14:creationId xmlns:p14="http://schemas.microsoft.com/office/powerpoint/2010/main" val="33164929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22960" y="2180227"/>
            <a:ext cx="4361802" cy="2736959"/>
          </a:xfrm>
          <a:prstGeom prst="rect">
            <a:avLst/>
          </a:prstGeom>
        </p:spPr>
      </p:pic>
      <p:sp>
        <p:nvSpPr>
          <p:cNvPr id="5" name="Rectangle 4"/>
          <p:cNvSpPr/>
          <p:nvPr/>
        </p:nvSpPr>
        <p:spPr>
          <a:xfrm>
            <a:off x="260604" y="4917187"/>
            <a:ext cx="8551926" cy="715581"/>
          </a:xfrm>
          <a:prstGeom prst="rect">
            <a:avLst/>
          </a:prstGeom>
        </p:spPr>
        <p:txBody>
          <a:bodyPr wrap="square">
            <a:spAutoFit/>
          </a:bodyPr>
          <a:lstStyle/>
          <a:p>
            <a:pPr defTabSz="685800"/>
            <a:r>
              <a:rPr lang="en-US" sz="1350" b="1" dirty="0">
                <a:solidFill>
                  <a:prstClr val="black"/>
                </a:solidFill>
                <a:latin typeface="Calibri" panose="020F0502020204030204"/>
              </a:rPr>
              <a:t>Statistical Conclusion: </a:t>
            </a:r>
            <a:r>
              <a:rPr lang="en-US" sz="1350" dirty="0">
                <a:solidFill>
                  <a:prstClr val="black"/>
                </a:solidFill>
                <a:latin typeface="Calibri" panose="020F0502020204030204"/>
              </a:rPr>
              <a:t>The data provide convincing evidence that a student could solve the problem more quickly after the “modiﬁed” rather than the the “conventional” method (one-sided, normal approximation w/ C.C. p-value = 0.0013, from the rank-sum test).</a:t>
            </a:r>
          </a:p>
        </p:txBody>
      </p:sp>
      <p:sp>
        <p:nvSpPr>
          <p:cNvPr id="6" name="Title 2"/>
          <p:cNvSpPr>
            <a:spLocks noGrp="1"/>
          </p:cNvSpPr>
          <p:nvPr>
            <p:ph type="title"/>
          </p:nvPr>
        </p:nvSpPr>
        <p:spPr>
          <a:xfrm>
            <a:off x="822960" y="1072204"/>
            <a:ext cx="7543800" cy="1088068"/>
          </a:xfrm>
        </p:spPr>
        <p:txBody>
          <a:bodyPr/>
          <a:lstStyle/>
          <a:p>
            <a:r>
              <a:rPr lang="en-US" dirty="0"/>
              <a:t>Cognitive Load Experiment: </a:t>
            </a:r>
            <a:br>
              <a:rPr lang="en-US" dirty="0"/>
            </a:br>
            <a:r>
              <a:rPr lang="en-US" dirty="0"/>
              <a:t>Normal Approximation</a:t>
            </a:r>
          </a:p>
        </p:txBody>
      </p:sp>
      <p:cxnSp>
        <p:nvCxnSpPr>
          <p:cNvPr id="3" name="Straight Arrow Connector 2"/>
          <p:cNvCxnSpPr/>
          <p:nvPr/>
        </p:nvCxnSpPr>
        <p:spPr>
          <a:xfrm flipH="1">
            <a:off x="7104580" y="4625298"/>
            <a:ext cx="15411" cy="547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604884" y="4340854"/>
            <a:ext cx="1806713" cy="300082"/>
          </a:xfrm>
          <a:prstGeom prst="rect">
            <a:avLst/>
          </a:prstGeom>
          <a:noFill/>
        </p:spPr>
        <p:txBody>
          <a:bodyPr wrap="none" rtlCol="0">
            <a:spAutoFit/>
          </a:bodyPr>
          <a:lstStyle/>
          <a:p>
            <a:pPr defTabSz="685800"/>
            <a:r>
              <a:rPr lang="en-US" sz="1350" b="1" u="sng" cap="small" dirty="0">
                <a:solidFill>
                  <a:srgbClr val="FF0000"/>
                </a:solidFill>
                <a:latin typeface="Calibri" panose="020F0502020204030204"/>
              </a:rPr>
              <a:t>(continuity correction)</a:t>
            </a:r>
          </a:p>
        </p:txBody>
      </p:sp>
    </p:spTree>
    <p:extLst>
      <p:ext uri="{BB962C8B-B14F-4D97-AF65-F5344CB8AC3E}">
        <p14:creationId xmlns:p14="http://schemas.microsoft.com/office/powerpoint/2010/main" val="33967974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Load Experiment: </a:t>
            </a:r>
            <a:br>
              <a:rPr lang="en-US" dirty="0"/>
            </a:br>
            <a:r>
              <a:rPr lang="en-US" dirty="0"/>
              <a:t>Using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205" y="2299025"/>
            <a:ext cx="4286250" cy="1562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4648200"/>
            <a:ext cx="4086225" cy="876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455" y="2494288"/>
            <a:ext cx="952500" cy="3905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455" y="3218829"/>
            <a:ext cx="971550" cy="381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3130" y="933450"/>
            <a:ext cx="3067050" cy="4591050"/>
          </a:xfrm>
          <a:prstGeom prst="rect">
            <a:avLst/>
          </a:prstGeom>
        </p:spPr>
      </p:pic>
      <p:cxnSp>
        <p:nvCxnSpPr>
          <p:cNvPr id="10" name="Straight Arrow Connector 9"/>
          <p:cNvCxnSpPr/>
          <p:nvPr/>
        </p:nvCxnSpPr>
        <p:spPr>
          <a:xfrm>
            <a:off x="5829300" y="3463290"/>
            <a:ext cx="2288858" cy="685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474470" y="5006340"/>
            <a:ext cx="6643688" cy="222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4629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440" y="960444"/>
            <a:ext cx="9301481" cy="1088068"/>
          </a:xfrm>
        </p:spPr>
        <p:txBody>
          <a:bodyPr>
            <a:normAutofit/>
          </a:bodyPr>
          <a:lstStyle/>
          <a:p>
            <a:r>
              <a:rPr lang="en-US" sz="3000" dirty="0"/>
              <a:t>Confidence Interval for the Location Parameter (Median): </a:t>
            </a:r>
            <a:br>
              <a:rPr lang="en-US" sz="3000" dirty="0"/>
            </a:br>
            <a:r>
              <a:rPr lang="en-US" sz="3000" dirty="0"/>
              <a:t>Hodges Lehman Confidence Interval</a:t>
            </a:r>
          </a:p>
        </p:txBody>
      </p:sp>
      <p:sp>
        <p:nvSpPr>
          <p:cNvPr id="4" name="Rectangle 3"/>
          <p:cNvSpPr/>
          <p:nvPr/>
        </p:nvSpPr>
        <p:spPr>
          <a:xfrm>
            <a:off x="2103120" y="3405066"/>
            <a:ext cx="5532120" cy="300082"/>
          </a:xfrm>
          <a:prstGeom prst="rect">
            <a:avLst/>
          </a:prstGeom>
        </p:spPr>
        <p:txBody>
          <a:bodyPr wrap="square">
            <a:spAutoFit/>
          </a:bodyPr>
          <a:lstStyle/>
          <a:p>
            <a:pPr defTabSz="685800"/>
            <a:r>
              <a:rPr lang="en-US" sz="1350" dirty="0">
                <a:solidFill>
                  <a:prstClr val="black"/>
                </a:solidFill>
                <a:latin typeface="Calibri" panose="020F0502020204030204"/>
              </a:rPr>
              <a:t>https://en.wikipedia.org/wiki/Hodges%E2%80%93Lehmann_estimator</a:t>
            </a:r>
          </a:p>
        </p:txBody>
      </p:sp>
      <p:sp>
        <p:nvSpPr>
          <p:cNvPr id="3" name="TextBox 2">
            <a:extLst>
              <a:ext uri="{FF2B5EF4-FFF2-40B4-BE49-F238E27FC236}">
                <a16:creationId xmlns:a16="http://schemas.microsoft.com/office/drawing/2014/main" id="{66A99E59-8778-4CE4-A89D-C4F499941568}"/>
              </a:ext>
            </a:extLst>
          </p:cNvPr>
          <p:cNvSpPr txBox="1"/>
          <p:nvPr/>
        </p:nvSpPr>
        <p:spPr>
          <a:xfrm>
            <a:off x="2542478" y="4077165"/>
            <a:ext cx="716744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*We will look at an example later</a:t>
            </a:r>
          </a:p>
        </p:txBody>
      </p:sp>
    </p:spTree>
    <p:extLst>
      <p:ext uri="{BB962C8B-B14F-4D97-AF65-F5344CB8AC3E}">
        <p14:creationId xmlns:p14="http://schemas.microsoft.com/office/powerpoint/2010/main" val="1630339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8422" y="2939532"/>
            <a:ext cx="4506674" cy="2010440"/>
          </a:xfrm>
          <a:prstGeom prst="rect">
            <a:avLst/>
          </a:prstGeom>
        </p:spPr>
      </p:pic>
      <p:sp>
        <p:nvSpPr>
          <p:cNvPr id="5" name="Rectangle 4"/>
          <p:cNvSpPr/>
          <p:nvPr/>
        </p:nvSpPr>
        <p:spPr>
          <a:xfrm>
            <a:off x="468422" y="4886013"/>
            <a:ext cx="8551926" cy="923330"/>
          </a:xfrm>
          <a:prstGeom prst="rect">
            <a:avLst/>
          </a:prstGeom>
        </p:spPr>
        <p:txBody>
          <a:bodyPr wrap="square">
            <a:spAutoFit/>
          </a:bodyPr>
          <a:lstStyle/>
          <a:p>
            <a:pPr defTabSz="685800"/>
            <a:r>
              <a:rPr lang="en-US" sz="1350" b="1" dirty="0">
                <a:solidFill>
                  <a:prstClr val="black"/>
                </a:solidFill>
                <a:latin typeface="Calibri" panose="020F0502020204030204"/>
              </a:rPr>
              <a:t>Statistical Conclusion (continued): </a:t>
            </a:r>
            <a:r>
              <a:rPr lang="en-US" sz="1350" dirty="0">
                <a:solidFill>
                  <a:prstClr val="black"/>
                </a:solidFill>
                <a:latin typeface="Calibri" panose="020F0502020204030204"/>
              </a:rPr>
              <a:t>A range of plausible values for how much smaller the “modified” distribution is than the “traditional” (treatment effect) is [-158, -59] s. (95% conﬁdence interval based on a rank-sum test) with a point-estimate of 108.5 s. </a:t>
            </a:r>
          </a:p>
          <a:p>
            <a:pPr defTabSz="685800"/>
            <a:endParaRPr lang="en-US" sz="1350" dirty="0">
              <a:solidFill>
                <a:prstClr val="black"/>
              </a:solidFill>
              <a:latin typeface="Calibri" panose="020F0502020204030204"/>
            </a:endParaRPr>
          </a:p>
        </p:txBody>
      </p:sp>
      <p:sp>
        <p:nvSpPr>
          <p:cNvPr id="7" name="Title 2"/>
          <p:cNvSpPr>
            <a:spLocks noGrp="1"/>
          </p:cNvSpPr>
          <p:nvPr>
            <p:ph type="title"/>
          </p:nvPr>
        </p:nvSpPr>
        <p:spPr>
          <a:xfrm>
            <a:off x="822960" y="1072204"/>
            <a:ext cx="7543800" cy="1088068"/>
          </a:xfrm>
        </p:spPr>
        <p:txBody>
          <a:bodyPr/>
          <a:lstStyle/>
          <a:p>
            <a:r>
              <a:rPr lang="en-US" dirty="0"/>
              <a:t>Cognitive Load Experiment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22" y="2163201"/>
            <a:ext cx="4914069" cy="8339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335" y="2991852"/>
            <a:ext cx="3914775" cy="1057275"/>
          </a:xfrm>
          <a:prstGeom prst="rect">
            <a:avLst/>
          </a:prstGeom>
        </p:spPr>
      </p:pic>
      <p:cxnSp>
        <p:nvCxnSpPr>
          <p:cNvPr id="9" name="Straight Arrow Connector 8"/>
          <p:cNvCxnSpPr/>
          <p:nvPr/>
        </p:nvCxnSpPr>
        <p:spPr>
          <a:xfrm>
            <a:off x="1589809" y="2717224"/>
            <a:ext cx="5288973" cy="2717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339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13877" y="2953973"/>
            <a:ext cx="3627967" cy="1384995"/>
          </a:xfrm>
          <a:prstGeom prst="rect">
            <a:avLst/>
          </a:prstGeom>
          <a:noFill/>
        </p:spPr>
        <p:txBody>
          <a:bodyPr wrap="square" rtlCol="0">
            <a:spAutoFit/>
          </a:bodyPr>
          <a:lstStyle/>
          <a:p>
            <a:pPr defTabSz="685800"/>
            <a:r>
              <a:rPr lang="en-US" sz="1050" dirty="0">
                <a:solidFill>
                  <a:prstClr val="black"/>
                </a:solidFill>
                <a:latin typeface="Calibri" panose="020F0502020204030204"/>
              </a:rPr>
              <a:t>Ho: Distribution of Modified and Conventional Scores are equal</a:t>
            </a:r>
          </a:p>
          <a:p>
            <a:pPr defTabSz="685800"/>
            <a:r>
              <a:rPr lang="en-US" sz="1050" dirty="0">
                <a:solidFill>
                  <a:prstClr val="black"/>
                </a:solidFill>
                <a:latin typeface="Calibri" panose="020F0502020204030204"/>
              </a:rPr>
              <a:t>Ha: Distribution of Modified Scores is less than that of Conventional</a:t>
            </a:r>
          </a:p>
          <a:p>
            <a:pPr defTabSz="685800"/>
            <a:endParaRPr lang="en-US" sz="1050" dirty="0">
              <a:solidFill>
                <a:prstClr val="black"/>
              </a:solidFill>
              <a:latin typeface="Calibri" panose="020F0502020204030204"/>
            </a:endParaRPr>
          </a:p>
          <a:p>
            <a:pPr defTabSz="685800"/>
            <a:r>
              <a:rPr lang="en-US" sz="1050" dirty="0">
                <a:solidFill>
                  <a:prstClr val="black"/>
                </a:solidFill>
                <a:latin typeface="Calibri" panose="020F0502020204030204"/>
              </a:rPr>
              <a:t>Critical Value (left sided): -1.645 (alpha = .05)</a:t>
            </a:r>
          </a:p>
          <a:p>
            <a:pPr defTabSz="685800"/>
            <a:r>
              <a:rPr lang="en-US" sz="1050" dirty="0">
                <a:solidFill>
                  <a:prstClr val="black"/>
                </a:solidFill>
                <a:latin typeface="Calibri" panose="020F0502020204030204"/>
              </a:rPr>
              <a:t>Test Statistic: t-stat = -3.0183</a:t>
            </a:r>
          </a:p>
          <a:p>
            <a:pPr defTabSz="685800"/>
            <a:r>
              <a:rPr lang="en-US" sz="1050" dirty="0">
                <a:solidFill>
                  <a:prstClr val="black"/>
                </a:solidFill>
                <a:latin typeface="Calibri" panose="020F0502020204030204"/>
              </a:rPr>
              <a:t>P-value (left sided)= .0013</a:t>
            </a:r>
          </a:p>
          <a:p>
            <a:pPr defTabSz="685800"/>
            <a:r>
              <a:rPr lang="en-US" sz="1050" dirty="0">
                <a:solidFill>
                  <a:prstClr val="black"/>
                </a:solidFill>
                <a:latin typeface="Calibri" panose="020F0502020204030204"/>
              </a:rPr>
              <a:t>Reject Ho</a:t>
            </a:r>
          </a:p>
        </p:txBody>
      </p:sp>
      <p:sp>
        <p:nvSpPr>
          <p:cNvPr id="5" name="Rectangle 4"/>
          <p:cNvSpPr/>
          <p:nvPr/>
        </p:nvSpPr>
        <p:spPr>
          <a:xfrm>
            <a:off x="44862" y="4382618"/>
            <a:ext cx="6898102" cy="1546577"/>
          </a:xfrm>
          <a:prstGeom prst="rect">
            <a:avLst/>
          </a:prstGeom>
        </p:spPr>
        <p:txBody>
          <a:bodyPr wrap="square">
            <a:spAutoFit/>
          </a:bodyPr>
          <a:lstStyle/>
          <a:p>
            <a:pPr defTabSz="685800"/>
            <a:r>
              <a:rPr lang="en-US" sz="1350" b="1" dirty="0">
                <a:solidFill>
                  <a:prstClr val="black"/>
                </a:solidFill>
                <a:latin typeface="Calibri" panose="020F0502020204030204"/>
              </a:rPr>
              <a:t>Statistical Conclusion (continued): </a:t>
            </a:r>
            <a:r>
              <a:rPr lang="en-US" sz="1350" dirty="0">
                <a:solidFill>
                  <a:prstClr val="black"/>
                </a:solidFill>
                <a:latin typeface="Calibri" panose="020F0502020204030204"/>
              </a:rPr>
              <a:t>The data provide convincing evidence that a student could solve the problem more quickly after the “modiﬁed” rather than the “conventional” method (one-sided, normal approximation w/ C.C. p-value = 0.0013, from the rank-sum test). A range of plausible values for how much smaller the “modified” distribution is than the “traditional” (treatment effect) is [-158, -59] sec. (95% conﬁdence interval based on a rank-sum test) with a point-estimate of 108.5 sec.</a:t>
            </a:r>
          </a:p>
          <a:p>
            <a:pPr defTabSz="685800"/>
            <a:endParaRPr lang="en-US" sz="1350" dirty="0">
              <a:solidFill>
                <a:prstClr val="black"/>
              </a:solidFill>
              <a:latin typeface="Calibri" panose="020F0502020204030204"/>
            </a:endParaRPr>
          </a:p>
        </p:txBody>
      </p:sp>
      <p:sp>
        <p:nvSpPr>
          <p:cNvPr id="7" name="Title 2"/>
          <p:cNvSpPr>
            <a:spLocks noGrp="1"/>
          </p:cNvSpPr>
          <p:nvPr>
            <p:ph type="title"/>
          </p:nvPr>
        </p:nvSpPr>
        <p:spPr>
          <a:xfrm>
            <a:off x="822960" y="1407130"/>
            <a:ext cx="8044594" cy="574514"/>
          </a:xfrm>
        </p:spPr>
        <p:txBody>
          <a:bodyPr/>
          <a:lstStyle/>
          <a:p>
            <a:r>
              <a:rPr lang="en-US" dirty="0"/>
              <a:t>Cognitive Load Experiment (All Together)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420" y="2259223"/>
            <a:ext cx="3515597" cy="5966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609" y="2224618"/>
            <a:ext cx="2253515" cy="608614"/>
          </a:xfrm>
          <a:prstGeom prst="rect">
            <a:avLst/>
          </a:prstGeom>
        </p:spPr>
      </p:pic>
      <p:pic>
        <p:nvPicPr>
          <p:cNvPr id="10" name="Content Placeholder 3"/>
          <p:cNvPicPr>
            <a:picLocks noChangeAspect="1"/>
          </p:cNvPicPr>
          <p:nvPr/>
        </p:nvPicPr>
        <p:blipFill>
          <a:blip r:embed="rId4"/>
          <a:stretch>
            <a:fillRect/>
          </a:stretch>
        </p:blipFill>
        <p:spPr>
          <a:xfrm>
            <a:off x="84898" y="2227005"/>
            <a:ext cx="3328979" cy="2088879"/>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5236" t="33310" r="15812"/>
          <a:stretch/>
        </p:blipFill>
        <p:spPr>
          <a:xfrm>
            <a:off x="7068044" y="2849182"/>
            <a:ext cx="1905000" cy="2758016"/>
          </a:xfrm>
          <a:prstGeom prst="rect">
            <a:avLst/>
          </a:prstGeom>
        </p:spPr>
      </p:pic>
      <p:sp>
        <p:nvSpPr>
          <p:cNvPr id="4" name="Rectangle 3">
            <a:extLst>
              <a:ext uri="{FF2B5EF4-FFF2-40B4-BE49-F238E27FC236}">
                <a16:creationId xmlns:a16="http://schemas.microsoft.com/office/drawing/2014/main" id="{F3CEB730-7175-4775-8898-E774497BF83A}"/>
              </a:ext>
            </a:extLst>
          </p:cNvPr>
          <p:cNvSpPr/>
          <p:nvPr/>
        </p:nvSpPr>
        <p:spPr>
          <a:xfrm>
            <a:off x="7448107" y="2710998"/>
            <a:ext cx="668290" cy="1381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B8D3D03B-4256-4C8B-A981-3279368F2C2B}"/>
              </a:ext>
            </a:extLst>
          </p:cNvPr>
          <p:cNvSpPr/>
          <p:nvPr/>
        </p:nvSpPr>
        <p:spPr>
          <a:xfrm>
            <a:off x="8420986" y="3616399"/>
            <a:ext cx="446567" cy="136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C867F391-C08A-46E5-9038-24DC9F516644}"/>
              </a:ext>
            </a:extLst>
          </p:cNvPr>
          <p:cNvSpPr/>
          <p:nvPr/>
        </p:nvSpPr>
        <p:spPr>
          <a:xfrm>
            <a:off x="8423640" y="3786522"/>
            <a:ext cx="446567" cy="1365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97649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Discrimination</a:t>
            </a:r>
          </a:p>
        </p:txBody>
      </p:sp>
      <p:sp>
        <p:nvSpPr>
          <p:cNvPr id="3" name="Content Placeholder 2"/>
          <p:cNvSpPr>
            <a:spLocks noGrp="1"/>
          </p:cNvSpPr>
          <p:nvPr>
            <p:ph idx="1"/>
          </p:nvPr>
        </p:nvSpPr>
        <p:spPr>
          <a:xfrm>
            <a:off x="273132" y="1845734"/>
            <a:ext cx="8526484" cy="4341310"/>
          </a:xfrm>
        </p:spPr>
        <p:txBody>
          <a:bodyPr>
            <a:normAutofit fontScale="92500" lnSpcReduction="10000"/>
          </a:bodyPr>
          <a:lstStyle/>
          <a:p>
            <a:r>
              <a:rPr lang="en-US" dirty="0"/>
              <a:t>In the United States, it is illegal to discriminate against people based on various attributes. One such attribute is age. An active lawsuit, filed August 30, 2011, in the Los Angeles District Office is a case against the American Samoa Government for systematic age discrimination by preferentially firing older workers.</a:t>
            </a:r>
          </a:p>
          <a:p>
            <a:r>
              <a:rPr lang="en-US" dirty="0"/>
              <a:t>Is there evidence for age discrimination in this study? </a:t>
            </a:r>
          </a:p>
          <a:p>
            <a:endParaRPr lang="en-US" dirty="0"/>
          </a:p>
          <a:p>
            <a:r>
              <a:rPr lang="en-US" dirty="0"/>
              <a:t>Data sampled at random from all American Samoa government workers:</a:t>
            </a:r>
          </a:p>
          <a:p>
            <a:r>
              <a:rPr lang="en-US" b="1" dirty="0"/>
              <a:t>Fired</a:t>
            </a:r>
          </a:p>
          <a:p>
            <a:r>
              <a:rPr lang="is-IS" dirty="0"/>
              <a:t>34 37 37 38 41 42 43 44 44 45 45 45 46 48 49 53 53 54 54 55 56</a:t>
            </a:r>
          </a:p>
          <a:p>
            <a:r>
              <a:rPr lang="en-US" b="1" dirty="0"/>
              <a:t>Not fired</a:t>
            </a:r>
          </a:p>
          <a:p>
            <a:r>
              <a:rPr lang="is-IS" dirty="0"/>
              <a:t>27 33 36 37 38 38 39 42 42 43 43 44 44 44 45 45 45 45 46 46 47 47 48 48 49 49 51 51 52 54</a:t>
            </a:r>
            <a:endParaRPr lang="en-US" dirty="0"/>
          </a:p>
        </p:txBody>
      </p:sp>
    </p:spTree>
    <p:extLst>
      <p:ext uri="{BB962C8B-B14F-4D97-AF65-F5344CB8AC3E}">
        <p14:creationId xmlns:p14="http://schemas.microsoft.com/office/powerpoint/2010/main" val="202361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2800350"/>
            <a:ext cx="6172200" cy="857250"/>
          </a:xfrm>
        </p:spPr>
        <p:txBody>
          <a:bodyPr>
            <a:normAutofit/>
          </a:bodyPr>
          <a:lstStyle/>
          <a:p>
            <a:r>
              <a:rPr lang="en-US" dirty="0"/>
              <a:t>Welch’s t-Test</a:t>
            </a:r>
          </a:p>
        </p:txBody>
      </p:sp>
      <p:sp>
        <p:nvSpPr>
          <p:cNvPr id="3" name="Slide Number Placeholder 2"/>
          <p:cNvSpPr>
            <a:spLocks noGrp="1"/>
          </p:cNvSpPr>
          <p:nvPr>
            <p:ph type="sldNum" sz="quarter" idx="12"/>
          </p:nvPr>
        </p:nvSpPr>
        <p:spPr/>
        <p:txBody>
          <a:bodyPr/>
          <a:lstStyle/>
          <a:p>
            <a:pPr defTabSz="685800"/>
            <a:fld id="{240F1BDB-6CE4-495C-AC30-106FDA64768F}" type="slidenum">
              <a:rPr lang="en-US">
                <a:latin typeface="Calibri" panose="020F0502020204030204"/>
              </a:rPr>
              <a:pPr defTabSz="685800"/>
              <a:t>190</a:t>
            </a:fld>
            <a:endParaRPr lang="en-US">
              <a:latin typeface="Calibri" panose="020F0502020204030204"/>
            </a:endParaRPr>
          </a:p>
        </p:txBody>
      </p:sp>
    </p:spTree>
    <p:extLst>
      <p:ext uri="{BB962C8B-B14F-4D97-AF65-F5344CB8AC3E}">
        <p14:creationId xmlns:p14="http://schemas.microsoft.com/office/powerpoint/2010/main" val="35113358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Creativity Study: Reminder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60219" y="3227388"/>
                <a:ext cx="5833277" cy="2378376"/>
              </a:xfrm>
            </p:spPr>
            <p:txBody>
              <a:bodyPr>
                <a:normAutofit fontScale="62500" lnSpcReduction="20000"/>
              </a:bodyPr>
              <a:lstStyle/>
              <a:p>
                <a:pPr>
                  <a:buFont typeface="Arial" charset="0"/>
                  <a:buChar char="•"/>
                </a:pPr>
                <a:r>
                  <a:rPr lang="en-US" dirty="0"/>
                  <a:t>We additionally need to know/estimate the standard deviation of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endParaRPr lang="en-US" dirty="0"/>
              </a:p>
              <a:p>
                <a:pPr>
                  <a:buFont typeface="Arial" charset="0"/>
                  <a:buChar char="•"/>
                </a:pPr>
                <a:r>
                  <a:rPr lang="en-US" dirty="0"/>
                  <a:t> There are two ways mentioned in the book</a:t>
                </a:r>
              </a:p>
              <a:p>
                <a:pPr marL="562356" lvl="1" indent="-342900">
                  <a:buFont typeface="+mj-lt"/>
                  <a:buAutoNum type="arabicPeriod"/>
                </a:pPr>
                <a:r>
                  <a:rPr lang="en-US" dirty="0"/>
                  <a:t>Pooled SD</a:t>
                </a:r>
              </a:p>
              <a:p>
                <a:pPr marL="562356" lvl="1" indent="-342900">
                  <a:buFont typeface="+mj-lt"/>
                  <a:buAutoNum type="arabicPeriod"/>
                </a:pPr>
                <a:r>
                  <a:rPr lang="en-US" dirty="0"/>
                  <a:t>Welch’s SD </a:t>
                </a:r>
              </a:p>
              <a:p>
                <a:pPr>
                  <a:buFont typeface="Arial" charset="0"/>
                  <a:buChar char="•"/>
                </a:pPr>
                <a:r>
                  <a:rPr lang="en-US" dirty="0">
                    <a:latin typeface="Cambria Math" charset="0"/>
                  </a:rPr>
                  <a:t>To create the pooled SD, we need to assume that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𝜎</m:t>
                        </m:r>
                      </m:e>
                      <m:sub>
                        <m:r>
                          <a:rPr lang="en-US" b="0" i="1" smtClean="0">
                            <a:latin typeface="Cambria Math" charset="0"/>
                          </a:rPr>
                          <m:t>𝐼</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b="0" i="1" smtClean="0">
                            <a:latin typeface="Cambria Math" charset="0"/>
                            <a:ea typeface="Cambria Math" charset="0"/>
                            <a:cs typeface="Cambria Math" charset="0"/>
                          </a:rPr>
                          <m:t>𝐸</m:t>
                        </m:r>
                      </m:sub>
                    </m:sSub>
                  </m:oMath>
                </a14:m>
                <a:endParaRPr lang="en-US" b="0" dirty="0">
                  <a:latin typeface="Cambria Math" charset="0"/>
                </a:endParaRPr>
              </a:p>
              <a:p>
                <a:pPr>
                  <a:buFont typeface="Arial" charset="0"/>
                  <a:buChar char="•"/>
                </a:pPr>
                <a:r>
                  <a:rPr lang="en-US" dirty="0">
                    <a:latin typeface="Cambria Math" charset="0"/>
                  </a:rPr>
                  <a:t>Then, we can form an estimate of this common standard deviation via</a:t>
                </a:r>
                <a:endParaRPr lang="en-US" b="0" dirty="0">
                  <a:latin typeface="Cambria Math" charset="0"/>
                </a:endParaRPr>
              </a:p>
              <a:p>
                <a:pPr>
                  <a:buFont typeface="Arial"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𝑝</m:t>
                        </m:r>
                      </m:sub>
                    </m:sSub>
                    <m:r>
                      <a:rPr lang="en-US" b="0" i="1" smtClean="0">
                        <a:latin typeface="Cambria Math" charset="0"/>
                      </a:rPr>
                      <m:t>=</m:t>
                    </m:r>
                    <m:rad>
                      <m:radPr>
                        <m:degHide m:val="on"/>
                        <m:ctrlPr>
                          <a:rPr lang="en-US" i="1">
                            <a:latin typeface="Cambria Math" panose="02040503050406030204" pitchFamily="18" charset="0"/>
                          </a:rPr>
                        </m:ctrlPr>
                      </m:radPr>
                      <m:deg/>
                      <m:e>
                        <m:f>
                          <m:fPr>
                            <m:ctrlPr>
                              <a:rPr lang="bg-BG" i="1">
                                <a:latin typeface="Cambria Math" panose="02040503050406030204" pitchFamily="18" charset="0"/>
                              </a:rPr>
                            </m:ctrlPr>
                          </m:fPr>
                          <m:num>
                            <m:r>
                              <a:rPr lang="en-US" b="0" i="1" smtClean="0">
                                <a:latin typeface="Cambria Math" charset="0"/>
                              </a:rPr>
                              <m:t>(</m:t>
                            </m:r>
                            <m:sSubSup>
                              <m:sSubSupPr>
                                <m:ctrlPr>
                                  <a:rPr lang="en-US" i="1">
                                    <a:latin typeface="Cambria Math" panose="02040503050406030204" pitchFamily="18" charset="0"/>
                                  </a:rPr>
                                </m:ctrlPr>
                              </m:sSubSupPr>
                              <m:e>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𝐼</m:t>
                                    </m:r>
                                  </m:sub>
                                </m:sSub>
                                <m:r>
                                  <a:rPr lang="en-US" b="0" i="1" smtClean="0">
                                    <a:latin typeface="Cambria Math" charset="0"/>
                                  </a:rPr>
                                  <m:t>−1) </m:t>
                                </m:r>
                                <m:r>
                                  <a:rPr lang="en-US" i="1">
                                    <a:latin typeface="Cambria Math" charset="0"/>
                                  </a:rPr>
                                  <m:t>𝑠</m:t>
                                </m:r>
                              </m:e>
                              <m:sub>
                                <m:r>
                                  <a:rPr lang="en-US" i="1">
                                    <a:latin typeface="Cambria Math" charset="0"/>
                                  </a:rPr>
                                  <m:t>𝐼</m:t>
                                </m:r>
                              </m:sub>
                              <m:sup>
                                <m:r>
                                  <a:rPr lang="en-US" i="1">
                                    <a:latin typeface="Cambria Math" charset="0"/>
                                  </a:rPr>
                                  <m:t>2</m:t>
                                </m:r>
                              </m:sup>
                            </m:sSubSup>
                            <m:r>
                              <a:rPr lang="en-US" b="0" i="1" smtClean="0">
                                <a:latin typeface="Cambria Math" charset="0"/>
                              </a:rPr>
                              <m:t>+ </m:t>
                            </m:r>
                            <m:r>
                              <a:rPr lang="en-US" i="1">
                                <a:latin typeface="Cambria Math" charset="0"/>
                              </a:rPr>
                              <m:t>(</m:t>
                            </m:r>
                            <m:sSubSup>
                              <m:sSubSupPr>
                                <m:ctrlPr>
                                  <a:rPr lang="en-US" i="1">
                                    <a:latin typeface="Cambria Math" panose="02040503050406030204" pitchFamily="18" charset="0"/>
                                  </a:rPr>
                                </m:ctrlPr>
                              </m:sSubSupPr>
                              <m:e>
                                <m:sSub>
                                  <m:sSubPr>
                                    <m:ctrlPr>
                                      <a:rPr lang="en-US" i="1">
                                        <a:latin typeface="Cambria Math" panose="02040503050406030204" pitchFamily="18" charset="0"/>
                                      </a:rPr>
                                    </m:ctrlPr>
                                  </m:sSubPr>
                                  <m:e>
                                    <m:r>
                                      <a:rPr lang="en-US" i="1">
                                        <a:latin typeface="Cambria Math" charset="0"/>
                                      </a:rPr>
                                      <m:t>𝑛</m:t>
                                    </m:r>
                                  </m:e>
                                  <m:sub>
                                    <m:r>
                                      <a:rPr lang="en-US" b="0" i="1" smtClean="0">
                                        <a:latin typeface="Cambria Math" charset="0"/>
                                      </a:rPr>
                                      <m:t>𝐸</m:t>
                                    </m:r>
                                  </m:sub>
                                </m:sSub>
                                <m:r>
                                  <a:rPr lang="en-US" i="1">
                                    <a:latin typeface="Cambria Math" charset="0"/>
                                  </a:rPr>
                                  <m:t>−1) </m:t>
                                </m:r>
                                <m:r>
                                  <a:rPr lang="en-US" i="1">
                                    <a:latin typeface="Cambria Math" charset="0"/>
                                  </a:rPr>
                                  <m:t>𝑠</m:t>
                                </m:r>
                              </m:e>
                              <m:sub>
                                <m:r>
                                  <a:rPr lang="en-US" b="0" i="1" smtClean="0">
                                    <a:latin typeface="Cambria Math" charset="0"/>
                                  </a:rPr>
                                  <m:t>𝐸</m:t>
                                </m:r>
                              </m:sub>
                              <m:sup>
                                <m:r>
                                  <a:rPr lang="en-US" i="1">
                                    <a:latin typeface="Cambria Math" charset="0"/>
                                  </a:rPr>
                                  <m:t>2</m:t>
                                </m:r>
                              </m:sup>
                            </m:sSub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𝐼</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𝑛</m:t>
                                </m:r>
                              </m:e>
                              <m:sub>
                                <m:r>
                                  <a:rPr lang="en-US" b="0" i="1" smtClean="0">
                                    <a:latin typeface="Cambria Math" charset="0"/>
                                  </a:rPr>
                                  <m:t>𝐸</m:t>
                                </m:r>
                              </m:sub>
                            </m:sSub>
                            <m:r>
                              <a:rPr lang="en-US" b="0" i="1" smtClean="0">
                                <a:latin typeface="Cambria Math" charset="0"/>
                              </a:rPr>
                              <m:t> −2</m:t>
                            </m:r>
                          </m:den>
                        </m:f>
                      </m:e>
                    </m:rad>
                  </m:oMath>
                </a14:m>
                <a:endParaRPr lang="en-US" b="0" i="1" dirty="0">
                  <a:latin typeface="Cambria Math" charset="0"/>
                </a:endParaRPr>
              </a:p>
              <a:p>
                <a:pPr>
                  <a:buFont typeface="Arial" charset="0"/>
                  <a:buChar char="•"/>
                </a:pPr>
                <a14:m>
                  <m:oMath xmlns:m="http://schemas.openxmlformats.org/officeDocument/2006/math">
                    <m:r>
                      <a:rPr lang="en-US" b="0" i="1" smtClean="0">
                        <a:latin typeface="Cambria Math" charset="0"/>
                      </a:rPr>
                      <m:t>𝑆𝐸</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rad>
                      <m:radPr>
                        <m:degHide m:val="on"/>
                        <m:ctrlPr>
                          <a:rPr lang="en-US" i="1" smtClean="0">
                            <a:latin typeface="Cambria Math" panose="02040503050406030204" pitchFamily="18" charset="0"/>
                          </a:rPr>
                        </m:ctrlPr>
                      </m:radPr>
                      <m:deg/>
                      <m:e>
                        <m:f>
                          <m:fPr>
                            <m:ctrlPr>
                              <a:rPr lang="bg-BG"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i="1" smtClean="0">
                                    <a:latin typeface="Cambria Math" charset="0"/>
                                    <a:ea typeface="Cambria Math" charset="0"/>
                                    <a:cs typeface="Cambria Math" charset="0"/>
                                  </a:rPr>
                                  <m:t>𝜎</m:t>
                                </m:r>
                              </m:e>
                              <m:sub>
                                <m:r>
                                  <a:rPr lang="en-US" b="0" i="1" smtClean="0">
                                    <a:latin typeface="Cambria Math" charset="0"/>
                                  </a:rPr>
                                  <m:t>𝐼</m:t>
                                </m:r>
                              </m:sub>
                              <m:sup>
                                <m:r>
                                  <a:rPr lang="en-US" b="0" i="1" smtClean="0">
                                    <a:latin typeface="Cambria Math" charset="0"/>
                                  </a:rPr>
                                  <m:t>2</m:t>
                                </m:r>
                              </m:sup>
                            </m:sSubSup>
                          </m:num>
                          <m:den>
                            <m:sSub>
                              <m:sSubPr>
                                <m:ctrlPr>
                                  <a:rPr lang="en-US"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𝐼</m:t>
                                </m:r>
                              </m:sub>
                            </m:sSub>
                          </m:den>
                        </m:f>
                        <m:r>
                          <a:rPr lang="en-US" b="0" i="1" smtClean="0">
                            <a:latin typeface="Cambria Math" charset="0"/>
                          </a:rPr>
                          <m:t>+</m:t>
                        </m:r>
                        <m:f>
                          <m:fPr>
                            <m:ctrlPr>
                              <a:rPr lang="bg-BG"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charset="0"/>
                                    <a:ea typeface="Cambria Math" charset="0"/>
                                    <a:cs typeface="Cambria Math" charset="0"/>
                                  </a:rPr>
                                  <m:t>𝜎</m:t>
                                </m:r>
                              </m:e>
                              <m:sub>
                                <m:r>
                                  <a:rPr lang="en-US" b="0" i="1" smtClean="0">
                                    <a:latin typeface="Cambria Math" charset="0"/>
                                  </a:rPr>
                                  <m:t>𝐸</m:t>
                                </m:r>
                              </m:sub>
                              <m:sup>
                                <m:r>
                                  <a:rPr lang="en-US" b="0" i="1" smtClean="0">
                                    <a:latin typeface="Cambria Math" charset="0"/>
                                  </a:rPr>
                                  <m:t>2</m:t>
                                </m:r>
                              </m:sup>
                            </m:sSubSup>
                          </m:num>
                          <m:den>
                            <m:sSub>
                              <m:sSubPr>
                                <m:ctrlPr>
                                  <a:rPr lang="en-US" b="0" i="1" smtClean="0">
                                    <a:latin typeface="Cambria Math" panose="02040503050406030204" pitchFamily="18" charset="0"/>
                                  </a:rPr>
                                </m:ctrlPr>
                              </m:sSubPr>
                              <m:e>
                                <m:r>
                                  <a:rPr lang="en-US" b="0" i="1" smtClean="0">
                                    <a:latin typeface="Cambria Math" charset="0"/>
                                  </a:rPr>
                                  <m:t>𝑛</m:t>
                                </m:r>
                              </m:e>
                              <m:sub>
                                <m:r>
                                  <a:rPr lang="en-US" b="0" i="1" smtClean="0">
                                    <a:latin typeface="Cambria Math" charset="0"/>
                                  </a:rPr>
                                  <m:t>𝐸</m:t>
                                </m:r>
                              </m:sub>
                            </m:sSub>
                          </m:den>
                        </m:f>
                      </m:e>
                    </m:rad>
                    <m:r>
                      <a:rPr lang="en-US" b="0" i="1" smtClean="0">
                        <a:latin typeface="Cambria Math" charset="0"/>
                      </a:rPr>
                      <m:t>  </m:t>
                    </m:r>
                  </m:oMath>
                </a14:m>
                <a:endParaRPr lang="en-US" b="0" dirty="0"/>
              </a:p>
              <a:p>
                <a:pPr>
                  <a:buFont typeface="Arial" charset="0"/>
                  <a:buChar char="•"/>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rPr>
                          <m:t>𝐼</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𝐸</m:t>
                        </m:r>
                      </m:sub>
                    </m:sSub>
                  </m:oMath>
                </a14:m>
                <a:r>
                  <a:rPr lang="en-US" dirty="0"/>
                  <a:t> and can be estimated by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𝑝</m:t>
                        </m:r>
                      </m:sub>
                    </m:sSub>
                  </m:oMath>
                </a14:m>
                <a:r>
                  <a:rPr lang="en-US" dirty="0"/>
                  <a:t>, then </a:t>
                </a:r>
                <a14:m>
                  <m:oMath xmlns:m="http://schemas.openxmlformats.org/officeDocument/2006/math">
                    <m:r>
                      <a:rPr lang="en-US" i="1">
                        <a:latin typeface="Cambria Math" charset="0"/>
                      </a:rPr>
                      <m:t>𝑆</m:t>
                    </m:r>
                    <m:r>
                      <a:rPr lang="en-US" b="0" i="1" smtClean="0">
                        <a:latin typeface="Cambria Math" charset="0"/>
                      </a:rPr>
                      <m:t>𝐸</m:t>
                    </m:r>
                    <m:r>
                      <a:rPr lang="en-US" i="1">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𝑝</m:t>
                        </m:r>
                      </m:sub>
                    </m:sSub>
                    <m:rad>
                      <m:radPr>
                        <m:degHide m:val="on"/>
                        <m:ctrlPr>
                          <a:rPr lang="en-US" i="1">
                            <a:latin typeface="Cambria Math" panose="02040503050406030204" pitchFamily="18" charset="0"/>
                          </a:rPr>
                        </m:ctrlPr>
                      </m:radPr>
                      <m:deg/>
                      <m:e>
                        <m:f>
                          <m:fPr>
                            <m:ctrlPr>
                              <a:rPr lang="bg-BG" i="1">
                                <a:latin typeface="Cambria Math" panose="02040503050406030204" pitchFamily="18" charset="0"/>
                              </a:rPr>
                            </m:ctrlPr>
                          </m:fPr>
                          <m:num>
                            <m:r>
                              <a:rPr lang="en-US" i="1" smtClean="0">
                                <a:latin typeface="Cambria Math"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𝐼</m:t>
                                </m:r>
                              </m:sub>
                            </m:sSub>
                          </m:den>
                        </m:f>
                        <m:r>
                          <a:rPr lang="en-US" i="1">
                            <a:latin typeface="Cambria Math" charset="0"/>
                          </a:rPr>
                          <m:t>+</m:t>
                        </m:r>
                        <m:f>
                          <m:fPr>
                            <m:ctrlPr>
                              <a:rPr lang="bg-BG" i="1">
                                <a:latin typeface="Cambria Math" panose="02040503050406030204" pitchFamily="18" charset="0"/>
                              </a:rPr>
                            </m:ctrlPr>
                          </m:fPr>
                          <m:num>
                            <m:r>
                              <a:rPr lang="en-US" i="1" smtClean="0">
                                <a:latin typeface="Cambria Math"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charset="0"/>
                                  </a:rPr>
                                  <m:t>𝐸</m:t>
                                </m:r>
                              </m:sub>
                            </m:sSub>
                          </m:den>
                        </m:f>
                      </m:e>
                    </m:ra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60219" y="3227388"/>
                <a:ext cx="5833277" cy="2378376"/>
              </a:xfrm>
              <a:blipFill>
                <a:blip r:embed="rId2"/>
                <a:stretch>
                  <a:fillRect l="-1149" t="-1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874152" y="2321775"/>
                <a:ext cx="1808252" cy="300082"/>
              </a:xfrm>
              <a:prstGeom prst="rect">
                <a:avLst/>
              </a:prstGeom>
              <a:noFill/>
            </p:spPr>
            <p:txBody>
              <a:bodyPr wrap="none" rtlCol="0">
                <a:spAutoFit/>
              </a:bodyPr>
              <a:lstStyle/>
              <a:p>
                <a:pPr defTabSz="685800"/>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latin typeface="Calibri" panose="020F0502020204030204"/>
                  </a:rPr>
                  <a:t> Population mean: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𝐼</m:t>
                        </m:r>
                      </m:sub>
                    </m:sSub>
                  </m:oMath>
                </a14:m>
                <a:endParaRPr lang="en-US" sz="1350" dirty="0">
                  <a:solidFill>
                    <a:prstClr val="black"/>
                  </a:solidFill>
                  <a:latin typeface="Calibri" panose="020F0502020204030204"/>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874152" y="2321775"/>
                <a:ext cx="1808252" cy="300082"/>
              </a:xfrm>
              <a:prstGeom prst="rect">
                <a:avLst/>
              </a:prstGeom>
              <a:blipFill>
                <a:blip r:embed="rId3"/>
                <a:stretch>
                  <a:fillRect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874152" y="2725553"/>
                <a:ext cx="1839606" cy="300082"/>
              </a:xfrm>
              <a:prstGeom prst="rect">
                <a:avLst/>
              </a:prstGeom>
              <a:noFill/>
            </p:spPr>
            <p:txBody>
              <a:bodyPr wrap="none" rtlCol="0">
                <a:spAutoFit/>
              </a:bodyPr>
              <a:lstStyle/>
              <a:p>
                <a:pPr defTabSz="685800"/>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latin typeface="Calibri" panose="020F0502020204030204"/>
                  </a:rPr>
                  <a:t> Population mean: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𝜇</m:t>
                        </m:r>
                      </m:e>
                      <m:sub>
                        <m:r>
                          <a:rPr lang="en-US" sz="1350" i="1">
                            <a:solidFill>
                              <a:prstClr val="black"/>
                            </a:solidFill>
                            <a:latin typeface="Cambria Math" charset="0"/>
                            <a:ea typeface="Cambria Math" charset="0"/>
                            <a:cs typeface="Cambria Math" charset="0"/>
                          </a:rPr>
                          <m:t>𝐸</m:t>
                        </m:r>
                      </m:sub>
                    </m:sSub>
                  </m:oMath>
                </a14:m>
                <a:endParaRPr lang="en-US" sz="1350" dirty="0">
                  <a:solidFill>
                    <a:prstClr val="black"/>
                  </a:solidFill>
                  <a:latin typeface="Calibri" panose="020F0502020204030204"/>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874152" y="2725553"/>
                <a:ext cx="1839606" cy="300082"/>
              </a:xfrm>
              <a:prstGeom prst="rect">
                <a:avLst/>
              </a:prstGeom>
              <a:blipFill>
                <a:blip r:embed="rId4"/>
                <a:stretch>
                  <a:fillRect t="-2041" b="-20408"/>
                </a:stretch>
              </a:blipFill>
            </p:spPr>
            <p:txBody>
              <a:bodyPr/>
              <a:lstStyle/>
              <a:p>
                <a:r>
                  <a:rPr lang="en-US">
                    <a:noFill/>
                  </a:rPr>
                  <a:t> </a:t>
                </a:r>
              </a:p>
            </p:txBody>
          </p:sp>
        </mc:Fallback>
      </mc:AlternateContent>
      <p:grpSp>
        <p:nvGrpSpPr>
          <p:cNvPr id="8" name="Group 7"/>
          <p:cNvGrpSpPr/>
          <p:nvPr/>
        </p:nvGrpSpPr>
        <p:grpSpPr>
          <a:xfrm>
            <a:off x="3042268" y="2241550"/>
            <a:ext cx="2609255" cy="985838"/>
            <a:chOff x="2532356" y="1845734"/>
            <a:chExt cx="3479007" cy="1314450"/>
          </a:xfrm>
        </p:grpSpPr>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356" y="1845734"/>
              <a:ext cx="3479007" cy="1314450"/>
            </a:xfrm>
            <a:prstGeom prst="rect">
              <a:avLst/>
            </a:prstGeom>
          </p:spPr>
        </p:pic>
        <p:sp>
          <p:nvSpPr>
            <p:cNvPr id="10" name="TextBox 9"/>
            <p:cNvSpPr txBox="1"/>
            <p:nvPr/>
          </p:nvSpPr>
          <p:spPr>
            <a:xfrm>
              <a:off x="5011838" y="2629795"/>
              <a:ext cx="104172" cy="292388"/>
            </a:xfrm>
            <a:prstGeom prst="rect">
              <a:avLst/>
            </a:prstGeom>
            <a:solidFill>
              <a:schemeClr val="bg1"/>
            </a:solidFill>
          </p:spPr>
          <p:txBody>
            <a:bodyPr wrap="square" rtlCol="0">
              <a:spAutoFit/>
            </a:bodyPr>
            <a:lstStyle/>
            <a:p>
              <a:pPr defTabSz="685800"/>
              <a:r>
                <a:rPr lang="en-US" sz="825" dirty="0">
                  <a:solidFill>
                    <a:prstClr val="black"/>
                  </a:solidFill>
                  <a:latin typeface="Calibri" panose="020F0502020204030204"/>
                </a:rPr>
                <a:t>E</a:t>
              </a:r>
            </a:p>
          </p:txBody>
        </p:sp>
        <p:sp>
          <p:nvSpPr>
            <p:cNvPr id="11" name="TextBox 10"/>
            <p:cNvSpPr txBox="1"/>
            <p:nvPr/>
          </p:nvSpPr>
          <p:spPr>
            <a:xfrm>
              <a:off x="5006052" y="2133790"/>
              <a:ext cx="104172" cy="292388"/>
            </a:xfrm>
            <a:prstGeom prst="rect">
              <a:avLst/>
            </a:prstGeom>
            <a:solidFill>
              <a:schemeClr val="bg1"/>
            </a:solidFill>
          </p:spPr>
          <p:txBody>
            <a:bodyPr wrap="square" rtlCol="0">
              <a:spAutoFit/>
            </a:bodyPr>
            <a:lstStyle/>
            <a:p>
              <a:pPr defTabSz="685800"/>
              <a:r>
                <a:rPr lang="en-US" sz="825" dirty="0">
                  <a:solidFill>
                    <a:prstClr val="black"/>
                  </a:solidFill>
                  <a:latin typeface="Calibri" panose="020F0502020204030204"/>
                </a:rPr>
                <a:t>I</a:t>
              </a:r>
            </a:p>
          </p:txBody>
        </p:sp>
      </p:grpSp>
      <mc:AlternateContent xmlns:mc="http://schemas.openxmlformats.org/markup-compatibility/2006" xmlns:a14="http://schemas.microsoft.com/office/drawing/2010/main">
        <mc:Choice Requires="a14">
          <p:sp>
            <p:nvSpPr>
              <p:cNvPr id="13" name="TextBox 12"/>
              <p:cNvSpPr txBox="1"/>
              <p:nvPr/>
            </p:nvSpPr>
            <p:spPr>
              <a:xfrm>
                <a:off x="5874154" y="2476982"/>
                <a:ext cx="1562351" cy="300082"/>
              </a:xfrm>
              <a:prstGeom prst="rect">
                <a:avLst/>
              </a:prstGeom>
              <a:noFill/>
            </p:spPr>
            <p:txBody>
              <a:bodyPr wrap="none" rtlCol="0">
                <a:spAutoFit/>
              </a:bodyPr>
              <a:lstStyle/>
              <a:p>
                <a:pPr defTabSz="685800"/>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latin typeface="Calibri" panose="020F0502020204030204"/>
                  </a:rPr>
                  <a:t> Population </a:t>
                </a:r>
                <a:r>
                  <a:rPr lang="en-US" sz="1350" dirty="0" err="1">
                    <a:solidFill>
                      <a:prstClr val="black"/>
                    </a:solidFill>
                    <a:latin typeface="Calibri" panose="020F0502020204030204"/>
                  </a:rPr>
                  <a:t>sd</a:t>
                </a:r>
                <a:r>
                  <a:rPr lang="en-US" sz="1350" dirty="0">
                    <a:solidFill>
                      <a:prstClr val="black"/>
                    </a:solidFill>
                    <a:latin typeface="Calibri" panose="020F0502020204030204"/>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𝐼</m:t>
                        </m:r>
                      </m:sub>
                    </m:sSub>
                  </m:oMath>
                </a14:m>
                <a:endParaRPr lang="en-US" sz="1350" dirty="0">
                  <a:solidFill>
                    <a:prstClr val="black"/>
                  </a:solidFill>
                  <a:latin typeface="Calibri" panose="020F0502020204030204"/>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874154" y="2476982"/>
                <a:ext cx="1562351" cy="300082"/>
              </a:xfrm>
              <a:prstGeom prst="rect">
                <a:avLst/>
              </a:prstGeom>
              <a:blipFill>
                <a:blip r:embed="rId6"/>
                <a:stretch>
                  <a:fillRect t="-2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874152" y="2887870"/>
                <a:ext cx="1593706" cy="300082"/>
              </a:xfrm>
              <a:prstGeom prst="rect">
                <a:avLst/>
              </a:prstGeom>
              <a:noFill/>
            </p:spPr>
            <p:txBody>
              <a:bodyPr wrap="none" rtlCol="0">
                <a:spAutoFit/>
              </a:bodyPr>
              <a:lstStyle/>
              <a:p>
                <a:pPr defTabSz="685800"/>
                <a14:m>
                  <m:oMath xmlns:m="http://schemas.openxmlformats.org/officeDocument/2006/math">
                    <m:r>
                      <a:rPr lang="en-US" sz="1350" i="1">
                        <a:solidFill>
                          <a:prstClr val="black"/>
                        </a:solidFill>
                        <a:latin typeface="Cambria Math" charset="0"/>
                        <a:ea typeface="Cambria Math" charset="0"/>
                        <a:cs typeface="Cambria Math" charset="0"/>
                      </a:rPr>
                      <m:t>→</m:t>
                    </m:r>
                  </m:oMath>
                </a14:m>
                <a:r>
                  <a:rPr lang="en-US" sz="1350" dirty="0">
                    <a:solidFill>
                      <a:prstClr val="black"/>
                    </a:solidFill>
                    <a:latin typeface="Calibri" panose="020F0502020204030204"/>
                  </a:rPr>
                  <a:t> Population </a:t>
                </a:r>
                <a:r>
                  <a:rPr lang="en-US" sz="1350" dirty="0" err="1">
                    <a:solidFill>
                      <a:prstClr val="black"/>
                    </a:solidFill>
                    <a:latin typeface="Calibri" panose="020F0502020204030204"/>
                  </a:rPr>
                  <a:t>sd</a:t>
                </a:r>
                <a:r>
                  <a:rPr lang="en-US" sz="1350" dirty="0">
                    <a:solidFill>
                      <a:prstClr val="black"/>
                    </a:solidFill>
                    <a:latin typeface="Calibri" panose="020F0502020204030204"/>
                  </a:rPr>
                  <a:t>: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ea typeface="Cambria Math" charset="0"/>
                            <a:cs typeface="Cambria Math" charset="0"/>
                          </a:rPr>
                          <m:t>𝜎</m:t>
                        </m:r>
                      </m:e>
                      <m:sub>
                        <m:r>
                          <a:rPr lang="en-US" sz="1350" i="1">
                            <a:solidFill>
                              <a:prstClr val="black"/>
                            </a:solidFill>
                            <a:latin typeface="Cambria Math" charset="0"/>
                          </a:rPr>
                          <m:t>𝐸</m:t>
                        </m:r>
                      </m:sub>
                    </m:sSub>
                  </m:oMath>
                </a14:m>
                <a:endParaRPr lang="en-US" sz="1350" dirty="0">
                  <a:solidFill>
                    <a:prstClr val="black"/>
                  </a:solidFill>
                  <a:latin typeface="Calibri" panose="020F0502020204030204"/>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874152" y="2887870"/>
                <a:ext cx="1593706" cy="300082"/>
              </a:xfrm>
              <a:prstGeom prst="rect">
                <a:avLst/>
              </a:prstGeom>
              <a:blipFill>
                <a:blip r:embed="rId7"/>
                <a:stretch>
                  <a:fillRect t="-4082" b="-20408"/>
                </a:stretch>
              </a:blipFill>
            </p:spPr>
            <p:txBody>
              <a:bodyPr/>
              <a:lstStyle/>
              <a:p>
                <a:r>
                  <a:rPr lang="en-US">
                    <a:noFill/>
                  </a:rPr>
                  <a:t> </a:t>
                </a:r>
              </a:p>
            </p:txBody>
          </p:sp>
        </mc:Fallback>
      </mc:AlternateContent>
      <p:sp>
        <p:nvSpPr>
          <p:cNvPr id="7" name="TextBox 6"/>
          <p:cNvSpPr txBox="1"/>
          <p:nvPr/>
        </p:nvSpPr>
        <p:spPr>
          <a:xfrm>
            <a:off x="6959651" y="3827295"/>
            <a:ext cx="1810277" cy="507831"/>
          </a:xfrm>
          <a:prstGeom prst="rect">
            <a:avLst/>
          </a:prstGeom>
          <a:noFill/>
        </p:spPr>
        <p:txBody>
          <a:bodyPr wrap="square" rtlCol="0">
            <a:spAutoFit/>
          </a:bodyPr>
          <a:lstStyle/>
          <a:p>
            <a:pPr defTabSz="685800"/>
            <a:r>
              <a:rPr lang="en-US" sz="1350" dirty="0">
                <a:solidFill>
                  <a:srgbClr val="FF0000"/>
                </a:solidFill>
                <a:latin typeface="Calibri" panose="020F0502020204030204"/>
              </a:rPr>
              <a:t>What if this assumption isn’t true?</a:t>
            </a:r>
          </a:p>
        </p:txBody>
      </p:sp>
    </p:spTree>
    <p:extLst>
      <p:ext uri="{BB962C8B-B14F-4D97-AF65-F5344CB8AC3E}">
        <p14:creationId xmlns:p14="http://schemas.microsoft.com/office/powerpoint/2010/main" val="179367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Welch’s t-Test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only differences between Welch’s t-Test and the ”pooled” t-test are:</a:t>
                </a:r>
              </a:p>
              <a:p>
                <a:pPr>
                  <a:buFont typeface="Arial" charset="0"/>
                  <a:buChar char="•"/>
                </a:pPr>
                <a:r>
                  <a:rPr lang="en-US" dirty="0"/>
                  <a:t> The standard error: </a:t>
                </a:r>
                <a14:m>
                  <m:oMath xmlns:m="http://schemas.openxmlformats.org/officeDocument/2006/math">
                    <m:r>
                      <a:rPr lang="en-US" i="1">
                        <a:latin typeface="Cambria Math" charset="0"/>
                      </a:rPr>
                      <m:t>𝑆𝐸</m:t>
                    </m:r>
                    <m:r>
                      <a:rPr lang="en-US" i="1">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a:t>
                </a:r>
              </a:p>
              <a:p>
                <a:pPr marL="0" indent="0">
                  <a:buNone/>
                </a:pPr>
                <a14:m>
                  <m:oMath xmlns:m="http://schemas.openxmlformats.org/officeDocument/2006/math">
                    <m:r>
                      <a:rPr lang="en-US" i="1">
                        <a:latin typeface="Cambria Math" charset="0"/>
                      </a:rPr>
                      <m:t>𝑆𝐸</m:t>
                    </m:r>
                    <m:r>
                      <a:rPr lang="en-US" i="1">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a:t>
                </a:r>
                <a14:m>
                  <m:oMath xmlns:m="http://schemas.openxmlformats.org/officeDocument/2006/math">
                    <m:r>
                      <a:rPr lang="en-US" b="0" i="0" smtClean="0">
                        <a:latin typeface="Cambria Math" panose="02040503050406030204" pitchFamily="18" charset="0"/>
                      </a:rPr>
                      <m:t>=</m:t>
                    </m:r>
                    <m:rad>
                      <m:radPr>
                        <m:degHide m:val="on"/>
                        <m:ctrlPr>
                          <a:rPr lang="bg-BG" i="1">
                            <a:latin typeface="Cambria Math" panose="02040503050406030204" pitchFamily="18" charset="0"/>
                          </a:rPr>
                        </m:ctrlPr>
                      </m:radPr>
                      <m:deg/>
                      <m:e>
                        <m:f>
                          <m:fPr>
                            <m:ctrlPr>
                              <a:rPr lang="bg-BG" i="1">
                                <a:latin typeface="Cambria Math" panose="02040503050406030204" pitchFamily="18" charset="0"/>
                              </a:rPr>
                            </m:ctrlPr>
                          </m:fPr>
                          <m:num>
                            <m:sSup>
                              <m:sSupPr>
                                <m:ctrlPr>
                                  <a:rPr lang="bg-BG"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e>
                              <m:sup>
                                <m:r>
                                  <a:rPr lang="en-US" b="0" i="1" smtClean="0">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1</m:t>
                                </m:r>
                              </m:sub>
                            </m:sSub>
                          </m:den>
                        </m:f>
                        <m:r>
                          <a:rPr lang="en-US" i="1">
                            <a:latin typeface="Cambria Math" charset="0"/>
                          </a:rPr>
                          <m:t>+</m:t>
                        </m:r>
                        <m:f>
                          <m:fPr>
                            <m:ctrlPr>
                              <a:rPr lang="bg-BG" i="1">
                                <a:latin typeface="Cambria Math" panose="02040503050406030204" pitchFamily="18" charset="0"/>
                              </a:rPr>
                            </m:ctrlPr>
                          </m:fPr>
                          <m:num>
                            <m:sSup>
                              <m:sSupPr>
                                <m:ctrlPr>
                                  <a:rPr lang="bg-BG"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e>
                              <m:sup>
                                <m:r>
                                  <a:rPr lang="en-US" i="1">
                                    <a:latin typeface="Cambria Math" panose="02040503050406030204" pitchFamily="18" charset="0"/>
                                  </a:rPr>
                                  <m:t>2</m:t>
                                </m:r>
                              </m:sup>
                            </m:s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2</m:t>
                                </m:r>
                              </m:sub>
                            </m:sSub>
                          </m:den>
                        </m:f>
                      </m:e>
                    </m:ra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ad>
                      <m:radPr>
                        <m:degHide m:val="on"/>
                        <m:ctrlPr>
                          <a:rPr lang="bg-BG" i="1">
                            <a:latin typeface="Cambria Math" panose="02040503050406030204" pitchFamily="18" charset="0"/>
                          </a:rPr>
                        </m:ctrlPr>
                      </m:radPr>
                      <m:deg/>
                      <m:e>
                        <m:f>
                          <m:fPr>
                            <m:ctrlPr>
                              <a:rPr lang="bg-BG"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1</m:t>
                                </m:r>
                              </m:sub>
                            </m:sSub>
                          </m:den>
                        </m:f>
                        <m:r>
                          <a:rPr lang="en-US" i="1">
                            <a:latin typeface="Cambria Math" charset="0"/>
                          </a:rPr>
                          <m:t>+</m:t>
                        </m:r>
                        <m:f>
                          <m:fPr>
                            <m:ctrlPr>
                              <a:rPr lang="bg-BG"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2</m:t>
                                </m:r>
                              </m:sub>
                            </m:sSub>
                          </m:den>
                        </m:f>
                      </m:e>
                    </m:rad>
                    <m:r>
                      <a:rPr lang="en-US" i="1" smtClean="0">
                        <a:latin typeface="Cambria Math" panose="02040503050406030204" pitchFamily="18" charset="0"/>
                      </a:rPr>
                      <m:t> </m:t>
                    </m:r>
                  </m:oMath>
                </a14:m>
                <a:r>
                  <a:rPr lang="en-US" dirty="0"/>
                  <a:t>   (Pooled SD)</a:t>
                </a:r>
              </a:p>
              <a:p>
                <a:pPr marL="0" indent="0">
                  <a:buNone/>
                </a:pPr>
                <a14:m>
                  <m:oMath xmlns:m="http://schemas.openxmlformats.org/officeDocument/2006/math">
                    <m:r>
                      <a:rPr lang="en-US" i="1">
                        <a:latin typeface="Cambria Math" charset="0"/>
                      </a:rPr>
                      <m:t>𝑆𝐸</m:t>
                    </m:r>
                    <m:r>
                      <a:rPr lang="en-US" i="1">
                        <a:latin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𝐼</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𝑌</m:t>
                            </m:r>
                          </m:e>
                        </m:acc>
                      </m:e>
                      <m:sub>
                        <m:r>
                          <a:rPr lang="en-US" i="1">
                            <a:latin typeface="Cambria Math" charset="0"/>
                            <a:ea typeface="Cambria Math" charset="0"/>
                            <a:cs typeface="Cambria Math" charset="0"/>
                          </a:rPr>
                          <m:t>𝐸</m:t>
                        </m:r>
                      </m:sub>
                    </m:sSub>
                  </m:oMath>
                </a14:m>
                <a:r>
                  <a:rPr lang="en-US" dirty="0"/>
                  <a:t>) </a:t>
                </a:r>
                <a14:m>
                  <m:oMath xmlns:m="http://schemas.openxmlformats.org/officeDocument/2006/math">
                    <m:r>
                      <a:rPr lang="en-US" b="0" i="0" smtClean="0">
                        <a:latin typeface="Cambria Math" panose="02040503050406030204" pitchFamily="18" charset="0"/>
                      </a:rPr>
                      <m:t>=</m:t>
                    </m:r>
                    <m:rad>
                      <m:radPr>
                        <m:degHide m:val="on"/>
                        <m:ctrlPr>
                          <a:rPr lang="bg-BG" i="1" smtClean="0">
                            <a:latin typeface="Cambria Math" panose="02040503050406030204" pitchFamily="18" charset="0"/>
                          </a:rPr>
                        </m:ctrlPr>
                      </m:radPr>
                      <m:deg/>
                      <m:e>
                        <m:f>
                          <m:fPr>
                            <m:ctrlPr>
                              <a:rPr lang="bg-BG"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charset="0"/>
                                    <a:ea typeface="Cambria Math" charset="0"/>
                                    <a:cs typeface="Cambria Math" charset="0"/>
                                  </a:rPr>
                                  <m:t>𝜎</m:t>
                                </m:r>
                              </m:e>
                              <m:sub>
                                <m:r>
                                  <a:rPr lang="en-US" i="1">
                                    <a:latin typeface="Cambria Math" panose="02040503050406030204" pitchFamily="18" charset="0"/>
                                    <a:ea typeface="Cambria Math" charset="0"/>
                                    <a:cs typeface="Cambria Math" charset="0"/>
                                  </a:rPr>
                                  <m:t>1</m:t>
                                </m:r>
                              </m:sub>
                              <m:sup>
                                <m:r>
                                  <a:rPr lang="en-US" i="1">
                                    <a:latin typeface="Cambria Math" charset="0"/>
                                  </a:rPr>
                                  <m:t>2</m:t>
                                </m:r>
                              </m:sup>
                            </m:sSub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1</m:t>
                                </m:r>
                              </m:sub>
                            </m:sSub>
                          </m:den>
                        </m:f>
                        <m:r>
                          <a:rPr lang="en-US" i="1">
                            <a:latin typeface="Cambria Math" charset="0"/>
                          </a:rPr>
                          <m:t>+</m:t>
                        </m:r>
                        <m:f>
                          <m:fPr>
                            <m:ctrlPr>
                              <a:rPr lang="bg-BG"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charset="0"/>
                                    <a:ea typeface="Cambria Math" charset="0"/>
                                    <a:cs typeface="Cambria Math" charset="0"/>
                                  </a:rPr>
                                  <m:t>𝜎</m:t>
                                </m:r>
                              </m:e>
                              <m:sub>
                                <m:r>
                                  <a:rPr lang="en-US" i="1">
                                    <a:latin typeface="Cambria Math" panose="02040503050406030204" pitchFamily="18" charset="0"/>
                                    <a:ea typeface="Cambria Math" charset="0"/>
                                    <a:cs typeface="Cambria Math" charset="0"/>
                                  </a:rPr>
                                  <m:t>2</m:t>
                                </m:r>
                              </m:sub>
                              <m:sup>
                                <m:r>
                                  <a:rPr lang="en-US" i="1">
                                    <a:latin typeface="Cambria Math" charset="0"/>
                                  </a:rPr>
                                  <m:t>2</m:t>
                                </m:r>
                              </m:sup>
                            </m:sSubSup>
                          </m:num>
                          <m:den>
                            <m:sSub>
                              <m:sSubPr>
                                <m:ctrlPr>
                                  <a:rPr lang="en-US" i="1">
                                    <a:latin typeface="Cambria Math" panose="02040503050406030204" pitchFamily="18" charset="0"/>
                                  </a:rPr>
                                </m:ctrlPr>
                              </m:sSubPr>
                              <m:e>
                                <m:r>
                                  <a:rPr lang="en-US" i="1">
                                    <a:latin typeface="Cambria Math" charset="0"/>
                                  </a:rPr>
                                  <m:t>𝑛</m:t>
                                </m:r>
                              </m:e>
                              <m:sub>
                                <m:r>
                                  <a:rPr lang="en-US" i="1">
                                    <a:latin typeface="Cambria Math" panose="02040503050406030204" pitchFamily="18" charset="0"/>
                                  </a:rPr>
                                  <m:t>2</m:t>
                                </m:r>
                              </m:sub>
                            </m:sSub>
                          </m:den>
                        </m:f>
                      </m:e>
                    </m:rad>
                  </m:oMath>
                </a14:m>
                <a:r>
                  <a:rPr lang="en-US" dirty="0"/>
                  <a:t>             (Cannot be written as above when you cannot assume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ea typeface="Cambria Math" charset="0"/>
                            <a:cs typeface="Cambria Math" charset="0"/>
                          </a:rPr>
                          <m:t>𝜎</m:t>
                        </m:r>
                      </m:e>
                      <m:sub>
                        <m:r>
                          <a:rPr lang="en-US" i="1">
                            <a:latin typeface="Cambria Math" panose="02040503050406030204" pitchFamily="18" charset="0"/>
                            <a:ea typeface="Cambria Math" charset="0"/>
                            <a:cs typeface="Cambria Math" charset="0"/>
                          </a:rPr>
                          <m:t>1</m:t>
                        </m:r>
                      </m:sub>
                      <m:sup>
                        <m:r>
                          <a:rPr lang="en-US" i="1">
                            <a:latin typeface="Cambria Math"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ea typeface="Cambria Math" charset="0"/>
                            <a:cs typeface="Cambria Math" charset="0"/>
                          </a:rPr>
                          <m:t>𝜎</m:t>
                        </m:r>
                      </m:e>
                      <m:sub>
                        <m:r>
                          <a:rPr lang="en-US" b="0" i="1" smtClean="0">
                            <a:latin typeface="Cambria Math" panose="02040503050406030204" pitchFamily="18" charset="0"/>
                            <a:ea typeface="Cambria Math" charset="0"/>
                            <a:cs typeface="Cambria Math" charset="0"/>
                          </a:rPr>
                          <m:t>2</m:t>
                        </m:r>
                      </m:sub>
                      <m:sup>
                        <m:r>
                          <a:rPr lang="en-US" i="1">
                            <a:latin typeface="Cambria Math" charset="0"/>
                          </a:rPr>
                          <m:t>2</m:t>
                        </m:r>
                      </m:sup>
                    </m:sSubSup>
                  </m:oMath>
                </a14:m>
                <a:r>
                  <a:rPr lang="en-US" dirty="0"/>
                  <a:t>)</a:t>
                </a:r>
              </a:p>
              <a:p>
                <a:pPr>
                  <a:buFont typeface="Arial" charset="0"/>
                  <a:buChar char="•"/>
                </a:pPr>
                <a:r>
                  <a:rPr lang="en-US" dirty="0"/>
                  <a:t> The degrees of freedom (Satterthwaite Approximation)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55" t="-166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372791" y="4374970"/>
            <a:ext cx="5879306" cy="1071563"/>
          </a:xfrm>
          <a:prstGeom prst="rect">
            <a:avLst/>
          </a:prstGeom>
        </p:spPr>
      </p:pic>
    </p:spTree>
    <p:extLst>
      <p:ext uri="{BB962C8B-B14F-4D97-AF65-F5344CB8AC3E}">
        <p14:creationId xmlns:p14="http://schemas.microsoft.com/office/powerpoint/2010/main" val="36177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Hypothesis:</a:t>
            </a:r>
            <a:br>
              <a:rPr lang="en-US" dirty="0"/>
            </a:br>
            <a:r>
              <a:rPr lang="en-US" dirty="0"/>
              <a:t>Welch’s t-Tools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1" y="2458535"/>
            <a:ext cx="3023000" cy="606239"/>
          </a:xfrm>
        </p:spPr>
      </p:pic>
      <p:sp>
        <p:nvSpPr>
          <p:cNvPr id="4" name="Slide Number Placeholder 3"/>
          <p:cNvSpPr>
            <a:spLocks noGrp="1"/>
          </p:cNvSpPr>
          <p:nvPr>
            <p:ph type="sldNum" sz="quarter" idx="12"/>
          </p:nvPr>
        </p:nvSpPr>
        <p:spPr/>
        <p:txBody>
          <a:bodyPr/>
          <a:lstStyle/>
          <a:p>
            <a:pPr defTabSz="685800">
              <a:defRPr/>
            </a:pPr>
            <a:fld id="{85BC5B7D-D6B0-4550-9BAF-D21F2647AC79}" type="slidenum">
              <a:rPr lang="en-US" altLang="en-US">
                <a:latin typeface="Calibri" panose="020F0502020204030204"/>
              </a:rPr>
              <a:pPr defTabSz="685800">
                <a:defRPr/>
              </a:pPr>
              <a:t>193</a:t>
            </a:fld>
            <a:endParaRPr lang="en-US" altLang="en-US">
              <a:latin typeface="Calibri" panose="020F0502020204030204"/>
            </a:endParaRPr>
          </a:p>
        </p:txBody>
      </p:sp>
      <mc:AlternateContent xmlns:mc="http://schemas.openxmlformats.org/markup-compatibility/2006" xmlns:a14="http://schemas.microsoft.com/office/drawing/2010/main">
        <mc:Choice Requires="a14">
          <p:sp>
            <p:nvSpPr>
              <p:cNvPr id="10" name="TextBox 9"/>
              <p:cNvSpPr txBox="1"/>
              <p:nvPr/>
            </p:nvSpPr>
            <p:spPr>
              <a:xfrm>
                <a:off x="220134" y="4882141"/>
                <a:ext cx="7780867" cy="715581"/>
              </a:xfrm>
              <a:prstGeom prst="rect">
                <a:avLst/>
              </a:prstGeom>
              <a:noFill/>
            </p:spPr>
            <p:txBody>
              <a:bodyPr wrap="square" rtlCol="0">
                <a:spAutoFit/>
              </a:bodyPr>
              <a:lstStyle/>
              <a:p>
                <a:pPr algn="just" defTabSz="685800"/>
                <a:r>
                  <a:rPr lang="en-US" sz="1350" dirty="0">
                    <a:solidFill>
                      <a:prstClr val="black"/>
                    </a:solidFill>
                    <a:latin typeface="Calibri" panose="020F0502020204030204"/>
                  </a:rPr>
                  <a:t>This experiment provides strong evidence that the intrinsic rather than extrinsic motivation is associated with a higher scoring poem (p-value = 0.0056 from a two-sample t-test).  The estimated treatment effect is 4.14 pts. (95% confidence interval </a:t>
                </a:r>
                <a14:m>
                  <m:oMath xmlns:m="http://schemas.openxmlformats.org/officeDocument/2006/math">
                    <m:d>
                      <m:dPr>
                        <m:begChr m:val="["/>
                        <m:endChr m:val="]"/>
                        <m:ctrlPr>
                          <a:rPr lang="en-US" sz="1350" i="1">
                            <a:solidFill>
                              <a:prstClr val="black"/>
                            </a:solidFill>
                            <a:latin typeface="Cambria Math" panose="02040503050406030204" pitchFamily="18" charset="0"/>
                            <a:ea typeface="Cambria Math" charset="0"/>
                            <a:cs typeface="Cambria Math" charset="0"/>
                          </a:rPr>
                        </m:ctrlPr>
                      </m:dPr>
                      <m:e>
                        <m:r>
                          <a:rPr lang="en-US" sz="1350" i="1">
                            <a:solidFill>
                              <a:prstClr val="black"/>
                            </a:solidFill>
                            <a:latin typeface="Cambria Math" charset="0"/>
                            <a:ea typeface="Cambria Math" charset="0"/>
                            <a:cs typeface="Cambria Math" charset="0"/>
                          </a:rPr>
                          <m:t>1.28, 7.01</m:t>
                        </m:r>
                      </m:e>
                    </m:d>
                  </m:oMath>
                </a14:m>
                <a:r>
                  <a:rPr lang="en-US" sz="1350" dirty="0">
                    <a:solidFill>
                      <a:prstClr val="black"/>
                    </a:solidFill>
                    <a:latin typeface="Calibri" panose="020F0502020204030204"/>
                  </a:rPr>
                  <a:t> pts on a 40 pt. scale.)</a:t>
                </a:r>
              </a:p>
            </p:txBody>
          </p:sp>
        </mc:Choice>
        <mc:Fallback xmlns="">
          <p:sp>
            <p:nvSpPr>
              <p:cNvPr id="10" name="TextBox 9"/>
              <p:cNvSpPr txBox="1">
                <a:spLocks noRot="1" noChangeAspect="1" noMove="1" noResize="1" noEditPoints="1" noAdjustHandles="1" noChangeArrowheads="1" noChangeShapeType="1" noTextEdit="1"/>
              </p:cNvSpPr>
              <p:nvPr/>
            </p:nvSpPr>
            <p:spPr>
              <a:xfrm>
                <a:off x="220134" y="4882141"/>
                <a:ext cx="7780867" cy="715581"/>
              </a:xfrm>
              <a:prstGeom prst="rect">
                <a:avLst/>
              </a:prstGeom>
              <a:blipFill>
                <a:blip r:embed="rId3"/>
                <a:stretch>
                  <a:fillRect l="-157" t="-1709" r="-157" b="-8547"/>
                </a:stretch>
              </a:blipFill>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0155" y="2305843"/>
            <a:ext cx="3650846" cy="2415656"/>
          </a:xfrm>
          <a:prstGeom prst="rect">
            <a:avLst/>
          </a:prstGeom>
        </p:spPr>
      </p:pic>
      <p:sp>
        <p:nvSpPr>
          <p:cNvPr id="12" name="Frame 11"/>
          <p:cNvSpPr/>
          <p:nvPr/>
        </p:nvSpPr>
        <p:spPr>
          <a:xfrm>
            <a:off x="6573644" y="4512063"/>
            <a:ext cx="662513" cy="1947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p:sp>
        <p:nvSpPr>
          <p:cNvPr id="9" name="Frame 8"/>
          <p:cNvSpPr/>
          <p:nvPr/>
        </p:nvSpPr>
        <p:spPr>
          <a:xfrm>
            <a:off x="4508269" y="3933533"/>
            <a:ext cx="2235431" cy="155291"/>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3" name="TextBox 2"/>
              <p:cNvSpPr txBox="1"/>
              <p:nvPr/>
            </p:nvSpPr>
            <p:spPr>
              <a:xfrm>
                <a:off x="537633" y="3168651"/>
                <a:ext cx="3636434" cy="1546577"/>
              </a:xfrm>
              <a:prstGeom prst="rect">
                <a:avLst/>
              </a:prstGeom>
              <a:noFill/>
            </p:spPr>
            <p:txBody>
              <a:bodyPr wrap="square" rtlCol="0">
                <a:spAutoFit/>
              </a:bodyPr>
              <a:lstStyle/>
              <a:p>
                <a:pPr defTabSz="685800"/>
                <a:r>
                  <a:rPr lang="en-US" sz="1350" dirty="0">
                    <a:solidFill>
                      <a:prstClr val="black"/>
                    </a:solidFill>
                    <a:latin typeface="Calibri" panose="020F0502020204030204"/>
                  </a:rPr>
                  <a:t>Ho: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Ha: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𝐼</m:t>
                        </m:r>
                      </m:sub>
                    </m:sSub>
                    <m:r>
                      <a:rPr lang="en-US" sz="1350" i="1">
                        <a:solidFill>
                          <a:prstClr val="black"/>
                        </a:solidFill>
                        <a:latin typeface="Cambria Math" panose="02040503050406030204" pitchFamily="18" charset="0"/>
                        <a:ea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𝐸</m:t>
                        </m:r>
                      </m:sub>
                    </m:sSub>
                  </m:oMath>
                </a14:m>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Critical value (Two Sided):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latin typeface="Calibri" panose="020F0502020204030204"/>
                  </a:rPr>
                  <a:t>2.167</a:t>
                </a:r>
              </a:p>
              <a:p>
                <a:pPr defTabSz="685800"/>
                <a:r>
                  <a:rPr lang="en-US" sz="1350" dirty="0">
                    <a:solidFill>
                      <a:prstClr val="black"/>
                    </a:solidFill>
                    <a:latin typeface="Calibri" panose="020F0502020204030204"/>
                  </a:rPr>
                  <a:t>Test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 2.92</a:t>
                </a:r>
              </a:p>
              <a:p>
                <a:pPr defTabSz="685800"/>
                <a:r>
                  <a:rPr lang="en-US" sz="1350" dirty="0">
                    <a:solidFill>
                      <a:prstClr val="black"/>
                    </a:solidFill>
                    <a:latin typeface="Calibri" panose="020F0502020204030204"/>
                  </a:rPr>
                  <a:t>P-value = .0056</a:t>
                </a:r>
              </a:p>
              <a:p>
                <a:pPr defTabSz="685800"/>
                <a:r>
                  <a:rPr lang="en-US" sz="1350" dirty="0">
                    <a:solidFill>
                      <a:prstClr val="black"/>
                    </a:solidFill>
                    <a:latin typeface="Calibri" panose="020F0502020204030204"/>
                  </a:rPr>
                  <a:t>Reject Ho</a:t>
                </a:r>
              </a:p>
            </p:txBody>
          </p:sp>
        </mc:Choice>
        <mc:Fallback xmlns="">
          <p:sp>
            <p:nvSpPr>
              <p:cNvPr id="3" name="TextBox 2"/>
              <p:cNvSpPr txBox="1">
                <a:spLocks noRot="1" noChangeAspect="1" noMove="1" noResize="1" noEditPoints="1" noAdjustHandles="1" noChangeArrowheads="1" noChangeShapeType="1" noTextEdit="1"/>
              </p:cNvSpPr>
              <p:nvPr/>
            </p:nvSpPr>
            <p:spPr>
              <a:xfrm>
                <a:off x="537633" y="3168651"/>
                <a:ext cx="3636434" cy="1546577"/>
              </a:xfrm>
              <a:prstGeom prst="rect">
                <a:avLst/>
              </a:prstGeom>
              <a:blipFill>
                <a:blip r:embed="rId5"/>
                <a:stretch>
                  <a:fillRect l="-335" t="-791" b="-3557"/>
                </a:stretch>
              </a:blipFill>
            </p:spPr>
            <p:txBody>
              <a:bodyPr/>
              <a:lstStyle/>
              <a:p>
                <a:r>
                  <a:rPr lang="en-US">
                    <a:noFill/>
                  </a:rPr>
                  <a:t> </a:t>
                </a:r>
              </a:p>
            </p:txBody>
          </p:sp>
        </mc:Fallback>
      </mc:AlternateContent>
    </p:spTree>
    <p:extLst>
      <p:ext uri="{BB962C8B-B14F-4D97-AF65-F5344CB8AC3E}">
        <p14:creationId xmlns:p14="http://schemas.microsoft.com/office/powerpoint/2010/main" val="38013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p:pic>
        <p:nvPicPr>
          <p:cNvPr id="5" name="Picture 4"/>
          <p:cNvPicPr>
            <a:picLocks noChangeAspect="1"/>
          </p:cNvPicPr>
          <p:nvPr/>
        </p:nvPicPr>
        <p:blipFill>
          <a:blip r:embed="rId2"/>
          <a:stretch>
            <a:fillRect/>
          </a:stretch>
        </p:blipFill>
        <p:spPr>
          <a:xfrm>
            <a:off x="4639169" y="2296583"/>
            <a:ext cx="4139971" cy="3144970"/>
          </a:xfrm>
          <a:prstGeom prst="rect">
            <a:avLst/>
          </a:prstGeom>
        </p:spPr>
      </p:pic>
      <p:pic>
        <p:nvPicPr>
          <p:cNvPr id="6" name="Picture 5"/>
          <p:cNvPicPr>
            <a:picLocks noChangeAspect="1"/>
          </p:cNvPicPr>
          <p:nvPr/>
        </p:nvPicPr>
        <p:blipFill>
          <a:blip r:embed="rId3"/>
          <a:stretch>
            <a:fillRect/>
          </a:stretch>
        </p:blipFill>
        <p:spPr>
          <a:xfrm>
            <a:off x="470342" y="2296583"/>
            <a:ext cx="1062125" cy="3028392"/>
          </a:xfrm>
          <a:prstGeom prst="rect">
            <a:avLst/>
          </a:prstGeom>
        </p:spPr>
      </p:pic>
      <p:pic>
        <p:nvPicPr>
          <p:cNvPr id="7" name="Picture 6"/>
          <p:cNvPicPr>
            <a:picLocks noChangeAspect="1"/>
          </p:cNvPicPr>
          <p:nvPr/>
        </p:nvPicPr>
        <p:blipFill>
          <a:blip r:embed="rId4"/>
          <a:stretch>
            <a:fillRect/>
          </a:stretch>
        </p:blipFill>
        <p:spPr>
          <a:xfrm>
            <a:off x="1954207" y="2457450"/>
            <a:ext cx="1375574" cy="2654535"/>
          </a:xfrm>
          <a:prstGeom prst="rect">
            <a:avLst/>
          </a:prstGeom>
        </p:spPr>
      </p:pic>
    </p:spTree>
    <p:extLst>
      <p:ext uri="{BB962C8B-B14F-4D97-AF65-F5344CB8AC3E}">
        <p14:creationId xmlns:p14="http://schemas.microsoft.com/office/powerpoint/2010/main" val="27363357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p:pic>
        <p:nvPicPr>
          <p:cNvPr id="5" name="Picture 4"/>
          <p:cNvPicPr>
            <a:picLocks noChangeAspect="1"/>
          </p:cNvPicPr>
          <p:nvPr/>
        </p:nvPicPr>
        <p:blipFill>
          <a:blip r:embed="rId2"/>
          <a:stretch>
            <a:fillRect/>
          </a:stretch>
        </p:blipFill>
        <p:spPr>
          <a:xfrm>
            <a:off x="4639169" y="2296583"/>
            <a:ext cx="4139971" cy="314497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40267" y="2392087"/>
                <a:ext cx="4572000" cy="715581"/>
              </a:xfrm>
              <a:prstGeom prst="rect">
                <a:avLst/>
              </a:prstGeom>
            </p:spPr>
            <p:txBody>
              <a:bodyPr>
                <a:spAutoFit/>
              </a:bodyPr>
              <a:lstStyle/>
              <a:p>
                <a:pPr defTabSz="685800"/>
                <a:r>
                  <a:rPr lang="en-US" sz="1350" dirty="0">
                    <a:solidFill>
                      <a:prstClr val="black"/>
                    </a:solidFill>
                    <a:latin typeface="Calibri" panose="020F0502020204030204"/>
                  </a:rPr>
                  <a:t>Ho: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Ha: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rPr>
                      <m:t>&lt;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mc:Choice>
        <mc:Fallback xmlns="">
          <p:sp>
            <p:nvSpPr>
              <p:cNvPr id="4" name="Rectangle 3"/>
              <p:cNvSpPr>
                <a:spLocks noRot="1" noChangeAspect="1" noMove="1" noResize="1" noEditPoints="1" noAdjustHandles="1" noChangeArrowheads="1" noChangeShapeType="1" noTextEdit="1"/>
              </p:cNvSpPr>
              <p:nvPr/>
            </p:nvSpPr>
            <p:spPr>
              <a:xfrm>
                <a:off x="440267" y="2392087"/>
                <a:ext cx="4572000" cy="715581"/>
              </a:xfrm>
              <a:prstGeom prst="rect">
                <a:avLst/>
              </a:prstGeom>
              <a:blipFill>
                <a:blip r:embed="rId3"/>
                <a:stretch>
                  <a:fillRect l="-267" t="-847"/>
                </a:stretch>
              </a:blipFill>
            </p:spPr>
            <p:txBody>
              <a:bodyPr/>
              <a:lstStyle/>
              <a:p>
                <a:r>
                  <a:rPr lang="en-US">
                    <a:noFill/>
                  </a:rPr>
                  <a:t> </a:t>
                </a:r>
              </a:p>
            </p:txBody>
          </p:sp>
        </mc:Fallback>
      </mc:AlternateContent>
      <p:sp>
        <p:nvSpPr>
          <p:cNvPr id="8" name="TextBox 7"/>
          <p:cNvSpPr txBox="1"/>
          <p:nvPr/>
        </p:nvSpPr>
        <p:spPr>
          <a:xfrm>
            <a:off x="397933" y="3122084"/>
            <a:ext cx="4017434" cy="1338828"/>
          </a:xfrm>
          <a:prstGeom prst="rect">
            <a:avLst/>
          </a:prstGeom>
          <a:noFill/>
        </p:spPr>
        <p:txBody>
          <a:bodyPr wrap="square" rtlCol="0">
            <a:spAutoFit/>
          </a:bodyPr>
          <a:lstStyle/>
          <a:p>
            <a:pPr defTabSz="685800"/>
            <a:r>
              <a:rPr lang="en-US" sz="1350" dirty="0">
                <a:solidFill>
                  <a:prstClr val="black"/>
                </a:solidFill>
                <a:latin typeface="Calibri" panose="020F0502020204030204"/>
              </a:rPr>
              <a:t>Strong evidence against normality, but CTL applies.</a:t>
            </a:r>
          </a:p>
          <a:p>
            <a:pPr defTabSz="685800"/>
            <a:r>
              <a:rPr lang="en-US" sz="1350" dirty="0">
                <a:solidFill>
                  <a:prstClr val="black"/>
                </a:solidFill>
                <a:latin typeface="Calibri" panose="020F0502020204030204"/>
              </a:rPr>
              <a:t>Strong evidence against equal standard deviations and different sample sizes. (They are close but the standard deviations appear to be so different that this may make a real difference.)  </a:t>
            </a:r>
          </a:p>
          <a:p>
            <a:pPr defTabSz="685800"/>
            <a:r>
              <a:rPr lang="en-US" sz="1350" dirty="0">
                <a:solidFill>
                  <a:prstClr val="black"/>
                </a:solidFill>
                <a:latin typeface="Calibri" panose="020F0502020204030204"/>
              </a:rPr>
              <a:t>We will assume independence.  </a:t>
            </a:r>
          </a:p>
        </p:txBody>
      </p:sp>
      <p:sp>
        <p:nvSpPr>
          <p:cNvPr id="9" name="TextBox 8"/>
          <p:cNvSpPr txBox="1"/>
          <p:nvPr/>
        </p:nvSpPr>
        <p:spPr>
          <a:xfrm>
            <a:off x="512906" y="4666576"/>
            <a:ext cx="3551714"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Student’s t-test not a good idea here.</a:t>
            </a:r>
          </a:p>
        </p:txBody>
      </p:sp>
    </p:spTree>
    <p:extLst>
      <p:ext uri="{BB962C8B-B14F-4D97-AF65-F5344CB8AC3E}">
        <p14:creationId xmlns:p14="http://schemas.microsoft.com/office/powerpoint/2010/main" val="15052092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Income Discrimination!</a:t>
            </a:r>
          </a:p>
        </p:txBody>
      </p:sp>
      <mc:AlternateContent xmlns:mc="http://schemas.openxmlformats.org/markup-compatibility/2006" xmlns:a14="http://schemas.microsoft.com/office/drawing/2010/main">
        <mc:Choice Requires="a14">
          <p:sp>
            <p:nvSpPr>
              <p:cNvPr id="4" name="TextBox 3"/>
              <p:cNvSpPr txBox="1"/>
              <p:nvPr/>
            </p:nvSpPr>
            <p:spPr>
              <a:xfrm>
                <a:off x="491065" y="2321982"/>
                <a:ext cx="3856568" cy="3208571"/>
              </a:xfrm>
              <a:prstGeom prst="rect">
                <a:avLst/>
              </a:prstGeom>
              <a:noFill/>
            </p:spPr>
            <p:txBody>
              <a:bodyPr wrap="square" rtlCol="0">
                <a:spAutoFit/>
              </a:bodyPr>
              <a:lstStyle/>
              <a:p>
                <a:pPr defTabSz="685800"/>
                <a:r>
                  <a:rPr lang="en-US" sz="1350" dirty="0">
                    <a:solidFill>
                      <a:prstClr val="black"/>
                    </a:solidFill>
                    <a:latin typeface="Calibri" panose="020F0502020204030204"/>
                  </a:rPr>
                  <a:t>Ho: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rPr>
                          <m:t>𝐹</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Ha: </a:t>
                </a:r>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𝐹</m:t>
                        </m:r>
                      </m:sub>
                    </m:sSub>
                    <m:r>
                      <a:rPr lang="en-US" sz="1350" i="1">
                        <a:solidFill>
                          <a:prstClr val="black"/>
                        </a:solidFill>
                        <a:latin typeface="Cambria Math" panose="02040503050406030204" pitchFamily="18" charset="0"/>
                      </a:rPr>
                      <m:t>&lt;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ea typeface="Cambria Math" panose="02040503050406030204" pitchFamily="18" charset="0"/>
                          </a:rPr>
                          <m:t>𝜇</m:t>
                        </m:r>
                      </m:e>
                      <m:sub>
                        <m:r>
                          <a:rPr lang="en-US" sz="1350" i="1">
                            <a:solidFill>
                              <a:prstClr val="black"/>
                            </a:solidFill>
                            <a:latin typeface="Cambria Math" panose="02040503050406030204" pitchFamily="18" charset="0"/>
                            <a:ea typeface="Cambria Math" panose="02040503050406030204" pitchFamily="18" charset="0"/>
                          </a:rPr>
                          <m:t>𝑀</m:t>
                        </m:r>
                      </m:sub>
                    </m:sSub>
                  </m:oMath>
                </a14:m>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Critical value (Two Sided): </a:t>
                </a:r>
                <a14:m>
                  <m:oMath xmlns:m="http://schemas.openxmlformats.org/officeDocument/2006/math">
                    <m:r>
                      <m:rPr>
                        <m:sty m:val="p"/>
                      </m:rPr>
                      <a:rPr lang="en-US" sz="1350">
                        <a:solidFill>
                          <a:prstClr val="black"/>
                        </a:solidFill>
                        <a:latin typeface="Cambria Math" panose="02040503050406030204" pitchFamily="18" charset="0"/>
                        <a:ea typeface="Cambria Math" panose="02040503050406030204" pitchFamily="18" charset="0"/>
                      </a:rPr>
                      <m:t>t</m:t>
                    </m:r>
                    <m:r>
                      <a:rPr lang="en-US" sz="1350" baseline="-25000">
                        <a:solidFill>
                          <a:prstClr val="black"/>
                        </a:solidFill>
                        <a:latin typeface="Cambria Math" panose="02040503050406030204" pitchFamily="18" charset="0"/>
                        <a:ea typeface="Cambria Math" panose="02040503050406030204" pitchFamily="18" charset="0"/>
                      </a:rPr>
                      <m:t>.025,29</m:t>
                    </m:r>
                    <m:r>
                      <a:rPr lang="en-US" sz="1350" i="1">
                        <a:solidFill>
                          <a:prstClr val="black"/>
                        </a:solidFill>
                        <a:latin typeface="Cambria Math" panose="02040503050406030204" pitchFamily="18" charset="0"/>
                        <a:ea typeface="Cambria Math" panose="02040503050406030204" pitchFamily="18" charset="0"/>
                      </a:rPr>
                      <m:t>=± </m:t>
                    </m:r>
                  </m:oMath>
                </a14:m>
                <a:r>
                  <a:rPr lang="en-US" sz="1350" dirty="0">
                    <a:solidFill>
                      <a:prstClr val="black"/>
                    </a:solidFill>
                    <a:latin typeface="Calibri" panose="020F0502020204030204"/>
                  </a:rPr>
                  <a:t>2.045</a:t>
                </a:r>
              </a:p>
              <a:p>
                <a:pPr defTabSz="685800"/>
                <a:r>
                  <a:rPr lang="en-US" sz="1350" dirty="0">
                    <a:solidFill>
                      <a:prstClr val="black"/>
                    </a:solidFill>
                    <a:latin typeface="Calibri" panose="020F0502020204030204"/>
                  </a:rPr>
                  <a:t>Test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 -3.88</a:t>
                </a:r>
              </a:p>
              <a:p>
                <a:pPr defTabSz="685800"/>
                <a:r>
                  <a:rPr lang="en-US" sz="1350" dirty="0">
                    <a:solidFill>
                      <a:prstClr val="black"/>
                    </a:solidFill>
                    <a:latin typeface="Calibri" panose="020F0502020204030204"/>
                  </a:rPr>
                  <a:t>P-value = .0006</a:t>
                </a:r>
              </a:p>
              <a:p>
                <a:pPr defTabSz="685800"/>
                <a:r>
                  <a:rPr lang="en-US" sz="1350" dirty="0">
                    <a:solidFill>
                      <a:prstClr val="black"/>
                    </a:solidFill>
                    <a:latin typeface="Calibri" panose="020F0502020204030204"/>
                  </a:rPr>
                  <a:t>Reject Ho</a:t>
                </a:r>
              </a:p>
              <a:p>
                <a:pPr defTabSz="685800"/>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Conclusion: There is strong evidence to suggest that the mean income of the female group is less than the mean income of the male group (p-value = .0006).  A 95% confidence interval for this difference is ($29,124, $94,176) in favor of the males.  </a:t>
                </a:r>
              </a:p>
              <a:p>
                <a:pPr defTabSz="685800"/>
                <a:endParaRPr lang="en-US" sz="1350" dirty="0">
                  <a:solidFill>
                    <a:prstClr val="black"/>
                  </a:solidFill>
                  <a:latin typeface="Calibri" panose="020F0502020204030204"/>
                </a:endParaRPr>
              </a:p>
              <a:p>
                <a:pPr defTabSz="685800"/>
                <a:r>
                  <a:rPr lang="en-US" sz="1350" dirty="0">
                    <a:solidFill>
                      <a:prstClr val="black"/>
                    </a:solidFill>
                    <a:latin typeface="Calibri" panose="020F0502020204030204"/>
                  </a:rPr>
                  <a:t>That is quite a difference! </a:t>
                </a:r>
              </a:p>
            </p:txBody>
          </p:sp>
        </mc:Choice>
        <mc:Fallback xmlns="">
          <p:sp>
            <p:nvSpPr>
              <p:cNvPr id="4" name="TextBox 3"/>
              <p:cNvSpPr txBox="1">
                <a:spLocks noRot="1" noChangeAspect="1" noMove="1" noResize="1" noEditPoints="1" noAdjustHandles="1" noChangeArrowheads="1" noChangeShapeType="1" noTextEdit="1"/>
              </p:cNvSpPr>
              <p:nvPr/>
            </p:nvSpPr>
            <p:spPr>
              <a:xfrm>
                <a:off x="491065" y="2321982"/>
                <a:ext cx="3856568" cy="3208571"/>
              </a:xfrm>
              <a:prstGeom prst="rect">
                <a:avLst/>
              </a:prstGeom>
              <a:blipFill>
                <a:blip r:embed="rId2"/>
                <a:stretch>
                  <a:fillRect l="-475" t="-380" r="-633" b="-114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4685937" y="2321983"/>
            <a:ext cx="3137792" cy="2973263"/>
          </a:xfrm>
          <a:prstGeom prst="rect">
            <a:avLst/>
          </a:prstGeom>
        </p:spPr>
      </p:pic>
      <p:sp>
        <p:nvSpPr>
          <p:cNvPr id="3" name="Rectangle 2">
            <a:extLst>
              <a:ext uri="{FF2B5EF4-FFF2-40B4-BE49-F238E27FC236}">
                <a16:creationId xmlns:a16="http://schemas.microsoft.com/office/drawing/2014/main" id="{09C31D5F-0C93-4DE0-A625-FB227850EC76}"/>
              </a:ext>
            </a:extLst>
          </p:cNvPr>
          <p:cNvSpPr/>
          <p:nvPr/>
        </p:nvSpPr>
        <p:spPr>
          <a:xfrm>
            <a:off x="6596514" y="4477637"/>
            <a:ext cx="620335" cy="1594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6" name="Rectangle 5">
            <a:extLst>
              <a:ext uri="{FF2B5EF4-FFF2-40B4-BE49-F238E27FC236}">
                <a16:creationId xmlns:a16="http://schemas.microsoft.com/office/drawing/2014/main" id="{5BEB4C41-8837-421E-B069-341F750CA9FA}"/>
              </a:ext>
            </a:extLst>
          </p:cNvPr>
          <p:cNvSpPr/>
          <p:nvPr/>
        </p:nvSpPr>
        <p:spPr>
          <a:xfrm>
            <a:off x="6036636" y="3935375"/>
            <a:ext cx="717697" cy="1149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9349843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33" y="1000462"/>
            <a:ext cx="8384117" cy="994172"/>
          </a:xfrm>
        </p:spPr>
        <p:txBody>
          <a:bodyPr>
            <a:normAutofit/>
          </a:bodyPr>
          <a:lstStyle/>
          <a:p>
            <a:pPr algn="ctr"/>
            <a:r>
              <a:rPr lang="en-US" dirty="0"/>
              <a:t>Rank Sum versus Welch’s … the Take Away</a:t>
            </a:r>
          </a:p>
        </p:txBody>
      </p:sp>
      <p:sp>
        <p:nvSpPr>
          <p:cNvPr id="3" name="Content Placeholder 2"/>
          <p:cNvSpPr>
            <a:spLocks noGrp="1"/>
          </p:cNvSpPr>
          <p:nvPr>
            <p:ph idx="1"/>
          </p:nvPr>
        </p:nvSpPr>
        <p:spPr>
          <a:xfrm>
            <a:off x="200886" y="2238886"/>
            <a:ext cx="8746411" cy="3798779"/>
          </a:xfrm>
        </p:spPr>
        <p:txBody>
          <a:bodyPr>
            <a:normAutofit/>
          </a:bodyPr>
          <a:lstStyle/>
          <a:p>
            <a:pPr marL="0" indent="0">
              <a:buNone/>
            </a:pPr>
            <a:r>
              <a:rPr lang="en-US" dirty="0"/>
              <a:t>If you wish to make inference on the mean and you have the sample size to invoke the CLT, Welch’s t-test is preferred by most statisticians, and it is robust to different standard deviations even when the sample size is not equal.</a:t>
            </a:r>
          </a:p>
          <a:p>
            <a:pPr marL="0" indent="0">
              <a:buNone/>
            </a:pPr>
            <a:endParaRPr lang="en-US" sz="825" dirty="0"/>
          </a:p>
          <a:p>
            <a:pPr marL="0" indent="0">
              <a:buNone/>
            </a:pPr>
            <a:r>
              <a:rPr lang="en-US" dirty="0"/>
              <a:t>Often, especially in skewed distributions, the median is a better measure of center.  For this reason, one may prefer the rank sum test even when Welch’s t-test is available.  </a:t>
            </a:r>
          </a:p>
          <a:p>
            <a:pPr marL="0" indent="0">
              <a:buNone/>
            </a:pPr>
            <a:endParaRPr lang="en-US" sz="825" dirty="0"/>
          </a:p>
          <a:p>
            <a:pPr marL="0" indent="0">
              <a:buNone/>
            </a:pPr>
            <a:r>
              <a:rPr lang="en-US" dirty="0"/>
              <a:t>If you have small sample sizes, you may not be very confident about the normality assumption even if the histograms and q-q plots look okay.  For this reason, one may wish to be “conservative” and run the rank sum test and obtain inference on the median.</a:t>
            </a:r>
          </a:p>
          <a:p>
            <a:pPr marL="0" indent="0">
              <a:buNone/>
            </a:pPr>
            <a:endParaRPr lang="en-US" sz="825" dirty="0"/>
          </a:p>
          <a:p>
            <a:pPr marL="0" indent="0">
              <a:buNone/>
            </a:pPr>
            <a:r>
              <a:rPr lang="en-US" dirty="0"/>
              <a:t>If there are outliers or censored values, the rank sum test is often the most appropriate as the t-test is not resistant to outliers and has no way of using censored data. </a:t>
            </a:r>
          </a:p>
          <a:p>
            <a:pPr marL="0" indent="0">
              <a:buNone/>
            </a:pPr>
            <a:endParaRPr lang="en-US" dirty="0"/>
          </a:p>
        </p:txBody>
      </p:sp>
    </p:spTree>
    <p:extLst>
      <p:ext uri="{BB962C8B-B14F-4D97-AF65-F5344CB8AC3E}">
        <p14:creationId xmlns:p14="http://schemas.microsoft.com/office/powerpoint/2010/main" val="194649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671" y="1028700"/>
            <a:ext cx="6172200" cy="594122"/>
          </a:xfrm>
        </p:spPr>
        <p:txBody>
          <a:bodyPr/>
          <a:lstStyle/>
          <a:p>
            <a:r>
              <a:rPr lang="en-US" dirty="0"/>
              <a:t>Performance of Welch’s t-test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929" y="3371850"/>
            <a:ext cx="6468218" cy="237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928" y="1657350"/>
            <a:ext cx="6585686"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2457450" y="2800350"/>
            <a:ext cx="5715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28900" y="2628900"/>
            <a:ext cx="28575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58000" y="2628900"/>
            <a:ext cx="2857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29000" y="3200400"/>
            <a:ext cx="2857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485900" y="3028950"/>
            <a:ext cx="10287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485900" y="4972050"/>
            <a:ext cx="3200400" cy="342900"/>
          </a:xfrm>
          <a:prstGeom prst="rect">
            <a:avLst/>
          </a:pr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5876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Paired T-Test</a:t>
            </a:r>
          </a:p>
        </p:txBody>
      </p:sp>
      <p:sp>
        <p:nvSpPr>
          <p:cNvPr id="3" name="Content Placeholder 2"/>
          <p:cNvSpPr>
            <a:spLocks noGrp="1"/>
          </p:cNvSpPr>
          <p:nvPr>
            <p:ph idx="1"/>
          </p:nvPr>
        </p:nvSpPr>
        <p:spPr>
          <a:xfrm>
            <a:off x="822960" y="2241551"/>
            <a:ext cx="6502632" cy="3017520"/>
          </a:xfrm>
        </p:spPr>
        <p:txBody>
          <a:bodyPr>
            <a:normAutofit/>
          </a:bodyPr>
          <a:lstStyle/>
          <a:p>
            <a:pPr marL="0" indent="0">
              <a:buNone/>
            </a:pPr>
            <a:r>
              <a:rPr lang="en-US" dirty="0"/>
              <a:t>Known alternatively as Matched Pairs or Dependent t-Test</a:t>
            </a:r>
          </a:p>
          <a:p>
            <a:pPr marL="0" indent="0">
              <a:buNone/>
            </a:pPr>
            <a:endParaRPr lang="en-US" dirty="0"/>
          </a:p>
          <a:p>
            <a:pPr marL="0" indent="0">
              <a:buNone/>
            </a:pPr>
            <a:r>
              <a:rPr lang="en-US" dirty="0"/>
              <a:t>Assumptions</a:t>
            </a:r>
          </a:p>
          <a:p>
            <a:pPr lvl="1">
              <a:buFont typeface="Arial" charset="0"/>
              <a:buChar char="•"/>
            </a:pPr>
            <a:r>
              <a:rPr lang="en-US" sz="1500" dirty="0"/>
              <a:t>Data are either:</a:t>
            </a:r>
          </a:p>
          <a:p>
            <a:pPr lvl="2">
              <a:buFont typeface="Arial" charset="0"/>
              <a:buChar char="•"/>
            </a:pPr>
            <a:r>
              <a:rPr lang="en-US" sz="1500" dirty="0"/>
              <a:t>From one sample that has been tested twice (example pre- and post-test or repeated measures)</a:t>
            </a:r>
          </a:p>
          <a:p>
            <a:pPr lvl="2">
              <a:buFont typeface="Arial" charset="0"/>
              <a:buChar char="•"/>
            </a:pPr>
            <a:r>
              <a:rPr lang="en-US" sz="1500" dirty="0"/>
              <a:t>From a group of subjects that are thought to be similar and can thus be matched or paired (example from same family, or twins)</a:t>
            </a:r>
          </a:p>
          <a:p>
            <a:pPr lvl="2">
              <a:buFont typeface="Arial" charset="0"/>
              <a:buChar char="•"/>
            </a:pPr>
            <a:endParaRPr lang="en-US" sz="1500" dirty="0"/>
          </a:p>
          <a:p>
            <a:pPr lvl="1">
              <a:buFont typeface="Arial" charset="0"/>
              <a:buChar char="•"/>
            </a:pPr>
            <a:r>
              <a:rPr lang="en-US" sz="1500" dirty="0"/>
              <a:t>Data are normally distributed, independent between observations, and have identical variances. </a:t>
            </a:r>
          </a:p>
          <a:p>
            <a:endParaRPr lang="en-US" dirty="0"/>
          </a:p>
          <a:p>
            <a:endParaRPr lang="en-US" dirty="0"/>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199</a:t>
            </a:fld>
            <a:endParaRPr lang="en-US">
              <a:latin typeface="Calibri" panose="020F0502020204030204"/>
            </a:endParaRPr>
          </a:p>
        </p:txBody>
      </p:sp>
      <p:pic>
        <p:nvPicPr>
          <p:cNvPr id="5" name="Picture 4"/>
          <p:cNvPicPr>
            <a:picLocks noChangeAspect="1"/>
          </p:cNvPicPr>
          <p:nvPr/>
        </p:nvPicPr>
        <p:blipFill>
          <a:blip r:embed="rId2"/>
          <a:stretch>
            <a:fillRect/>
          </a:stretch>
        </p:blipFill>
        <p:spPr>
          <a:xfrm>
            <a:off x="7483102" y="3866093"/>
            <a:ext cx="1364456" cy="1614488"/>
          </a:xfrm>
          <a:prstGeom prst="rect">
            <a:avLst/>
          </a:prstGeom>
        </p:spPr>
      </p:pic>
      <p:pic>
        <p:nvPicPr>
          <p:cNvPr id="6" name="Picture 5"/>
          <p:cNvPicPr>
            <a:picLocks noChangeAspect="1"/>
          </p:cNvPicPr>
          <p:nvPr/>
        </p:nvPicPr>
        <p:blipFill>
          <a:blip r:embed="rId3"/>
          <a:stretch>
            <a:fillRect/>
          </a:stretch>
        </p:blipFill>
        <p:spPr>
          <a:xfrm>
            <a:off x="7075907" y="2241551"/>
            <a:ext cx="1771650" cy="1607344"/>
          </a:xfrm>
          <a:prstGeom prst="rect">
            <a:avLst/>
          </a:prstGeom>
        </p:spPr>
      </p:pic>
      <p:cxnSp>
        <p:nvCxnSpPr>
          <p:cNvPr id="8" name="Straight Arrow Connector 7"/>
          <p:cNvCxnSpPr/>
          <p:nvPr/>
        </p:nvCxnSpPr>
        <p:spPr>
          <a:xfrm flipH="1">
            <a:off x="6359237" y="3021782"/>
            <a:ext cx="540327" cy="41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109855" y="4213513"/>
            <a:ext cx="1215737" cy="459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4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Creativity Scores: </a:t>
            </a:r>
            <a:br>
              <a:rPr lang="en-US" dirty="0"/>
            </a:br>
            <a:r>
              <a:rPr lang="en-US" dirty="0"/>
              <a:t>Intrinsic vs. Extrinsic Motivation</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3935" t="6509" b="13220"/>
          <a:stretch/>
        </p:blipFill>
        <p:spPr>
          <a:xfrm>
            <a:off x="882947" y="1834732"/>
            <a:ext cx="3771863" cy="3517920"/>
          </a:xfrm>
        </p:spPr>
      </p:pic>
      <p:sp>
        <p:nvSpPr>
          <p:cNvPr id="3" name="TextBox 2"/>
          <p:cNvSpPr txBox="1"/>
          <p:nvPr/>
        </p:nvSpPr>
        <p:spPr>
          <a:xfrm>
            <a:off x="4654810" y="2800686"/>
            <a:ext cx="4386320" cy="646331"/>
          </a:xfrm>
          <a:prstGeom prst="rect">
            <a:avLst/>
          </a:prstGeom>
          <a:noFill/>
        </p:spPr>
        <p:txBody>
          <a:bodyPr wrap="square" rtlCol="0">
            <a:spAutoFit/>
          </a:bodyPr>
          <a:lstStyle/>
          <a:p>
            <a:pPr algn="ctr"/>
            <a:r>
              <a:rPr lang="en-US" dirty="0"/>
              <a:t>Subjects volunteered for the study. </a:t>
            </a:r>
          </a:p>
          <a:p>
            <a:pPr algn="ctr"/>
            <a:r>
              <a:rPr lang="en-US" dirty="0"/>
              <a:t>Then, treatments were randomly assigned.</a:t>
            </a:r>
          </a:p>
        </p:txBody>
      </p:sp>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819" y="3746459"/>
            <a:ext cx="3664782" cy="1384641"/>
          </a:xfrm>
          <a:prstGeom prst="rect">
            <a:avLst/>
          </a:prstGeom>
        </p:spPr>
      </p:pic>
    </p:spTree>
    <p:extLst>
      <p:ext uri="{BB962C8B-B14F-4D97-AF65-F5344CB8AC3E}">
        <p14:creationId xmlns:p14="http://schemas.microsoft.com/office/powerpoint/2010/main" val="1428980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321" y="286606"/>
            <a:ext cx="7593439" cy="1450757"/>
          </a:xfrm>
        </p:spPr>
        <p:txBody>
          <a:bodyPr/>
          <a:lstStyle/>
          <a:p>
            <a:r>
              <a:rPr lang="en-US" dirty="0"/>
              <a:t>Age Discrimination (Two Sided)</a:t>
            </a:r>
          </a:p>
        </p:txBody>
      </p:sp>
      <mc:AlternateContent xmlns:mc="http://schemas.openxmlformats.org/markup-compatibility/2006" xmlns:a14="http://schemas.microsoft.com/office/drawing/2010/main">
        <mc:Choice Requires="a14">
          <p:sp>
            <p:nvSpPr>
              <p:cNvPr id="7" name="TextBox 6"/>
              <p:cNvSpPr txBox="1"/>
              <p:nvPr/>
            </p:nvSpPr>
            <p:spPr>
              <a:xfrm>
                <a:off x="3114185" y="1849797"/>
                <a:ext cx="2112698" cy="1200329"/>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𝐹</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𝑁𝐹</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𝐹</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panose="02040503050406030204" pitchFamily="18" charset="0"/>
                            <a:ea typeface="Cambria Math" charset="0"/>
                            <a:cs typeface="Cambria Math" charset="0"/>
                          </a:rPr>
                          <m:t>𝑁𝐹</m:t>
                        </m:r>
                        <m:r>
                          <a:rPr lang="en-US" i="1">
                            <a:latin typeface="Cambria Math" charset="0"/>
                            <a:ea typeface="Cambria Math" charset="0"/>
                            <a:cs typeface="Cambria Math" charset="0"/>
                          </a:rPr>
                          <m:t> </m:t>
                        </m:r>
                      </m:sub>
                    </m:sSub>
                    <m:r>
                      <a:rPr lang="en-US" i="1">
                        <a:latin typeface="Cambria Math" panose="02040503050406030204" pitchFamily="18"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r>
                  <a:rPr lang="en-US" dirty="0"/>
                  <a:t>P-value =204/1000           </a:t>
                </a:r>
              </a:p>
              <a:p>
                <a:r>
                  <a:rPr lang="en-US" dirty="0"/>
                  <a:t>              = 0.204</a:t>
                </a:r>
              </a:p>
            </p:txBody>
          </p:sp>
        </mc:Choice>
        <mc:Fallback xmlns="">
          <p:sp>
            <p:nvSpPr>
              <p:cNvPr id="7" name="TextBox 6"/>
              <p:cNvSpPr txBox="1">
                <a:spLocks noRot="1" noChangeAspect="1" noMove="1" noResize="1" noEditPoints="1" noAdjustHandles="1" noChangeArrowheads="1" noChangeShapeType="1" noTextEdit="1"/>
              </p:cNvSpPr>
              <p:nvPr/>
            </p:nvSpPr>
            <p:spPr>
              <a:xfrm>
                <a:off x="3114185" y="1849797"/>
                <a:ext cx="2112698" cy="1200329"/>
              </a:xfrm>
              <a:prstGeom prst="rect">
                <a:avLst/>
              </a:prstGeom>
              <a:blipFill rotWithShape="0">
                <a:blip r:embed="rId3"/>
                <a:stretch>
                  <a:fillRect l="-2601" t="-2538" r="-21387" b="-7107"/>
                </a:stretch>
              </a:blipFill>
            </p:spPr>
            <p:txBody>
              <a:bodyPr/>
              <a:lstStyle/>
              <a:p>
                <a:r>
                  <a:rPr lang="en-US">
                    <a:noFill/>
                  </a:rPr>
                  <a:t> </a:t>
                </a:r>
              </a:p>
            </p:txBody>
          </p:sp>
        </mc:Fallback>
      </mc:AlternateContent>
      <p:sp>
        <p:nvSpPr>
          <p:cNvPr id="8" name="Right Arrow 7"/>
          <p:cNvSpPr/>
          <p:nvPr/>
        </p:nvSpPr>
        <p:spPr>
          <a:xfrm>
            <a:off x="3628913" y="398214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1168" y="1797580"/>
            <a:ext cx="2954962" cy="1600438"/>
          </a:xfrm>
          <a:prstGeom prst="rect">
            <a:avLst/>
          </a:prstGeom>
        </p:spPr>
        <p:txBody>
          <a:bodyPr wrap="square">
            <a:spAutoFit/>
          </a:bodyPr>
          <a:lstStyle/>
          <a:p>
            <a:r>
              <a:rPr lang="en-US" sz="1400" b="1" dirty="0">
                <a:latin typeface="Times New Roman" panose="02020603050405020304" pitchFamily="18" charset="0"/>
              </a:rPr>
              <a:t>Fired</a:t>
            </a:r>
          </a:p>
          <a:p>
            <a:r>
              <a:rPr lang="en-US" sz="1400" dirty="0">
                <a:latin typeface="Times New Roman" panose="02020603050405020304" pitchFamily="18" charset="0"/>
              </a:rPr>
              <a:t>34 7 37 38 41 42 43 44 44 45 45 </a:t>
            </a:r>
          </a:p>
          <a:p>
            <a:r>
              <a:rPr lang="en-US" sz="1400" dirty="0">
                <a:latin typeface="Times New Roman" panose="02020603050405020304" pitchFamily="18" charset="0"/>
              </a:rPr>
              <a:t>45 46 48 49 53 53 54 54 55 56 57 60</a:t>
            </a:r>
          </a:p>
          <a:p>
            <a:r>
              <a:rPr lang="en-US" sz="1400" b="1" dirty="0">
                <a:latin typeface="Times New Roman" panose="02020603050405020304" pitchFamily="18" charset="0"/>
              </a:rPr>
              <a:t>Not fired</a:t>
            </a:r>
          </a:p>
          <a:p>
            <a:r>
              <a:rPr lang="en-US" sz="1400" dirty="0">
                <a:latin typeface="Times New Roman" panose="02020603050405020304" pitchFamily="18" charset="0"/>
              </a:rPr>
              <a:t>27 33 36 37 38 38 39 42 42 43 43 44 </a:t>
            </a:r>
          </a:p>
          <a:p>
            <a:r>
              <a:rPr lang="en-US" sz="1400" dirty="0">
                <a:latin typeface="Times New Roman" panose="02020603050405020304" pitchFamily="18" charset="0"/>
              </a:rPr>
              <a:t>44 44 45 45 45 45 46 46 47 47 48 48 </a:t>
            </a:r>
          </a:p>
          <a:p>
            <a:r>
              <a:rPr lang="en-US" sz="1400" dirty="0">
                <a:latin typeface="Times New Roman" panose="02020603050405020304" pitchFamily="18" charset="0"/>
              </a:rPr>
              <a:t>49 49 51 51 52 54</a:t>
            </a:r>
            <a:endParaRPr lang="en-US" sz="1400" b="1" dirty="0">
              <a:latin typeface="Times New Roman" panose="02020603050405020304" pitchFamily="18" charset="0"/>
            </a:endParaRPr>
          </a:p>
        </p:txBody>
      </p:sp>
      <p:pic>
        <p:nvPicPr>
          <p:cNvPr id="11" name="Picture 10"/>
          <p:cNvPicPr>
            <a:picLocks noChangeAspect="1"/>
          </p:cNvPicPr>
          <p:nvPr/>
        </p:nvPicPr>
        <p:blipFill>
          <a:blip r:embed="rId4"/>
          <a:stretch>
            <a:fillRect/>
          </a:stretch>
        </p:blipFill>
        <p:spPr>
          <a:xfrm>
            <a:off x="328271" y="3395756"/>
            <a:ext cx="2297314" cy="1733754"/>
          </a:xfrm>
          <a:prstGeom prst="rect">
            <a:avLst/>
          </a:prstGeom>
        </p:spPr>
      </p:pic>
      <p:sp>
        <p:nvSpPr>
          <p:cNvPr id="12" name="TextBox 11"/>
          <p:cNvSpPr txBox="1"/>
          <p:nvPr/>
        </p:nvSpPr>
        <p:spPr>
          <a:xfrm>
            <a:off x="141075" y="5468283"/>
            <a:ext cx="9144000" cy="938719"/>
          </a:xfrm>
          <a:prstGeom prst="rect">
            <a:avLst/>
          </a:prstGeom>
          <a:noFill/>
        </p:spPr>
        <p:txBody>
          <a:bodyPr wrap="square" rtlCol="0">
            <a:spAutoFit/>
          </a:bodyPr>
          <a:lstStyle/>
          <a:p>
            <a:r>
              <a:rPr lang="en-US" sz="1100" dirty="0"/>
              <a:t>There is not sufficient evidence to suggest that the mean age of those who were fired is different from the mean age of those who were not fired (p-value = 0.204). The p-value is so high that even the null hypothesis of a one-sided test cannot be rejected. (There is insufficient evident to claim that the mean age of fired employees is greater than that of not fired employees.)</a:t>
            </a:r>
          </a:p>
          <a:p>
            <a:r>
              <a:rPr lang="en-US" sz="1100" dirty="0"/>
              <a:t>Since this was a random sample of government employees in Samoa, we can generalize this inference to all government-employed people in Samoa. </a:t>
            </a:r>
          </a:p>
          <a:p>
            <a:r>
              <a:rPr lang="en-US" sz="1100" dirty="0"/>
              <a:t>Note: since we FTR (fail to reject) Ho, there is no need to discuss causation or association. </a:t>
            </a:r>
          </a:p>
        </p:txBody>
      </p:sp>
      <mc:AlternateContent xmlns:mc="http://schemas.openxmlformats.org/markup-compatibility/2006" xmlns:a14="http://schemas.microsoft.com/office/drawing/2010/main">
        <mc:Choice Requires="a14">
          <p:sp>
            <p:nvSpPr>
              <p:cNvPr id="17" name="TextBox 16"/>
              <p:cNvSpPr txBox="1"/>
              <p:nvPr/>
            </p:nvSpPr>
            <p:spPr>
              <a:xfrm>
                <a:off x="162050" y="5187912"/>
                <a:ext cx="2524153" cy="184666"/>
              </a:xfrm>
              <a:prstGeom prst="rect">
                <a:avLst/>
              </a:prstGeom>
              <a:noFill/>
            </p:spPr>
            <p:txBody>
              <a:bodyPr wrap="none" lIns="0" tIns="0" rIns="0" bIns="0" rtlCol="0">
                <a:spAutoFit/>
              </a:bodyPr>
              <a:lstStyle/>
              <a:p>
                <a14:m>
                  <m:oMath xmlns:m="http://schemas.openxmlformats.org/officeDocument/2006/math">
                    <m:sSub>
                      <m:sSubPr>
                        <m:ctrlPr>
                          <a:rPr lang="en-US" sz="1200" b="1" i="1" smtClean="0">
                            <a:latin typeface="Cambria Math" panose="02040503050406030204" pitchFamily="18" charset="0"/>
                          </a:rPr>
                        </m:ctrlPr>
                      </m:sSub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𝒀</m:t>
                            </m:r>
                          </m:e>
                        </m:acc>
                      </m:e>
                      <m:sub>
                        <m:r>
                          <a:rPr lang="en-US" sz="1200" b="1" i="1" smtClean="0">
                            <a:latin typeface="Cambria Math" panose="02040503050406030204" pitchFamily="18" charset="0"/>
                          </a:rPr>
                          <m:t>𝑭</m:t>
                        </m:r>
                      </m:sub>
                    </m:sSub>
                    <m:r>
                      <a:rPr lang="en-US" sz="1200" b="1" i="1" smtClean="0">
                        <a:latin typeface="Cambria Math" panose="02040503050406030204" pitchFamily="18" charset="0"/>
                      </a:rPr>
                      <m:t>−</m:t>
                    </m:r>
                    <m:sSub>
                      <m:sSubPr>
                        <m:ctrlPr>
                          <a:rPr lang="en-US" sz="1200" b="1" i="1">
                            <a:latin typeface="Cambria Math" panose="02040503050406030204" pitchFamily="18" charset="0"/>
                          </a:rPr>
                        </m:ctrlPr>
                      </m:sSubPr>
                      <m:e>
                        <m:acc>
                          <m:accPr>
                            <m:chr m:val="̅"/>
                            <m:ctrlPr>
                              <a:rPr lang="en-US" sz="1200" b="1" i="1" smtClean="0">
                                <a:latin typeface="Cambria Math" panose="02040503050406030204" pitchFamily="18" charset="0"/>
                              </a:rPr>
                            </m:ctrlPr>
                          </m:accPr>
                          <m:e>
                            <m:r>
                              <a:rPr lang="en-US" sz="1200" b="1" i="1" smtClean="0">
                                <a:latin typeface="Cambria Math" panose="02040503050406030204" pitchFamily="18" charset="0"/>
                              </a:rPr>
                              <m:t>𝒀</m:t>
                            </m:r>
                          </m:e>
                        </m:acc>
                      </m:e>
                      <m:sub>
                        <m:r>
                          <a:rPr lang="en-US" sz="1200" b="1" i="1" smtClean="0">
                            <a:latin typeface="Cambria Math" panose="02040503050406030204" pitchFamily="18" charset="0"/>
                          </a:rPr>
                          <m:t>𝑵𝑭</m:t>
                        </m:r>
                      </m:sub>
                    </m:sSub>
                  </m:oMath>
                </a14:m>
                <a:r>
                  <a:rPr lang="en-US" sz="1200" b="1" dirty="0"/>
                  <a:t> = 45.8571 – 43.9333 = 1.9238</a:t>
                </a:r>
              </a:p>
            </p:txBody>
          </p:sp>
        </mc:Choice>
        <mc:Fallback xmlns="">
          <p:sp>
            <p:nvSpPr>
              <p:cNvPr id="17" name="TextBox 16"/>
              <p:cNvSpPr txBox="1">
                <a:spLocks noRot="1" noChangeAspect="1" noMove="1" noResize="1" noEditPoints="1" noAdjustHandles="1" noChangeArrowheads="1" noChangeShapeType="1" noTextEdit="1"/>
              </p:cNvSpPr>
              <p:nvPr/>
            </p:nvSpPr>
            <p:spPr>
              <a:xfrm>
                <a:off x="162050" y="5187912"/>
                <a:ext cx="2524153" cy="184666"/>
              </a:xfrm>
              <a:prstGeom prst="rect">
                <a:avLst/>
              </a:prstGeom>
              <a:blipFill rotWithShape="0">
                <a:blip r:embed="rId5"/>
                <a:stretch>
                  <a:fillRect l="-2174" t="-23333" r="-3140" b="-56667"/>
                </a:stretch>
              </a:blipFill>
            </p:spPr>
            <p:txBody>
              <a:bodyPr/>
              <a:lstStyle/>
              <a:p>
                <a:r>
                  <a:rPr lang="en-US">
                    <a:noFill/>
                  </a:rPr>
                  <a:t> </a:t>
                </a:r>
              </a:p>
            </p:txBody>
          </p:sp>
        </mc:Fallback>
      </mc:AlternateContent>
      <p:sp>
        <p:nvSpPr>
          <p:cNvPr id="15" name="TextBox 14"/>
          <p:cNvSpPr txBox="1"/>
          <p:nvPr/>
        </p:nvSpPr>
        <p:spPr>
          <a:xfrm>
            <a:off x="3271763" y="3037823"/>
            <a:ext cx="1697426" cy="923330"/>
          </a:xfrm>
          <a:prstGeom prst="rect">
            <a:avLst/>
          </a:prstGeom>
          <a:noFill/>
        </p:spPr>
        <p:txBody>
          <a:bodyPr wrap="square" rtlCol="0">
            <a:spAutoFit/>
          </a:bodyPr>
          <a:lstStyle/>
          <a:p>
            <a:pPr algn="ctr"/>
            <a:r>
              <a:rPr lang="en-US" dirty="0"/>
              <a:t>1000 different groupings (</a:t>
            </a:r>
            <a:r>
              <a:rPr lang="en-US" dirty="0" err="1"/>
              <a:t>relabelings</a:t>
            </a:r>
            <a:r>
              <a:rPr lang="en-US" dirty="0"/>
              <a:t>) </a:t>
            </a:r>
          </a:p>
        </p:txBody>
      </p:sp>
      <p:grpSp>
        <p:nvGrpSpPr>
          <p:cNvPr id="3" name="Group 2"/>
          <p:cNvGrpSpPr/>
          <p:nvPr/>
        </p:nvGrpSpPr>
        <p:grpSpPr>
          <a:xfrm>
            <a:off x="5158957" y="1820349"/>
            <a:ext cx="3587931" cy="2690949"/>
            <a:chOff x="5158957" y="1820349"/>
            <a:chExt cx="3587931" cy="2690949"/>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8957" y="1820349"/>
              <a:ext cx="3587931" cy="2690949"/>
            </a:xfrm>
            <a:prstGeom prst="rect">
              <a:avLst/>
            </a:prstGeom>
          </p:spPr>
        </p:pic>
        <p:sp>
          <p:nvSpPr>
            <p:cNvPr id="9" name="TextBox 8"/>
            <p:cNvSpPr txBox="1"/>
            <p:nvPr/>
          </p:nvSpPr>
          <p:spPr>
            <a:xfrm>
              <a:off x="7757628" y="2015117"/>
              <a:ext cx="758732" cy="307777"/>
            </a:xfrm>
            <a:prstGeom prst="rect">
              <a:avLst/>
            </a:prstGeom>
            <a:noFill/>
          </p:spPr>
          <p:txBody>
            <a:bodyPr wrap="square" rtlCol="0">
              <a:spAutoFit/>
            </a:bodyPr>
            <a:lstStyle/>
            <a:p>
              <a:r>
                <a:rPr lang="en-US" sz="1400" b="1" dirty="0">
                  <a:solidFill>
                    <a:srgbClr val="FF0000"/>
                  </a:solidFill>
                </a:rPr>
                <a:t>1.9238</a:t>
              </a:r>
            </a:p>
          </p:txBody>
        </p:sp>
        <mc:AlternateContent xmlns:mc="http://schemas.openxmlformats.org/markup-compatibility/2006" xmlns:a14="http://schemas.microsoft.com/office/drawing/2010/main">
          <mc:Choice Requires="a14">
            <p:sp>
              <p:nvSpPr>
                <p:cNvPr id="16" name="TextBox 15"/>
                <p:cNvSpPr txBox="1"/>
                <p:nvPr/>
              </p:nvSpPr>
              <p:spPr>
                <a:xfrm>
                  <a:off x="7774207" y="2473400"/>
                  <a:ext cx="9006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𝑁𝐹</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774207" y="2473400"/>
                  <a:ext cx="900631" cy="276999"/>
                </a:xfrm>
                <a:prstGeom prst="rect">
                  <a:avLst/>
                </a:prstGeom>
                <a:blipFill rotWithShape="0">
                  <a:blip r:embed="rId7"/>
                  <a:stretch>
                    <a:fillRect l="-5405" t="-6667" r="-10811" b="-15556"/>
                  </a:stretch>
                </a:blipFill>
              </p:spPr>
              <p:txBody>
                <a:bodyPr/>
                <a:lstStyle/>
                <a:p>
                  <a:r>
                    <a:rPr lang="en-US">
                      <a:noFill/>
                    </a:rPr>
                    <a:t> </a:t>
                  </a:r>
                </a:p>
              </p:txBody>
            </p:sp>
          </mc:Fallback>
        </mc:AlternateContent>
        <p:cxnSp>
          <p:nvCxnSpPr>
            <p:cNvPr id="19" name="Straight Connector 18"/>
            <p:cNvCxnSpPr/>
            <p:nvPr/>
          </p:nvCxnSpPr>
          <p:spPr>
            <a:xfrm>
              <a:off x="7733704" y="2191087"/>
              <a:ext cx="26126" cy="224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433268" y="2218142"/>
              <a:ext cx="26126" cy="22415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748714" y="1994092"/>
              <a:ext cx="758732" cy="307777"/>
            </a:xfrm>
            <a:prstGeom prst="rect">
              <a:avLst/>
            </a:prstGeom>
            <a:noFill/>
          </p:spPr>
          <p:txBody>
            <a:bodyPr wrap="square" rtlCol="0">
              <a:spAutoFit/>
            </a:bodyPr>
            <a:lstStyle/>
            <a:p>
              <a:r>
                <a:rPr lang="en-US" sz="1400" b="1" dirty="0">
                  <a:solidFill>
                    <a:srgbClr val="FF0000"/>
                  </a:solidFill>
                </a:rPr>
                <a:t>-1.9238</a:t>
              </a:r>
            </a:p>
          </p:txBody>
        </p:sp>
      </p:grpSp>
      <p:pic>
        <p:nvPicPr>
          <p:cNvPr id="4" name="Picture 3"/>
          <p:cNvPicPr>
            <a:picLocks noChangeAspect="1"/>
          </p:cNvPicPr>
          <p:nvPr/>
        </p:nvPicPr>
        <p:blipFill>
          <a:blip r:embed="rId8"/>
          <a:stretch>
            <a:fillRect/>
          </a:stretch>
        </p:blipFill>
        <p:spPr>
          <a:xfrm>
            <a:off x="2849394" y="4620095"/>
            <a:ext cx="6085104" cy="730862"/>
          </a:xfrm>
          <a:prstGeom prst="rect">
            <a:avLst/>
          </a:prstGeom>
        </p:spPr>
      </p:pic>
    </p:spTree>
    <p:extLst>
      <p:ext uri="{BB962C8B-B14F-4D97-AF65-F5344CB8AC3E}">
        <p14:creationId xmlns:p14="http://schemas.microsoft.com/office/powerpoint/2010/main" val="121683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7" grpId="0"/>
      <p:bldP spid="1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at the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2241551"/>
                <a:ext cx="7543801" cy="656373"/>
              </a:xfrm>
            </p:spPr>
            <p:txBody>
              <a:bodyPr>
                <a:normAutofit lnSpcReduction="10000"/>
              </a:bodyPr>
              <a:lstStyle/>
              <a:p>
                <a:pPr>
                  <a:buFont typeface="Arial" charset="0"/>
                  <a:buChar char="•"/>
                </a:pPr>
                <a:r>
                  <a:rPr lang="en-US" dirty="0"/>
                  <a:t> Suppose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𝑌</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panose="02040503050406030204" pitchFamily="18" charset="0"/>
                          </a:rPr>
                          <m:t>2</m:t>
                        </m:r>
                      </m:sub>
                    </m:sSub>
                  </m:oMath>
                </a14:m>
                <a:r>
                  <a:rPr lang="en-US" dirty="0"/>
                  <a:t> are variables for two groups</a:t>
                </a:r>
              </a:p>
              <a:p>
                <a:pPr>
                  <a:buFont typeface="Arial" charset="0"/>
                  <a:buChar char="•"/>
                </a:pPr>
                <a:r>
                  <a:rPr lang="en-US" dirty="0"/>
                  <a:t> Fact:   </a:t>
                </a:r>
                <a14:m>
                  <m:oMath xmlns:m="http://schemas.openxmlformats.org/officeDocument/2006/math">
                    <m:r>
                      <a:rPr lang="en-US" i="1">
                        <a:latin typeface="Cambria Math" panose="02040503050406030204" pitchFamily="18" charset="0"/>
                      </a:rPr>
                      <m:t>𝑉𝑎𝑟</m:t>
                    </m:r>
                    <m:r>
                      <a:rPr lang="en-US" i="1">
                        <a:latin typeface="Cambria Math" charset="0"/>
                      </a:rPr>
                      <m:t>𝑖𝑎𝑛𝑐𝑒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panose="02040503050406030204" pitchFamily="18" charset="0"/>
                              </a:rPr>
                              <m:t>2</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1</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rPr>
                          <m:t>2</m:t>
                        </m:r>
                      </m:sup>
                    </m:sSubSup>
                    <m:r>
                      <a:rPr lang="en-US" i="1">
                        <a:latin typeface="Cambria Math" charset="0"/>
                      </a:rPr>
                      <m:t> − </m:t>
                    </m:r>
                    <m:r>
                      <a:rPr lang="en-US" i="1">
                        <a:latin typeface="Cambria Math" panose="02040503050406030204" pitchFamily="18" charset="0"/>
                      </a:rPr>
                      <m:t>2</m:t>
                    </m:r>
                    <m:r>
                      <a:rPr lang="en-US" i="1">
                        <a:latin typeface="Cambria Math" charset="0"/>
                      </a:rPr>
                      <m:t> </m:t>
                    </m:r>
                    <m:r>
                      <a:rPr lang="en-US" i="1">
                        <a:latin typeface="Cambria Math" charset="0"/>
                      </a:rPr>
                      <m:t>𝐶𝑜𝑣𝑎𝑟𝑖𝑎𝑛𝑐𝑒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panose="02040503050406030204" pitchFamily="18"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b="0" i="1" smtClean="0">
                                <a:latin typeface="Cambria Math" panose="02040503050406030204" pitchFamily="18" charset="0"/>
                              </a:rPr>
                              <m:t>2</m:t>
                            </m:r>
                          </m:sub>
                        </m:sSub>
                      </m:e>
                    </m:d>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2241551"/>
                <a:ext cx="7543801" cy="656373"/>
              </a:xfrm>
              <a:blipFill>
                <a:blip r:embed="rId2"/>
                <a:stretch>
                  <a:fillRect l="-1454" t="-8411" b="-28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200</a:t>
            </a:fld>
            <a:endParaRPr lang="en-US">
              <a:latin typeface="Calibri" panose="020F0502020204030204"/>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1990A41-532F-4795-94C8-0D1532E784A0}"/>
                  </a:ext>
                </a:extLst>
              </p:cNvPr>
              <p:cNvSpPr txBox="1">
                <a:spLocks/>
              </p:cNvSpPr>
              <p:nvPr/>
            </p:nvSpPr>
            <p:spPr>
              <a:xfrm>
                <a:off x="822959" y="2979203"/>
                <a:ext cx="7543801" cy="781824"/>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a:spcBef>
                    <a:spcPts val="900"/>
                  </a:spcBef>
                  <a:spcAft>
                    <a:spcPts val="150"/>
                  </a:spcAft>
                  <a:buClr>
                    <a:srgbClr val="1CADE4"/>
                  </a:buClr>
                  <a:buFont typeface="Arial" charset="0"/>
                  <a:buChar char="•"/>
                </a:pPr>
                <a:r>
                  <a:rPr lang="en-US" sz="1500" dirty="0">
                    <a:solidFill>
                      <a:prstClr val="black">
                        <a:lumMod val="75000"/>
                        <a:lumOff val="25000"/>
                      </a:prstClr>
                    </a:solidFill>
                    <a:latin typeface="Calibri" panose="020F0502020204030204"/>
                  </a:rPr>
                  <a:t>If the data in each group is </a:t>
                </a:r>
                <a:r>
                  <a:rPr lang="en-US" sz="1500" b="1" dirty="0">
                    <a:solidFill>
                      <a:srgbClr val="FF0000"/>
                    </a:solidFill>
                    <a:latin typeface="Calibri" panose="020F0502020204030204"/>
                  </a:rPr>
                  <a:t>independent</a:t>
                </a:r>
                <a:r>
                  <a:rPr lang="en-US" sz="1500" dirty="0">
                    <a:solidFill>
                      <a:prstClr val="black">
                        <a:lumMod val="75000"/>
                        <a:lumOff val="25000"/>
                      </a:prstClr>
                    </a:solidFill>
                    <a:latin typeface="Calibri" panose="020F0502020204030204"/>
                  </a:rPr>
                  <a:t> between groups, then </a:t>
                </a:r>
                <a14:m>
                  <m:oMath xmlns:m="http://schemas.openxmlformats.org/officeDocument/2006/math">
                    <m:r>
                      <a:rPr lang="en-US" sz="1500" b="1" i="1">
                        <a:solidFill>
                          <a:srgbClr val="FF0000"/>
                        </a:solidFill>
                        <a:latin typeface="Cambria Math" charset="0"/>
                      </a:rPr>
                      <m:t>𝑪𝒐𝒗𝒂𝒓𝒊𝒂𝒏𝒄𝒆</m:t>
                    </m:r>
                    <m:d>
                      <m:dPr>
                        <m:ctrlPr>
                          <a:rPr lang="en-US" sz="1500" b="1" i="1">
                            <a:solidFill>
                              <a:srgbClr val="FF0000"/>
                            </a:solidFill>
                            <a:latin typeface="Cambria Math" panose="02040503050406030204" pitchFamily="18" charset="0"/>
                          </a:rPr>
                        </m:ctrlPr>
                      </m:dPr>
                      <m:e>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charset="0"/>
                              </a:rPr>
                              <m:t>𝒀</m:t>
                            </m:r>
                          </m:e>
                          <m:sub>
                            <m:r>
                              <a:rPr lang="en-US" sz="1500" b="1" i="1">
                                <a:solidFill>
                                  <a:srgbClr val="FF0000"/>
                                </a:solidFill>
                                <a:latin typeface="Cambria Math" panose="02040503050406030204" pitchFamily="18" charset="0"/>
                              </a:rPr>
                              <m:t>𝟏</m:t>
                            </m:r>
                          </m:sub>
                        </m:sSub>
                        <m:r>
                          <a:rPr lang="en-US" sz="1500" b="1" i="1">
                            <a:solidFill>
                              <a:srgbClr val="FF0000"/>
                            </a:solidFill>
                            <a:latin typeface="Cambria Math" charset="0"/>
                          </a:rPr>
                          <m:t>,</m:t>
                        </m:r>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charset="0"/>
                              </a:rPr>
                              <m:t>𝒀</m:t>
                            </m:r>
                          </m:e>
                          <m:sub>
                            <m:r>
                              <a:rPr lang="en-US" sz="1500" b="1" i="1">
                                <a:solidFill>
                                  <a:srgbClr val="FF0000"/>
                                </a:solidFill>
                                <a:latin typeface="Cambria Math" panose="02040503050406030204" pitchFamily="18" charset="0"/>
                              </a:rPr>
                              <m:t>𝟐</m:t>
                            </m:r>
                          </m:sub>
                        </m:sSub>
                      </m:e>
                    </m:d>
                    <m:r>
                      <a:rPr lang="en-US" sz="1500" b="1" i="1">
                        <a:solidFill>
                          <a:srgbClr val="FF0000"/>
                        </a:solidFill>
                        <a:latin typeface="Cambria Math" panose="02040503050406030204" pitchFamily="18" charset="0"/>
                      </a:rPr>
                      <m:t>=</m:t>
                    </m:r>
                    <m:r>
                      <a:rPr lang="en-US" sz="1500" b="1" i="1">
                        <a:solidFill>
                          <a:srgbClr val="FF0000"/>
                        </a:solidFill>
                        <a:latin typeface="Cambria Math" panose="02040503050406030204" pitchFamily="18" charset="0"/>
                      </a:rPr>
                      <m:t>𝟎</m:t>
                    </m:r>
                  </m:oMath>
                </a14:m>
                <a:endParaRPr lang="en-US" sz="1500" b="1" dirty="0">
                  <a:solidFill>
                    <a:prstClr val="black">
                      <a:lumMod val="75000"/>
                      <a:lumOff val="25000"/>
                    </a:prstClr>
                  </a:solidFill>
                  <a:latin typeface="Calibri" panose="020F0502020204030204"/>
                </a:endParaRPr>
              </a:p>
              <a:p>
                <a:pPr marL="68580" indent="-68580" defTabSz="685800">
                  <a:spcBef>
                    <a:spcPts val="900"/>
                  </a:spcBef>
                  <a:spcAft>
                    <a:spcPts val="150"/>
                  </a:spcAft>
                  <a:buClr>
                    <a:srgbClr val="1CADE4"/>
                  </a:buClr>
                  <a:buFont typeface="Arial" charset="0"/>
                  <a:buChar char="•"/>
                </a:pPr>
                <a:r>
                  <a:rPr lang="en-US" sz="1500" dirty="0">
                    <a:solidFill>
                      <a:prstClr val="black">
                        <a:lumMod val="75000"/>
                        <a:lumOff val="25000"/>
                      </a:prstClr>
                    </a:solidFill>
                    <a:latin typeface="Calibri" panose="020F0502020204030204"/>
                  </a:rPr>
                  <a:t>For independent groups, </a:t>
                </a:r>
                <a14:m>
                  <m:oMath xmlns:m="http://schemas.openxmlformats.org/officeDocument/2006/math">
                    <m:r>
                      <a:rPr lang="en-US" sz="1500" i="1">
                        <a:solidFill>
                          <a:prstClr val="black">
                            <a:lumMod val="75000"/>
                            <a:lumOff val="25000"/>
                          </a:prstClr>
                        </a:solidFill>
                        <a:latin typeface="Cambria Math" panose="02040503050406030204" pitchFamily="18" charset="0"/>
                      </a:rPr>
                      <m:t>𝑉𝑎𝑟</m:t>
                    </m:r>
                    <m:r>
                      <a:rPr lang="en-US" sz="1500" i="1">
                        <a:solidFill>
                          <a:prstClr val="black">
                            <a:lumMod val="75000"/>
                            <a:lumOff val="25000"/>
                          </a:prstClr>
                        </a:solidFill>
                        <a:latin typeface="Cambria Math" charset="0"/>
                      </a:rPr>
                      <m:t>𝑖𝑎𝑛𝑐𝑒</m:t>
                    </m:r>
                    <m:d>
                      <m:dPr>
                        <m:ctrlPr>
                          <a:rPr lang="en-US" sz="1500" i="1">
                            <a:solidFill>
                              <a:prstClr val="black">
                                <a:lumMod val="75000"/>
                                <a:lumOff val="25000"/>
                              </a:prstClr>
                            </a:solidFill>
                            <a:latin typeface="Cambria Math" panose="02040503050406030204" pitchFamily="18" charset="0"/>
                          </a:rPr>
                        </m:ctrlPr>
                      </m:dPr>
                      <m:e>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1</m:t>
                            </m:r>
                          </m:sub>
                        </m:sSub>
                        <m:r>
                          <a:rPr lang="en-US" sz="1500" i="1">
                            <a:solidFill>
                              <a:prstClr val="black">
                                <a:lumMod val="75000"/>
                                <a:lumOff val="25000"/>
                              </a:prstClr>
                            </a:solidFill>
                            <a:latin typeface="Cambria Math" panose="02040503050406030204" pitchFamily="18" charset="0"/>
                          </a:rPr>
                          <m:t>−</m:t>
                        </m:r>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2</m:t>
                            </m:r>
                          </m:sub>
                        </m:sSub>
                      </m:e>
                    </m:d>
                    <m:r>
                      <a:rPr lang="en-US" sz="1500" i="1">
                        <a:solidFill>
                          <a:prstClr val="black">
                            <a:lumMod val="75000"/>
                            <a:lumOff val="25000"/>
                          </a:prstClr>
                        </a:solidFill>
                        <a:latin typeface="Cambria Math" panose="02040503050406030204" pitchFamily="18" charset="0"/>
                      </a:rPr>
                      <m: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1</m:t>
                        </m:r>
                      </m:sub>
                      <m:sup>
                        <m:r>
                          <a:rPr lang="en-US" sz="1500" i="1">
                            <a:solidFill>
                              <a:prstClr val="black">
                                <a:lumMod val="75000"/>
                                <a:lumOff val="25000"/>
                              </a:prstClr>
                            </a:solidFill>
                            <a:latin typeface="Cambria Math" panose="02040503050406030204" pitchFamily="18" charset="0"/>
                          </a:rPr>
                          <m:t>2</m:t>
                        </m:r>
                      </m:sup>
                    </m:sSubSup>
                    <m:r>
                      <a:rPr lang="en-US" sz="1500" i="1">
                        <a:solidFill>
                          <a:prstClr val="black">
                            <a:lumMod val="75000"/>
                            <a:lumOff val="25000"/>
                          </a:prstClr>
                        </a:solidFill>
                        <a:latin typeface="Cambria Math" panose="02040503050406030204" pitchFamily="18" charset="0"/>
                      </a:rPr>
                      <m: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2</m:t>
                        </m:r>
                      </m:sub>
                      <m:sup>
                        <m:r>
                          <a:rPr lang="en-US" sz="1500" i="1">
                            <a:solidFill>
                              <a:prstClr val="black">
                                <a:lumMod val="75000"/>
                                <a:lumOff val="25000"/>
                              </a:prstClr>
                            </a:solidFill>
                            <a:latin typeface="Cambria Math" panose="02040503050406030204" pitchFamily="18" charset="0"/>
                          </a:rPr>
                          <m:t>2</m:t>
                        </m:r>
                      </m:sup>
                    </m:sSubSup>
                  </m:oMath>
                </a14:m>
                <a:endParaRPr lang="en-US" sz="1500" dirty="0">
                  <a:solidFill>
                    <a:prstClr val="black">
                      <a:lumMod val="75000"/>
                      <a:lumOff val="25000"/>
                    </a:prstClr>
                  </a:solidFill>
                  <a:latin typeface="Calibri" panose="020F0502020204030204"/>
                </a:endParaRPr>
              </a:p>
            </p:txBody>
          </p:sp>
        </mc:Choice>
        <mc:Fallback xmlns="">
          <p:sp>
            <p:nvSpPr>
              <p:cNvPr id="5" name="Content Placeholder 2">
                <a:extLst>
                  <a:ext uri="{FF2B5EF4-FFF2-40B4-BE49-F238E27FC236}">
                    <a16:creationId xmlns:a16="http://schemas.microsoft.com/office/drawing/2014/main" id="{71990A41-532F-4795-94C8-0D1532E784A0}"/>
                  </a:ext>
                </a:extLst>
              </p:cNvPr>
              <p:cNvSpPr txBox="1">
                <a:spLocks noRot="1" noChangeAspect="1" noMove="1" noResize="1" noEditPoints="1" noAdjustHandles="1" noChangeArrowheads="1" noChangeShapeType="1" noTextEdit="1"/>
              </p:cNvSpPr>
              <p:nvPr/>
            </p:nvSpPr>
            <p:spPr>
              <a:xfrm>
                <a:off x="822959" y="2979203"/>
                <a:ext cx="7543801" cy="781824"/>
              </a:xfrm>
              <a:prstGeom prst="rect">
                <a:avLst/>
              </a:prstGeom>
              <a:blipFill>
                <a:blip r:embed="rId3"/>
                <a:stretch>
                  <a:fillRect l="-1454" t="-5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4BF07A1-09DB-4A48-82EB-4E1EBF5E7110}"/>
                  </a:ext>
                </a:extLst>
              </p:cNvPr>
              <p:cNvSpPr txBox="1">
                <a:spLocks/>
              </p:cNvSpPr>
              <p:nvPr/>
            </p:nvSpPr>
            <p:spPr>
              <a:xfrm>
                <a:off x="822959" y="3716854"/>
                <a:ext cx="8217892" cy="1099634"/>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a:spcBef>
                    <a:spcPts val="900"/>
                  </a:spcBef>
                  <a:spcAft>
                    <a:spcPts val="150"/>
                  </a:spcAft>
                  <a:buClr>
                    <a:srgbClr val="1CADE4"/>
                  </a:buClr>
                  <a:buFont typeface="Arial" charset="0"/>
                  <a:buChar char="•"/>
                </a:pPr>
                <a:r>
                  <a:rPr lang="en-US" sz="1500" dirty="0">
                    <a:solidFill>
                      <a:prstClr val="black">
                        <a:lumMod val="75000"/>
                        <a:lumOff val="25000"/>
                      </a:prstClr>
                    </a:solidFill>
                    <a:latin typeface="Calibri" panose="020F0502020204030204"/>
                  </a:rPr>
                  <a:t>If </a:t>
                </a:r>
                <a14:m>
                  <m:oMath xmlns:m="http://schemas.openxmlformats.org/officeDocument/2006/math">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1</m:t>
                        </m:r>
                      </m:sub>
                    </m:sSub>
                  </m:oMath>
                </a14:m>
                <a:r>
                  <a:rPr lang="en-US" sz="1500" dirty="0">
                    <a:solidFill>
                      <a:prstClr val="black">
                        <a:lumMod val="75000"/>
                        <a:lumOff val="25000"/>
                      </a:prstClr>
                    </a:solidFill>
                    <a:latin typeface="Calibri" panose="020F0502020204030204"/>
                  </a:rPr>
                  <a:t> and </a:t>
                </a:r>
                <a14:m>
                  <m:oMath xmlns:m="http://schemas.openxmlformats.org/officeDocument/2006/math">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2</m:t>
                        </m:r>
                      </m:sub>
                    </m:sSub>
                  </m:oMath>
                </a14:m>
                <a:r>
                  <a:rPr lang="en-US" sz="1500" dirty="0">
                    <a:solidFill>
                      <a:prstClr val="black">
                        <a:lumMod val="75000"/>
                        <a:lumOff val="25000"/>
                      </a:prstClr>
                    </a:solidFill>
                    <a:latin typeface="Calibri" panose="020F0502020204030204"/>
                  </a:rPr>
                  <a:t> are before and after variables for the same subject (or otherwise logically </a:t>
                </a:r>
                <a:r>
                  <a:rPr lang="en-US" sz="1500" b="1" dirty="0">
                    <a:solidFill>
                      <a:srgbClr val="FF0000"/>
                    </a:solidFill>
                    <a:latin typeface="Calibri" panose="020F0502020204030204"/>
                  </a:rPr>
                  <a:t>paired</a:t>
                </a:r>
                <a:r>
                  <a:rPr lang="en-US" sz="1500" dirty="0">
                    <a:solidFill>
                      <a:prstClr val="black">
                        <a:lumMod val="75000"/>
                        <a:lumOff val="25000"/>
                      </a:prstClr>
                    </a:solidFill>
                    <a:latin typeface="Calibri" panose="020F0502020204030204"/>
                  </a:rPr>
                  <a:t>, </a:t>
                </a:r>
                <a:r>
                  <a:rPr lang="en-US" sz="1500" b="1" dirty="0">
                    <a:solidFill>
                      <a:srgbClr val="FF0000"/>
                    </a:solidFill>
                    <a:latin typeface="Calibri" panose="020F0502020204030204"/>
                  </a:rPr>
                  <a:t>dependent</a:t>
                </a:r>
                <a:r>
                  <a:rPr lang="en-US" sz="1500" dirty="0">
                    <a:solidFill>
                      <a:prstClr val="black">
                        <a:lumMod val="75000"/>
                        <a:lumOff val="25000"/>
                      </a:prstClr>
                    </a:solidFill>
                    <a:latin typeface="Calibri" panose="020F0502020204030204"/>
                  </a:rPr>
                  <a:t> data), the variables are usually</a:t>
                </a:r>
                <a:r>
                  <a:rPr lang="en-US" sz="1500" dirty="0">
                    <a:solidFill>
                      <a:srgbClr val="FF0000"/>
                    </a:solidFill>
                    <a:latin typeface="Calibri" panose="020F0502020204030204"/>
                  </a:rPr>
                  <a:t> positively correlated </a:t>
                </a:r>
                <a14:m>
                  <m:oMath xmlns:m="http://schemas.openxmlformats.org/officeDocument/2006/math">
                    <m:r>
                      <a:rPr lang="en-US" sz="1500">
                        <a:solidFill>
                          <a:prstClr val="black"/>
                        </a:solidFill>
                        <a:latin typeface="Cambria Math" charset="0"/>
                      </a:rPr>
                      <m:t>(</m:t>
                    </m:r>
                    <m:r>
                      <a:rPr lang="en-US" sz="1500" b="1" i="1">
                        <a:solidFill>
                          <a:srgbClr val="FF0000"/>
                        </a:solidFill>
                        <a:latin typeface="Cambria Math" charset="0"/>
                      </a:rPr>
                      <m:t>𝑪𝒐𝒗𝒂𝒓𝒊𝒂𝒏𝒄𝒆</m:t>
                    </m:r>
                    <m:d>
                      <m:dPr>
                        <m:ctrlPr>
                          <a:rPr lang="en-US" sz="1500" b="1" i="1">
                            <a:solidFill>
                              <a:srgbClr val="FF0000"/>
                            </a:solidFill>
                            <a:latin typeface="Cambria Math" panose="02040503050406030204" pitchFamily="18" charset="0"/>
                          </a:rPr>
                        </m:ctrlPr>
                      </m:dPr>
                      <m:e>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charset="0"/>
                              </a:rPr>
                              <m:t>𝒀</m:t>
                            </m:r>
                          </m:e>
                          <m:sub>
                            <m:r>
                              <a:rPr lang="en-US" sz="1500" b="1" i="1">
                                <a:solidFill>
                                  <a:srgbClr val="FF0000"/>
                                </a:solidFill>
                                <a:latin typeface="Cambria Math" panose="02040503050406030204" pitchFamily="18" charset="0"/>
                                <a:ea typeface="Cambria Math" charset="0"/>
                                <a:cs typeface="Cambria Math" charset="0"/>
                              </a:rPr>
                              <m:t>𝟏</m:t>
                            </m:r>
                          </m:sub>
                        </m:sSub>
                        <m:r>
                          <a:rPr lang="en-US" sz="1500" b="1" i="1">
                            <a:solidFill>
                              <a:srgbClr val="FF0000"/>
                            </a:solidFill>
                            <a:latin typeface="Cambria Math" charset="0"/>
                          </a:rPr>
                          <m:t>,</m:t>
                        </m:r>
                        <m:sSub>
                          <m:sSubPr>
                            <m:ctrlPr>
                              <a:rPr lang="en-US" sz="1500" b="1" i="1">
                                <a:solidFill>
                                  <a:srgbClr val="FF0000"/>
                                </a:solidFill>
                                <a:latin typeface="Cambria Math" panose="02040503050406030204" pitchFamily="18" charset="0"/>
                              </a:rPr>
                            </m:ctrlPr>
                          </m:sSubPr>
                          <m:e>
                            <m:r>
                              <a:rPr lang="en-US" sz="1500" b="1" i="1">
                                <a:solidFill>
                                  <a:srgbClr val="FF0000"/>
                                </a:solidFill>
                                <a:latin typeface="Cambria Math" charset="0"/>
                              </a:rPr>
                              <m:t>𝒀</m:t>
                            </m:r>
                          </m:e>
                          <m:sub>
                            <m:r>
                              <a:rPr lang="en-US" sz="1500" b="1" i="1">
                                <a:solidFill>
                                  <a:srgbClr val="FF0000"/>
                                </a:solidFill>
                                <a:latin typeface="Cambria Math" panose="02040503050406030204" pitchFamily="18" charset="0"/>
                              </a:rPr>
                              <m:t>𝟐</m:t>
                            </m:r>
                          </m:sub>
                        </m:sSub>
                      </m:e>
                    </m:d>
                  </m:oMath>
                </a14:m>
                <a:r>
                  <a:rPr lang="en-US" sz="1500" b="1" dirty="0">
                    <a:solidFill>
                      <a:srgbClr val="FF0000"/>
                    </a:solidFill>
                    <a:latin typeface="Calibri" panose="020F0502020204030204"/>
                  </a:rPr>
                  <a:t> &gt; 0</a:t>
                </a:r>
                <a:r>
                  <a:rPr lang="en-US" sz="1500" dirty="0">
                    <a:solidFill>
                      <a:prstClr val="black"/>
                    </a:solidFill>
                    <a:latin typeface="Calibri" panose="020F0502020204030204"/>
                  </a:rPr>
                  <a:t>)</a:t>
                </a:r>
              </a:p>
              <a:p>
                <a:pPr marL="68580" indent="-68580" defTabSz="685800">
                  <a:spcBef>
                    <a:spcPts val="900"/>
                  </a:spcBef>
                  <a:spcAft>
                    <a:spcPts val="150"/>
                  </a:spcAft>
                  <a:buClr>
                    <a:srgbClr val="1CADE4"/>
                  </a:buClr>
                  <a:buFont typeface="Arial" charset="0"/>
                  <a:buChar char="•"/>
                </a:pPr>
                <a:r>
                  <a:rPr lang="en-US" sz="1500" dirty="0">
                    <a:solidFill>
                      <a:prstClr val="black">
                        <a:lumMod val="75000"/>
                        <a:lumOff val="25000"/>
                      </a:prstClr>
                    </a:solidFill>
                    <a:latin typeface="Calibri" panose="020F0502020204030204"/>
                  </a:rPr>
                  <a:t>For dependent (paired) groups, </a:t>
                </a:r>
                <a14:m>
                  <m:oMath xmlns:m="http://schemas.openxmlformats.org/officeDocument/2006/math">
                    <m:r>
                      <a:rPr lang="en-US" sz="1500" i="1">
                        <a:solidFill>
                          <a:prstClr val="black">
                            <a:lumMod val="75000"/>
                            <a:lumOff val="25000"/>
                          </a:prstClr>
                        </a:solidFill>
                        <a:latin typeface="Cambria Math" panose="02040503050406030204" pitchFamily="18" charset="0"/>
                      </a:rPr>
                      <m:t>𝑉𝑎𝑟</m:t>
                    </m:r>
                    <m:r>
                      <a:rPr lang="en-US" sz="1500" i="1">
                        <a:solidFill>
                          <a:prstClr val="black">
                            <a:lumMod val="75000"/>
                            <a:lumOff val="25000"/>
                          </a:prstClr>
                        </a:solidFill>
                        <a:latin typeface="Cambria Math" charset="0"/>
                      </a:rPr>
                      <m:t>𝑖𝑎𝑛𝑐𝑒</m:t>
                    </m:r>
                    <m:d>
                      <m:dPr>
                        <m:ctrlPr>
                          <a:rPr lang="en-US" sz="1500" i="1">
                            <a:solidFill>
                              <a:prstClr val="black">
                                <a:lumMod val="75000"/>
                                <a:lumOff val="25000"/>
                              </a:prstClr>
                            </a:solidFill>
                            <a:latin typeface="Cambria Math" panose="02040503050406030204" pitchFamily="18" charset="0"/>
                          </a:rPr>
                        </m:ctrlPr>
                      </m:dPr>
                      <m:e>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1</m:t>
                            </m:r>
                          </m:sub>
                        </m:sSub>
                        <m:r>
                          <a:rPr lang="en-US" sz="1500" i="1">
                            <a:solidFill>
                              <a:prstClr val="black">
                                <a:lumMod val="75000"/>
                                <a:lumOff val="25000"/>
                              </a:prstClr>
                            </a:solidFill>
                            <a:latin typeface="Cambria Math" panose="02040503050406030204" pitchFamily="18" charset="0"/>
                          </a:rPr>
                          <m:t>−</m:t>
                        </m:r>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2</m:t>
                            </m:r>
                          </m:sub>
                        </m:sSub>
                      </m:e>
                    </m:d>
                    <m:r>
                      <a:rPr lang="en-US" sz="1500" i="1">
                        <a:solidFill>
                          <a:prstClr val="black">
                            <a:lumMod val="75000"/>
                            <a:lumOff val="25000"/>
                          </a:prstClr>
                        </a:solidFill>
                        <a:latin typeface="Cambria Math" panose="02040503050406030204" pitchFamily="18" charset="0"/>
                      </a:rPr>
                      <m: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1</m:t>
                        </m:r>
                      </m:sub>
                      <m:sup>
                        <m:r>
                          <a:rPr lang="en-US" sz="1500" i="1">
                            <a:solidFill>
                              <a:prstClr val="black">
                                <a:lumMod val="75000"/>
                                <a:lumOff val="25000"/>
                              </a:prstClr>
                            </a:solidFill>
                            <a:latin typeface="Cambria Math" panose="02040503050406030204" pitchFamily="18" charset="0"/>
                          </a:rPr>
                          <m:t>2</m:t>
                        </m:r>
                      </m:sup>
                    </m:sSubSup>
                    <m:r>
                      <a:rPr lang="en-US" sz="1500" i="1">
                        <a:solidFill>
                          <a:prstClr val="black">
                            <a:lumMod val="75000"/>
                            <a:lumOff val="25000"/>
                          </a:prstClr>
                        </a:solidFill>
                        <a:latin typeface="Cambria Math" panose="02040503050406030204" pitchFamily="18" charset="0"/>
                      </a:rPr>
                      <m: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2</m:t>
                        </m:r>
                      </m:sub>
                      <m:sup>
                        <m:r>
                          <a:rPr lang="en-US" sz="1500" i="1">
                            <a:solidFill>
                              <a:prstClr val="black">
                                <a:lumMod val="75000"/>
                                <a:lumOff val="25000"/>
                              </a:prstClr>
                            </a:solidFill>
                            <a:latin typeface="Cambria Math" panose="02040503050406030204" pitchFamily="18" charset="0"/>
                          </a:rPr>
                          <m:t>2</m:t>
                        </m:r>
                      </m:sup>
                    </m:sSubSup>
                    <m:r>
                      <a:rPr lang="en-US" sz="1500" i="1">
                        <a:solidFill>
                          <a:prstClr val="black">
                            <a:lumMod val="75000"/>
                            <a:lumOff val="25000"/>
                          </a:prstClr>
                        </a:solidFill>
                        <a:latin typeface="Cambria Math" charset="0"/>
                      </a:rPr>
                      <m:t> − </m:t>
                    </m:r>
                    <m:r>
                      <a:rPr lang="en-US" sz="1500" i="1">
                        <a:solidFill>
                          <a:prstClr val="black">
                            <a:lumMod val="75000"/>
                            <a:lumOff val="25000"/>
                          </a:prstClr>
                        </a:solidFill>
                        <a:latin typeface="Cambria Math" panose="02040503050406030204" pitchFamily="18" charset="0"/>
                      </a:rPr>
                      <m:t>2</m:t>
                    </m:r>
                    <m:r>
                      <a:rPr lang="en-US" sz="1500" i="1">
                        <a:solidFill>
                          <a:prstClr val="black">
                            <a:lumMod val="75000"/>
                            <a:lumOff val="25000"/>
                          </a:prstClr>
                        </a:solidFill>
                        <a:latin typeface="Cambria Math" charset="0"/>
                      </a:rPr>
                      <m:t> </m:t>
                    </m:r>
                    <m:r>
                      <a:rPr lang="en-US" sz="1500" i="1">
                        <a:solidFill>
                          <a:prstClr val="black">
                            <a:lumMod val="75000"/>
                            <a:lumOff val="25000"/>
                          </a:prstClr>
                        </a:solidFill>
                        <a:latin typeface="Cambria Math" charset="0"/>
                      </a:rPr>
                      <m:t>𝐶𝑜𝑣𝑎𝑟𝑖𝑎𝑛𝑐𝑒</m:t>
                    </m:r>
                    <m:d>
                      <m:dPr>
                        <m:ctrlPr>
                          <a:rPr lang="en-US" sz="1500" i="1">
                            <a:solidFill>
                              <a:prstClr val="black">
                                <a:lumMod val="75000"/>
                                <a:lumOff val="25000"/>
                              </a:prstClr>
                            </a:solidFill>
                            <a:latin typeface="Cambria Math" panose="02040503050406030204" pitchFamily="18" charset="0"/>
                          </a:rPr>
                        </m:ctrlPr>
                      </m:dPr>
                      <m:e>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1</m:t>
                            </m:r>
                          </m:sub>
                        </m:sSub>
                        <m:r>
                          <a:rPr lang="en-US" sz="1500" i="1">
                            <a:solidFill>
                              <a:prstClr val="black">
                                <a:lumMod val="75000"/>
                                <a:lumOff val="25000"/>
                              </a:prstClr>
                            </a:solidFill>
                            <a:latin typeface="Cambria Math" charset="0"/>
                          </a:rPr>
                          <m:t>,</m:t>
                        </m:r>
                        <m:sSub>
                          <m:sSubPr>
                            <m:ctrlPr>
                              <a:rPr lang="en-US" sz="1500" i="1">
                                <a:solidFill>
                                  <a:prstClr val="black">
                                    <a:lumMod val="75000"/>
                                    <a:lumOff val="25000"/>
                                  </a:prstClr>
                                </a:solidFill>
                                <a:latin typeface="Cambria Math" panose="02040503050406030204" pitchFamily="18" charset="0"/>
                              </a:rPr>
                            </m:ctrlPr>
                          </m:sSubPr>
                          <m:e>
                            <m:r>
                              <a:rPr lang="en-US" sz="1500" i="1">
                                <a:solidFill>
                                  <a:prstClr val="black">
                                    <a:lumMod val="75000"/>
                                    <a:lumOff val="25000"/>
                                  </a:prstClr>
                                </a:solidFill>
                                <a:latin typeface="Cambria Math" charset="0"/>
                              </a:rPr>
                              <m:t>𝑌</m:t>
                            </m:r>
                          </m:e>
                          <m:sub>
                            <m:r>
                              <a:rPr lang="en-US" sz="1500" i="1">
                                <a:solidFill>
                                  <a:prstClr val="black">
                                    <a:lumMod val="75000"/>
                                    <a:lumOff val="25000"/>
                                  </a:prstClr>
                                </a:solidFill>
                                <a:latin typeface="Cambria Math" panose="02040503050406030204" pitchFamily="18" charset="0"/>
                              </a:rPr>
                              <m:t>2</m:t>
                            </m:r>
                          </m:sub>
                        </m:sSub>
                      </m:e>
                    </m:d>
                    <m:r>
                      <a:rPr lang="en-US" sz="1500" i="1">
                        <a:solidFill>
                          <a:prstClr val="black">
                            <a:lumMod val="75000"/>
                            <a:lumOff val="25000"/>
                          </a:prstClr>
                        </a:solidFill>
                        <a:latin typeface="Cambria Math" panose="02040503050406030204" pitchFamily="18" charset="0"/>
                      </a:rPr>
                      <m:t>&lt;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1</m:t>
                        </m:r>
                      </m:sub>
                      <m:sup>
                        <m:r>
                          <a:rPr lang="en-US" sz="1500" i="1">
                            <a:solidFill>
                              <a:prstClr val="black">
                                <a:lumMod val="75000"/>
                                <a:lumOff val="25000"/>
                              </a:prstClr>
                            </a:solidFill>
                            <a:latin typeface="Cambria Math" panose="02040503050406030204" pitchFamily="18" charset="0"/>
                          </a:rPr>
                          <m:t>2</m:t>
                        </m:r>
                      </m:sup>
                    </m:sSubSup>
                    <m:r>
                      <a:rPr lang="en-US" sz="1500" i="1">
                        <a:solidFill>
                          <a:prstClr val="black">
                            <a:lumMod val="75000"/>
                            <a:lumOff val="25000"/>
                          </a:prstClr>
                        </a:solidFill>
                        <a:latin typeface="Cambria Math" panose="02040503050406030204" pitchFamily="18" charset="0"/>
                      </a:rPr>
                      <m:t>+</m:t>
                    </m:r>
                    <m:sSubSup>
                      <m:sSubSupPr>
                        <m:ctrlPr>
                          <a:rPr lang="en-US" sz="1500" i="1">
                            <a:solidFill>
                              <a:prstClr val="black">
                                <a:lumMod val="75000"/>
                                <a:lumOff val="25000"/>
                              </a:prstClr>
                            </a:solidFill>
                            <a:latin typeface="Cambria Math" panose="02040503050406030204" pitchFamily="18" charset="0"/>
                          </a:rPr>
                        </m:ctrlPr>
                      </m:sSubSupPr>
                      <m:e>
                        <m:r>
                          <a:rPr lang="en-US" sz="1500" i="1">
                            <a:solidFill>
                              <a:prstClr val="black">
                                <a:lumMod val="75000"/>
                                <a:lumOff val="25000"/>
                              </a:prstClr>
                            </a:solidFill>
                            <a:latin typeface="Cambria Math" panose="02040503050406030204" pitchFamily="18" charset="0"/>
                            <a:ea typeface="Cambria Math" panose="02040503050406030204" pitchFamily="18" charset="0"/>
                          </a:rPr>
                          <m:t>𝜎</m:t>
                        </m:r>
                      </m:e>
                      <m:sub>
                        <m:r>
                          <a:rPr lang="en-US" sz="1500" i="1">
                            <a:solidFill>
                              <a:prstClr val="black">
                                <a:lumMod val="75000"/>
                                <a:lumOff val="25000"/>
                              </a:prstClr>
                            </a:solidFill>
                            <a:latin typeface="Cambria Math" panose="02040503050406030204" pitchFamily="18" charset="0"/>
                            <a:ea typeface="Cambria Math" panose="02040503050406030204" pitchFamily="18" charset="0"/>
                          </a:rPr>
                          <m:t>2</m:t>
                        </m:r>
                      </m:sub>
                      <m:sup>
                        <m:r>
                          <a:rPr lang="en-US" sz="1500" i="1">
                            <a:solidFill>
                              <a:prstClr val="black">
                                <a:lumMod val="75000"/>
                                <a:lumOff val="25000"/>
                              </a:prstClr>
                            </a:solidFill>
                            <a:latin typeface="Cambria Math" panose="02040503050406030204" pitchFamily="18" charset="0"/>
                          </a:rPr>
                          <m:t>2</m:t>
                        </m:r>
                      </m:sup>
                    </m:sSubSup>
                  </m:oMath>
                </a14:m>
                <a:endParaRPr lang="en-US" sz="1500" dirty="0">
                  <a:solidFill>
                    <a:prstClr val="black">
                      <a:lumMod val="75000"/>
                      <a:lumOff val="25000"/>
                    </a:prstClr>
                  </a:solidFill>
                  <a:latin typeface="Calibri" panose="020F0502020204030204"/>
                </a:endParaRPr>
              </a:p>
              <a:p>
                <a:pPr marL="68580" indent="-68580" defTabSz="685800">
                  <a:spcBef>
                    <a:spcPts val="900"/>
                  </a:spcBef>
                  <a:spcAft>
                    <a:spcPts val="150"/>
                  </a:spcAft>
                  <a:buClr>
                    <a:srgbClr val="1CADE4"/>
                  </a:buClr>
                </a:pPr>
                <a:endParaRPr lang="en-US" sz="1500" dirty="0">
                  <a:solidFill>
                    <a:prstClr val="black">
                      <a:lumMod val="75000"/>
                      <a:lumOff val="25000"/>
                    </a:prstClr>
                  </a:solidFill>
                  <a:latin typeface="Calibri" panose="020F0502020204030204"/>
                </a:endParaRPr>
              </a:p>
              <a:p>
                <a:pPr marL="68580" indent="-68580" defTabSz="685800">
                  <a:spcBef>
                    <a:spcPts val="900"/>
                  </a:spcBef>
                  <a:spcAft>
                    <a:spcPts val="150"/>
                  </a:spcAft>
                  <a:buClr>
                    <a:srgbClr val="1CADE4"/>
                  </a:buClr>
                </a:pPr>
                <a:endParaRPr lang="en-US" sz="1500" dirty="0">
                  <a:solidFill>
                    <a:prstClr val="black">
                      <a:lumMod val="75000"/>
                      <a:lumOff val="25000"/>
                    </a:prstClr>
                  </a:solidFill>
                  <a:latin typeface="Calibri" panose="020F0502020204030204"/>
                </a:endParaRPr>
              </a:p>
            </p:txBody>
          </p:sp>
        </mc:Choice>
        <mc:Fallback xmlns="">
          <p:sp>
            <p:nvSpPr>
              <p:cNvPr id="6" name="Content Placeholder 2">
                <a:extLst>
                  <a:ext uri="{FF2B5EF4-FFF2-40B4-BE49-F238E27FC236}">
                    <a16:creationId xmlns:a16="http://schemas.microsoft.com/office/drawing/2014/main" id="{F4BF07A1-09DB-4A48-82EB-4E1EBF5E7110}"/>
                  </a:ext>
                </a:extLst>
              </p:cNvPr>
              <p:cNvSpPr txBox="1">
                <a:spLocks noRot="1" noChangeAspect="1" noMove="1" noResize="1" noEditPoints="1" noAdjustHandles="1" noChangeArrowheads="1" noChangeShapeType="1" noTextEdit="1"/>
              </p:cNvSpPr>
              <p:nvPr/>
            </p:nvSpPr>
            <p:spPr>
              <a:xfrm>
                <a:off x="822959" y="3716854"/>
                <a:ext cx="8217892" cy="1099634"/>
              </a:xfrm>
              <a:prstGeom prst="rect">
                <a:avLst/>
              </a:prstGeom>
              <a:blipFill>
                <a:blip r:embed="rId4"/>
                <a:stretch>
                  <a:fillRect l="-1335" t="-3889" r="-519"/>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46A94B2-D5B6-427C-890A-100E86347A9B}"/>
              </a:ext>
            </a:extLst>
          </p:cNvPr>
          <p:cNvSpPr txBox="1">
            <a:spLocks/>
          </p:cNvSpPr>
          <p:nvPr/>
        </p:nvSpPr>
        <p:spPr>
          <a:xfrm>
            <a:off x="822958" y="4870323"/>
            <a:ext cx="7543801" cy="447287"/>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a:spcBef>
                <a:spcPts val="900"/>
              </a:spcBef>
              <a:spcAft>
                <a:spcPts val="150"/>
              </a:spcAft>
              <a:buClr>
                <a:srgbClr val="1CADE4"/>
              </a:buClr>
              <a:buFont typeface="Arial" charset="0"/>
              <a:buChar char="•"/>
            </a:pPr>
            <a:r>
              <a:rPr lang="en-US" sz="1800" dirty="0">
                <a:solidFill>
                  <a:prstClr val="black">
                    <a:lumMod val="75000"/>
                    <a:lumOff val="25000"/>
                  </a:prstClr>
                </a:solidFill>
                <a:latin typeface="Calibri" panose="020F0502020204030204"/>
              </a:rPr>
              <a:t>If data can be paired, the variance can be reduced.</a:t>
            </a:r>
          </a:p>
          <a:p>
            <a:pPr marL="68580" indent="-68580" defTabSz="685800">
              <a:spcBef>
                <a:spcPts val="900"/>
              </a:spcBef>
              <a:spcAft>
                <a:spcPts val="150"/>
              </a:spcAft>
              <a:buClr>
                <a:srgbClr val="1CADE4"/>
              </a:buClr>
            </a:pPr>
            <a:endParaRPr lang="en-US" sz="1500" dirty="0">
              <a:solidFill>
                <a:prstClr val="black">
                  <a:lumMod val="75000"/>
                  <a:lumOff val="25000"/>
                </a:prstClr>
              </a:solidFill>
              <a:latin typeface="Calibri" panose="020F0502020204030204"/>
            </a:endParaRPr>
          </a:p>
          <a:p>
            <a:pPr marL="68580" indent="-68580" defTabSz="685800">
              <a:spcBef>
                <a:spcPts val="900"/>
              </a:spcBef>
              <a:spcAft>
                <a:spcPts val="150"/>
              </a:spcAft>
              <a:buClr>
                <a:srgbClr val="1CADE4"/>
              </a:buClr>
            </a:pPr>
            <a:endParaRPr lang="en-US" sz="150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97302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Medical Reasoning Test</a:t>
            </a:r>
          </a:p>
        </p:txBody>
      </p:sp>
      <p:sp>
        <p:nvSpPr>
          <p:cNvPr id="3" name="Content Placeholder 2"/>
          <p:cNvSpPr>
            <a:spLocks noGrp="1"/>
          </p:cNvSpPr>
          <p:nvPr>
            <p:ph idx="1"/>
          </p:nvPr>
        </p:nvSpPr>
        <p:spPr>
          <a:xfrm>
            <a:off x="822961" y="2241551"/>
            <a:ext cx="5557058" cy="3017520"/>
          </a:xfrm>
        </p:spPr>
        <p:txBody>
          <a:bodyPr>
            <a:normAutofit/>
          </a:bodyPr>
          <a:lstStyle/>
          <a:p>
            <a:pPr>
              <a:buFont typeface="Arial" charset="0"/>
              <a:buChar char="•"/>
            </a:pPr>
            <a:r>
              <a:rPr lang="en-US" sz="1800" dirty="0"/>
              <a:t> The AMA has a diagnostic test for medical reasoning</a:t>
            </a:r>
          </a:p>
          <a:p>
            <a:pPr>
              <a:buFont typeface="Arial" charset="0"/>
              <a:buChar char="•"/>
            </a:pPr>
            <a:r>
              <a:rPr lang="en-US" sz="1800" dirty="0"/>
              <a:t> On average, people score about 500 points on this test</a:t>
            </a:r>
          </a:p>
          <a:p>
            <a:pPr>
              <a:buFont typeface="Arial" charset="0"/>
              <a:buChar char="•"/>
            </a:pPr>
            <a:r>
              <a:rPr lang="en-US" sz="1800" dirty="0"/>
              <a:t> We have data from 10 subjects who took the medical reasoning test.  These subjects were randomly selected from St. Paul Hospital in Dallas</a:t>
            </a:r>
          </a:p>
          <a:p>
            <a:pPr>
              <a:buFont typeface="Arial" charset="0"/>
              <a:buChar char="•"/>
            </a:pPr>
            <a:endParaRPr lang="en-US" sz="1050" dirty="0"/>
          </a:p>
          <a:p>
            <a:pPr>
              <a:buFont typeface="Arial" charset="0"/>
              <a:buChar char="•"/>
            </a:pPr>
            <a:r>
              <a:rPr lang="en-US" sz="1800" b="1" dirty="0">
                <a:solidFill>
                  <a:schemeClr val="tx1"/>
                </a:solidFill>
              </a:rPr>
              <a:t>Not fatigued:</a:t>
            </a:r>
            <a:r>
              <a:rPr lang="en-US" sz="1800" dirty="0">
                <a:solidFill>
                  <a:srgbClr val="FF0000"/>
                </a:solidFill>
              </a:rPr>
              <a:t> </a:t>
            </a:r>
            <a:r>
              <a:rPr lang="en-US" sz="1800" dirty="0"/>
              <a:t>is the baseline, taking the test before a shift</a:t>
            </a:r>
          </a:p>
          <a:p>
            <a:pPr>
              <a:buFont typeface="Arial" charset="0"/>
              <a:buChar char="•"/>
            </a:pPr>
            <a:r>
              <a:rPr lang="en-US" sz="1800" b="1" dirty="0">
                <a:solidFill>
                  <a:schemeClr val="tx2"/>
                </a:solidFill>
              </a:rPr>
              <a:t>Fatigued: </a:t>
            </a:r>
            <a:r>
              <a:rPr lang="en-US" sz="1800" dirty="0"/>
              <a:t>is after the treatment; working for 12 operational hours prior to re-taking the test.</a:t>
            </a:r>
          </a:p>
          <a:p>
            <a:pPr>
              <a:buFont typeface="Arial" charset="0"/>
              <a:buChar char="•"/>
            </a:pPr>
            <a:endParaRPr lang="en-US" sz="1800" dirty="0"/>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201</a:t>
            </a:fld>
            <a:endParaRPr lang="en-US">
              <a:latin typeface="Calibri" panose="020F0502020204030204"/>
            </a:endParaRPr>
          </a:p>
        </p:txBody>
      </p:sp>
      <p:graphicFrame>
        <p:nvGraphicFramePr>
          <p:cNvPr id="5" name="Content Placeholder 3"/>
          <p:cNvGraphicFramePr>
            <a:graphicFrameLocks/>
          </p:cNvGraphicFramePr>
          <p:nvPr>
            <p:extLst/>
          </p:nvPr>
        </p:nvGraphicFramePr>
        <p:xfrm>
          <a:off x="6265718" y="2516678"/>
          <a:ext cx="2743200" cy="256032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05740">
                <a:tc>
                  <a:txBody>
                    <a:bodyPr/>
                    <a:lstStyle/>
                    <a:p>
                      <a:pPr algn="ctr" fontAlgn="b"/>
                      <a:r>
                        <a:rPr lang="en-US" sz="1400" b="1" i="0" u="none" strike="noStrike" dirty="0">
                          <a:solidFill>
                            <a:schemeClr val="tx1"/>
                          </a:solidFill>
                          <a:latin typeface="Calibri"/>
                        </a:rPr>
                        <a:t>Subject</a:t>
                      </a:r>
                      <a:r>
                        <a:rPr lang="en-US" sz="1400" b="1" i="0" u="none" strike="noStrike" baseline="0" dirty="0">
                          <a:solidFill>
                            <a:schemeClr val="tx1"/>
                          </a:solidFill>
                          <a:latin typeface="Calibri"/>
                        </a:rPr>
                        <a:t> #</a:t>
                      </a:r>
                      <a:endParaRPr lang="en-US" sz="1400" b="1" i="0" u="none" strike="noStrike" dirty="0">
                        <a:solidFill>
                          <a:schemeClr val="tx1"/>
                        </a:solidFill>
                        <a:latin typeface="Calibri"/>
                      </a:endParaRPr>
                    </a:p>
                  </a:txBody>
                  <a:tcPr marL="0" marR="0" marT="0" marB="0" anchor="b">
                    <a:lnL>
                      <a:noFill/>
                    </a:lnL>
                    <a:lnR>
                      <a:noFill/>
                    </a:lnR>
                    <a:lnT>
                      <a:noFill/>
                    </a:lnT>
                    <a:lnB>
                      <a:noFill/>
                    </a:lnB>
                  </a:tcPr>
                </a:tc>
                <a:tc>
                  <a:txBody>
                    <a:bodyPr/>
                    <a:lstStyle/>
                    <a:p>
                      <a:pPr algn="ctr" fontAlgn="b"/>
                      <a:r>
                        <a:rPr lang="en-US" sz="1400" b="1" i="0" u="none" strike="noStrike" dirty="0">
                          <a:solidFill>
                            <a:schemeClr val="tx1"/>
                          </a:solidFill>
                          <a:latin typeface="Calibri"/>
                        </a:rPr>
                        <a:t>Not</a:t>
                      </a:r>
                      <a:r>
                        <a:rPr lang="en-US" sz="1400" b="1" i="0" u="none" strike="noStrike" baseline="0" dirty="0">
                          <a:solidFill>
                            <a:schemeClr val="tx1"/>
                          </a:solidFill>
                          <a:latin typeface="Calibri"/>
                        </a:rPr>
                        <a:t> Fatigued</a:t>
                      </a:r>
                      <a:endParaRPr lang="en-US" sz="1400" b="1" i="0" u="none" strike="noStrike" dirty="0">
                        <a:solidFill>
                          <a:schemeClr val="tx1"/>
                        </a:solidFill>
                        <a:latin typeface="Calibri"/>
                      </a:endParaRPr>
                    </a:p>
                  </a:txBody>
                  <a:tcPr marL="0" marR="0" marT="0" marB="0" anchor="b">
                    <a:lnL>
                      <a:noFill/>
                    </a:lnL>
                    <a:lnR>
                      <a:noFill/>
                    </a:lnR>
                    <a:lnT>
                      <a:noFill/>
                    </a:lnT>
                    <a:lnB>
                      <a:noFill/>
                    </a:lnB>
                  </a:tcPr>
                </a:tc>
                <a:tc>
                  <a:txBody>
                    <a:bodyPr/>
                    <a:lstStyle/>
                    <a:p>
                      <a:pPr algn="ctr" fontAlgn="b"/>
                      <a:r>
                        <a:rPr lang="en-US" sz="1400" b="1" i="0" u="none" strike="noStrike" dirty="0">
                          <a:solidFill>
                            <a:schemeClr val="tx1"/>
                          </a:solidFill>
                          <a:latin typeface="Calibri"/>
                        </a:rPr>
                        <a:t>Fatigued</a:t>
                      </a:r>
                    </a:p>
                  </a:txBody>
                  <a:tcPr marL="0" marR="0" marT="0" marB="0" anchor="b">
                    <a:lnL>
                      <a:noFill/>
                    </a:lnL>
                    <a:lnR>
                      <a:noFill/>
                    </a:lnR>
                    <a:lnT>
                      <a:noFill/>
                    </a:lnT>
                    <a:lnB>
                      <a:noFill/>
                    </a:lnB>
                  </a:tcPr>
                </a:tc>
                <a:extLst>
                  <a:ext uri="{0D108BD9-81ED-4DB2-BD59-A6C34878D82A}">
                    <a16:rowId xmlns:a16="http://schemas.microsoft.com/office/drawing/2014/main" val="10000"/>
                  </a:ext>
                </a:extLst>
              </a:tr>
              <a:tr h="205740">
                <a:tc>
                  <a:txBody>
                    <a:bodyPr/>
                    <a:lstStyle/>
                    <a:p>
                      <a:pPr algn="ctr" fontAlgn="b"/>
                      <a:r>
                        <a:rPr lang="en-US" sz="1400" b="0" i="0" u="none" strike="noStrike" dirty="0">
                          <a:solidFill>
                            <a:schemeClr val="tx1"/>
                          </a:solidFill>
                          <a:latin typeface="Calibri"/>
                        </a:rPr>
                        <a:t>1</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567</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530</a:t>
                      </a:r>
                    </a:p>
                  </a:txBody>
                  <a:tcPr marL="0" marR="0" marT="0" marB="0" anchor="b">
                    <a:lnL>
                      <a:noFill/>
                    </a:lnL>
                    <a:lnR>
                      <a:noFill/>
                    </a:lnR>
                    <a:lnT>
                      <a:noFill/>
                    </a:lnT>
                    <a:lnB>
                      <a:noFill/>
                    </a:lnB>
                  </a:tcPr>
                </a:tc>
                <a:extLst>
                  <a:ext uri="{0D108BD9-81ED-4DB2-BD59-A6C34878D82A}">
                    <a16:rowId xmlns:a16="http://schemas.microsoft.com/office/drawing/2014/main" val="10001"/>
                  </a:ext>
                </a:extLst>
              </a:tr>
              <a:tr h="205740">
                <a:tc>
                  <a:txBody>
                    <a:bodyPr/>
                    <a:lstStyle/>
                    <a:p>
                      <a:pPr algn="ctr" fontAlgn="b"/>
                      <a:r>
                        <a:rPr lang="en-US" sz="1400" b="0" i="0" u="none" strike="noStrike">
                          <a:solidFill>
                            <a:schemeClr val="tx1"/>
                          </a:solidFill>
                          <a:latin typeface="Calibri"/>
                        </a:rPr>
                        <a:t>2</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512</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492</a:t>
                      </a:r>
                    </a:p>
                  </a:txBody>
                  <a:tcPr marL="0" marR="0" marT="0" marB="0" anchor="b">
                    <a:lnL>
                      <a:noFill/>
                    </a:lnL>
                    <a:lnR>
                      <a:noFill/>
                    </a:lnR>
                    <a:lnT>
                      <a:noFill/>
                    </a:lnT>
                    <a:lnB>
                      <a:noFill/>
                    </a:lnB>
                  </a:tcPr>
                </a:tc>
                <a:extLst>
                  <a:ext uri="{0D108BD9-81ED-4DB2-BD59-A6C34878D82A}">
                    <a16:rowId xmlns:a16="http://schemas.microsoft.com/office/drawing/2014/main" val="10002"/>
                  </a:ext>
                </a:extLst>
              </a:tr>
              <a:tr h="205740">
                <a:tc>
                  <a:txBody>
                    <a:bodyPr/>
                    <a:lstStyle/>
                    <a:p>
                      <a:pPr algn="ctr" fontAlgn="b"/>
                      <a:r>
                        <a:rPr lang="en-US" sz="1400" b="0" i="0" u="none" strike="noStrike">
                          <a:solidFill>
                            <a:schemeClr val="tx1"/>
                          </a:solidFill>
                          <a:latin typeface="Calibri"/>
                        </a:rPr>
                        <a:t>3</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509</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510</a:t>
                      </a:r>
                    </a:p>
                  </a:txBody>
                  <a:tcPr marL="0" marR="0" marT="0" marB="0" anchor="b">
                    <a:lnL>
                      <a:noFill/>
                    </a:lnL>
                    <a:lnR>
                      <a:noFill/>
                    </a:lnR>
                    <a:lnT>
                      <a:noFill/>
                    </a:lnT>
                    <a:lnB>
                      <a:noFill/>
                    </a:lnB>
                  </a:tcPr>
                </a:tc>
                <a:extLst>
                  <a:ext uri="{0D108BD9-81ED-4DB2-BD59-A6C34878D82A}">
                    <a16:rowId xmlns:a16="http://schemas.microsoft.com/office/drawing/2014/main" val="10003"/>
                  </a:ext>
                </a:extLst>
              </a:tr>
              <a:tr h="205740">
                <a:tc>
                  <a:txBody>
                    <a:bodyPr/>
                    <a:lstStyle/>
                    <a:p>
                      <a:pPr algn="ctr" fontAlgn="b"/>
                      <a:r>
                        <a:rPr lang="en-US" sz="1400" b="0" i="0" u="none" strike="noStrike" dirty="0">
                          <a:solidFill>
                            <a:schemeClr val="tx1"/>
                          </a:solidFill>
                          <a:latin typeface="Calibri"/>
                        </a:rPr>
                        <a:t>4</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593</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580</a:t>
                      </a:r>
                    </a:p>
                  </a:txBody>
                  <a:tcPr marL="0" marR="0" marT="0" marB="0" anchor="b">
                    <a:lnL>
                      <a:noFill/>
                    </a:lnL>
                    <a:lnR>
                      <a:noFill/>
                    </a:lnR>
                    <a:lnT>
                      <a:noFill/>
                    </a:lnT>
                    <a:lnB>
                      <a:noFill/>
                    </a:lnB>
                  </a:tcPr>
                </a:tc>
                <a:extLst>
                  <a:ext uri="{0D108BD9-81ED-4DB2-BD59-A6C34878D82A}">
                    <a16:rowId xmlns:a16="http://schemas.microsoft.com/office/drawing/2014/main" val="10004"/>
                  </a:ext>
                </a:extLst>
              </a:tr>
              <a:tr h="205740">
                <a:tc>
                  <a:txBody>
                    <a:bodyPr/>
                    <a:lstStyle/>
                    <a:p>
                      <a:pPr algn="ctr" fontAlgn="b"/>
                      <a:r>
                        <a:rPr lang="en-US" sz="1400" b="0" i="0" u="none" strike="noStrike">
                          <a:solidFill>
                            <a:schemeClr val="tx1"/>
                          </a:solidFill>
                          <a:latin typeface="Calibri"/>
                        </a:rPr>
                        <a:t>5</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600</a:t>
                      </a:r>
                    </a:p>
                  </a:txBody>
                  <a:tcPr marL="0" marR="0" marT="0" marB="0" anchor="b">
                    <a:lnL>
                      <a:noFill/>
                    </a:lnL>
                    <a:lnR>
                      <a:noFill/>
                    </a:lnR>
                    <a:lnT>
                      <a:noFill/>
                    </a:lnT>
                    <a:lnB>
                      <a:noFill/>
                    </a:lnB>
                  </a:tcPr>
                </a:tc>
                <a:extLst>
                  <a:ext uri="{0D108BD9-81ED-4DB2-BD59-A6C34878D82A}">
                    <a16:rowId xmlns:a16="http://schemas.microsoft.com/office/drawing/2014/main" val="10005"/>
                  </a:ext>
                </a:extLst>
              </a:tr>
              <a:tr h="205740">
                <a:tc>
                  <a:txBody>
                    <a:bodyPr/>
                    <a:lstStyle/>
                    <a:p>
                      <a:pPr algn="ctr" fontAlgn="b"/>
                      <a:r>
                        <a:rPr lang="en-US" sz="1400" b="0" i="0" u="none" strike="noStrike">
                          <a:solidFill>
                            <a:schemeClr val="tx1"/>
                          </a:solidFill>
                          <a:latin typeface="Calibri"/>
                        </a:rPr>
                        <a:t>6</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491</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483</a:t>
                      </a:r>
                    </a:p>
                  </a:txBody>
                  <a:tcPr marL="0" marR="0" marT="0" marB="0" anchor="b">
                    <a:lnL>
                      <a:noFill/>
                    </a:lnL>
                    <a:lnR>
                      <a:noFill/>
                    </a:lnR>
                    <a:lnT>
                      <a:noFill/>
                    </a:lnT>
                    <a:lnB>
                      <a:noFill/>
                    </a:lnB>
                  </a:tcPr>
                </a:tc>
                <a:extLst>
                  <a:ext uri="{0D108BD9-81ED-4DB2-BD59-A6C34878D82A}">
                    <a16:rowId xmlns:a16="http://schemas.microsoft.com/office/drawing/2014/main" val="10006"/>
                  </a:ext>
                </a:extLst>
              </a:tr>
              <a:tr h="205740">
                <a:tc>
                  <a:txBody>
                    <a:bodyPr/>
                    <a:lstStyle/>
                    <a:p>
                      <a:pPr algn="ctr" fontAlgn="b"/>
                      <a:r>
                        <a:rPr lang="en-US" sz="1400" b="0" i="0" u="none" strike="noStrike">
                          <a:solidFill>
                            <a:schemeClr val="tx1"/>
                          </a:solidFill>
                          <a:latin typeface="Calibri"/>
                        </a:rPr>
                        <a:t>7</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520</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512</a:t>
                      </a:r>
                    </a:p>
                  </a:txBody>
                  <a:tcPr marL="0" marR="0" marT="0" marB="0" anchor="b">
                    <a:lnL>
                      <a:noFill/>
                    </a:lnL>
                    <a:lnR>
                      <a:noFill/>
                    </a:lnR>
                    <a:lnT>
                      <a:noFill/>
                    </a:lnT>
                    <a:lnB>
                      <a:noFill/>
                    </a:lnB>
                  </a:tcPr>
                </a:tc>
                <a:extLst>
                  <a:ext uri="{0D108BD9-81ED-4DB2-BD59-A6C34878D82A}">
                    <a16:rowId xmlns:a16="http://schemas.microsoft.com/office/drawing/2014/main" val="10007"/>
                  </a:ext>
                </a:extLst>
              </a:tr>
              <a:tr h="205740">
                <a:tc>
                  <a:txBody>
                    <a:bodyPr/>
                    <a:lstStyle/>
                    <a:p>
                      <a:pPr algn="ctr" fontAlgn="b"/>
                      <a:r>
                        <a:rPr lang="en-US" sz="1400" b="0" i="0" u="none" strike="noStrike">
                          <a:solidFill>
                            <a:schemeClr val="tx1"/>
                          </a:solidFill>
                          <a:latin typeface="Calibri"/>
                        </a:rPr>
                        <a:t>8</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575</a:t>
                      </a:r>
                    </a:p>
                  </a:txBody>
                  <a:tcPr marL="0" marR="0" marT="0" marB="0" anchor="b">
                    <a:lnL>
                      <a:noFill/>
                    </a:lnL>
                    <a:lnR>
                      <a:noFill/>
                    </a:lnR>
                    <a:lnT>
                      <a:noFill/>
                    </a:lnT>
                    <a:lnB>
                      <a:noFill/>
                    </a:lnB>
                  </a:tcPr>
                </a:tc>
                <a:extLst>
                  <a:ext uri="{0D108BD9-81ED-4DB2-BD59-A6C34878D82A}">
                    <a16:rowId xmlns:a16="http://schemas.microsoft.com/office/drawing/2014/main" val="10008"/>
                  </a:ext>
                </a:extLst>
              </a:tr>
              <a:tr h="205740">
                <a:tc>
                  <a:txBody>
                    <a:bodyPr/>
                    <a:lstStyle/>
                    <a:p>
                      <a:pPr algn="ctr" fontAlgn="b"/>
                      <a:r>
                        <a:rPr lang="en-US" sz="1400" b="0" i="0" u="none" strike="noStrike">
                          <a:solidFill>
                            <a:schemeClr val="tx1"/>
                          </a:solidFill>
                          <a:latin typeface="Calibri"/>
                        </a:rPr>
                        <a:t>9</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529</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530</a:t>
                      </a:r>
                    </a:p>
                  </a:txBody>
                  <a:tcPr marL="0" marR="0" marT="0" marB="0" anchor="b">
                    <a:lnL>
                      <a:noFill/>
                    </a:lnL>
                    <a:lnR>
                      <a:noFill/>
                    </a:lnR>
                    <a:lnT>
                      <a:noFill/>
                    </a:lnT>
                    <a:lnB>
                      <a:noFill/>
                    </a:lnB>
                  </a:tcPr>
                </a:tc>
                <a:extLst>
                  <a:ext uri="{0D108BD9-81ED-4DB2-BD59-A6C34878D82A}">
                    <a16:rowId xmlns:a16="http://schemas.microsoft.com/office/drawing/2014/main" val="10009"/>
                  </a:ext>
                </a:extLst>
              </a:tr>
              <a:tr h="205740">
                <a:tc>
                  <a:txBody>
                    <a:bodyPr/>
                    <a:lstStyle/>
                    <a:p>
                      <a:pPr algn="ctr" fontAlgn="b"/>
                      <a:r>
                        <a:rPr lang="en-US" sz="1400" b="0" i="0" u="none" strike="noStrike">
                          <a:solidFill>
                            <a:schemeClr val="tx1"/>
                          </a:solidFill>
                          <a:latin typeface="Calibri"/>
                        </a:rPr>
                        <a:t>10</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508</a:t>
                      </a:r>
                    </a:p>
                  </a:txBody>
                  <a:tcPr marL="0" marR="0" marT="0" marB="0" anchor="b">
                    <a:lnL>
                      <a:noFill/>
                    </a:lnL>
                    <a:lnR>
                      <a:noFill/>
                    </a:lnR>
                    <a:lnT>
                      <a:noFill/>
                    </a:lnT>
                    <a:lnB>
                      <a:noFill/>
                    </a:lnB>
                  </a:tcPr>
                </a:tc>
                <a:tc>
                  <a:txBody>
                    <a:bodyPr/>
                    <a:lstStyle/>
                    <a:p>
                      <a:pPr algn="ctr" fontAlgn="b"/>
                      <a:r>
                        <a:rPr lang="en-US" sz="1400" b="0" i="0" u="none" strike="noStrike" dirty="0">
                          <a:solidFill>
                            <a:schemeClr val="tx1"/>
                          </a:solidFill>
                          <a:latin typeface="Calibri"/>
                        </a:rPr>
                        <a:t>490</a:t>
                      </a: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sp>
        <p:nvSpPr>
          <p:cNvPr id="6" name="TextBox 5"/>
          <p:cNvSpPr txBox="1"/>
          <p:nvPr/>
        </p:nvSpPr>
        <p:spPr>
          <a:xfrm>
            <a:off x="6563938" y="5054946"/>
            <a:ext cx="2388154"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(Lower numbers = worse score)</a:t>
            </a:r>
          </a:p>
        </p:txBody>
      </p:sp>
    </p:spTree>
    <p:extLst>
      <p:ext uri="{BB962C8B-B14F-4D97-AF65-F5344CB8AC3E}">
        <p14:creationId xmlns:p14="http://schemas.microsoft.com/office/powerpoint/2010/main" val="15998964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Keith’s Medical Reasoning Test</a:t>
            </a:r>
          </a:p>
        </p:txBody>
      </p:sp>
      <p:sp>
        <p:nvSpPr>
          <p:cNvPr id="3" name="Content Placeholder 2"/>
          <p:cNvSpPr>
            <a:spLocks noGrp="1"/>
          </p:cNvSpPr>
          <p:nvPr>
            <p:ph idx="1"/>
          </p:nvPr>
        </p:nvSpPr>
        <p:spPr/>
        <p:txBody>
          <a:bodyPr/>
          <a:lstStyle/>
          <a:p>
            <a:r>
              <a:rPr lang="en-US" dirty="0"/>
              <a:t>We can try to test whether the </a:t>
            </a:r>
            <a:r>
              <a:rPr lang="en-US" u="sng" cap="small" dirty="0">
                <a:solidFill>
                  <a:srgbClr val="FF0000"/>
                </a:solidFill>
              </a:rPr>
              <a:t>difference of the means</a:t>
            </a:r>
            <a:r>
              <a:rPr lang="en-US" cap="small" dirty="0"/>
              <a:t> </a:t>
            </a:r>
            <a:r>
              <a:rPr lang="en-US" dirty="0"/>
              <a:t>between the fatigued scores and the not fatigued scores is less than zero. </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202</a:t>
            </a:fld>
            <a:endParaRPr lang="en-US">
              <a:latin typeface="Calibri" panose="020F0502020204030204"/>
            </a:endParaRPr>
          </a:p>
        </p:txBody>
      </p:sp>
      <mc:AlternateContent xmlns:mc="http://schemas.openxmlformats.org/markup-compatibility/2006" xmlns:a14="http://schemas.microsoft.com/office/drawing/2010/main">
        <mc:Choice Requires="a14">
          <p:sp>
            <p:nvSpPr>
              <p:cNvPr id="6" name="TextBox 5"/>
              <p:cNvSpPr txBox="1"/>
              <p:nvPr/>
            </p:nvSpPr>
            <p:spPr>
              <a:xfrm>
                <a:off x="506896" y="3067182"/>
                <a:ext cx="8110331" cy="957121"/>
              </a:xfrm>
              <a:prstGeom prst="rect">
                <a:avLst/>
              </a:prstGeom>
              <a:noFill/>
            </p:spPr>
            <p:txBody>
              <a:bodyPr wrap="square" rtlCol="0">
                <a:spAutoFit/>
              </a:bodyPr>
              <a:lstStyle/>
              <a:p>
                <a:pPr defTabSz="685800"/>
                <a:endParaRPr lang="en-US" sz="2700" dirty="0">
                  <a:solidFill>
                    <a:prstClr val="black"/>
                  </a:solidFill>
                  <a:latin typeface="Calibri" panose="020F0502020204030204"/>
                </a:endParaRPr>
              </a:p>
              <a:p>
                <a:pPr defTabSz="685800"/>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𝐻</m:t>
                          </m:r>
                        </m:e>
                        <m:sub>
                          <m:r>
                            <a:rPr lang="en-US" sz="2700" i="1">
                              <a:solidFill>
                                <a:prstClr val="black"/>
                              </a:solidFill>
                              <a:latin typeface="Cambria Math" panose="02040503050406030204" pitchFamily="18" charset="0"/>
                            </a:rPr>
                            <m:t>𝐴</m:t>
                          </m:r>
                        </m:sub>
                      </m:sSub>
                      <m:r>
                        <a:rPr lang="en-US" sz="2700" i="1">
                          <a:solidFill>
                            <a:prstClr val="black"/>
                          </a:solidFill>
                          <a:latin typeface="Cambria Math" panose="02040503050406030204" pitchFamily="18" charset="0"/>
                        </a:rPr>
                        <m:t>:</m:t>
                      </m:r>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ea typeface="Cambria Math" panose="02040503050406030204" pitchFamily="18" charset="0"/>
                            </a:rPr>
                            <m:t>𝑓𝑎𝑡𝑖𝑔𝑢𝑒𝑑</m:t>
                          </m:r>
                        </m:sub>
                      </m:sSub>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a:rPr>
                            <m:t>−</m:t>
                          </m:r>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rPr>
                            <m:t>𝑛𝑜𝑡</m:t>
                          </m:r>
                          <m:r>
                            <a:rPr lang="en-US" sz="2700" i="1">
                              <a:solidFill>
                                <a:prstClr val="black"/>
                              </a:solidFill>
                              <a:latin typeface="Cambria Math" charset="0"/>
                            </a:rPr>
                            <m:t> </m:t>
                          </m:r>
                          <m:r>
                            <a:rPr lang="en-US" sz="2700" i="1">
                              <a:solidFill>
                                <a:prstClr val="black"/>
                              </a:solidFill>
                              <a:latin typeface="Cambria Math" charset="0"/>
                            </a:rPr>
                            <m:t>𝑓𝑎𝑡𝑖𝑔𝑢𝑒𝑑</m:t>
                          </m:r>
                        </m:sub>
                      </m:sSub>
                      <m:r>
                        <a:rPr lang="en-US" sz="2700" i="1">
                          <a:solidFill>
                            <a:prstClr val="black"/>
                          </a:solidFill>
                          <a:latin typeface="Cambria Math" charset="0"/>
                        </a:rPr>
                        <m:t> </m:t>
                      </m:r>
                      <m:r>
                        <a:rPr lang="en-US" sz="2700" i="1">
                          <a:solidFill>
                            <a:prstClr val="black"/>
                          </a:solidFill>
                          <a:latin typeface="Cambria Math" panose="02040503050406030204" pitchFamily="18" charset="0"/>
                        </a:rPr>
                        <m:t>&lt;0</m:t>
                      </m:r>
                    </m:oMath>
                  </m:oMathPara>
                </a14:m>
                <a:endParaRPr lang="en-US" sz="2700" dirty="0">
                  <a:solidFill>
                    <a:prstClr val="black"/>
                  </a:solidFill>
                  <a:latin typeface="Calibri" panose="020F0502020204030204"/>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6896" y="3067182"/>
                <a:ext cx="8110331" cy="95712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662915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Medical Reasoning Test</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203</a:t>
            </a:fld>
            <a:endParaRPr lang="en-US">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618" y="3041302"/>
            <a:ext cx="4492487" cy="25651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104" y="2205063"/>
            <a:ext cx="3845780" cy="335662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18" y="2205063"/>
            <a:ext cx="3905250" cy="695325"/>
          </a:xfrm>
          <a:prstGeom prst="rect">
            <a:avLst/>
          </a:prstGeom>
        </p:spPr>
      </p:pic>
      <p:sp>
        <p:nvSpPr>
          <p:cNvPr id="8" name="TextBox 7"/>
          <p:cNvSpPr txBox="1"/>
          <p:nvPr/>
        </p:nvSpPr>
        <p:spPr>
          <a:xfrm>
            <a:off x="5798412" y="1072204"/>
            <a:ext cx="3044936"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If we did this, we would be wrong! Why?</a:t>
            </a:r>
          </a:p>
        </p:txBody>
      </p:sp>
      <p:sp>
        <p:nvSpPr>
          <p:cNvPr id="9" name="TextBox 8"/>
          <p:cNvSpPr txBox="1"/>
          <p:nvPr/>
        </p:nvSpPr>
        <p:spPr>
          <a:xfrm>
            <a:off x="5788474" y="1500134"/>
            <a:ext cx="2987780" cy="507831"/>
          </a:xfrm>
          <a:prstGeom prst="rect">
            <a:avLst/>
          </a:prstGeom>
          <a:noFill/>
        </p:spPr>
        <p:txBody>
          <a:bodyPr wrap="square" rtlCol="0">
            <a:spAutoFit/>
          </a:bodyPr>
          <a:lstStyle/>
          <a:p>
            <a:pPr defTabSz="685800"/>
            <a:r>
              <a:rPr lang="en-US" sz="1350" dirty="0">
                <a:solidFill>
                  <a:srgbClr val="FF0000"/>
                </a:solidFill>
                <a:latin typeface="Calibri" panose="020F0502020204030204"/>
              </a:rPr>
              <a:t>A fundamental assumption is violated: independence</a:t>
            </a:r>
          </a:p>
        </p:txBody>
      </p:sp>
    </p:spTree>
    <p:extLst>
      <p:ext uri="{BB962C8B-B14F-4D97-AF65-F5344CB8AC3E}">
        <p14:creationId xmlns:p14="http://schemas.microsoft.com/office/powerpoint/2010/main" val="295184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Keith’s Medical Reasoning Test</a:t>
            </a:r>
          </a:p>
        </p:txBody>
      </p:sp>
      <p:sp>
        <p:nvSpPr>
          <p:cNvPr id="3" name="Content Placeholder 2"/>
          <p:cNvSpPr>
            <a:spLocks noGrp="1"/>
          </p:cNvSpPr>
          <p:nvPr>
            <p:ph idx="1"/>
          </p:nvPr>
        </p:nvSpPr>
        <p:spPr>
          <a:xfrm>
            <a:off x="822960" y="2241551"/>
            <a:ext cx="7543801" cy="489711"/>
          </a:xfrm>
        </p:spPr>
        <p:txBody>
          <a:bodyPr>
            <a:normAutofit/>
          </a:bodyPr>
          <a:lstStyle/>
          <a:p>
            <a:r>
              <a:rPr lang="en-US" dirty="0"/>
              <a:t>Instead of testing the </a:t>
            </a:r>
            <a:r>
              <a:rPr lang="en-US" u="sng" cap="small" dirty="0">
                <a:solidFill>
                  <a:srgbClr val="FF0000"/>
                </a:solidFill>
              </a:rPr>
              <a:t>difference of the means:</a:t>
            </a:r>
            <a:endParaRPr lang="en-US" dirty="0"/>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204</a:t>
            </a:fld>
            <a:endParaRPr lang="en-US">
              <a:latin typeface="Calibri" panose="020F0502020204030204"/>
            </a:endParaRPr>
          </a:p>
        </p:txBody>
      </p:sp>
      <p:graphicFrame>
        <p:nvGraphicFramePr>
          <p:cNvPr id="7" name="Table 6"/>
          <p:cNvGraphicFramePr>
            <a:graphicFrameLocks noGrp="1"/>
          </p:cNvGraphicFramePr>
          <p:nvPr>
            <p:extLst/>
          </p:nvPr>
        </p:nvGraphicFramePr>
        <p:xfrm>
          <a:off x="5777934" y="3045816"/>
          <a:ext cx="3294823" cy="2638904"/>
        </p:xfrm>
        <a:graphic>
          <a:graphicData uri="http://schemas.openxmlformats.org/drawingml/2006/table">
            <a:tbl>
              <a:tblPr/>
              <a:tblGrid>
                <a:gridCol w="691325">
                  <a:extLst>
                    <a:ext uri="{9D8B030D-6E8A-4147-A177-3AD203B41FA5}">
                      <a16:colId xmlns:a16="http://schemas.microsoft.com/office/drawing/2014/main" val="20000"/>
                    </a:ext>
                  </a:extLst>
                </a:gridCol>
                <a:gridCol w="834318">
                  <a:extLst>
                    <a:ext uri="{9D8B030D-6E8A-4147-A177-3AD203B41FA5}">
                      <a16:colId xmlns:a16="http://schemas.microsoft.com/office/drawing/2014/main" val="20001"/>
                    </a:ext>
                  </a:extLst>
                </a:gridCol>
                <a:gridCol w="945474">
                  <a:extLst>
                    <a:ext uri="{9D8B030D-6E8A-4147-A177-3AD203B41FA5}">
                      <a16:colId xmlns:a16="http://schemas.microsoft.com/office/drawing/2014/main" val="20002"/>
                    </a:ext>
                  </a:extLst>
                </a:gridCol>
                <a:gridCol w="823706">
                  <a:extLst>
                    <a:ext uri="{9D8B030D-6E8A-4147-A177-3AD203B41FA5}">
                      <a16:colId xmlns:a16="http://schemas.microsoft.com/office/drawing/2014/main" val="20003"/>
                    </a:ext>
                  </a:extLst>
                </a:gridCol>
              </a:tblGrid>
              <a:tr h="212884">
                <a:tc>
                  <a:txBody>
                    <a:bodyPr/>
                    <a:lstStyle/>
                    <a:p>
                      <a:pPr algn="ctr" fontAlgn="b"/>
                      <a:r>
                        <a:rPr lang="en-US" sz="1400" b="1" i="0" u="none" strike="noStrike" dirty="0">
                          <a:solidFill>
                            <a:srgbClr val="000000"/>
                          </a:solidFill>
                          <a:latin typeface="Calibri"/>
                        </a:rPr>
                        <a:t>Subject</a:t>
                      </a:r>
                    </a:p>
                  </a:txBody>
                  <a:tcPr marL="7144" marR="7144" marT="7144" marB="0" anchor="b">
                    <a:lnL>
                      <a:noFill/>
                    </a:lnL>
                    <a:lnR>
                      <a:noFill/>
                    </a:lnR>
                    <a:lnT>
                      <a:noFill/>
                    </a:lnT>
                    <a:lnB>
                      <a:noFill/>
                    </a:lnB>
                  </a:tcPr>
                </a:tc>
                <a:tc>
                  <a:txBody>
                    <a:bodyPr/>
                    <a:lstStyle/>
                    <a:p>
                      <a:pPr algn="ctr" fontAlgn="b"/>
                      <a:r>
                        <a:rPr lang="en-US" sz="1400" b="1" i="0" u="none" strike="noStrike" dirty="0">
                          <a:solidFill>
                            <a:schemeClr val="tx2"/>
                          </a:solidFill>
                          <a:latin typeface="Calibri"/>
                        </a:rPr>
                        <a:t>Fatigued</a:t>
                      </a:r>
                    </a:p>
                  </a:txBody>
                  <a:tcPr marL="7144" marR="7144" marT="7144" marB="0" anchor="b">
                    <a:lnL>
                      <a:noFill/>
                    </a:lnL>
                    <a:lnR>
                      <a:noFill/>
                    </a:lnR>
                    <a:lnT>
                      <a:noFill/>
                    </a:lnT>
                    <a:lnB>
                      <a:noFill/>
                    </a:lnB>
                  </a:tcPr>
                </a:tc>
                <a:tc>
                  <a:txBody>
                    <a:bodyPr/>
                    <a:lstStyle/>
                    <a:p>
                      <a:pPr algn="ctr" fontAlgn="b"/>
                      <a:r>
                        <a:rPr lang="en-US" sz="1400" b="1" i="0" u="none" strike="noStrike" dirty="0">
                          <a:solidFill>
                            <a:srgbClr val="FF0000"/>
                          </a:solidFill>
                          <a:latin typeface="Calibri"/>
                        </a:rPr>
                        <a:t>Not Fatigued</a:t>
                      </a:r>
                    </a:p>
                  </a:txBody>
                  <a:tcPr marL="7144" marR="7144" marT="7144" marB="0" anchor="b">
                    <a:lnL>
                      <a:noFill/>
                    </a:lnL>
                    <a:lnR>
                      <a:noFill/>
                    </a:lnR>
                    <a:lnT>
                      <a:noFill/>
                    </a:lnT>
                    <a:lnB>
                      <a:noFill/>
                    </a:lnB>
                  </a:tcPr>
                </a:tc>
                <a:tc>
                  <a:txBody>
                    <a:bodyPr/>
                    <a:lstStyle/>
                    <a:p>
                      <a:pPr algn="ctr" fontAlgn="b"/>
                      <a:r>
                        <a:rPr lang="en-US" sz="1400" b="1" i="0" u="none" strike="noStrike" dirty="0">
                          <a:solidFill>
                            <a:srgbClr val="00B050"/>
                          </a:solidFill>
                          <a:latin typeface="Calibri"/>
                        </a:rPr>
                        <a:t>Difference</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212884">
                <a:tc>
                  <a:txBody>
                    <a:bodyPr/>
                    <a:lstStyle/>
                    <a:p>
                      <a:pPr algn="ctr" fontAlgn="b"/>
                      <a:r>
                        <a:rPr lang="en-US" sz="1400" b="0" i="0" u="none" strike="noStrike" dirty="0">
                          <a:solidFill>
                            <a:srgbClr val="000000"/>
                          </a:solidFill>
                          <a:latin typeface="Calibri"/>
                        </a:rPr>
                        <a:t>1</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-37</a:t>
                      </a:r>
                    </a:p>
                  </a:txBody>
                  <a:tcPr marL="7144" marR="7144" marT="7144" marB="0" anchor="ctr">
                    <a:lnL>
                      <a:noFill/>
                    </a:lnL>
                    <a:lnR>
                      <a:noFill/>
                    </a:lnR>
                    <a:lnT>
                      <a:noFill/>
                    </a:lnT>
                    <a:lnB>
                      <a:noFill/>
                    </a:lnB>
                  </a:tcPr>
                </a:tc>
                <a:extLst>
                  <a:ext uri="{0D108BD9-81ED-4DB2-BD59-A6C34878D82A}">
                    <a16:rowId xmlns:a16="http://schemas.microsoft.com/office/drawing/2014/main" val="10001"/>
                  </a:ext>
                </a:extLst>
              </a:tr>
              <a:tr h="212884">
                <a:tc>
                  <a:txBody>
                    <a:bodyPr/>
                    <a:lstStyle/>
                    <a:p>
                      <a:pPr algn="ctr" fontAlgn="b"/>
                      <a:r>
                        <a:rPr lang="en-US" sz="1400" b="0" i="0" u="none" strike="noStrike" dirty="0">
                          <a:solidFill>
                            <a:srgbClr val="000000"/>
                          </a:solidFill>
                          <a:latin typeface="Calibri"/>
                        </a:rPr>
                        <a:t>2</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-20</a:t>
                      </a:r>
                    </a:p>
                  </a:txBody>
                  <a:tcPr marL="7144" marR="7144" marT="7144" marB="0" anchor="ctr">
                    <a:lnL>
                      <a:noFill/>
                    </a:lnL>
                    <a:lnR>
                      <a:noFill/>
                    </a:lnR>
                    <a:lnT>
                      <a:noFill/>
                    </a:lnT>
                    <a:lnB>
                      <a:noFill/>
                    </a:lnB>
                  </a:tcPr>
                </a:tc>
                <a:extLst>
                  <a:ext uri="{0D108BD9-81ED-4DB2-BD59-A6C34878D82A}">
                    <a16:rowId xmlns:a16="http://schemas.microsoft.com/office/drawing/2014/main" val="10002"/>
                  </a:ext>
                </a:extLst>
              </a:tr>
              <a:tr h="212884">
                <a:tc>
                  <a:txBody>
                    <a:bodyPr/>
                    <a:lstStyle/>
                    <a:p>
                      <a:pPr algn="ctr" fontAlgn="b"/>
                      <a:r>
                        <a:rPr lang="en-US" sz="1400" b="0" i="0" u="none" strike="noStrike" dirty="0">
                          <a:solidFill>
                            <a:srgbClr val="000000"/>
                          </a:solidFill>
                          <a:latin typeface="Calibri"/>
                        </a:rPr>
                        <a:t>3</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a:t>
                      </a:r>
                    </a:p>
                  </a:txBody>
                  <a:tcPr marL="7144" marR="7144" marT="7144" marB="0" anchor="ctr">
                    <a:lnL>
                      <a:noFill/>
                    </a:lnL>
                    <a:lnR>
                      <a:noFill/>
                    </a:lnR>
                    <a:lnT>
                      <a:noFill/>
                    </a:lnT>
                    <a:lnB>
                      <a:noFill/>
                    </a:lnB>
                  </a:tcPr>
                </a:tc>
                <a:extLst>
                  <a:ext uri="{0D108BD9-81ED-4DB2-BD59-A6C34878D82A}">
                    <a16:rowId xmlns:a16="http://schemas.microsoft.com/office/drawing/2014/main" val="10003"/>
                  </a:ext>
                </a:extLst>
              </a:tr>
              <a:tr h="212884">
                <a:tc>
                  <a:txBody>
                    <a:bodyPr/>
                    <a:lstStyle/>
                    <a:p>
                      <a:pPr algn="ctr" fontAlgn="b"/>
                      <a:r>
                        <a:rPr lang="en-US" sz="1400" b="0" i="0" u="none" strike="noStrike" dirty="0">
                          <a:solidFill>
                            <a:srgbClr val="000000"/>
                          </a:solidFill>
                          <a:latin typeface="Calibri"/>
                        </a:rPr>
                        <a:t>4</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-13</a:t>
                      </a:r>
                    </a:p>
                  </a:txBody>
                  <a:tcPr marL="7144" marR="7144" marT="7144" marB="0" anchor="ctr">
                    <a:lnL>
                      <a:noFill/>
                    </a:lnL>
                    <a:lnR>
                      <a:noFill/>
                    </a:lnR>
                    <a:lnT>
                      <a:noFill/>
                    </a:lnT>
                    <a:lnB>
                      <a:noFill/>
                    </a:lnB>
                  </a:tcPr>
                </a:tc>
                <a:extLst>
                  <a:ext uri="{0D108BD9-81ED-4DB2-BD59-A6C34878D82A}">
                    <a16:rowId xmlns:a16="http://schemas.microsoft.com/office/drawing/2014/main" val="10004"/>
                  </a:ext>
                </a:extLst>
              </a:tr>
              <a:tr h="212884">
                <a:tc>
                  <a:txBody>
                    <a:bodyPr/>
                    <a:lstStyle/>
                    <a:p>
                      <a:pPr algn="ctr" fontAlgn="b"/>
                      <a:r>
                        <a:rPr lang="en-US" sz="1400" b="0" i="0" u="none" strike="noStrike" dirty="0">
                          <a:solidFill>
                            <a:srgbClr val="000000"/>
                          </a:solidFill>
                          <a:latin typeface="Calibri"/>
                        </a:rPr>
                        <a:t>5</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12</a:t>
                      </a:r>
                    </a:p>
                  </a:txBody>
                  <a:tcPr marL="7144" marR="7144" marT="7144" marB="0" anchor="ctr">
                    <a:lnL>
                      <a:noFill/>
                    </a:lnL>
                    <a:lnR>
                      <a:noFill/>
                    </a:lnR>
                    <a:lnT>
                      <a:noFill/>
                    </a:lnT>
                    <a:lnB>
                      <a:noFill/>
                    </a:lnB>
                  </a:tcPr>
                </a:tc>
                <a:extLst>
                  <a:ext uri="{0D108BD9-81ED-4DB2-BD59-A6C34878D82A}">
                    <a16:rowId xmlns:a16="http://schemas.microsoft.com/office/drawing/2014/main" val="10005"/>
                  </a:ext>
                </a:extLst>
              </a:tr>
              <a:tr h="212884">
                <a:tc>
                  <a:txBody>
                    <a:bodyPr/>
                    <a:lstStyle/>
                    <a:p>
                      <a:pPr algn="ctr" fontAlgn="b"/>
                      <a:r>
                        <a:rPr lang="en-US" sz="1400" b="0" i="0" u="none" strike="noStrike">
                          <a:solidFill>
                            <a:srgbClr val="000000"/>
                          </a:solidFill>
                          <a:latin typeface="Calibri"/>
                        </a:rPr>
                        <a:t>6</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-8</a:t>
                      </a:r>
                    </a:p>
                  </a:txBody>
                  <a:tcPr marL="7144" marR="7144" marT="7144" marB="0" anchor="ctr">
                    <a:lnL>
                      <a:noFill/>
                    </a:lnL>
                    <a:lnR>
                      <a:noFill/>
                    </a:lnR>
                    <a:lnT>
                      <a:noFill/>
                    </a:lnT>
                    <a:lnB>
                      <a:noFill/>
                    </a:lnB>
                  </a:tcPr>
                </a:tc>
                <a:extLst>
                  <a:ext uri="{0D108BD9-81ED-4DB2-BD59-A6C34878D82A}">
                    <a16:rowId xmlns:a16="http://schemas.microsoft.com/office/drawing/2014/main" val="10006"/>
                  </a:ext>
                </a:extLst>
              </a:tr>
              <a:tr h="212884">
                <a:tc>
                  <a:txBody>
                    <a:bodyPr/>
                    <a:lstStyle/>
                    <a:p>
                      <a:pPr algn="ctr" fontAlgn="b"/>
                      <a:r>
                        <a:rPr lang="en-US" sz="1400" b="0" i="0" u="none" strike="noStrike">
                          <a:solidFill>
                            <a:srgbClr val="000000"/>
                          </a:solidFill>
                          <a:latin typeface="Calibri"/>
                        </a:rPr>
                        <a:t>7</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-8</a:t>
                      </a:r>
                    </a:p>
                  </a:txBody>
                  <a:tcPr marL="7144" marR="7144" marT="7144" marB="0" anchor="ctr">
                    <a:lnL>
                      <a:noFill/>
                    </a:lnL>
                    <a:lnR>
                      <a:noFill/>
                    </a:lnR>
                    <a:lnT>
                      <a:noFill/>
                    </a:lnT>
                    <a:lnB>
                      <a:noFill/>
                    </a:lnB>
                  </a:tcPr>
                </a:tc>
                <a:extLst>
                  <a:ext uri="{0D108BD9-81ED-4DB2-BD59-A6C34878D82A}">
                    <a16:rowId xmlns:a16="http://schemas.microsoft.com/office/drawing/2014/main" val="10007"/>
                  </a:ext>
                </a:extLst>
              </a:tr>
              <a:tr h="212884">
                <a:tc>
                  <a:txBody>
                    <a:bodyPr/>
                    <a:lstStyle/>
                    <a:p>
                      <a:pPr algn="ctr" fontAlgn="b"/>
                      <a:r>
                        <a:rPr lang="en-US" sz="1400" b="0" i="0" u="none" strike="noStrike">
                          <a:solidFill>
                            <a:srgbClr val="000000"/>
                          </a:solidFill>
                          <a:latin typeface="Calibri"/>
                        </a:rPr>
                        <a:t>8</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-13</a:t>
                      </a:r>
                    </a:p>
                  </a:txBody>
                  <a:tcPr marL="7144" marR="7144" marT="7144" marB="0" anchor="ctr">
                    <a:lnL>
                      <a:noFill/>
                    </a:lnL>
                    <a:lnR>
                      <a:noFill/>
                    </a:lnR>
                    <a:lnT>
                      <a:noFill/>
                    </a:lnT>
                    <a:lnB>
                      <a:noFill/>
                    </a:lnB>
                  </a:tcPr>
                </a:tc>
                <a:extLst>
                  <a:ext uri="{0D108BD9-81ED-4DB2-BD59-A6C34878D82A}">
                    <a16:rowId xmlns:a16="http://schemas.microsoft.com/office/drawing/2014/main" val="10008"/>
                  </a:ext>
                </a:extLst>
              </a:tr>
              <a:tr h="212884">
                <a:tc>
                  <a:txBody>
                    <a:bodyPr/>
                    <a:lstStyle/>
                    <a:p>
                      <a:pPr algn="ctr" fontAlgn="b"/>
                      <a:r>
                        <a:rPr lang="en-US" sz="1400" b="0" i="0" u="none" strike="noStrike">
                          <a:solidFill>
                            <a:srgbClr val="000000"/>
                          </a:solidFill>
                          <a:latin typeface="Calibri"/>
                        </a:rPr>
                        <a:t>9</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a:t>
                      </a:r>
                    </a:p>
                  </a:txBody>
                  <a:tcPr marL="7144" marR="7144" marT="7144" marB="0" anchor="ctr">
                    <a:lnL>
                      <a:noFill/>
                    </a:lnL>
                    <a:lnR>
                      <a:noFill/>
                    </a:lnR>
                    <a:lnT>
                      <a:noFill/>
                    </a:lnT>
                    <a:lnB>
                      <a:noFill/>
                    </a:lnB>
                  </a:tcPr>
                </a:tc>
                <a:extLst>
                  <a:ext uri="{0D108BD9-81ED-4DB2-BD59-A6C34878D82A}">
                    <a16:rowId xmlns:a16="http://schemas.microsoft.com/office/drawing/2014/main" val="10009"/>
                  </a:ext>
                </a:extLst>
              </a:tr>
              <a:tr h="212884">
                <a:tc>
                  <a:txBody>
                    <a:bodyPr/>
                    <a:lstStyle/>
                    <a:p>
                      <a:pPr algn="ctr" fontAlgn="b"/>
                      <a:r>
                        <a:rPr lang="en-US" sz="1400" b="0" i="0" u="none" strike="noStrike" dirty="0">
                          <a:solidFill>
                            <a:srgbClr val="000000"/>
                          </a:solidFill>
                          <a:latin typeface="Calibri"/>
                        </a:rPr>
                        <a:t>10</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-18</a:t>
                      </a:r>
                    </a:p>
                  </a:txBody>
                  <a:tcPr marL="7144" marR="7144" marT="7144" marB="0" anchor="ctr">
                    <a:lnL>
                      <a:noFill/>
                    </a:lnL>
                    <a:lnR>
                      <a:noFill/>
                    </a:lnR>
                    <a:lnT>
                      <a:noFill/>
                    </a:lnT>
                    <a:lnB>
                      <a:noFill/>
                    </a:lnB>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447260" y="4158054"/>
                <a:ext cx="4989444" cy="990912"/>
              </a:xfrm>
              <a:prstGeom prst="rect">
                <a:avLst/>
              </a:prstGeom>
              <a:noFill/>
            </p:spPr>
            <p:txBody>
              <a:bodyPr wrap="square" rtlCol="0">
                <a:spAutoFit/>
              </a:bodyPr>
              <a:lstStyle/>
              <a:p>
                <a:pPr defTabSz="685800"/>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𝐻</m:t>
                          </m:r>
                        </m:e>
                        <m:sub>
                          <m:r>
                            <a:rPr lang="en-US" sz="2700" i="1">
                              <a:solidFill>
                                <a:prstClr val="black"/>
                              </a:solidFill>
                              <a:latin typeface="Cambria Math" panose="02040503050406030204" pitchFamily="18" charset="0"/>
                            </a:rPr>
                            <m:t>𝑜</m:t>
                          </m:r>
                        </m:sub>
                      </m:sSub>
                      <m:r>
                        <a:rPr lang="en-US" sz="2700" i="1">
                          <a:solidFill>
                            <a:prstClr val="black"/>
                          </a:solidFill>
                          <a:latin typeface="Cambria Math" panose="02040503050406030204" pitchFamily="18" charset="0"/>
                        </a:rPr>
                        <m:t>:</m:t>
                      </m:r>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rPr>
                            <m:t>𝑓𝑎𝑡𝑖𝑔𝑢𝑒𝑑</m:t>
                          </m:r>
                          <m:r>
                            <a:rPr lang="en-US" sz="2700" i="1">
                              <a:solidFill>
                                <a:prstClr val="black"/>
                              </a:solidFill>
                              <a:latin typeface="Cambria Math" charset="0"/>
                            </a:rPr>
                            <m:t>−</m:t>
                          </m:r>
                          <m:r>
                            <a:rPr lang="en-US" sz="2700" i="1">
                              <a:solidFill>
                                <a:prstClr val="black"/>
                              </a:solidFill>
                              <a:latin typeface="Cambria Math" panose="02040503050406030204" pitchFamily="18" charset="0"/>
                            </a:rPr>
                            <m:t>𝑛</m:t>
                          </m:r>
                          <m:r>
                            <a:rPr lang="en-US" sz="2700" i="1">
                              <a:solidFill>
                                <a:prstClr val="black"/>
                              </a:solidFill>
                              <a:latin typeface="Cambria Math" charset="0"/>
                            </a:rPr>
                            <m:t>𝑜𝑡</m:t>
                          </m:r>
                          <m:r>
                            <a:rPr lang="en-US" sz="2700" i="1">
                              <a:solidFill>
                                <a:prstClr val="black"/>
                              </a:solidFill>
                              <a:latin typeface="Cambria Math" charset="0"/>
                            </a:rPr>
                            <m:t> </m:t>
                          </m:r>
                          <m:r>
                            <a:rPr lang="en-US" sz="2700" i="1">
                              <a:solidFill>
                                <a:prstClr val="black"/>
                              </a:solidFill>
                              <a:latin typeface="Cambria Math" charset="0"/>
                            </a:rPr>
                            <m:t>𝑓𝑎𝑡𝑖𝑔𝑢𝑒𝑑</m:t>
                          </m:r>
                        </m:sub>
                      </m:sSub>
                      <m:r>
                        <a:rPr lang="en-US" sz="2700" i="1">
                          <a:solidFill>
                            <a:prstClr val="black"/>
                          </a:solidFill>
                          <a:latin typeface="Cambria Math" charset="0"/>
                        </a:rPr>
                        <m:t> </m:t>
                      </m:r>
                      <m:r>
                        <a:rPr lang="en-US" sz="2700" i="1">
                          <a:solidFill>
                            <a:prstClr val="black"/>
                          </a:solidFill>
                          <a:latin typeface="Cambria Math" panose="02040503050406030204" pitchFamily="18" charset="0"/>
                        </a:rPr>
                        <m:t>=0</m:t>
                      </m:r>
                    </m:oMath>
                  </m:oMathPara>
                </a14:m>
                <a:endParaRPr lang="en-US" sz="2700" dirty="0">
                  <a:solidFill>
                    <a:prstClr val="black"/>
                  </a:solidFill>
                  <a:latin typeface="Calibri" panose="020F0502020204030204"/>
                </a:endParaRPr>
              </a:p>
              <a:p>
                <a:pPr defTabSz="685800"/>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𝐻</m:t>
                          </m:r>
                        </m:e>
                        <m:sub>
                          <m:r>
                            <a:rPr lang="en-US" sz="2700" i="1">
                              <a:solidFill>
                                <a:prstClr val="black"/>
                              </a:solidFill>
                              <a:latin typeface="Cambria Math" panose="02040503050406030204" pitchFamily="18" charset="0"/>
                            </a:rPr>
                            <m:t>𝐴</m:t>
                          </m:r>
                        </m:sub>
                      </m:sSub>
                      <m:r>
                        <a:rPr lang="en-US" sz="2700" i="1">
                          <a:solidFill>
                            <a:prstClr val="black"/>
                          </a:solidFill>
                          <a:latin typeface="Cambria Math" panose="02040503050406030204" pitchFamily="18" charset="0"/>
                        </a:rPr>
                        <m:t>:</m:t>
                      </m:r>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rPr>
                            <m:t>𝑓𝑎𝑡𝑖𝑔𝑢𝑒𝑑</m:t>
                          </m:r>
                          <m:r>
                            <a:rPr lang="en-US" sz="2700" i="1">
                              <a:solidFill>
                                <a:prstClr val="black"/>
                              </a:solidFill>
                              <a:latin typeface="Cambria Math" charset="0"/>
                            </a:rPr>
                            <m:t>−</m:t>
                          </m:r>
                          <m:r>
                            <a:rPr lang="en-US" sz="2700" i="1">
                              <a:solidFill>
                                <a:prstClr val="black"/>
                              </a:solidFill>
                              <a:latin typeface="Cambria Math" panose="02040503050406030204" pitchFamily="18" charset="0"/>
                            </a:rPr>
                            <m:t>𝑛</m:t>
                          </m:r>
                          <m:r>
                            <a:rPr lang="en-US" sz="2700" i="1">
                              <a:solidFill>
                                <a:prstClr val="black"/>
                              </a:solidFill>
                              <a:latin typeface="Cambria Math" charset="0"/>
                            </a:rPr>
                            <m:t>𝑜𝑡</m:t>
                          </m:r>
                          <m:r>
                            <a:rPr lang="en-US" sz="2700" i="1">
                              <a:solidFill>
                                <a:prstClr val="black"/>
                              </a:solidFill>
                              <a:latin typeface="Cambria Math" charset="0"/>
                            </a:rPr>
                            <m:t> </m:t>
                          </m:r>
                          <m:r>
                            <a:rPr lang="en-US" sz="2700" i="1">
                              <a:solidFill>
                                <a:prstClr val="black"/>
                              </a:solidFill>
                              <a:latin typeface="Cambria Math" charset="0"/>
                            </a:rPr>
                            <m:t>𝑓𝑎𝑡𝑖𝑔𝑢𝑒𝑑</m:t>
                          </m:r>
                        </m:sub>
                      </m:sSub>
                      <m:r>
                        <a:rPr lang="en-US" sz="2700" i="1">
                          <a:solidFill>
                            <a:prstClr val="black"/>
                          </a:solidFill>
                          <a:latin typeface="Cambria Math" panose="02040503050406030204" pitchFamily="18" charset="0"/>
                        </a:rPr>
                        <m:t>&lt;0</m:t>
                      </m:r>
                    </m:oMath>
                  </m:oMathPara>
                </a14:m>
                <a:endParaRPr lang="en-US" sz="2700" dirty="0">
                  <a:solidFill>
                    <a:prstClr val="black"/>
                  </a:solidFill>
                  <a:latin typeface="Calibri" panose="020F0502020204030204"/>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47260" y="4158054"/>
                <a:ext cx="4989444" cy="990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38639" y="2486407"/>
                <a:ext cx="8110331" cy="957121"/>
              </a:xfrm>
              <a:prstGeom prst="rect">
                <a:avLst/>
              </a:prstGeom>
              <a:noFill/>
            </p:spPr>
            <p:txBody>
              <a:bodyPr wrap="square" rtlCol="0">
                <a:spAutoFit/>
              </a:bodyPr>
              <a:lstStyle/>
              <a:p>
                <a:pPr defTabSz="685800"/>
                <a:endParaRPr lang="en-US" sz="2700" dirty="0">
                  <a:solidFill>
                    <a:prstClr val="black"/>
                  </a:solidFill>
                  <a:latin typeface="Calibri" panose="020F0502020204030204"/>
                </a:endParaRPr>
              </a:p>
              <a:p>
                <a:pPr defTabSz="685800"/>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𝐻</m:t>
                          </m:r>
                        </m:e>
                        <m:sub>
                          <m:r>
                            <a:rPr lang="en-US" sz="2700" i="1">
                              <a:solidFill>
                                <a:prstClr val="black"/>
                              </a:solidFill>
                              <a:latin typeface="Cambria Math" panose="02040503050406030204" pitchFamily="18" charset="0"/>
                            </a:rPr>
                            <m:t>𝐴</m:t>
                          </m:r>
                        </m:sub>
                      </m:sSub>
                      <m:r>
                        <a:rPr lang="en-US" sz="2700" i="1">
                          <a:solidFill>
                            <a:prstClr val="black"/>
                          </a:solidFill>
                          <a:latin typeface="Cambria Math" panose="02040503050406030204" pitchFamily="18" charset="0"/>
                        </a:rPr>
                        <m:t>:</m:t>
                      </m:r>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ea typeface="Cambria Math" panose="02040503050406030204" pitchFamily="18" charset="0"/>
                            </a:rPr>
                            <m:t>𝑓𝑎𝑡𝑖𝑔𝑢𝑒𝑑</m:t>
                          </m:r>
                        </m:sub>
                      </m:sSub>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a:rPr>
                            <m:t>−</m:t>
                          </m:r>
                          <m:r>
                            <a:rPr lang="en-US" sz="2700" i="1">
                              <a:solidFill>
                                <a:prstClr val="black"/>
                              </a:solidFill>
                              <a:latin typeface="Cambria Math" panose="02040503050406030204" pitchFamily="18" charset="0"/>
                              <a:ea typeface="Cambria Math" panose="02040503050406030204" pitchFamily="18" charset="0"/>
                            </a:rPr>
                            <m:t>𝜇</m:t>
                          </m:r>
                        </m:e>
                        <m:sub>
                          <m:r>
                            <a:rPr lang="en-US" sz="2700" i="1">
                              <a:solidFill>
                                <a:prstClr val="black"/>
                              </a:solidFill>
                              <a:latin typeface="Cambria Math" charset="0"/>
                            </a:rPr>
                            <m:t>𝑛𝑜𝑡</m:t>
                          </m:r>
                          <m:r>
                            <a:rPr lang="en-US" sz="2700" i="1">
                              <a:solidFill>
                                <a:prstClr val="black"/>
                              </a:solidFill>
                              <a:latin typeface="Cambria Math" charset="0"/>
                            </a:rPr>
                            <m:t> </m:t>
                          </m:r>
                          <m:r>
                            <a:rPr lang="en-US" sz="2700" i="1">
                              <a:solidFill>
                                <a:prstClr val="black"/>
                              </a:solidFill>
                              <a:latin typeface="Cambria Math" charset="0"/>
                            </a:rPr>
                            <m:t>𝑓𝑎𝑡𝑖𝑔𝑢𝑒𝑑</m:t>
                          </m:r>
                        </m:sub>
                      </m:sSub>
                      <m:r>
                        <a:rPr lang="en-US" sz="2700" i="1">
                          <a:solidFill>
                            <a:prstClr val="black"/>
                          </a:solidFill>
                          <a:latin typeface="Cambria Math" charset="0"/>
                        </a:rPr>
                        <m:t> </m:t>
                      </m:r>
                      <m:r>
                        <a:rPr lang="en-US" sz="2700" i="1">
                          <a:solidFill>
                            <a:prstClr val="black"/>
                          </a:solidFill>
                          <a:latin typeface="Cambria Math" panose="02040503050406030204" pitchFamily="18" charset="0"/>
                        </a:rPr>
                        <m:t>&lt;0</m:t>
                      </m:r>
                    </m:oMath>
                  </m:oMathPara>
                </a14:m>
                <a:endParaRPr lang="en-US" sz="2700" dirty="0">
                  <a:solidFill>
                    <a:prstClr val="black"/>
                  </a:solidFill>
                  <a:latin typeface="Calibri" panose="020F050202020403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38639" y="2486407"/>
                <a:ext cx="8110331" cy="957121"/>
              </a:xfrm>
              <a:prstGeom prst="rect">
                <a:avLst/>
              </a:prstGeom>
              <a:blipFill>
                <a:blip r:embed="rId3"/>
                <a:stretch>
                  <a:fillRect/>
                </a:stretch>
              </a:blipFill>
            </p:spPr>
            <p:txBody>
              <a:bodyPr/>
              <a:lstStyle/>
              <a:p>
                <a:r>
                  <a:rPr lang="en-US">
                    <a:noFill/>
                  </a:rPr>
                  <a:t> </a:t>
                </a:r>
              </a:p>
            </p:txBody>
          </p:sp>
        </mc:Fallback>
      </mc:AlternateContent>
      <p:sp>
        <p:nvSpPr>
          <p:cNvPr id="10" name="Content Placeholder 2"/>
          <p:cNvSpPr txBox="1">
            <a:spLocks/>
          </p:cNvSpPr>
          <p:nvPr/>
        </p:nvSpPr>
        <p:spPr>
          <a:xfrm>
            <a:off x="822960" y="3798036"/>
            <a:ext cx="4954975" cy="360019"/>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a:spcBef>
                <a:spcPts val="900"/>
              </a:spcBef>
              <a:spcAft>
                <a:spcPts val="150"/>
              </a:spcAft>
              <a:buClr>
                <a:srgbClr val="1CADE4"/>
              </a:buClr>
            </a:pPr>
            <a:r>
              <a:rPr lang="en-US" sz="1500" dirty="0">
                <a:solidFill>
                  <a:prstClr val="black">
                    <a:lumMod val="75000"/>
                    <a:lumOff val="25000"/>
                  </a:prstClr>
                </a:solidFill>
                <a:latin typeface="Calibri" panose="020F0502020204030204"/>
              </a:rPr>
              <a:t>We should test the </a:t>
            </a:r>
            <a:r>
              <a:rPr lang="en-US" sz="1500" u="sng" cap="small" dirty="0">
                <a:solidFill>
                  <a:srgbClr val="FF0000"/>
                </a:solidFill>
                <a:latin typeface="Calibri" panose="020F0502020204030204"/>
              </a:rPr>
              <a:t>mean of </a:t>
            </a:r>
            <a:r>
              <a:rPr lang="en-US" sz="1500" u="sng" cap="small">
                <a:solidFill>
                  <a:srgbClr val="FF0000"/>
                </a:solidFill>
                <a:latin typeface="Calibri" panose="020F0502020204030204"/>
              </a:rPr>
              <a:t>the differences:</a:t>
            </a:r>
            <a:endParaRPr lang="en-US" sz="150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42147458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4"/>
            <a:ext cx="7909028" cy="1088068"/>
          </a:xfrm>
        </p:spPr>
        <p:txBody>
          <a:bodyPr/>
          <a:lstStyle/>
          <a:p>
            <a:r>
              <a:rPr lang="en-US" dirty="0"/>
              <a:t>Paired t-test reduces to a one-sample t-test</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205</a:t>
            </a:fld>
            <a:endParaRPr lang="en-US">
              <a:latin typeface="Calibri" panose="020F0502020204030204"/>
            </a:endParaRPr>
          </a:p>
        </p:txBody>
      </p:sp>
      <p:graphicFrame>
        <p:nvGraphicFramePr>
          <p:cNvPr id="5" name="Table 4"/>
          <p:cNvGraphicFramePr>
            <a:graphicFrameLocks noGrp="1"/>
          </p:cNvGraphicFramePr>
          <p:nvPr>
            <p:extLst/>
          </p:nvPr>
        </p:nvGraphicFramePr>
        <p:xfrm>
          <a:off x="871835" y="2613776"/>
          <a:ext cx="3657600" cy="2425544"/>
        </p:xfrm>
        <a:graphic>
          <a:graphicData uri="http://schemas.openxmlformats.org/drawingml/2006/table">
            <a:tbl>
              <a:tblPr/>
              <a:tblGrid>
                <a:gridCol w="767443">
                  <a:extLst>
                    <a:ext uri="{9D8B030D-6E8A-4147-A177-3AD203B41FA5}">
                      <a16:colId xmlns:a16="http://schemas.microsoft.com/office/drawing/2014/main" val="20000"/>
                    </a:ext>
                  </a:extLst>
                </a:gridCol>
                <a:gridCol w="894695">
                  <a:extLst>
                    <a:ext uri="{9D8B030D-6E8A-4147-A177-3AD203B41FA5}">
                      <a16:colId xmlns:a16="http://schemas.microsoft.com/office/drawing/2014/main" val="20001"/>
                    </a:ext>
                  </a:extLst>
                </a:gridCol>
                <a:gridCol w="1081062">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12884">
                <a:tc>
                  <a:txBody>
                    <a:bodyPr/>
                    <a:lstStyle/>
                    <a:p>
                      <a:pPr algn="ctr" fontAlgn="b"/>
                      <a:r>
                        <a:rPr lang="en-US" sz="1400" b="1" i="0" u="none" strike="noStrike" dirty="0">
                          <a:solidFill>
                            <a:srgbClr val="000000"/>
                          </a:solidFill>
                          <a:latin typeface="Calibri"/>
                        </a:rPr>
                        <a:t>Subject</a:t>
                      </a:r>
                    </a:p>
                  </a:txBody>
                  <a:tcPr marL="7144" marR="7144" marT="7144" marB="0" anchor="b">
                    <a:lnL>
                      <a:noFill/>
                    </a:lnL>
                    <a:lnR>
                      <a:noFill/>
                    </a:lnR>
                    <a:lnT>
                      <a:noFill/>
                    </a:lnT>
                    <a:lnB>
                      <a:noFill/>
                    </a:lnB>
                  </a:tcPr>
                </a:tc>
                <a:tc>
                  <a:txBody>
                    <a:bodyPr/>
                    <a:lstStyle/>
                    <a:p>
                      <a:pPr algn="ctr" fontAlgn="b"/>
                      <a:r>
                        <a:rPr lang="en-US" sz="1400" b="1" i="0" u="none" strike="noStrike" dirty="0">
                          <a:solidFill>
                            <a:schemeClr val="tx2"/>
                          </a:solidFill>
                          <a:latin typeface="Calibri"/>
                        </a:rPr>
                        <a:t>Fatigued</a:t>
                      </a:r>
                    </a:p>
                  </a:txBody>
                  <a:tcPr marL="7144" marR="7144" marT="7144" marB="0" anchor="b">
                    <a:lnL>
                      <a:noFill/>
                    </a:lnL>
                    <a:lnR>
                      <a:noFill/>
                    </a:lnR>
                    <a:lnT>
                      <a:noFill/>
                    </a:lnT>
                    <a:lnB>
                      <a:noFill/>
                    </a:lnB>
                  </a:tcPr>
                </a:tc>
                <a:tc>
                  <a:txBody>
                    <a:bodyPr/>
                    <a:lstStyle/>
                    <a:p>
                      <a:pPr algn="ctr" fontAlgn="b"/>
                      <a:r>
                        <a:rPr lang="en-US" sz="1400" b="1" i="0" u="none" strike="noStrike" dirty="0">
                          <a:solidFill>
                            <a:srgbClr val="FF0000"/>
                          </a:solidFill>
                          <a:latin typeface="Calibri"/>
                        </a:rPr>
                        <a:t>Not Fatigued</a:t>
                      </a:r>
                    </a:p>
                  </a:txBody>
                  <a:tcPr marL="7144" marR="7144" marT="7144" marB="0" anchor="b">
                    <a:lnL>
                      <a:noFill/>
                    </a:lnL>
                    <a:lnR>
                      <a:noFill/>
                    </a:lnR>
                    <a:lnT>
                      <a:noFill/>
                    </a:lnT>
                    <a:lnB>
                      <a:noFill/>
                    </a:lnB>
                  </a:tcPr>
                </a:tc>
                <a:tc>
                  <a:txBody>
                    <a:bodyPr/>
                    <a:lstStyle/>
                    <a:p>
                      <a:pPr algn="ctr" fontAlgn="b"/>
                      <a:r>
                        <a:rPr lang="en-US" sz="1400" b="1" i="0" u="none" strike="noStrike" dirty="0">
                          <a:solidFill>
                            <a:srgbClr val="00B050"/>
                          </a:solidFill>
                          <a:latin typeface="Calibri"/>
                        </a:rPr>
                        <a:t>Difference</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212884">
                <a:tc>
                  <a:txBody>
                    <a:bodyPr/>
                    <a:lstStyle/>
                    <a:p>
                      <a:pPr algn="ctr" fontAlgn="b"/>
                      <a:r>
                        <a:rPr lang="en-US" sz="1400" b="0" i="0" u="none" strike="noStrike" dirty="0">
                          <a:solidFill>
                            <a:srgbClr val="000000"/>
                          </a:solidFill>
                          <a:latin typeface="Calibri"/>
                        </a:rPr>
                        <a:t>1</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567</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-37</a:t>
                      </a:r>
                    </a:p>
                  </a:txBody>
                  <a:tcPr marL="7144" marR="7144" marT="7144" marB="0" anchor="ctr">
                    <a:lnL>
                      <a:noFill/>
                    </a:lnL>
                    <a:lnR>
                      <a:noFill/>
                    </a:lnR>
                    <a:lnT>
                      <a:noFill/>
                    </a:lnT>
                    <a:lnB>
                      <a:noFill/>
                    </a:lnB>
                  </a:tcPr>
                </a:tc>
                <a:extLst>
                  <a:ext uri="{0D108BD9-81ED-4DB2-BD59-A6C34878D82A}">
                    <a16:rowId xmlns:a16="http://schemas.microsoft.com/office/drawing/2014/main" val="10001"/>
                  </a:ext>
                </a:extLst>
              </a:tr>
              <a:tr h="212884">
                <a:tc>
                  <a:txBody>
                    <a:bodyPr/>
                    <a:lstStyle/>
                    <a:p>
                      <a:pPr algn="ctr" fontAlgn="b"/>
                      <a:r>
                        <a:rPr lang="en-US" sz="1400" b="0" i="0" u="none" strike="noStrike">
                          <a:solidFill>
                            <a:srgbClr val="000000"/>
                          </a:solidFill>
                          <a:latin typeface="Calibri"/>
                        </a:rPr>
                        <a:t>2</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492</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-20</a:t>
                      </a:r>
                    </a:p>
                  </a:txBody>
                  <a:tcPr marL="7144" marR="7144" marT="7144" marB="0" anchor="ctr">
                    <a:lnL>
                      <a:noFill/>
                    </a:lnL>
                    <a:lnR>
                      <a:noFill/>
                    </a:lnR>
                    <a:lnT>
                      <a:noFill/>
                    </a:lnT>
                    <a:lnB>
                      <a:noFill/>
                    </a:lnB>
                  </a:tcPr>
                </a:tc>
                <a:extLst>
                  <a:ext uri="{0D108BD9-81ED-4DB2-BD59-A6C34878D82A}">
                    <a16:rowId xmlns:a16="http://schemas.microsoft.com/office/drawing/2014/main" val="10002"/>
                  </a:ext>
                </a:extLst>
              </a:tr>
              <a:tr h="212884">
                <a:tc>
                  <a:txBody>
                    <a:bodyPr/>
                    <a:lstStyle/>
                    <a:p>
                      <a:pPr algn="ctr" fontAlgn="b"/>
                      <a:r>
                        <a:rPr lang="en-US" sz="1400" b="0" i="0" u="none" strike="noStrike">
                          <a:solidFill>
                            <a:srgbClr val="000000"/>
                          </a:solidFill>
                          <a:latin typeface="Calibri"/>
                        </a:rPr>
                        <a:t>3</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509</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1</a:t>
                      </a:r>
                    </a:p>
                  </a:txBody>
                  <a:tcPr marL="7144" marR="7144" marT="7144" marB="0" anchor="ctr">
                    <a:lnL>
                      <a:noFill/>
                    </a:lnL>
                    <a:lnR>
                      <a:noFill/>
                    </a:lnR>
                    <a:lnT>
                      <a:noFill/>
                    </a:lnT>
                    <a:lnB>
                      <a:noFill/>
                    </a:lnB>
                  </a:tcPr>
                </a:tc>
                <a:extLst>
                  <a:ext uri="{0D108BD9-81ED-4DB2-BD59-A6C34878D82A}">
                    <a16:rowId xmlns:a16="http://schemas.microsoft.com/office/drawing/2014/main" val="10003"/>
                  </a:ext>
                </a:extLst>
              </a:tr>
              <a:tr h="212884">
                <a:tc>
                  <a:txBody>
                    <a:bodyPr/>
                    <a:lstStyle/>
                    <a:p>
                      <a:pPr algn="ctr" fontAlgn="b"/>
                      <a:r>
                        <a:rPr lang="en-US" sz="1400" b="0" i="0" u="none" strike="noStrike">
                          <a:solidFill>
                            <a:srgbClr val="000000"/>
                          </a:solidFill>
                          <a:latin typeface="Calibri"/>
                        </a:rPr>
                        <a:t>4</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593</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-13</a:t>
                      </a:r>
                    </a:p>
                  </a:txBody>
                  <a:tcPr marL="7144" marR="7144" marT="7144" marB="0" anchor="ctr">
                    <a:lnL>
                      <a:noFill/>
                    </a:lnL>
                    <a:lnR>
                      <a:noFill/>
                    </a:lnR>
                    <a:lnT>
                      <a:noFill/>
                    </a:lnT>
                    <a:lnB>
                      <a:noFill/>
                    </a:lnB>
                  </a:tcPr>
                </a:tc>
                <a:extLst>
                  <a:ext uri="{0D108BD9-81ED-4DB2-BD59-A6C34878D82A}">
                    <a16:rowId xmlns:a16="http://schemas.microsoft.com/office/drawing/2014/main" val="10004"/>
                  </a:ext>
                </a:extLst>
              </a:tr>
              <a:tr h="212884">
                <a:tc>
                  <a:txBody>
                    <a:bodyPr/>
                    <a:lstStyle/>
                    <a:p>
                      <a:pPr algn="ctr" fontAlgn="b"/>
                      <a:r>
                        <a:rPr lang="en-US" sz="1400" b="0" i="0" u="none" strike="noStrike" dirty="0">
                          <a:solidFill>
                            <a:srgbClr val="000000"/>
                          </a:solidFill>
                          <a:latin typeface="Calibri"/>
                        </a:rPr>
                        <a:t>5</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600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12</a:t>
                      </a:r>
                    </a:p>
                  </a:txBody>
                  <a:tcPr marL="7144" marR="7144" marT="7144" marB="0" anchor="ctr">
                    <a:lnL>
                      <a:noFill/>
                    </a:lnL>
                    <a:lnR>
                      <a:noFill/>
                    </a:lnR>
                    <a:lnT>
                      <a:noFill/>
                    </a:lnT>
                    <a:lnB>
                      <a:noFill/>
                    </a:lnB>
                  </a:tcPr>
                </a:tc>
                <a:extLst>
                  <a:ext uri="{0D108BD9-81ED-4DB2-BD59-A6C34878D82A}">
                    <a16:rowId xmlns:a16="http://schemas.microsoft.com/office/drawing/2014/main" val="10005"/>
                  </a:ext>
                </a:extLst>
              </a:tr>
              <a:tr h="212884">
                <a:tc>
                  <a:txBody>
                    <a:bodyPr/>
                    <a:lstStyle/>
                    <a:p>
                      <a:pPr algn="ctr" fontAlgn="b"/>
                      <a:r>
                        <a:rPr lang="en-US" sz="1400" b="0" i="0" u="none" strike="noStrike">
                          <a:solidFill>
                            <a:srgbClr val="000000"/>
                          </a:solidFill>
                          <a:latin typeface="Calibri"/>
                        </a:rPr>
                        <a:t>6</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483</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491</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-8</a:t>
                      </a:r>
                    </a:p>
                  </a:txBody>
                  <a:tcPr marL="7144" marR="7144" marT="7144" marB="0" anchor="ctr">
                    <a:lnL>
                      <a:noFill/>
                    </a:lnL>
                    <a:lnR>
                      <a:noFill/>
                    </a:lnR>
                    <a:lnT>
                      <a:noFill/>
                    </a:lnT>
                    <a:lnB>
                      <a:noFill/>
                    </a:lnB>
                  </a:tcPr>
                </a:tc>
                <a:extLst>
                  <a:ext uri="{0D108BD9-81ED-4DB2-BD59-A6C34878D82A}">
                    <a16:rowId xmlns:a16="http://schemas.microsoft.com/office/drawing/2014/main" val="10006"/>
                  </a:ext>
                </a:extLst>
              </a:tr>
              <a:tr h="212884">
                <a:tc>
                  <a:txBody>
                    <a:bodyPr/>
                    <a:lstStyle/>
                    <a:p>
                      <a:pPr algn="ctr" fontAlgn="b"/>
                      <a:r>
                        <a:rPr lang="en-US" sz="1400" b="0" i="0" u="none" strike="noStrike">
                          <a:solidFill>
                            <a:srgbClr val="000000"/>
                          </a:solidFill>
                          <a:latin typeface="Calibri"/>
                        </a:rPr>
                        <a:t>7</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512</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520</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-8</a:t>
                      </a:r>
                    </a:p>
                  </a:txBody>
                  <a:tcPr marL="7144" marR="7144" marT="7144" marB="0" anchor="ctr">
                    <a:lnL>
                      <a:noFill/>
                    </a:lnL>
                    <a:lnR>
                      <a:noFill/>
                    </a:lnR>
                    <a:lnT>
                      <a:noFill/>
                    </a:lnT>
                    <a:lnB>
                      <a:noFill/>
                    </a:lnB>
                  </a:tcPr>
                </a:tc>
                <a:extLst>
                  <a:ext uri="{0D108BD9-81ED-4DB2-BD59-A6C34878D82A}">
                    <a16:rowId xmlns:a16="http://schemas.microsoft.com/office/drawing/2014/main" val="10007"/>
                  </a:ext>
                </a:extLst>
              </a:tr>
              <a:tr h="212884">
                <a:tc>
                  <a:txBody>
                    <a:bodyPr/>
                    <a:lstStyle/>
                    <a:p>
                      <a:pPr algn="ctr" fontAlgn="b"/>
                      <a:r>
                        <a:rPr lang="en-US" sz="1400" b="0" i="0" u="none" strike="noStrike">
                          <a:solidFill>
                            <a:srgbClr val="000000"/>
                          </a:solidFill>
                          <a:latin typeface="Calibri"/>
                        </a:rPr>
                        <a:t>8</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575</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588</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-13</a:t>
                      </a:r>
                    </a:p>
                  </a:txBody>
                  <a:tcPr marL="7144" marR="7144" marT="7144" marB="0" anchor="ctr">
                    <a:lnL>
                      <a:noFill/>
                    </a:lnL>
                    <a:lnR>
                      <a:noFill/>
                    </a:lnR>
                    <a:lnT>
                      <a:noFill/>
                    </a:lnT>
                    <a:lnB>
                      <a:noFill/>
                    </a:lnB>
                  </a:tcPr>
                </a:tc>
                <a:extLst>
                  <a:ext uri="{0D108BD9-81ED-4DB2-BD59-A6C34878D82A}">
                    <a16:rowId xmlns:a16="http://schemas.microsoft.com/office/drawing/2014/main" val="10008"/>
                  </a:ext>
                </a:extLst>
              </a:tr>
              <a:tr h="212884">
                <a:tc>
                  <a:txBody>
                    <a:bodyPr/>
                    <a:lstStyle/>
                    <a:p>
                      <a:pPr algn="ctr" fontAlgn="b"/>
                      <a:r>
                        <a:rPr lang="en-US" sz="1400" b="0" i="0" u="none" strike="noStrike">
                          <a:solidFill>
                            <a:srgbClr val="000000"/>
                          </a:solidFill>
                          <a:latin typeface="Calibri"/>
                        </a:rPr>
                        <a:t>9</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530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529</a:t>
                      </a:r>
                    </a:p>
                  </a:txBody>
                  <a:tcPr marL="0" marR="0" marT="0" marB="0" anchor="b">
                    <a:lnL>
                      <a:noFill/>
                    </a:lnL>
                    <a:lnR>
                      <a:noFill/>
                    </a:lnR>
                    <a:lnT>
                      <a:noFill/>
                    </a:lnT>
                    <a:lnB>
                      <a:noFill/>
                    </a:lnB>
                  </a:tcPr>
                </a:tc>
                <a:tc>
                  <a:txBody>
                    <a:bodyPr/>
                    <a:lstStyle/>
                    <a:p>
                      <a:pPr algn="ctr" fontAlgn="b"/>
                      <a:r>
                        <a:rPr lang="en-US" sz="1400" b="0" i="0" u="none" strike="noStrike">
                          <a:solidFill>
                            <a:srgbClr val="000000"/>
                          </a:solidFill>
                          <a:latin typeface="Calibri"/>
                        </a:rPr>
                        <a:t>1</a:t>
                      </a:r>
                    </a:p>
                  </a:txBody>
                  <a:tcPr marL="7144" marR="7144" marT="7144" marB="0" anchor="ctr">
                    <a:lnL>
                      <a:noFill/>
                    </a:lnL>
                    <a:lnR>
                      <a:noFill/>
                    </a:lnR>
                    <a:lnT>
                      <a:noFill/>
                    </a:lnT>
                    <a:lnB>
                      <a:noFill/>
                    </a:lnB>
                  </a:tcPr>
                </a:tc>
                <a:extLst>
                  <a:ext uri="{0D108BD9-81ED-4DB2-BD59-A6C34878D82A}">
                    <a16:rowId xmlns:a16="http://schemas.microsoft.com/office/drawing/2014/main" val="10009"/>
                  </a:ext>
                </a:extLst>
              </a:tr>
              <a:tr h="212884">
                <a:tc>
                  <a:txBody>
                    <a:bodyPr/>
                    <a:lstStyle/>
                    <a:p>
                      <a:pPr algn="ctr" fontAlgn="b"/>
                      <a:r>
                        <a:rPr lang="en-US" sz="1400" b="0" i="0" u="none" strike="noStrike">
                          <a:solidFill>
                            <a:srgbClr val="000000"/>
                          </a:solidFill>
                          <a:latin typeface="Calibri"/>
                        </a:rPr>
                        <a:t>10</a:t>
                      </a:r>
                    </a:p>
                  </a:txBody>
                  <a:tcPr marL="7144" marR="7144" marT="7144"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490</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508</a:t>
                      </a:r>
                    </a:p>
                  </a:txBody>
                  <a:tcPr marL="0" marR="0" marT="0" marB="0" anchor="b">
                    <a:lnL>
                      <a:noFill/>
                    </a:lnL>
                    <a:lnR>
                      <a:noFill/>
                    </a:lnR>
                    <a:lnT>
                      <a:noFill/>
                    </a:lnT>
                    <a:lnB>
                      <a:noFill/>
                    </a:lnB>
                  </a:tcPr>
                </a:tc>
                <a:tc>
                  <a:txBody>
                    <a:bodyPr/>
                    <a:lstStyle/>
                    <a:p>
                      <a:pPr algn="ctr" fontAlgn="b"/>
                      <a:r>
                        <a:rPr lang="en-US" sz="1400" b="0" i="0" u="none" strike="noStrike" dirty="0">
                          <a:solidFill>
                            <a:srgbClr val="000000"/>
                          </a:solidFill>
                          <a:latin typeface="Calibri"/>
                        </a:rPr>
                        <a:t>-18</a:t>
                      </a:r>
                    </a:p>
                  </a:txBody>
                  <a:tcPr marL="7144" marR="7144" marT="7144" marB="0" anchor="ctr">
                    <a:lnL>
                      <a:noFill/>
                    </a:lnL>
                    <a:lnR>
                      <a:noFill/>
                    </a:lnR>
                    <a:lnT>
                      <a:noFill/>
                    </a:lnT>
                    <a:lnB>
                      <a:noFill/>
                    </a:lnB>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5613860" y="2737399"/>
                <a:ext cx="2195133" cy="530082"/>
              </a:xfrm>
              <a:prstGeom prst="rect">
                <a:avLst/>
              </a:prstGeom>
              <a:noFill/>
            </p:spPr>
            <p:txBody>
              <a:bodyPr wrap="square" rtlCol="0">
                <a:spAutoFit/>
              </a:bodyPr>
              <a:lstStyle/>
              <a:p>
                <a:pPr defTabSz="685800"/>
                <a14:m>
                  <m:oMathPara xmlns:m="http://schemas.openxmlformats.org/officeDocument/2006/math">
                    <m:oMathParaPr>
                      <m:jc m:val="centerGroup"/>
                    </m:oMathParaPr>
                    <m:oMath xmlns:m="http://schemas.openxmlformats.org/officeDocument/2006/math">
                      <m:acc>
                        <m:accPr>
                          <m:chr m:val="̅"/>
                          <m:ctrlPr>
                            <a:rPr lang="en-US" sz="1500" i="1">
                              <a:solidFill>
                                <a:prstClr val="black"/>
                              </a:solidFill>
                              <a:latin typeface="Cambria Math" panose="02040503050406030204" pitchFamily="18" charset="0"/>
                            </a:rPr>
                          </m:ctrlPr>
                        </m:accPr>
                        <m:e>
                          <m:r>
                            <a:rPr lang="en-US" sz="1500" i="1">
                              <a:solidFill>
                                <a:prstClr val="black"/>
                              </a:solidFill>
                              <a:latin typeface="Cambria Math" panose="02040503050406030204" pitchFamily="18" charset="0"/>
                            </a:rPr>
                            <m:t>𝑑</m:t>
                          </m:r>
                        </m:e>
                      </m:acc>
                      <m:r>
                        <a:rPr lang="en-US" sz="1500" i="1">
                          <a:solidFill>
                            <a:prstClr val="black"/>
                          </a:solidFill>
                          <a:latin typeface="Cambria Math" panose="02040503050406030204" pitchFamily="18" charset="0"/>
                        </a:rPr>
                        <m:t>=</m:t>
                      </m:r>
                      <m:f>
                        <m:fPr>
                          <m:ctrlPr>
                            <a:rPr lang="en-US" sz="1500" i="1">
                              <a:solidFill>
                                <a:prstClr val="black"/>
                              </a:solidFill>
                              <a:latin typeface="Cambria Math" panose="02040503050406030204" pitchFamily="18" charset="0"/>
                            </a:rPr>
                          </m:ctrlPr>
                        </m:fPr>
                        <m:num>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charset="0"/>
                                </a:rPr>
                                <m:t>𝑑</m:t>
                              </m:r>
                            </m:e>
                            <m:sub>
                              <m:r>
                                <a:rPr lang="en-US" sz="1500" i="1">
                                  <a:solidFill>
                                    <a:prstClr val="black"/>
                                  </a:solidFill>
                                  <a:latin typeface="Cambria Math" charset="0"/>
                                </a:rPr>
                                <m:t>1</m:t>
                              </m:r>
                            </m:sub>
                          </m:sSub>
                          <m:r>
                            <a:rPr lang="en-US" sz="1500" i="1">
                              <a:solidFill>
                                <a:prstClr val="black"/>
                              </a:solidFill>
                              <a:latin typeface="Cambria Math" charset="0"/>
                            </a:rPr>
                            <m:t>+</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charset="0"/>
                                </a:rPr>
                                <m:t>𝑑</m:t>
                              </m:r>
                            </m:e>
                            <m:sub>
                              <m:r>
                                <a:rPr lang="en-US" sz="1500" i="1">
                                  <a:solidFill>
                                    <a:prstClr val="black"/>
                                  </a:solidFill>
                                  <a:latin typeface="Cambria Math" charset="0"/>
                                </a:rPr>
                                <m:t>2</m:t>
                              </m:r>
                            </m:sub>
                          </m:sSub>
                          <m:r>
                            <a:rPr lang="en-US" sz="1500" i="1">
                              <a:solidFill>
                                <a:prstClr val="black"/>
                              </a:solidFill>
                              <a:latin typeface="Cambria Math" charset="0"/>
                            </a:rPr>
                            <m:t>+ …+</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charset="0"/>
                                </a:rPr>
                                <m:t>𝑑</m:t>
                              </m:r>
                            </m:e>
                            <m:sub>
                              <m:r>
                                <a:rPr lang="en-US" sz="1500" i="1">
                                  <a:solidFill>
                                    <a:prstClr val="black"/>
                                  </a:solidFill>
                                  <a:latin typeface="Cambria Math" charset="0"/>
                                </a:rPr>
                                <m:t>10</m:t>
                              </m:r>
                            </m:sub>
                          </m:sSub>
                        </m:num>
                        <m:den>
                          <m:r>
                            <a:rPr lang="en-US" sz="1500" i="1" baseline="-25000">
                              <a:solidFill>
                                <a:prstClr val="black"/>
                              </a:solidFill>
                              <a:latin typeface="Cambria Math" charset="0"/>
                            </a:rPr>
                            <m:t>10</m:t>
                          </m:r>
                        </m:den>
                      </m:f>
                    </m:oMath>
                  </m:oMathPara>
                </a14:m>
                <a:endParaRPr lang="en-US" sz="1500" dirty="0">
                  <a:solidFill>
                    <a:prstClr val="black"/>
                  </a:solidFill>
                  <a:latin typeface="Calibri" panose="020F0502020204030204"/>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13860" y="2737399"/>
                <a:ext cx="2195133" cy="53008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01222" y="3228240"/>
                <a:ext cx="2534627" cy="323165"/>
              </a:xfrm>
              <a:prstGeom prst="rect">
                <a:avLst/>
              </a:prstGeom>
              <a:noFill/>
            </p:spPr>
            <p:txBody>
              <a:bodyPr wrap="square" rtlCol="0">
                <a:spAutoFit/>
              </a:bodyPr>
              <a:lstStyle/>
              <a:p>
                <a:pPr defTabSz="685800"/>
                <a14:m>
                  <m:oMath xmlns:m="http://schemas.openxmlformats.org/officeDocument/2006/math">
                    <m:r>
                      <a:rPr lang="en-US" sz="1500" i="1">
                        <a:solidFill>
                          <a:prstClr val="black"/>
                        </a:solidFill>
                        <a:latin typeface="Cambria Math" panose="02040503050406030204" pitchFamily="18" charset="0"/>
                      </a:rPr>
                      <m:t>𝑠</m:t>
                    </m:r>
                    <m:r>
                      <a:rPr lang="en-US" sz="1500" i="1" baseline="-25000">
                        <a:solidFill>
                          <a:prstClr val="black"/>
                        </a:solidFill>
                        <a:latin typeface="Cambria Math" panose="02040503050406030204" pitchFamily="18" charset="0"/>
                      </a:rPr>
                      <m:t>𝑑</m:t>
                    </m:r>
                  </m:oMath>
                </a14:m>
                <a:r>
                  <a:rPr lang="en-US" sz="1500" dirty="0">
                    <a:solidFill>
                      <a:prstClr val="black"/>
                    </a:solidFill>
                    <a:latin typeface="Calibri" panose="020F0502020204030204"/>
                  </a:rPr>
                  <a:t> is the sample std. dev.</a:t>
                </a:r>
              </a:p>
            </p:txBody>
          </p:sp>
        </mc:Choice>
        <mc:Fallback xmlns="">
          <p:sp>
            <p:nvSpPr>
              <p:cNvPr id="9" name="TextBox 8"/>
              <p:cNvSpPr txBox="1">
                <a:spLocks noRot="1" noChangeAspect="1" noMove="1" noResize="1" noEditPoints="1" noAdjustHandles="1" noChangeArrowheads="1" noChangeShapeType="1" noTextEdit="1"/>
              </p:cNvSpPr>
              <p:nvPr/>
            </p:nvSpPr>
            <p:spPr>
              <a:xfrm>
                <a:off x="5801222" y="3228240"/>
                <a:ext cx="2534627" cy="323165"/>
              </a:xfrm>
              <a:prstGeom prst="rect">
                <a:avLst/>
              </a:prstGeom>
              <a:blipFill>
                <a:blip r:embed="rId3"/>
                <a:stretch>
                  <a:fillRect t="-5660" b="-18868"/>
                </a:stretch>
              </a:blipFill>
            </p:spPr>
            <p:txBody>
              <a:bodyPr/>
              <a:lstStyle/>
              <a:p>
                <a:r>
                  <a:rPr lang="en-US">
                    <a:noFill/>
                  </a:rPr>
                  <a:t> </a:t>
                </a:r>
              </a:p>
            </p:txBody>
          </p:sp>
        </mc:Fallback>
      </mc:AlternateContent>
      <p:sp>
        <p:nvSpPr>
          <p:cNvPr id="11" name="TextBox 10"/>
          <p:cNvSpPr txBox="1"/>
          <p:nvPr/>
        </p:nvSpPr>
        <p:spPr>
          <a:xfrm>
            <a:off x="3930752" y="2336776"/>
            <a:ext cx="919779"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(d</a:t>
            </a:r>
            <a:r>
              <a:rPr lang="en-US" sz="1350" baseline="-25000" dirty="0">
                <a:solidFill>
                  <a:prstClr val="black"/>
                </a:solidFill>
                <a:latin typeface="Calibri" panose="020F0502020204030204"/>
              </a:rPr>
              <a:t>i</a:t>
            </a:r>
            <a:r>
              <a:rPr lang="en-US" sz="1350" dirty="0">
                <a:solidFill>
                  <a:prstClr val="black"/>
                </a:solidFill>
                <a:latin typeface="Calibri" panose="020F0502020204030204"/>
              </a:rPr>
              <a:t>)</a:t>
            </a:r>
            <a:endParaRPr lang="en-US" sz="1350" baseline="-2500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2" name="TextBox 11"/>
              <p:cNvSpPr txBox="1"/>
              <p:nvPr/>
            </p:nvSpPr>
            <p:spPr>
              <a:xfrm>
                <a:off x="5801223" y="3712638"/>
                <a:ext cx="1261243" cy="486865"/>
              </a:xfrm>
              <a:prstGeom prst="rect">
                <a:avLst/>
              </a:prstGeom>
              <a:noFill/>
            </p:spPr>
            <p:txBody>
              <a:bodyPr wrap="none"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charset="0"/>
                        </a:rPr>
                        <m:t>𝑆𝐸</m:t>
                      </m:r>
                      <m:d>
                        <m:dPr>
                          <m:ctrlPr>
                            <a:rPr lang="en-US" sz="1350" i="1">
                              <a:solidFill>
                                <a:prstClr val="black"/>
                              </a:solidFill>
                              <a:latin typeface="Cambria Math" panose="02040503050406030204" pitchFamily="18" charset="0"/>
                            </a:rPr>
                          </m:ctrlPr>
                        </m:dPr>
                        <m:e>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charset="0"/>
                                </a:rPr>
                                <m:t>𝑑</m:t>
                              </m:r>
                            </m:e>
                          </m:acc>
                        </m:e>
                      </m:d>
                      <m:r>
                        <a:rPr lang="en-US" sz="1350" i="1">
                          <a:solidFill>
                            <a:prstClr val="black"/>
                          </a:solidFill>
                          <a:latin typeface="Cambria Math" charset="0"/>
                        </a:rPr>
                        <m:t>= </m:t>
                      </m:r>
                      <m:f>
                        <m:fPr>
                          <m:ctrlPr>
                            <a:rPr lang="en-US" sz="1350" i="1">
                              <a:solidFill>
                                <a:prstClr val="black"/>
                              </a:solidFill>
                              <a:latin typeface="Cambria Math" panose="02040503050406030204" pitchFamily="18" charset="0"/>
                            </a:rPr>
                          </m:ctrlPr>
                        </m:fPr>
                        <m:num>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rPr>
                                <m:t>𝑠</m:t>
                              </m:r>
                            </m:e>
                            <m:sub>
                              <m:r>
                                <a:rPr lang="en-US" sz="1350" i="1">
                                  <a:solidFill>
                                    <a:prstClr val="black"/>
                                  </a:solidFill>
                                  <a:latin typeface="Cambria Math" charset="0"/>
                                </a:rPr>
                                <m:t>𝑑</m:t>
                              </m:r>
                            </m:sub>
                          </m:sSub>
                        </m:num>
                        <m:den>
                          <m:rad>
                            <m:radPr>
                              <m:degHide m:val="on"/>
                              <m:ctrlPr>
                                <a:rPr lang="en-US" sz="1350" i="1">
                                  <a:solidFill>
                                    <a:prstClr val="black"/>
                                  </a:solidFill>
                                  <a:latin typeface="Cambria Math" panose="02040503050406030204" pitchFamily="18" charset="0"/>
                                </a:rPr>
                              </m:ctrlPr>
                            </m:radPr>
                            <m:deg/>
                            <m:e>
                              <m:r>
                                <a:rPr lang="en-US" sz="1350" i="1">
                                  <a:solidFill>
                                    <a:prstClr val="black"/>
                                  </a:solidFill>
                                  <a:latin typeface="Cambria Math" charset="0"/>
                                </a:rPr>
                                <m:t>10</m:t>
                              </m:r>
                            </m:e>
                          </m:rad>
                        </m:den>
                      </m:f>
                    </m:oMath>
                  </m:oMathPara>
                </a14:m>
                <a:endParaRPr lang="en-US" sz="1350" dirty="0">
                  <a:solidFill>
                    <a:prstClr val="black"/>
                  </a:solidFill>
                  <a:latin typeface="Calibri" panose="020F0502020204030204"/>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801223" y="3712638"/>
                <a:ext cx="1261243" cy="486865"/>
              </a:xfrm>
              <a:prstGeom prst="rect">
                <a:avLst/>
              </a:prstGeom>
              <a:blipFill>
                <a:blip r:embed="rId4"/>
                <a:stretch>
                  <a:fillRect b="-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202922" y="4358957"/>
                <a:ext cx="1755160" cy="584584"/>
              </a:xfrm>
              <a:prstGeom prst="rect">
                <a:avLst/>
              </a:prstGeom>
              <a:noFill/>
            </p:spPr>
            <p:txBody>
              <a:bodyPr wrap="none" rtlCol="0">
                <a:spAutoFit/>
              </a:bodyPr>
              <a:lstStyle/>
              <a:p>
                <a:pPr defTabSz="68580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charset="0"/>
                        </a:rPr>
                        <m:t>𝑇</m:t>
                      </m:r>
                      <m:r>
                        <a:rPr lang="en-US" sz="1350" i="1">
                          <a:solidFill>
                            <a:prstClr val="black"/>
                          </a:solidFill>
                          <a:latin typeface="Cambria Math" charset="0"/>
                        </a:rPr>
                        <m:t>= </m:t>
                      </m:r>
                      <m:f>
                        <m:fPr>
                          <m:ctrlPr>
                            <a:rPr lang="en-US" sz="1350" i="1">
                              <a:solidFill>
                                <a:prstClr val="black"/>
                              </a:solidFill>
                              <a:latin typeface="Cambria Math" panose="02040503050406030204" pitchFamily="18" charset="0"/>
                            </a:rPr>
                          </m:ctrlPr>
                        </m:fPr>
                        <m:num>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charset="0"/>
                                </a:rPr>
                                <m:t>𝑑</m:t>
                              </m:r>
                            </m:e>
                          </m:acc>
                          <m:r>
                            <a:rPr lang="en-US" sz="1350" i="1">
                              <a:solidFill>
                                <a:prstClr val="black"/>
                              </a:solidFill>
                              <a:latin typeface="Cambria Math" panose="02040503050406030204" pitchFamily="18" charset="0"/>
                            </a:rPr>
                            <m:t>−0</m:t>
                          </m:r>
                        </m:num>
                        <m:den>
                          <m:r>
                            <a:rPr lang="en-US" sz="1350" i="1">
                              <a:solidFill>
                                <a:prstClr val="black"/>
                              </a:solidFill>
                              <a:latin typeface="Cambria Math" charset="0"/>
                            </a:rPr>
                            <m:t>𝑆𝐸</m:t>
                          </m:r>
                          <m:d>
                            <m:dPr>
                              <m:ctrlPr>
                                <a:rPr lang="en-US" sz="1350" i="1">
                                  <a:solidFill>
                                    <a:prstClr val="black"/>
                                  </a:solidFill>
                                  <a:latin typeface="Cambria Math" panose="02040503050406030204" pitchFamily="18" charset="0"/>
                                </a:rPr>
                              </m:ctrlPr>
                            </m:dPr>
                            <m:e>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charset="0"/>
                                    </a:rPr>
                                    <m:t>𝑑</m:t>
                                  </m:r>
                                </m:e>
                              </m:acc>
                            </m:e>
                          </m:d>
                        </m:den>
                      </m:f>
                      <m:r>
                        <a:rPr lang="en-US" sz="1350" i="1">
                          <a:solidFill>
                            <a:prstClr val="black"/>
                          </a:solidFill>
                          <a:latin typeface="Cambria Math" panose="02040503050406030204" pitchFamily="18" charset="0"/>
                        </a:rPr>
                        <m:t>=</m:t>
                      </m:r>
                      <m:f>
                        <m:fPr>
                          <m:ctrlPr>
                            <a:rPr lang="en-US" sz="1350" i="1">
                              <a:solidFill>
                                <a:prstClr val="black"/>
                              </a:solidFill>
                              <a:latin typeface="Cambria Math" panose="02040503050406030204" pitchFamily="18" charset="0"/>
                            </a:rPr>
                          </m:ctrlPr>
                        </m:fPr>
                        <m:num>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charset="0"/>
                                </a:rPr>
                                <m:t>𝑑</m:t>
                              </m:r>
                            </m:e>
                          </m:acc>
                        </m:num>
                        <m:den>
                          <m:r>
                            <a:rPr lang="en-US" sz="1350" i="1">
                              <a:solidFill>
                                <a:prstClr val="black"/>
                              </a:solidFill>
                              <a:latin typeface="Cambria Math" charset="0"/>
                            </a:rPr>
                            <m:t>𝑆𝐸</m:t>
                          </m:r>
                          <m:d>
                            <m:dPr>
                              <m:ctrlPr>
                                <a:rPr lang="en-US" sz="1350" i="1">
                                  <a:solidFill>
                                    <a:prstClr val="black"/>
                                  </a:solidFill>
                                  <a:latin typeface="Cambria Math" panose="02040503050406030204" pitchFamily="18" charset="0"/>
                                </a:rPr>
                              </m:ctrlPr>
                            </m:dPr>
                            <m:e>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charset="0"/>
                                    </a:rPr>
                                    <m:t>𝑑</m:t>
                                  </m:r>
                                </m:e>
                              </m:acc>
                            </m:e>
                          </m:d>
                        </m:den>
                      </m:f>
                    </m:oMath>
                  </m:oMathPara>
                </a14:m>
                <a:endParaRPr lang="en-US" sz="1350" dirty="0">
                  <a:solidFill>
                    <a:prstClr val="black"/>
                  </a:solidFill>
                  <a:latin typeface="Calibri" panose="020F0502020204030204"/>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6202922" y="4358957"/>
                <a:ext cx="1755160" cy="584584"/>
              </a:xfrm>
              <a:prstGeom prst="rect">
                <a:avLst/>
              </a:prstGeom>
              <a:blipFill>
                <a:blip r:embed="rId5"/>
                <a:stretch>
                  <a:fillRect r="-487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98A8C4C-B192-4E7A-B988-BB0230187261}"/>
              </a:ext>
            </a:extLst>
          </p:cNvPr>
          <p:cNvSpPr txBox="1"/>
          <p:nvPr/>
        </p:nvSpPr>
        <p:spPr>
          <a:xfrm>
            <a:off x="6212764" y="2232987"/>
            <a:ext cx="2751175" cy="507831"/>
          </a:xfrm>
          <a:prstGeom prst="rect">
            <a:avLst/>
          </a:prstGeom>
          <a:noFill/>
        </p:spPr>
        <p:txBody>
          <a:bodyPr wrap="square" rtlCol="0">
            <a:spAutoFit/>
          </a:bodyPr>
          <a:lstStyle/>
          <a:p>
            <a:pPr defTabSz="685800"/>
            <a:r>
              <a:rPr lang="en-US" sz="1350" dirty="0">
                <a:solidFill>
                  <a:prstClr val="black"/>
                </a:solidFill>
                <a:latin typeface="Calibri" panose="020F0502020204030204"/>
              </a:rPr>
              <a:t>Ho: d = 0</a:t>
            </a:r>
          </a:p>
          <a:p>
            <a:pPr defTabSz="685800"/>
            <a:r>
              <a:rPr lang="en-US" sz="1350" dirty="0">
                <a:solidFill>
                  <a:prstClr val="black"/>
                </a:solidFill>
                <a:latin typeface="Calibri" panose="020F0502020204030204"/>
              </a:rPr>
              <a:t>Ha: d &lt; 0</a:t>
            </a:r>
          </a:p>
        </p:txBody>
      </p:sp>
    </p:spTree>
    <p:extLst>
      <p:ext uri="{BB962C8B-B14F-4D97-AF65-F5344CB8AC3E}">
        <p14:creationId xmlns:p14="http://schemas.microsoft.com/office/powerpoint/2010/main" val="25346469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SAS Code Comparison</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206</a:t>
            </a:fld>
            <a:endParaRPr lang="en-US">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32" y="2236564"/>
            <a:ext cx="5220653" cy="21748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315" y="2244539"/>
            <a:ext cx="5074236" cy="2174855"/>
          </a:xfrm>
          <a:prstGeom prst="rect">
            <a:avLst/>
          </a:prstGeom>
        </p:spPr>
      </p:pic>
      <p:sp>
        <p:nvSpPr>
          <p:cNvPr id="7" name="TextBox 6"/>
          <p:cNvSpPr txBox="1"/>
          <p:nvPr/>
        </p:nvSpPr>
        <p:spPr>
          <a:xfrm>
            <a:off x="1139753" y="4710979"/>
            <a:ext cx="2524537"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Two (independent) sample T-Test</a:t>
            </a:r>
          </a:p>
        </p:txBody>
      </p:sp>
      <p:sp>
        <p:nvSpPr>
          <p:cNvPr id="8" name="TextBox 7"/>
          <p:cNvSpPr txBox="1"/>
          <p:nvPr/>
        </p:nvSpPr>
        <p:spPr>
          <a:xfrm>
            <a:off x="6080886" y="4693444"/>
            <a:ext cx="1072538"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Paired T-test</a:t>
            </a:r>
          </a:p>
        </p:txBody>
      </p:sp>
    </p:spTree>
    <p:extLst>
      <p:ext uri="{BB962C8B-B14F-4D97-AF65-F5344CB8AC3E}">
        <p14:creationId xmlns:p14="http://schemas.microsoft.com/office/powerpoint/2010/main" val="6542530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SAS Code Comparison</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207</a:t>
            </a:fld>
            <a:endParaRPr lang="en-US">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44" y="2252869"/>
            <a:ext cx="3845780" cy="3356624"/>
          </a:xfrm>
          <a:prstGeom prst="rect">
            <a:avLst/>
          </a:prstGeom>
        </p:spPr>
      </p:pic>
      <p:sp>
        <p:nvSpPr>
          <p:cNvPr id="7" name="TextBox 6"/>
          <p:cNvSpPr txBox="1"/>
          <p:nvPr/>
        </p:nvSpPr>
        <p:spPr>
          <a:xfrm>
            <a:off x="3245510" y="5239941"/>
            <a:ext cx="2524537"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Two (independent) sample T-Test</a:t>
            </a:r>
          </a:p>
        </p:txBody>
      </p:sp>
      <p:sp>
        <p:nvSpPr>
          <p:cNvPr id="8" name="TextBox 7"/>
          <p:cNvSpPr txBox="1"/>
          <p:nvPr/>
        </p:nvSpPr>
        <p:spPr>
          <a:xfrm>
            <a:off x="6190580" y="4700316"/>
            <a:ext cx="1072538" cy="300082"/>
          </a:xfrm>
          <a:prstGeom prst="rect">
            <a:avLst/>
          </a:prstGeom>
          <a:noFill/>
        </p:spPr>
        <p:txBody>
          <a:bodyPr wrap="none" rtlCol="0">
            <a:spAutoFit/>
          </a:bodyPr>
          <a:lstStyle/>
          <a:p>
            <a:pPr defTabSz="685800"/>
            <a:r>
              <a:rPr lang="en-US" sz="1350" dirty="0">
                <a:solidFill>
                  <a:srgbClr val="FF0000"/>
                </a:solidFill>
                <a:latin typeface="Calibri" panose="020F0502020204030204"/>
              </a:rPr>
              <a:t>Paired T-test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004" y="2252914"/>
            <a:ext cx="3810360" cy="2354850"/>
          </a:xfrm>
          <a:prstGeom prst="rect">
            <a:avLst/>
          </a:prstGeom>
        </p:spPr>
      </p:pic>
      <p:sp>
        <p:nvSpPr>
          <p:cNvPr id="9" name="Rectangle 8">
            <a:extLst>
              <a:ext uri="{FF2B5EF4-FFF2-40B4-BE49-F238E27FC236}">
                <a16:creationId xmlns:a16="http://schemas.microsoft.com/office/drawing/2014/main" id="{4B195B18-C01A-412D-B1AA-0D9AA4E0E65F}"/>
              </a:ext>
            </a:extLst>
          </p:cNvPr>
          <p:cNvSpPr/>
          <p:nvPr/>
        </p:nvSpPr>
        <p:spPr>
          <a:xfrm>
            <a:off x="4824523" y="3648296"/>
            <a:ext cx="1578935" cy="223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F2006434-C45A-4FA0-B35D-E249F2AB2E7F}"/>
              </a:ext>
            </a:extLst>
          </p:cNvPr>
          <p:cNvSpPr/>
          <p:nvPr/>
        </p:nvSpPr>
        <p:spPr>
          <a:xfrm>
            <a:off x="1422105" y="3871580"/>
            <a:ext cx="1170993" cy="1674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Rectangle 10">
            <a:extLst>
              <a:ext uri="{FF2B5EF4-FFF2-40B4-BE49-F238E27FC236}">
                <a16:creationId xmlns:a16="http://schemas.microsoft.com/office/drawing/2014/main" id="{850C05C6-A230-402B-9ED8-940D66B7D287}"/>
              </a:ext>
            </a:extLst>
          </p:cNvPr>
          <p:cNvSpPr/>
          <p:nvPr/>
        </p:nvSpPr>
        <p:spPr>
          <a:xfrm>
            <a:off x="2490288" y="4519839"/>
            <a:ext cx="755222" cy="18047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0302C79A-6628-4D0B-8362-A550E148A52B}"/>
              </a:ext>
            </a:extLst>
          </p:cNvPr>
          <p:cNvSpPr/>
          <p:nvPr/>
        </p:nvSpPr>
        <p:spPr>
          <a:xfrm>
            <a:off x="6126572" y="4339362"/>
            <a:ext cx="1026482" cy="18047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 name="TextBox 2">
            <a:extLst>
              <a:ext uri="{FF2B5EF4-FFF2-40B4-BE49-F238E27FC236}">
                <a16:creationId xmlns:a16="http://schemas.microsoft.com/office/drawing/2014/main" id="{BBF234A2-155E-4C42-BA75-4B49EB8F4AEC}"/>
              </a:ext>
            </a:extLst>
          </p:cNvPr>
          <p:cNvSpPr txBox="1"/>
          <p:nvPr/>
        </p:nvSpPr>
        <p:spPr>
          <a:xfrm>
            <a:off x="5255142" y="1072204"/>
            <a:ext cx="3540642" cy="1131079"/>
          </a:xfrm>
          <a:prstGeom prst="rect">
            <a:avLst/>
          </a:prstGeom>
          <a:noFill/>
        </p:spPr>
        <p:txBody>
          <a:bodyPr wrap="square" rtlCol="0">
            <a:spAutoFit/>
          </a:bodyPr>
          <a:lstStyle/>
          <a:p>
            <a:pPr defTabSz="685800"/>
            <a:r>
              <a:rPr lang="en-US" sz="1350" dirty="0">
                <a:solidFill>
                  <a:prstClr val="black"/>
                </a:solidFill>
                <a:latin typeface="Calibri" panose="020F0502020204030204"/>
              </a:rPr>
              <a:t>Using paired data (when appropriate) instead of unpaired data allows us to tighten the confidence interval for the difference in means (yeah!) AND increase the power (the likelihood that our data properly detects a shift in score).</a:t>
            </a:r>
          </a:p>
        </p:txBody>
      </p:sp>
    </p:spTree>
    <p:extLst>
      <p:ext uri="{BB962C8B-B14F-4D97-AF65-F5344CB8AC3E}">
        <p14:creationId xmlns:p14="http://schemas.microsoft.com/office/powerpoint/2010/main" val="25927750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Assumptions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3161" y="2210952"/>
            <a:ext cx="3269726" cy="2440781"/>
          </a:xfrm>
        </p:spPr>
      </p:pic>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208</a:t>
            </a:fld>
            <a:endParaRPr lang="en-US">
              <a:latin typeface="Calibri" panose="020F0502020204030204"/>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463" y="2241948"/>
            <a:ext cx="4146947" cy="3094061"/>
          </a:xfrm>
          <a:prstGeom prst="rect">
            <a:avLst/>
          </a:prstGeom>
        </p:spPr>
      </p:pic>
      <p:sp>
        <p:nvSpPr>
          <p:cNvPr id="7" name="TextBox 6"/>
          <p:cNvSpPr txBox="1"/>
          <p:nvPr/>
        </p:nvSpPr>
        <p:spPr>
          <a:xfrm>
            <a:off x="298343" y="4709910"/>
            <a:ext cx="3994204" cy="1131079"/>
          </a:xfrm>
          <a:prstGeom prst="rect">
            <a:avLst/>
          </a:prstGeom>
          <a:noFill/>
        </p:spPr>
        <p:txBody>
          <a:bodyPr wrap="square" rtlCol="0">
            <a:spAutoFit/>
          </a:bodyPr>
          <a:lstStyle/>
          <a:p>
            <a:pPr defTabSz="685800"/>
            <a:r>
              <a:rPr lang="en-US" sz="1350" dirty="0">
                <a:solidFill>
                  <a:prstClr val="black"/>
                </a:solidFill>
                <a:latin typeface="Calibri" panose="020F0502020204030204"/>
              </a:rPr>
              <a:t>There is little to no evidence that the differences do not come from normal distribution.  </a:t>
            </a:r>
          </a:p>
          <a:p>
            <a:pPr defTabSz="685800"/>
            <a:r>
              <a:rPr lang="en-US" sz="1350" dirty="0">
                <a:solidFill>
                  <a:prstClr val="black"/>
                </a:solidFill>
                <a:latin typeface="Calibri" panose="020F0502020204030204"/>
              </a:rPr>
              <a:t>We will assume that the differences are independent.  Is this a reasonable assumption?  </a:t>
            </a:r>
          </a:p>
          <a:p>
            <a:pPr defTabSz="685800"/>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5317107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Information</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209</a:t>
            </a:fld>
            <a:endParaRPr lang="en-US">
              <a:latin typeface="Calibri" panose="020F0502020204030204"/>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434" y="2271713"/>
            <a:ext cx="4407128" cy="3313940"/>
          </a:xfrm>
          <a:prstGeom prst="rect">
            <a:avLst/>
          </a:prstGeom>
        </p:spPr>
      </p:pic>
      <p:sp>
        <p:nvSpPr>
          <p:cNvPr id="6" name="TextBox 5"/>
          <p:cNvSpPr txBox="1"/>
          <p:nvPr/>
        </p:nvSpPr>
        <p:spPr>
          <a:xfrm>
            <a:off x="511443" y="3180725"/>
            <a:ext cx="3452248" cy="715581"/>
          </a:xfrm>
          <a:prstGeom prst="rect">
            <a:avLst/>
          </a:prstGeom>
          <a:noFill/>
        </p:spPr>
        <p:txBody>
          <a:bodyPr wrap="square" rtlCol="0">
            <a:spAutoFit/>
          </a:bodyPr>
          <a:lstStyle/>
          <a:p>
            <a:pPr marL="214313" indent="-214313" defTabSz="685800">
              <a:buFont typeface="Arial" charset="0"/>
              <a:buChar char="•"/>
            </a:pPr>
            <a:r>
              <a:rPr lang="en-US" sz="1350" dirty="0">
                <a:solidFill>
                  <a:prstClr val="black"/>
                </a:solidFill>
                <a:latin typeface="Calibri" panose="020F0502020204030204"/>
              </a:rPr>
              <a:t>We can look at a </a:t>
            </a:r>
            <a:r>
              <a:rPr lang="en-US" sz="1350" b="1" u="sng" cap="small" dirty="0">
                <a:solidFill>
                  <a:srgbClr val="FF0000"/>
                </a:solidFill>
                <a:latin typeface="Calibri" panose="020F0502020204030204"/>
              </a:rPr>
              <a:t>profile plot</a:t>
            </a:r>
          </a:p>
          <a:p>
            <a:pPr marL="214313" indent="-214313" defTabSz="685800">
              <a:buFont typeface="Arial" charset="0"/>
              <a:buChar char="•"/>
            </a:pPr>
            <a:r>
              <a:rPr lang="en-US" sz="1350" dirty="0">
                <a:solidFill>
                  <a:prstClr val="black"/>
                </a:solidFill>
                <a:latin typeface="Calibri" panose="020F0502020204030204"/>
              </a:rPr>
              <a:t>The lines connect the scores on the MRT in the “fatigued” versus “not fatigued” states</a:t>
            </a:r>
          </a:p>
        </p:txBody>
      </p:sp>
    </p:spTree>
    <p:extLst>
      <p:ext uri="{BB962C8B-B14F-4D97-AF65-F5344CB8AC3E}">
        <p14:creationId xmlns:p14="http://schemas.microsoft.com/office/powerpoint/2010/main" val="3569373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a:t>
                </a:r>
                <a:r>
                  <a:rPr lang="en-US" altLang="en-US" sz="2400" dirty="0" err="1"/>
                  <a:t>Y</a:t>
                </a:r>
                <a:r>
                  <a:rPr lang="en-US" altLang="en-US" sz="2400" baseline="-25000" dirty="0" err="1"/>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7737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(alpha = .01)</a:t>
            </a:r>
          </a:p>
        </p:txBody>
      </p:sp>
      <p:sp>
        <p:nvSpPr>
          <p:cNvPr id="3" name="Content Placeholder 2"/>
          <p:cNvSpPr>
            <a:spLocks noGrp="1"/>
          </p:cNvSpPr>
          <p:nvPr>
            <p:ph idx="1"/>
          </p:nvPr>
        </p:nvSpPr>
        <p:spPr>
          <a:xfrm>
            <a:off x="741592" y="2241550"/>
            <a:ext cx="7543801" cy="3315560"/>
          </a:xfrm>
        </p:spPr>
        <p:txBody>
          <a:bodyPr>
            <a:normAutofit fontScale="77500" lnSpcReduction="20000"/>
          </a:bodyPr>
          <a:lstStyle/>
          <a:p>
            <a:endParaRPr lang="en-US" b="1" dirty="0"/>
          </a:p>
          <a:p>
            <a:endParaRPr lang="en-US" b="1" dirty="0"/>
          </a:p>
          <a:p>
            <a:endParaRPr lang="en-US" b="1" dirty="0"/>
          </a:p>
          <a:p>
            <a:endParaRPr lang="en-US" b="1" dirty="0"/>
          </a:p>
          <a:p>
            <a:endParaRPr lang="en-US" dirty="0"/>
          </a:p>
          <a:p>
            <a:r>
              <a:rPr lang="en-US" dirty="0"/>
              <a:t>Fail to Reject Ho</a:t>
            </a:r>
          </a:p>
          <a:p>
            <a:r>
              <a:rPr lang="en-US" b="1" dirty="0"/>
              <a:t>Statistical Conclusion:  </a:t>
            </a:r>
            <a:r>
              <a:rPr lang="en-US" dirty="0"/>
              <a:t>There is not enough evidence to suggest that, on average, the fatigued subjects score lower than the non-fatigued subjects (p-value = .0196).  A 99% one sided confidence interval for the mean difference in scores is (-infinity, 1.76).  </a:t>
            </a:r>
            <a:endParaRPr lang="en-US" b="1" dirty="0"/>
          </a:p>
          <a:p>
            <a:r>
              <a:rPr lang="en-US" b="1" dirty="0"/>
              <a:t>Scope of Inference:  </a:t>
            </a:r>
            <a:r>
              <a:rPr lang="en-US" dirty="0"/>
              <a:t>Since this was a random sample from St. Paul Hospital in Dallas, we can infer that this result would be repeated for any group selected from this hospital.  There is no way to guarantee a causal inference from a paired t-test. </a:t>
            </a:r>
          </a:p>
          <a:p>
            <a:r>
              <a:rPr lang="en-US" b="1" dirty="0"/>
              <a:t>Note: </a:t>
            </a:r>
            <a:r>
              <a:rPr lang="en-US" dirty="0"/>
              <a:t>The elusiveness of the causal inference comes from the fact that the treatment that induces fatigue may itself be a confounder.  Some may work for 12 hours as a surgeon and others may work 12 hours writing reports.  There is reason to believe that if a difference is detected, this difference may not be due to fatigue rather may be due to the type of work. </a:t>
            </a:r>
            <a:endParaRPr lang="en-US" b="1" dirty="0"/>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210</a:t>
            </a:fld>
            <a:endParaRPr lang="en-US">
              <a:latin typeface="Calibri" panose="020F0502020204030204"/>
            </a:endParaRPr>
          </a:p>
        </p:txBody>
      </p:sp>
      <mc:AlternateContent xmlns:mc="http://schemas.openxmlformats.org/markup-compatibility/2006" xmlns:a14="http://schemas.microsoft.com/office/drawing/2010/main">
        <mc:Choice Requires="a14">
          <p:sp>
            <p:nvSpPr>
              <p:cNvPr id="5" name="TextBox 4"/>
              <p:cNvSpPr txBox="1"/>
              <p:nvPr/>
            </p:nvSpPr>
            <p:spPr>
              <a:xfrm>
                <a:off x="457201" y="2241551"/>
                <a:ext cx="3042216" cy="591444"/>
              </a:xfrm>
              <a:prstGeom prst="rect">
                <a:avLst/>
              </a:prstGeom>
              <a:noFill/>
            </p:spPr>
            <p:txBody>
              <a:bodyPr wrap="square" rtlCol="0">
                <a:spAutoFit/>
              </a:bodyPr>
              <a:lstStyle/>
              <a:p>
                <a:pPr defTabSz="685800"/>
                <a14:m>
                  <m:oMathPara xmlns:m="http://schemas.openxmlformats.org/officeDocument/2006/math">
                    <m:oMathParaPr>
                      <m:jc m:val="centerGroup"/>
                    </m:oMathParaPr>
                    <m:oMath xmlns:m="http://schemas.openxmlformats.org/officeDocument/2006/math">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rPr>
                            <m:t>𝐻</m:t>
                          </m:r>
                        </m:e>
                        <m:sub>
                          <m:r>
                            <a:rPr lang="en-US" sz="1500" i="1">
                              <a:solidFill>
                                <a:prstClr val="black"/>
                              </a:solidFill>
                              <a:latin typeface="Cambria Math" panose="02040503050406030204" pitchFamily="18" charset="0"/>
                            </a:rPr>
                            <m:t>𝑜</m:t>
                          </m:r>
                        </m:sub>
                      </m:sSub>
                      <m:r>
                        <a:rPr lang="en-US" sz="1500" i="1">
                          <a:solidFill>
                            <a:prstClr val="black"/>
                          </a:solidFill>
                          <a:latin typeface="Cambria Math" panose="02040503050406030204" pitchFamily="18" charset="0"/>
                        </a:rPr>
                        <m:t>:</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ea typeface="Cambria Math" panose="02040503050406030204" pitchFamily="18" charset="0"/>
                            </a:rPr>
                            <m:t>𝜇</m:t>
                          </m:r>
                        </m:e>
                        <m:sub>
                          <m:r>
                            <a:rPr lang="en-US" sz="1500" i="1">
                              <a:solidFill>
                                <a:prstClr val="black"/>
                              </a:solidFill>
                              <a:latin typeface="Cambria Math" charset="0"/>
                            </a:rPr>
                            <m:t>𝑓𝑎𝑡𝑖𝑔𝑢𝑒𝑑</m:t>
                          </m:r>
                          <m:r>
                            <a:rPr lang="en-US" sz="1500" i="1">
                              <a:solidFill>
                                <a:prstClr val="black"/>
                              </a:solidFill>
                              <a:latin typeface="Cambria Math"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charset="0"/>
                            </a:rPr>
                            <m:t>𝑜𝑡</m:t>
                          </m:r>
                          <m:r>
                            <a:rPr lang="en-US" sz="1500" i="1">
                              <a:solidFill>
                                <a:prstClr val="black"/>
                              </a:solidFill>
                              <a:latin typeface="Cambria Math" charset="0"/>
                            </a:rPr>
                            <m:t> </m:t>
                          </m:r>
                          <m:r>
                            <a:rPr lang="en-US" sz="1500" i="1">
                              <a:solidFill>
                                <a:prstClr val="black"/>
                              </a:solidFill>
                              <a:latin typeface="Cambria Math" charset="0"/>
                            </a:rPr>
                            <m:t>𝑓𝑎𝑡𝑖𝑔𝑢𝑒𝑑</m:t>
                          </m:r>
                        </m:sub>
                      </m:sSub>
                      <m:r>
                        <a:rPr lang="en-US" sz="1500" i="1">
                          <a:solidFill>
                            <a:prstClr val="black"/>
                          </a:solidFill>
                          <a:latin typeface="Cambria Math" charset="0"/>
                        </a:rPr>
                        <m:t> </m:t>
                      </m:r>
                      <m:r>
                        <a:rPr lang="en-US" sz="1500" i="1">
                          <a:solidFill>
                            <a:prstClr val="black"/>
                          </a:solidFill>
                          <a:latin typeface="Cambria Math" panose="02040503050406030204" pitchFamily="18" charset="0"/>
                        </a:rPr>
                        <m:t>=0</m:t>
                      </m:r>
                    </m:oMath>
                  </m:oMathPara>
                </a14:m>
                <a:endParaRPr lang="en-US" sz="1500" dirty="0">
                  <a:solidFill>
                    <a:prstClr val="black"/>
                  </a:solidFill>
                  <a:latin typeface="Calibri" panose="020F0502020204030204"/>
                </a:endParaRPr>
              </a:p>
              <a:p>
                <a:pPr defTabSz="685800"/>
                <a14:m>
                  <m:oMathPara xmlns:m="http://schemas.openxmlformats.org/officeDocument/2006/math">
                    <m:oMathParaPr>
                      <m:jc m:val="centerGroup"/>
                    </m:oMathParaPr>
                    <m:oMath xmlns:m="http://schemas.openxmlformats.org/officeDocument/2006/math">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rPr>
                            <m:t>𝐻</m:t>
                          </m:r>
                        </m:e>
                        <m:sub>
                          <m:r>
                            <a:rPr lang="en-US" sz="1500" i="1">
                              <a:solidFill>
                                <a:prstClr val="black"/>
                              </a:solidFill>
                              <a:latin typeface="Cambria Math" panose="02040503050406030204" pitchFamily="18" charset="0"/>
                            </a:rPr>
                            <m:t>𝐴</m:t>
                          </m:r>
                        </m:sub>
                      </m:sSub>
                      <m:r>
                        <a:rPr lang="en-US" sz="1500" i="1">
                          <a:solidFill>
                            <a:prstClr val="black"/>
                          </a:solidFill>
                          <a:latin typeface="Cambria Math" panose="02040503050406030204" pitchFamily="18" charset="0"/>
                        </a:rPr>
                        <m:t>:</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ea typeface="Cambria Math" panose="02040503050406030204" pitchFamily="18" charset="0"/>
                            </a:rPr>
                            <m:t>𝜇</m:t>
                          </m:r>
                        </m:e>
                        <m:sub>
                          <m:r>
                            <a:rPr lang="en-US" sz="1500" i="1">
                              <a:solidFill>
                                <a:prstClr val="black"/>
                              </a:solidFill>
                              <a:latin typeface="Cambria Math" charset="0"/>
                            </a:rPr>
                            <m:t>𝑓𝑎𝑡𝑖𝑔𝑢𝑒𝑑</m:t>
                          </m:r>
                          <m:r>
                            <a:rPr lang="en-US" sz="1500" i="1">
                              <a:solidFill>
                                <a:prstClr val="black"/>
                              </a:solidFill>
                              <a:latin typeface="Cambria Math"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charset="0"/>
                            </a:rPr>
                            <m:t>𝑜𝑡</m:t>
                          </m:r>
                          <m:r>
                            <a:rPr lang="en-US" sz="1500" i="1">
                              <a:solidFill>
                                <a:prstClr val="black"/>
                              </a:solidFill>
                              <a:latin typeface="Cambria Math" charset="0"/>
                            </a:rPr>
                            <m:t> </m:t>
                          </m:r>
                          <m:r>
                            <a:rPr lang="en-US" sz="1500" i="1">
                              <a:solidFill>
                                <a:prstClr val="black"/>
                              </a:solidFill>
                              <a:latin typeface="Cambria Math" charset="0"/>
                            </a:rPr>
                            <m:t>𝑓𝑎𝑡𝑖𝑔𝑢𝑒𝑑</m:t>
                          </m:r>
                        </m:sub>
                      </m:sSub>
                      <m:r>
                        <a:rPr lang="en-US" sz="1500" i="1">
                          <a:solidFill>
                            <a:prstClr val="black"/>
                          </a:solidFill>
                          <a:latin typeface="Cambria Math" panose="02040503050406030204" pitchFamily="18" charset="0"/>
                        </a:rPr>
                        <m:t>&lt;0</m:t>
                      </m:r>
                    </m:oMath>
                  </m:oMathPara>
                </a14:m>
                <a:endParaRPr lang="en-US" sz="1500" dirty="0">
                  <a:solidFill>
                    <a:prstClr val="black"/>
                  </a:solidFill>
                  <a:latin typeface="Calibri" panose="020F0502020204030204"/>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1" y="2241551"/>
                <a:ext cx="3042216" cy="591444"/>
              </a:xfrm>
              <a:prstGeom prst="rect">
                <a:avLst/>
              </a:prstGeom>
              <a:blipFill>
                <a:blip r:embed="rId2"/>
                <a:stretch>
                  <a:fillRect b="-2062"/>
                </a:stretch>
              </a:blipFill>
            </p:spPr>
            <p:txBody>
              <a:bodyPr/>
              <a:lstStyle/>
              <a:p>
                <a:r>
                  <a:rPr lang="en-US">
                    <a:noFill/>
                  </a:rPr>
                  <a:t> </a:t>
                </a:r>
              </a:p>
            </p:txBody>
          </p:sp>
        </mc:Fallback>
      </mc:AlternateContent>
      <p:sp>
        <p:nvSpPr>
          <p:cNvPr id="6" name="TextBox 5"/>
          <p:cNvSpPr txBox="1"/>
          <p:nvPr/>
        </p:nvSpPr>
        <p:spPr>
          <a:xfrm>
            <a:off x="728420" y="2817787"/>
            <a:ext cx="2661834"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Critical Value:  t</a:t>
            </a:r>
            <a:r>
              <a:rPr lang="en-US" sz="1350" baseline="-25000" dirty="0">
                <a:solidFill>
                  <a:prstClr val="black"/>
                </a:solidFill>
                <a:latin typeface="Calibri" panose="020F0502020204030204"/>
              </a:rPr>
              <a:t>.01,9</a:t>
            </a:r>
            <a:r>
              <a:rPr lang="en-US" sz="1350" dirty="0">
                <a:solidFill>
                  <a:prstClr val="black"/>
                </a:solidFill>
                <a:latin typeface="Calibri" panose="020F0502020204030204"/>
              </a:rPr>
              <a:t> = -2.8211.833</a:t>
            </a:r>
          </a:p>
        </p:txBody>
      </p:sp>
      <p:sp>
        <p:nvSpPr>
          <p:cNvPr id="7" name="TextBox 6"/>
          <p:cNvSpPr txBox="1"/>
          <p:nvPr/>
        </p:nvSpPr>
        <p:spPr>
          <a:xfrm>
            <a:off x="728419" y="3057664"/>
            <a:ext cx="240998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Test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-2.41 </a:t>
            </a:r>
          </a:p>
        </p:txBody>
      </p:sp>
      <p:sp>
        <p:nvSpPr>
          <p:cNvPr id="8" name="TextBox 7"/>
          <p:cNvSpPr txBox="1"/>
          <p:nvPr/>
        </p:nvSpPr>
        <p:spPr>
          <a:xfrm>
            <a:off x="728419" y="3277442"/>
            <a:ext cx="240998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P-value = .0196 &gt; .01 </a:t>
            </a:r>
          </a:p>
        </p:txBody>
      </p:sp>
      <p:pic>
        <p:nvPicPr>
          <p:cNvPr id="9" name="Picture 8">
            <a:extLst>
              <a:ext uri="{FF2B5EF4-FFF2-40B4-BE49-F238E27FC236}">
                <a16:creationId xmlns:a16="http://schemas.microsoft.com/office/drawing/2014/main" id="{691CAD3A-A432-4900-B911-C2766B1B4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343" y="1371857"/>
            <a:ext cx="3531620" cy="2182585"/>
          </a:xfrm>
          <a:prstGeom prst="rect">
            <a:avLst/>
          </a:prstGeom>
        </p:spPr>
      </p:pic>
    </p:spTree>
    <p:extLst>
      <p:ext uri="{BB962C8B-B14F-4D97-AF65-F5344CB8AC3E}">
        <p14:creationId xmlns:p14="http://schemas.microsoft.com/office/powerpoint/2010/main" val="27558140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(if alpha = .05)</a:t>
            </a:r>
          </a:p>
        </p:txBody>
      </p:sp>
      <p:sp>
        <p:nvSpPr>
          <p:cNvPr id="3" name="Content Placeholder 2"/>
          <p:cNvSpPr>
            <a:spLocks noGrp="1"/>
          </p:cNvSpPr>
          <p:nvPr>
            <p:ph idx="1"/>
          </p:nvPr>
        </p:nvSpPr>
        <p:spPr>
          <a:xfrm>
            <a:off x="741592" y="2241550"/>
            <a:ext cx="7543801" cy="3315560"/>
          </a:xfrm>
        </p:spPr>
        <p:txBody>
          <a:bodyPr>
            <a:normAutofit fontScale="85000" lnSpcReduction="20000"/>
          </a:bodyPr>
          <a:lstStyle/>
          <a:p>
            <a:endParaRPr lang="en-US" b="1" dirty="0"/>
          </a:p>
          <a:p>
            <a:endParaRPr lang="en-US" b="1" dirty="0"/>
          </a:p>
          <a:p>
            <a:endParaRPr lang="en-US" b="1" dirty="0"/>
          </a:p>
          <a:p>
            <a:endParaRPr lang="en-US" b="1" dirty="0"/>
          </a:p>
          <a:p>
            <a:endParaRPr lang="en-US" dirty="0"/>
          </a:p>
          <a:p>
            <a:r>
              <a:rPr lang="en-US" dirty="0"/>
              <a:t>Reject Ho</a:t>
            </a:r>
          </a:p>
          <a:p>
            <a:r>
              <a:rPr lang="en-US" b="1" dirty="0"/>
              <a:t>Statistical Conclusion:  </a:t>
            </a:r>
            <a:r>
              <a:rPr lang="en-US" dirty="0"/>
              <a:t>There is sufficient evidence to suggest that, on average, the fatigued subjects score lower than the non-fatigued subjects (p-value = .0196).  A 95% one sided confidence interval for the </a:t>
            </a:r>
            <a:r>
              <a:rPr lang="en-US" b="1" i="1" dirty="0"/>
              <a:t>mean difference </a:t>
            </a:r>
            <a:r>
              <a:rPr lang="en-US" dirty="0"/>
              <a:t>in scores is (-infinity, 1.76).  </a:t>
            </a:r>
            <a:endParaRPr lang="en-US" b="1" dirty="0"/>
          </a:p>
          <a:p>
            <a:r>
              <a:rPr lang="en-US" b="1" dirty="0"/>
              <a:t>Scope of Inference:  </a:t>
            </a:r>
            <a:r>
              <a:rPr lang="en-US" dirty="0"/>
              <a:t>Since this was a random sample from St. Paul Hospital in Dallas, we can infer that this result would be repeated for any group selected from this hospital.  Since we are dealing with an average effect and the treatment is not well defined, it is not possible to draw causal inference from these paired data. We can only conclude that fatigue is associated with lower scores. For example, if one of these subjects was a surgeon and the rest were researchers, it is possible that only the surgeon would show a significant reduction (let’s say it was large) but his/her large difference may pull the mean down sufficiently to reject for the whole test. The cause may be the intense pressure of surgery that is confounding the intended treatment of “fatigue.”</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211</a:t>
            </a:fld>
            <a:endParaRPr lang="en-US">
              <a:latin typeface="Calibri" panose="020F0502020204030204"/>
            </a:endParaRPr>
          </a:p>
        </p:txBody>
      </p:sp>
      <mc:AlternateContent xmlns:mc="http://schemas.openxmlformats.org/markup-compatibility/2006" xmlns:a14="http://schemas.microsoft.com/office/drawing/2010/main">
        <mc:Choice Requires="a14">
          <p:sp>
            <p:nvSpPr>
              <p:cNvPr id="5" name="TextBox 4"/>
              <p:cNvSpPr txBox="1"/>
              <p:nvPr/>
            </p:nvSpPr>
            <p:spPr>
              <a:xfrm>
                <a:off x="457201" y="2241551"/>
                <a:ext cx="3042216" cy="591444"/>
              </a:xfrm>
              <a:prstGeom prst="rect">
                <a:avLst/>
              </a:prstGeom>
              <a:noFill/>
            </p:spPr>
            <p:txBody>
              <a:bodyPr wrap="square" rtlCol="0">
                <a:spAutoFit/>
              </a:bodyPr>
              <a:lstStyle/>
              <a:p>
                <a:pPr defTabSz="685800"/>
                <a14:m>
                  <m:oMathPara xmlns:m="http://schemas.openxmlformats.org/officeDocument/2006/math">
                    <m:oMathParaPr>
                      <m:jc m:val="centerGroup"/>
                    </m:oMathParaPr>
                    <m:oMath xmlns:m="http://schemas.openxmlformats.org/officeDocument/2006/math">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rPr>
                            <m:t>𝐻</m:t>
                          </m:r>
                        </m:e>
                        <m:sub>
                          <m:r>
                            <a:rPr lang="en-US" sz="1500" i="1">
                              <a:solidFill>
                                <a:prstClr val="black"/>
                              </a:solidFill>
                              <a:latin typeface="Cambria Math" panose="02040503050406030204" pitchFamily="18" charset="0"/>
                            </a:rPr>
                            <m:t>𝑜</m:t>
                          </m:r>
                        </m:sub>
                      </m:sSub>
                      <m:r>
                        <a:rPr lang="en-US" sz="1500" i="1">
                          <a:solidFill>
                            <a:prstClr val="black"/>
                          </a:solidFill>
                          <a:latin typeface="Cambria Math" panose="02040503050406030204" pitchFamily="18" charset="0"/>
                        </a:rPr>
                        <m:t>:</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ea typeface="Cambria Math" panose="02040503050406030204" pitchFamily="18" charset="0"/>
                            </a:rPr>
                            <m:t>𝜇</m:t>
                          </m:r>
                        </m:e>
                        <m:sub>
                          <m:r>
                            <a:rPr lang="en-US" sz="1500" i="1">
                              <a:solidFill>
                                <a:prstClr val="black"/>
                              </a:solidFill>
                              <a:latin typeface="Cambria Math" charset="0"/>
                            </a:rPr>
                            <m:t>𝑓𝑎𝑡𝑖𝑔𝑢𝑒𝑑</m:t>
                          </m:r>
                          <m:r>
                            <a:rPr lang="en-US" sz="1500" i="1">
                              <a:solidFill>
                                <a:prstClr val="black"/>
                              </a:solidFill>
                              <a:latin typeface="Cambria Math"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charset="0"/>
                            </a:rPr>
                            <m:t>𝑜𝑡</m:t>
                          </m:r>
                          <m:r>
                            <a:rPr lang="en-US" sz="1500" i="1">
                              <a:solidFill>
                                <a:prstClr val="black"/>
                              </a:solidFill>
                              <a:latin typeface="Cambria Math" charset="0"/>
                            </a:rPr>
                            <m:t> </m:t>
                          </m:r>
                          <m:r>
                            <a:rPr lang="en-US" sz="1500" i="1">
                              <a:solidFill>
                                <a:prstClr val="black"/>
                              </a:solidFill>
                              <a:latin typeface="Cambria Math" charset="0"/>
                            </a:rPr>
                            <m:t>𝑓𝑎𝑡𝑖𝑔𝑢𝑒𝑑</m:t>
                          </m:r>
                        </m:sub>
                      </m:sSub>
                      <m:r>
                        <a:rPr lang="en-US" sz="1500" i="1">
                          <a:solidFill>
                            <a:prstClr val="black"/>
                          </a:solidFill>
                          <a:latin typeface="Cambria Math" charset="0"/>
                        </a:rPr>
                        <m:t> </m:t>
                      </m:r>
                      <m:r>
                        <a:rPr lang="en-US" sz="1500" i="1">
                          <a:solidFill>
                            <a:prstClr val="black"/>
                          </a:solidFill>
                          <a:latin typeface="Cambria Math" panose="02040503050406030204" pitchFamily="18" charset="0"/>
                        </a:rPr>
                        <m:t>=0</m:t>
                      </m:r>
                    </m:oMath>
                  </m:oMathPara>
                </a14:m>
                <a:endParaRPr lang="en-US" sz="1500" dirty="0">
                  <a:solidFill>
                    <a:prstClr val="black"/>
                  </a:solidFill>
                  <a:latin typeface="Calibri" panose="020F0502020204030204"/>
                </a:endParaRPr>
              </a:p>
              <a:p>
                <a:pPr defTabSz="685800"/>
                <a14:m>
                  <m:oMathPara xmlns:m="http://schemas.openxmlformats.org/officeDocument/2006/math">
                    <m:oMathParaPr>
                      <m:jc m:val="centerGroup"/>
                    </m:oMathParaPr>
                    <m:oMath xmlns:m="http://schemas.openxmlformats.org/officeDocument/2006/math">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rPr>
                            <m:t>𝐻</m:t>
                          </m:r>
                        </m:e>
                        <m:sub>
                          <m:r>
                            <a:rPr lang="en-US" sz="1500" i="1">
                              <a:solidFill>
                                <a:prstClr val="black"/>
                              </a:solidFill>
                              <a:latin typeface="Cambria Math" panose="02040503050406030204" pitchFamily="18" charset="0"/>
                            </a:rPr>
                            <m:t>𝐴</m:t>
                          </m:r>
                        </m:sub>
                      </m:sSub>
                      <m:r>
                        <a:rPr lang="en-US" sz="1500" i="1">
                          <a:solidFill>
                            <a:prstClr val="black"/>
                          </a:solidFill>
                          <a:latin typeface="Cambria Math" panose="02040503050406030204" pitchFamily="18" charset="0"/>
                        </a:rPr>
                        <m:t>:</m:t>
                      </m:r>
                      <m:sSub>
                        <m:sSubPr>
                          <m:ctrlPr>
                            <a:rPr lang="en-US" sz="1500" i="1">
                              <a:solidFill>
                                <a:prstClr val="black"/>
                              </a:solidFill>
                              <a:latin typeface="Cambria Math" panose="02040503050406030204" pitchFamily="18" charset="0"/>
                            </a:rPr>
                          </m:ctrlPr>
                        </m:sSubPr>
                        <m:e>
                          <m:r>
                            <a:rPr lang="en-US" sz="1500" i="1">
                              <a:solidFill>
                                <a:prstClr val="black"/>
                              </a:solidFill>
                              <a:latin typeface="Cambria Math" panose="02040503050406030204" pitchFamily="18" charset="0"/>
                              <a:ea typeface="Cambria Math" panose="02040503050406030204" pitchFamily="18" charset="0"/>
                            </a:rPr>
                            <m:t>𝜇</m:t>
                          </m:r>
                        </m:e>
                        <m:sub>
                          <m:r>
                            <a:rPr lang="en-US" sz="1500" i="1">
                              <a:solidFill>
                                <a:prstClr val="black"/>
                              </a:solidFill>
                              <a:latin typeface="Cambria Math" charset="0"/>
                            </a:rPr>
                            <m:t>𝑓𝑎𝑡𝑖𝑔𝑢𝑒𝑑</m:t>
                          </m:r>
                          <m:r>
                            <a:rPr lang="en-US" sz="1500" i="1">
                              <a:solidFill>
                                <a:prstClr val="black"/>
                              </a:solidFill>
                              <a:latin typeface="Cambria Math" charset="0"/>
                            </a:rPr>
                            <m:t>−</m:t>
                          </m:r>
                          <m:r>
                            <a:rPr lang="en-US" sz="1500" i="1">
                              <a:solidFill>
                                <a:prstClr val="black"/>
                              </a:solidFill>
                              <a:latin typeface="Cambria Math" panose="02040503050406030204" pitchFamily="18" charset="0"/>
                            </a:rPr>
                            <m:t>𝑛</m:t>
                          </m:r>
                          <m:r>
                            <a:rPr lang="en-US" sz="1500" i="1">
                              <a:solidFill>
                                <a:prstClr val="black"/>
                              </a:solidFill>
                              <a:latin typeface="Cambria Math" charset="0"/>
                            </a:rPr>
                            <m:t>𝑜𝑡</m:t>
                          </m:r>
                          <m:r>
                            <a:rPr lang="en-US" sz="1500" i="1">
                              <a:solidFill>
                                <a:prstClr val="black"/>
                              </a:solidFill>
                              <a:latin typeface="Cambria Math" charset="0"/>
                            </a:rPr>
                            <m:t> </m:t>
                          </m:r>
                          <m:r>
                            <a:rPr lang="en-US" sz="1500" i="1">
                              <a:solidFill>
                                <a:prstClr val="black"/>
                              </a:solidFill>
                              <a:latin typeface="Cambria Math" charset="0"/>
                            </a:rPr>
                            <m:t>𝑓𝑎𝑡𝑖𝑔𝑢𝑒𝑑</m:t>
                          </m:r>
                        </m:sub>
                      </m:sSub>
                      <m:r>
                        <a:rPr lang="en-US" sz="1500" i="1">
                          <a:solidFill>
                            <a:prstClr val="black"/>
                          </a:solidFill>
                          <a:latin typeface="Cambria Math" panose="02040503050406030204" pitchFamily="18" charset="0"/>
                        </a:rPr>
                        <m:t>&lt;0</m:t>
                      </m:r>
                    </m:oMath>
                  </m:oMathPara>
                </a14:m>
                <a:endParaRPr lang="en-US" sz="1500" dirty="0">
                  <a:solidFill>
                    <a:prstClr val="black"/>
                  </a:solidFill>
                  <a:latin typeface="Calibri" panose="020F0502020204030204"/>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57201" y="2241551"/>
                <a:ext cx="3042216" cy="591444"/>
              </a:xfrm>
              <a:prstGeom prst="rect">
                <a:avLst/>
              </a:prstGeom>
              <a:blipFill>
                <a:blip r:embed="rId2"/>
                <a:stretch>
                  <a:fillRect b="-2062"/>
                </a:stretch>
              </a:blipFill>
            </p:spPr>
            <p:txBody>
              <a:bodyPr/>
              <a:lstStyle/>
              <a:p>
                <a:r>
                  <a:rPr lang="en-US">
                    <a:noFill/>
                  </a:rPr>
                  <a:t> </a:t>
                </a:r>
              </a:p>
            </p:txBody>
          </p:sp>
        </mc:Fallback>
      </mc:AlternateContent>
      <p:sp>
        <p:nvSpPr>
          <p:cNvPr id="6" name="TextBox 5"/>
          <p:cNvSpPr txBox="1"/>
          <p:nvPr/>
        </p:nvSpPr>
        <p:spPr>
          <a:xfrm>
            <a:off x="728420" y="2817787"/>
            <a:ext cx="2661834"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Critical Value:  t</a:t>
            </a:r>
            <a:r>
              <a:rPr lang="en-US" sz="1350" baseline="-25000" dirty="0">
                <a:solidFill>
                  <a:prstClr val="black"/>
                </a:solidFill>
                <a:latin typeface="Calibri" panose="020F0502020204030204"/>
              </a:rPr>
              <a:t>.01,9</a:t>
            </a:r>
            <a:r>
              <a:rPr lang="en-US" sz="1350" dirty="0">
                <a:solidFill>
                  <a:prstClr val="black"/>
                </a:solidFill>
                <a:latin typeface="Calibri" panose="020F0502020204030204"/>
              </a:rPr>
              <a:t> = -2.8211.833</a:t>
            </a:r>
          </a:p>
        </p:txBody>
      </p:sp>
      <p:sp>
        <p:nvSpPr>
          <p:cNvPr id="7" name="TextBox 6"/>
          <p:cNvSpPr txBox="1"/>
          <p:nvPr/>
        </p:nvSpPr>
        <p:spPr>
          <a:xfrm>
            <a:off x="728419" y="3057664"/>
            <a:ext cx="240998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Test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-1.833 </a:t>
            </a:r>
          </a:p>
        </p:txBody>
      </p:sp>
      <p:sp>
        <p:nvSpPr>
          <p:cNvPr id="8" name="TextBox 7"/>
          <p:cNvSpPr txBox="1"/>
          <p:nvPr/>
        </p:nvSpPr>
        <p:spPr>
          <a:xfrm>
            <a:off x="728419" y="3277442"/>
            <a:ext cx="2409986"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P-value = .0196 &lt; .05</a:t>
            </a:r>
          </a:p>
        </p:txBody>
      </p:sp>
    </p:spTree>
    <p:extLst>
      <p:ext uri="{BB962C8B-B14F-4D97-AF65-F5344CB8AC3E}">
        <p14:creationId xmlns:p14="http://schemas.microsoft.com/office/powerpoint/2010/main" val="41073198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115" y="2628900"/>
            <a:ext cx="6654585" cy="857250"/>
          </a:xfrm>
        </p:spPr>
        <p:txBody>
          <a:bodyPr>
            <a:normAutofit fontScale="90000"/>
          </a:bodyPr>
          <a:lstStyle/>
          <a:p>
            <a:r>
              <a:rPr lang="en-US" dirty="0"/>
              <a:t>Alternatives to the t-Test for Paired Data</a:t>
            </a:r>
          </a:p>
        </p:txBody>
      </p:sp>
    </p:spTree>
    <p:extLst>
      <p:ext uri="{BB962C8B-B14F-4D97-AF65-F5344CB8AC3E}">
        <p14:creationId xmlns:p14="http://schemas.microsoft.com/office/powerpoint/2010/main" val="21309874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9" y="4679949"/>
            <a:ext cx="6350000" cy="571501"/>
          </a:xfrm>
        </p:spPr>
        <p:txBody>
          <a:bodyPr>
            <a:normAutofit/>
          </a:bodyPr>
          <a:lstStyle/>
          <a:p>
            <a:r>
              <a:rPr lang="en-US" sz="1800" dirty="0">
                <a:latin typeface="+mn-lt"/>
              </a:rPr>
              <a:t>For each of the 9 horses, a veterinary anatomist measured the density of nerve cells at specified sites in the intestine.</a:t>
            </a:r>
          </a:p>
        </p:txBody>
      </p:sp>
      <p:graphicFrame>
        <p:nvGraphicFramePr>
          <p:cNvPr id="5" name="Table 4"/>
          <p:cNvGraphicFramePr>
            <a:graphicFrameLocks noGrp="1"/>
          </p:cNvGraphicFramePr>
          <p:nvPr>
            <p:extLst/>
          </p:nvPr>
        </p:nvGraphicFramePr>
        <p:xfrm>
          <a:off x="6426199" y="2266951"/>
          <a:ext cx="2336802" cy="3284540"/>
        </p:xfrm>
        <a:graphic>
          <a:graphicData uri="http://schemas.openxmlformats.org/drawingml/2006/table">
            <a:tbl>
              <a:tblPr/>
              <a:tblGrid>
                <a:gridCol w="778934">
                  <a:extLst>
                    <a:ext uri="{9D8B030D-6E8A-4147-A177-3AD203B41FA5}">
                      <a16:colId xmlns:a16="http://schemas.microsoft.com/office/drawing/2014/main" val="20000"/>
                    </a:ext>
                  </a:extLst>
                </a:gridCol>
                <a:gridCol w="778934">
                  <a:extLst>
                    <a:ext uri="{9D8B030D-6E8A-4147-A177-3AD203B41FA5}">
                      <a16:colId xmlns:a16="http://schemas.microsoft.com/office/drawing/2014/main" val="20001"/>
                    </a:ext>
                  </a:extLst>
                </a:gridCol>
                <a:gridCol w="778934">
                  <a:extLst>
                    <a:ext uri="{9D8B030D-6E8A-4147-A177-3AD203B41FA5}">
                      <a16:colId xmlns:a16="http://schemas.microsoft.com/office/drawing/2014/main" val="20002"/>
                    </a:ext>
                  </a:extLst>
                </a:gridCol>
              </a:tblGrid>
              <a:tr h="339884">
                <a:tc>
                  <a:txBody>
                    <a:bodyPr/>
                    <a:lstStyle/>
                    <a:p>
                      <a:pPr algn="ctr" fontAlgn="b"/>
                      <a:r>
                        <a:rPr lang="en-US" sz="2100" b="0" i="0" u="none" strike="noStrike" dirty="0">
                          <a:solidFill>
                            <a:srgbClr val="000000"/>
                          </a:solidFill>
                          <a:effectLst/>
                          <a:latin typeface="Calibri"/>
                        </a:rPr>
                        <a:t>horse</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site1</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site2</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327184">
                <a:tc>
                  <a:txBody>
                    <a:bodyPr/>
                    <a:lstStyle/>
                    <a:p>
                      <a:pPr algn="ctr" fontAlgn="b"/>
                      <a:r>
                        <a:rPr lang="en-US" sz="2100" b="0" i="0" u="none" strike="noStrike" dirty="0">
                          <a:solidFill>
                            <a:srgbClr val="000000"/>
                          </a:solidFill>
                          <a:effectLst/>
                          <a:latin typeface="Calibri"/>
                        </a:rPr>
                        <a:t>6</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14.2</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16.4</a:t>
                      </a:r>
                    </a:p>
                  </a:txBody>
                  <a:tcPr marL="7144" marR="7144" marT="7144" marB="0" anchor="b">
                    <a:lnL>
                      <a:noFill/>
                    </a:lnL>
                    <a:lnR>
                      <a:noFill/>
                    </a:lnR>
                    <a:lnT>
                      <a:noFill/>
                    </a:lnT>
                    <a:lnB>
                      <a:noFill/>
                    </a:lnB>
                  </a:tcPr>
                </a:tc>
                <a:extLst>
                  <a:ext uri="{0D108BD9-81ED-4DB2-BD59-A6C34878D82A}">
                    <a16:rowId xmlns:a16="http://schemas.microsoft.com/office/drawing/2014/main" val="10001"/>
                  </a:ext>
                </a:extLst>
              </a:tr>
              <a:tr h="327184">
                <a:tc>
                  <a:txBody>
                    <a:bodyPr/>
                    <a:lstStyle/>
                    <a:p>
                      <a:pPr algn="ctr" fontAlgn="b"/>
                      <a:r>
                        <a:rPr lang="en-US" sz="2100" b="0" i="0" u="none" strike="noStrike" dirty="0">
                          <a:solidFill>
                            <a:srgbClr val="000000"/>
                          </a:solidFill>
                          <a:effectLst/>
                          <a:latin typeface="Calibri"/>
                        </a:rPr>
                        <a:t>4</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17</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19</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327184">
                <a:tc>
                  <a:txBody>
                    <a:bodyPr/>
                    <a:lstStyle/>
                    <a:p>
                      <a:pPr algn="ctr" fontAlgn="b"/>
                      <a:r>
                        <a:rPr lang="en-US" sz="2100" b="0" i="0" u="none" strike="noStrike" dirty="0">
                          <a:solidFill>
                            <a:srgbClr val="000000"/>
                          </a:solidFill>
                          <a:effectLst/>
                          <a:latin typeface="Calibri"/>
                        </a:rPr>
                        <a:t>8</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37.4</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37.6</a:t>
                      </a:r>
                    </a:p>
                  </a:txBody>
                  <a:tcPr marL="7144" marR="7144" marT="7144" marB="0" anchor="b">
                    <a:lnL>
                      <a:noFill/>
                    </a:lnL>
                    <a:lnR>
                      <a:noFill/>
                    </a:lnR>
                    <a:lnT>
                      <a:noFill/>
                    </a:lnT>
                    <a:lnB>
                      <a:noFill/>
                    </a:lnB>
                  </a:tcPr>
                </a:tc>
                <a:extLst>
                  <a:ext uri="{0D108BD9-81ED-4DB2-BD59-A6C34878D82A}">
                    <a16:rowId xmlns:a16="http://schemas.microsoft.com/office/drawing/2014/main" val="10003"/>
                  </a:ext>
                </a:extLst>
              </a:tr>
              <a:tr h="327184">
                <a:tc>
                  <a:txBody>
                    <a:bodyPr/>
                    <a:lstStyle/>
                    <a:p>
                      <a:pPr algn="ctr" fontAlgn="b"/>
                      <a:r>
                        <a:rPr lang="en-US" sz="2100" b="0" i="0" u="none" strike="noStrike">
                          <a:solidFill>
                            <a:srgbClr val="000000"/>
                          </a:solidFill>
                          <a:effectLst/>
                          <a:latin typeface="Calibri"/>
                        </a:rPr>
                        <a:t>5</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11.2</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6.6</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327184">
                <a:tc>
                  <a:txBody>
                    <a:bodyPr/>
                    <a:lstStyle/>
                    <a:p>
                      <a:pPr algn="ctr" fontAlgn="b"/>
                      <a:r>
                        <a:rPr lang="en-US" sz="2100" b="0" i="0" u="none" strike="noStrike">
                          <a:solidFill>
                            <a:srgbClr val="000000"/>
                          </a:solidFill>
                          <a:effectLst/>
                          <a:latin typeface="Calibri"/>
                        </a:rPr>
                        <a:t>7</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24.2</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14.4</a:t>
                      </a:r>
                    </a:p>
                  </a:txBody>
                  <a:tcPr marL="7144" marR="7144" marT="7144" marB="0" anchor="b">
                    <a:lnL>
                      <a:noFill/>
                    </a:lnL>
                    <a:lnR>
                      <a:noFill/>
                    </a:lnR>
                    <a:lnT>
                      <a:noFill/>
                    </a:lnT>
                    <a:lnB>
                      <a:noFill/>
                    </a:lnB>
                  </a:tcPr>
                </a:tc>
                <a:extLst>
                  <a:ext uri="{0D108BD9-81ED-4DB2-BD59-A6C34878D82A}">
                    <a16:rowId xmlns:a16="http://schemas.microsoft.com/office/drawing/2014/main" val="10005"/>
                  </a:ext>
                </a:extLst>
              </a:tr>
              <a:tr h="327184">
                <a:tc>
                  <a:txBody>
                    <a:bodyPr/>
                    <a:lstStyle/>
                    <a:p>
                      <a:pPr algn="ctr" fontAlgn="b"/>
                      <a:r>
                        <a:rPr lang="en-US" sz="2100" b="0" i="0" u="none" strike="noStrike">
                          <a:solidFill>
                            <a:srgbClr val="000000"/>
                          </a:solidFill>
                          <a:effectLst/>
                          <a:latin typeface="Calibri"/>
                        </a:rPr>
                        <a:t>9</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24.4</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327184">
                <a:tc>
                  <a:txBody>
                    <a:bodyPr/>
                    <a:lstStyle/>
                    <a:p>
                      <a:pPr algn="ctr" fontAlgn="b"/>
                      <a:r>
                        <a:rPr lang="en-US" sz="2100" b="0" i="0" u="none" strike="noStrike">
                          <a:solidFill>
                            <a:srgbClr val="000000"/>
                          </a:solidFill>
                          <a:effectLst/>
                          <a:latin typeface="Calibri"/>
                        </a:rPr>
                        <a:t>3</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23.2</a:t>
                      </a:r>
                    </a:p>
                  </a:txBody>
                  <a:tcPr marL="7144" marR="7144" marT="7144" marB="0" anchor="b">
                    <a:lnL>
                      <a:noFill/>
                    </a:lnL>
                    <a:lnR>
                      <a:noFill/>
                    </a:lnR>
                    <a:lnT>
                      <a:noFill/>
                    </a:lnT>
                    <a:lnB>
                      <a:noFill/>
                    </a:lnB>
                  </a:tcPr>
                </a:tc>
                <a:extLst>
                  <a:ext uri="{0D108BD9-81ED-4DB2-BD59-A6C34878D82A}">
                    <a16:rowId xmlns:a16="http://schemas.microsoft.com/office/drawing/2014/main" val="10007"/>
                  </a:ext>
                </a:extLst>
              </a:tr>
              <a:tr h="327184">
                <a:tc>
                  <a:txBody>
                    <a:bodyPr/>
                    <a:lstStyle/>
                    <a:p>
                      <a:pPr algn="ctr" fontAlgn="b"/>
                      <a:r>
                        <a:rPr lang="en-US" sz="2100" b="0" i="0" u="none" strike="noStrike">
                          <a:solidFill>
                            <a:srgbClr val="000000"/>
                          </a:solidFill>
                          <a:effectLst/>
                          <a:latin typeface="Calibri"/>
                        </a:rPr>
                        <a:t>1</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50.6</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38</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327184">
                <a:tc>
                  <a:txBody>
                    <a:bodyPr/>
                    <a:lstStyle/>
                    <a:p>
                      <a:pPr algn="ctr" fontAlgn="b"/>
                      <a:r>
                        <a:rPr lang="en-US" sz="2100" b="0" i="0" u="none" strike="noStrike">
                          <a:solidFill>
                            <a:srgbClr val="000000"/>
                          </a:solidFill>
                          <a:effectLst/>
                          <a:latin typeface="Calibri"/>
                        </a:rPr>
                        <a:t>2</a:t>
                      </a:r>
                    </a:p>
                  </a:txBody>
                  <a:tcPr marL="7144" marR="7144" marT="7144" marB="0" anchor="b">
                    <a:lnL>
                      <a:noFill/>
                    </a:lnL>
                    <a:lnR>
                      <a:noFill/>
                    </a:lnR>
                    <a:lnT>
                      <a:noFill/>
                    </a:lnT>
                    <a:lnB>
                      <a:noFill/>
                    </a:lnB>
                  </a:tcPr>
                </a:tc>
                <a:tc>
                  <a:txBody>
                    <a:bodyPr/>
                    <a:lstStyle/>
                    <a:p>
                      <a:pPr algn="ctr" fontAlgn="b"/>
                      <a:r>
                        <a:rPr lang="en-US" sz="2100" b="0" i="0" u="none" strike="noStrike">
                          <a:solidFill>
                            <a:srgbClr val="000000"/>
                          </a:solidFill>
                          <a:effectLst/>
                          <a:latin typeface="Calibri"/>
                        </a:rPr>
                        <a:t>39.2</a:t>
                      </a:r>
                    </a:p>
                  </a:txBody>
                  <a:tcPr marL="7144" marR="7144" marT="7144"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a:rPr>
                        <a:t>18.6</a:t>
                      </a:r>
                    </a:p>
                  </a:txBody>
                  <a:tcPr marL="7144" marR="7144" marT="7144" marB="0" anchor="b">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382"/>
          <a:stretch/>
        </p:blipFill>
        <p:spPr bwMode="auto">
          <a:xfrm>
            <a:off x="1358901" y="2212380"/>
            <a:ext cx="3390899" cy="2415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822960" y="1072204"/>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r>
              <a:rPr lang="en-US" sz="3600" spc="-38" dirty="0">
                <a:solidFill>
                  <a:prstClr val="black">
                    <a:lumMod val="75000"/>
                    <a:lumOff val="25000"/>
                  </a:prstClr>
                </a:solidFill>
                <a:latin typeface="Calibri Light" panose="020F0302020204030204"/>
              </a:rPr>
              <a:t>Example: Nerve Data</a:t>
            </a:r>
          </a:p>
        </p:txBody>
      </p:sp>
    </p:spTree>
    <p:extLst>
      <p:ext uri="{BB962C8B-B14F-4D97-AF65-F5344CB8AC3E}">
        <p14:creationId xmlns:p14="http://schemas.microsoft.com/office/powerpoint/2010/main" val="6952439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3681" y="2245554"/>
            <a:ext cx="2650889" cy="2018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641" y="2217625"/>
            <a:ext cx="2704486"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31" y="2206909"/>
            <a:ext cx="3371850" cy="2144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822960" y="1072204"/>
            <a:ext cx="7543800" cy="1088068"/>
          </a:xfrm>
        </p:spPr>
        <p:txBody>
          <a:bodyPr/>
          <a:lstStyle/>
          <a:p>
            <a:r>
              <a:rPr lang="en-US" dirty="0"/>
              <a:t>Using the paired t-Test</a:t>
            </a:r>
          </a:p>
        </p:txBody>
      </p:sp>
      <p:sp>
        <p:nvSpPr>
          <p:cNvPr id="2" name="TextBox 1"/>
          <p:cNvSpPr txBox="1"/>
          <p:nvPr/>
        </p:nvSpPr>
        <p:spPr>
          <a:xfrm>
            <a:off x="1947756" y="4908550"/>
            <a:ext cx="5976636" cy="323165"/>
          </a:xfrm>
          <a:prstGeom prst="rect">
            <a:avLst/>
          </a:prstGeom>
          <a:noFill/>
        </p:spPr>
        <p:txBody>
          <a:bodyPr wrap="none" rtlCol="0">
            <a:spAutoFit/>
          </a:bodyPr>
          <a:lstStyle/>
          <a:p>
            <a:pPr defTabSz="685800"/>
            <a:r>
              <a:rPr lang="en-US" sz="1500" dirty="0">
                <a:solidFill>
                  <a:srgbClr val="FF0000"/>
                </a:solidFill>
                <a:latin typeface="Calibri" panose="020F0502020204030204"/>
              </a:rPr>
              <a:t>The sample size is rather small, hence the normality assumption is suspect</a:t>
            </a:r>
          </a:p>
        </p:txBody>
      </p:sp>
    </p:spTree>
    <p:extLst>
      <p:ext uri="{BB962C8B-B14F-4D97-AF65-F5344CB8AC3E}">
        <p14:creationId xmlns:p14="http://schemas.microsoft.com/office/powerpoint/2010/main" val="32366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2241550"/>
                <a:ext cx="7543801" cy="3333173"/>
              </a:xfrm>
            </p:spPr>
            <p:txBody>
              <a:bodyPr/>
              <a:lstStyle/>
              <a:p>
                <a:r>
                  <a:rPr lang="en-US" dirty="0"/>
                  <a:t>The hypotheses will be in terms of </a:t>
                </a:r>
                <a:r>
                  <a:rPr lang="en-US" b="1" u="sng" cap="small" dirty="0">
                    <a:solidFill>
                      <a:srgbClr val="FF0000"/>
                    </a:solidFill>
                  </a:rPr>
                  <a:t>medians</a:t>
                </a:r>
                <a:r>
                  <a:rPr lang="en-US" dirty="0"/>
                  <a:t> instead of means</a:t>
                </a:r>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m:t>
                        </m:r>
                      </m:sub>
                    </m:sSub>
                  </m:oMath>
                </a14:m>
                <a:r>
                  <a:rPr lang="en-US" dirty="0"/>
                  <a:t>: The </a:t>
                </a:r>
                <a:r>
                  <a:rPr lang="en-US" b="1" u="sng" cap="small" dirty="0">
                    <a:solidFill>
                      <a:srgbClr val="FF0000"/>
                    </a:solidFill>
                  </a:rPr>
                  <a:t>median</a:t>
                </a:r>
                <a:r>
                  <a:rPr lang="en-US" dirty="0"/>
                  <a:t> difference in nerve cell count between “site 1” and “site 2” is zero</a:t>
                </a:r>
              </a:p>
              <a:p>
                <a:endParaRPr lang="en-US" b="1" dirty="0"/>
              </a:p>
              <a:p>
                <a:r>
                  <a:rPr lang="en-US" b="1" dirty="0"/>
                  <a:t>The Alternative Hypotheses:</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a:t>
                </a:r>
                <a:r>
                  <a:rPr lang="en-US" b="1" u="sng" cap="small" dirty="0">
                    <a:solidFill>
                      <a:srgbClr val="FF0000"/>
                    </a:solidFill>
                  </a:rPr>
                  <a:t>median</a:t>
                </a:r>
                <a:r>
                  <a:rPr lang="en-US" dirty="0"/>
                  <a:t> difference in nerve cell count between “site 1” and “site 2” is not zero</a:t>
                </a: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sub>
                    </m:sSub>
                  </m:oMath>
                </a14:m>
                <a:r>
                  <a:rPr lang="en-US" dirty="0"/>
                  <a:t>: The </a:t>
                </a:r>
                <a:r>
                  <a:rPr lang="en-US" b="1" u="sng" cap="small" dirty="0">
                    <a:solidFill>
                      <a:srgbClr val="FF0000"/>
                    </a:solidFill>
                  </a:rPr>
                  <a:t>median</a:t>
                </a:r>
                <a:r>
                  <a:rPr lang="en-US" dirty="0"/>
                  <a:t> difference in nerve cell count between “site 1” and “site 2” is greater than zero</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2241550"/>
                <a:ext cx="7543801" cy="3333173"/>
              </a:xfrm>
              <a:blipFill>
                <a:blip r:embed="rId2"/>
                <a:stretch>
                  <a:fillRect l="-646" t="-1099"/>
                </a:stretch>
              </a:blipFill>
            </p:spPr>
            <p:txBody>
              <a:bodyPr/>
              <a:lstStyle/>
              <a:p>
                <a:r>
                  <a:rPr lang="en-US">
                    <a:noFill/>
                  </a:rPr>
                  <a:t> </a:t>
                </a:r>
              </a:p>
            </p:txBody>
          </p:sp>
        </mc:Fallback>
      </mc:AlternateContent>
      <p:sp>
        <p:nvSpPr>
          <p:cNvPr id="5" name="TextBox 4"/>
          <p:cNvSpPr txBox="1"/>
          <p:nvPr/>
        </p:nvSpPr>
        <p:spPr>
          <a:xfrm>
            <a:off x="7686850" y="3908137"/>
            <a:ext cx="976486" cy="300082"/>
          </a:xfrm>
          <a:prstGeom prst="rect">
            <a:avLst/>
          </a:prstGeom>
          <a:noFill/>
        </p:spPr>
        <p:txBody>
          <a:bodyPr wrap="none" rtlCol="0">
            <a:spAutoFit/>
          </a:bodyPr>
          <a:lstStyle/>
          <a:p>
            <a:pPr defTabSz="685800"/>
            <a:r>
              <a:rPr lang="en-US" sz="1350" b="1" u="sng" cap="small" dirty="0">
                <a:solidFill>
                  <a:srgbClr val="FF0000"/>
                </a:solidFill>
                <a:latin typeface="Calibri" panose="020F0502020204030204"/>
              </a:rPr>
              <a:t>(Two sided)</a:t>
            </a:r>
            <a:endParaRPr lang="en-US" sz="1350" dirty="0">
              <a:solidFill>
                <a:prstClr val="black"/>
              </a:solidFill>
              <a:latin typeface="Calibri" panose="020F0502020204030204"/>
            </a:endParaRPr>
          </a:p>
        </p:txBody>
      </p:sp>
      <p:sp>
        <p:nvSpPr>
          <p:cNvPr id="6" name="TextBox 5"/>
          <p:cNvSpPr txBox="1"/>
          <p:nvPr/>
        </p:nvSpPr>
        <p:spPr>
          <a:xfrm>
            <a:off x="7686851" y="4464430"/>
            <a:ext cx="926857" cy="300082"/>
          </a:xfrm>
          <a:prstGeom prst="rect">
            <a:avLst/>
          </a:prstGeom>
          <a:noFill/>
        </p:spPr>
        <p:txBody>
          <a:bodyPr wrap="none" rtlCol="0">
            <a:spAutoFit/>
          </a:bodyPr>
          <a:lstStyle/>
          <a:p>
            <a:pPr defTabSz="685800"/>
            <a:r>
              <a:rPr lang="en-US" sz="1350" b="1" u="sng" cap="small" dirty="0">
                <a:solidFill>
                  <a:srgbClr val="FF0000"/>
                </a:solidFill>
                <a:latin typeface="Calibri" panose="020F0502020204030204"/>
              </a:rPr>
              <a:t>(one sided)</a:t>
            </a:r>
            <a:endParaRPr lang="en-US" sz="1350" dirty="0">
              <a:solidFill>
                <a:prstClr val="black"/>
              </a:solidFill>
              <a:latin typeface="Calibri" panose="020F0502020204030204"/>
            </a:endParaRP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215</a:t>
            </a:fld>
            <a:endParaRPr lang="en-US">
              <a:latin typeface="Calibri" panose="020F0502020204030204"/>
            </a:endParaRPr>
          </a:p>
        </p:txBody>
      </p:sp>
    </p:spTree>
    <p:extLst>
      <p:ext uri="{BB962C8B-B14F-4D97-AF65-F5344CB8AC3E}">
        <p14:creationId xmlns:p14="http://schemas.microsoft.com/office/powerpoint/2010/main" val="577734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985260" y="2619854"/>
          <a:ext cx="4381500" cy="2814640"/>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281464">
                <a:tc>
                  <a:txBody>
                    <a:bodyPr/>
                    <a:lstStyle/>
                    <a:p>
                      <a:pPr algn="ctr" fontAlgn="b"/>
                      <a:r>
                        <a:rPr lang="en-US" sz="1800" b="0" i="0" u="none" strike="noStrike" dirty="0">
                          <a:solidFill>
                            <a:srgbClr val="000000"/>
                          </a:solidFill>
                          <a:effectLst/>
                          <a:latin typeface="Calibri"/>
                        </a:rPr>
                        <a:t>horse</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site1</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site2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diff</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Sign</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281464">
                <a:tc>
                  <a:txBody>
                    <a:bodyPr/>
                    <a:lstStyle/>
                    <a:p>
                      <a:pPr algn="ctr" fontAlgn="b"/>
                      <a:r>
                        <a:rPr lang="en-US" sz="1800" b="0" i="0" u="none" strike="noStrike" dirty="0">
                          <a:solidFill>
                            <a:srgbClr val="000000"/>
                          </a:solidFill>
                          <a:effectLst/>
                          <a:latin typeface="Calibri"/>
                        </a:rPr>
                        <a:t>8</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37.4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37.6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-0.2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1"/>
                  </a:ext>
                </a:extLst>
              </a:tr>
              <a:tr h="281464">
                <a:tc>
                  <a:txBody>
                    <a:bodyPr/>
                    <a:lstStyle/>
                    <a:p>
                      <a:pPr algn="ctr" fontAlgn="b"/>
                      <a:r>
                        <a:rPr lang="en-US" sz="1800" b="0" i="0" u="none" strike="noStrike" dirty="0">
                          <a:solidFill>
                            <a:srgbClr val="000000"/>
                          </a:solidFill>
                          <a:effectLst/>
                          <a:latin typeface="Calibri"/>
                        </a:rPr>
                        <a:t>4</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17</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19</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281464">
                <a:tc>
                  <a:txBody>
                    <a:bodyPr/>
                    <a:lstStyle/>
                    <a:p>
                      <a:pPr algn="ctr" fontAlgn="b"/>
                      <a:r>
                        <a:rPr lang="en-US" sz="1800" b="0" i="0" u="none" strike="noStrike" dirty="0">
                          <a:solidFill>
                            <a:srgbClr val="000000"/>
                          </a:solidFill>
                          <a:effectLst/>
                          <a:latin typeface="Calibri"/>
                        </a:rPr>
                        <a:t>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14.2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16.4</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3"/>
                  </a:ext>
                </a:extLst>
              </a:tr>
              <a:tr h="281464">
                <a:tc>
                  <a:txBody>
                    <a:bodyPr/>
                    <a:lstStyle/>
                    <a:p>
                      <a:pPr algn="ctr" fontAlgn="b"/>
                      <a:r>
                        <a:rPr lang="en-US" sz="1800" b="0" i="0" u="none" strike="noStrike" dirty="0">
                          <a:solidFill>
                            <a:srgbClr val="000000"/>
                          </a:solidFill>
                          <a:effectLst/>
                          <a:latin typeface="Calibri"/>
                        </a:rPr>
                        <a:t>5</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11.2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6.6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281464">
                <a:tc>
                  <a:txBody>
                    <a:bodyPr/>
                    <a:lstStyle/>
                    <a:p>
                      <a:pPr algn="ctr" fontAlgn="b"/>
                      <a:r>
                        <a:rPr lang="en-US" sz="1800" b="0" i="0" u="none" strike="noStrike">
                          <a:solidFill>
                            <a:srgbClr val="000000"/>
                          </a:solidFill>
                          <a:effectLst/>
                          <a:latin typeface="Calibri"/>
                        </a:rPr>
                        <a:t>7</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24.2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14.4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9.8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5"/>
                  </a:ext>
                </a:extLst>
              </a:tr>
              <a:tr h="281464">
                <a:tc>
                  <a:txBody>
                    <a:bodyPr/>
                    <a:lstStyle/>
                    <a:p>
                      <a:pPr algn="ctr" fontAlgn="b"/>
                      <a:r>
                        <a:rPr lang="en-US" sz="1800" b="0" i="0" u="none" strike="noStrike">
                          <a:solidFill>
                            <a:srgbClr val="000000"/>
                          </a:solidFill>
                          <a:effectLst/>
                          <a:latin typeface="Calibri"/>
                        </a:rPr>
                        <a:t>9</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24.4</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10.8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281464">
                <a:tc>
                  <a:txBody>
                    <a:bodyPr/>
                    <a:lstStyle/>
                    <a:p>
                      <a:pPr algn="ctr" fontAlgn="b"/>
                      <a:r>
                        <a:rPr lang="en-US" sz="1800" b="0" i="0" u="none" strike="noStrike" dirty="0">
                          <a:solidFill>
                            <a:srgbClr val="000000"/>
                          </a:solidFill>
                          <a:effectLst/>
                          <a:latin typeface="Calibri"/>
                        </a:rPr>
                        <a:t>3</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23.2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7"/>
                  </a:ext>
                </a:extLst>
              </a:tr>
              <a:tr h="281464">
                <a:tc>
                  <a:txBody>
                    <a:bodyPr/>
                    <a:lstStyle/>
                    <a:p>
                      <a:pPr algn="ctr" fontAlgn="b"/>
                      <a:r>
                        <a:rPr lang="en-US" sz="1800" b="0" i="0" u="none" strike="noStrike">
                          <a:solidFill>
                            <a:srgbClr val="000000"/>
                          </a:solidFill>
                          <a:effectLst/>
                          <a:latin typeface="Calibri"/>
                        </a:rPr>
                        <a:t>1</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50.6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12.6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281464">
                <a:tc>
                  <a:txBody>
                    <a:bodyPr/>
                    <a:lstStyle/>
                    <a:p>
                      <a:pPr algn="ctr" fontAlgn="b"/>
                      <a:r>
                        <a:rPr lang="en-US" sz="1800" b="0" i="0" u="none" strike="noStrike">
                          <a:solidFill>
                            <a:srgbClr val="000000"/>
                          </a:solidFill>
                          <a:effectLst/>
                          <a:latin typeface="Calibri"/>
                        </a:rPr>
                        <a:t>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39.2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18.6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20.6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8" name="TextBox 7"/>
          <p:cNvSpPr txBox="1"/>
          <p:nvPr/>
        </p:nvSpPr>
        <p:spPr>
          <a:xfrm>
            <a:off x="8233410" y="4509853"/>
            <a:ext cx="6858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K = 6</a:t>
            </a:r>
          </a:p>
        </p:txBody>
      </p:sp>
      <p:sp>
        <p:nvSpPr>
          <p:cNvPr id="9" name="Right Brace 8"/>
          <p:cNvSpPr/>
          <p:nvPr/>
        </p:nvSpPr>
        <p:spPr>
          <a:xfrm>
            <a:off x="7947660" y="3777053"/>
            <a:ext cx="285750" cy="1657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4" name="TextBox 3"/>
              <p:cNvSpPr txBox="1"/>
              <p:nvPr/>
            </p:nvSpPr>
            <p:spPr>
              <a:xfrm>
                <a:off x="1351135" y="3558612"/>
                <a:ext cx="2540160" cy="965457"/>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6</m:t>
                          </m:r>
                          <m:r>
                            <a:rPr lang="en-US" i="1">
                              <a:solidFill>
                                <a:prstClr val="black"/>
                              </a:solidFill>
                              <a:latin typeface="Cambria Math" panose="02040503050406030204" pitchFamily="18" charset="0"/>
                            </a:rPr>
                            <m:t>− .5</m:t>
                          </m:r>
                          <m:r>
                            <a:rPr lang="en-US" i="1">
                              <a:solidFill>
                                <a:prstClr val="black"/>
                              </a:solidFill>
                              <a:latin typeface="Cambria Math" charset="0"/>
                            </a:rPr>
                            <m:t> −</m:t>
                          </m:r>
                          <m:f>
                            <m:fPr>
                              <m:type m:val="skw"/>
                              <m:ctrlPr>
                                <a:rPr lang="en-US" i="1">
                                  <a:solidFill>
                                    <a:prstClr val="black"/>
                                  </a:solidFill>
                                  <a:latin typeface="Cambria Math" panose="02040503050406030204" pitchFamily="18" charset="0"/>
                                </a:rPr>
                              </m:ctrlPr>
                            </m:fPr>
                            <m:num>
                              <m:r>
                                <a:rPr lang="en-US" i="1">
                                  <a:solidFill>
                                    <a:prstClr val="black"/>
                                  </a:solidFill>
                                  <a:latin typeface="Cambria Math" charset="0"/>
                                </a:rPr>
                                <m:t>9</m:t>
                              </m:r>
                            </m:num>
                            <m:den>
                              <m:r>
                                <a:rPr lang="en-US" i="1">
                                  <a:solidFill>
                                    <a:prstClr val="black"/>
                                  </a:solidFill>
                                  <a:latin typeface="Cambria Math" charset="0"/>
                                </a:rPr>
                                <m:t>2</m:t>
                              </m:r>
                            </m:den>
                          </m:f>
                        </m:num>
                        <m:den>
                          <m:rad>
                            <m:radPr>
                              <m:degHide m:val="on"/>
                              <m:ctrlPr>
                                <a:rPr lang="en-US" i="1">
                                  <a:solidFill>
                                    <a:prstClr val="black"/>
                                  </a:solidFill>
                                  <a:latin typeface="Cambria Math" panose="02040503050406030204" pitchFamily="18" charset="0"/>
                                </a:rPr>
                              </m:ctrlPr>
                            </m:radPr>
                            <m:deg/>
                            <m:e>
                              <m:f>
                                <m:fPr>
                                  <m:type m:val="skw"/>
                                  <m:ctrlPr>
                                    <a:rPr lang="en-US" i="1">
                                      <a:solidFill>
                                        <a:prstClr val="black"/>
                                      </a:solidFill>
                                      <a:latin typeface="Cambria Math" panose="02040503050406030204" pitchFamily="18" charset="0"/>
                                    </a:rPr>
                                  </m:ctrlPr>
                                </m:fPr>
                                <m:num>
                                  <m:r>
                                    <a:rPr lang="en-US" i="1">
                                      <a:solidFill>
                                        <a:prstClr val="black"/>
                                      </a:solidFill>
                                      <a:latin typeface="Cambria Math" charset="0"/>
                                    </a:rPr>
                                    <m:t>9</m:t>
                                  </m:r>
                                </m:num>
                                <m:den>
                                  <m:r>
                                    <a:rPr lang="en-US" i="1">
                                      <a:solidFill>
                                        <a:prstClr val="black"/>
                                      </a:solidFill>
                                      <a:latin typeface="Cambria Math" charset="0"/>
                                    </a:rPr>
                                    <m:t>4</m:t>
                                  </m:r>
                                </m:den>
                              </m:f>
                            </m:e>
                          </m:rad>
                        </m:den>
                      </m:f>
                      <m:r>
                        <a:rPr lang="en-US" i="1">
                          <a:solidFill>
                            <a:prstClr val="black"/>
                          </a:solidFill>
                          <a:latin typeface="Cambria Math" charset="0"/>
                        </a:rPr>
                        <m:t>=</m:t>
                      </m:r>
                      <m:r>
                        <a:rPr lang="en-US" i="1">
                          <a:solidFill>
                            <a:prstClr val="black"/>
                          </a:solidFill>
                          <a:latin typeface="Cambria Math" panose="02040503050406030204" pitchFamily="18" charset="0"/>
                        </a:rPr>
                        <m:t>.6666</m:t>
                      </m:r>
                    </m:oMath>
                  </m:oMathPara>
                </a14:m>
                <a:endParaRPr lang="en-US" dirty="0">
                  <a:solidFill>
                    <a:prstClr val="black"/>
                  </a:solidFill>
                  <a:latin typeface="Calibri" panose="020F0502020204030204"/>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351135" y="3558612"/>
                <a:ext cx="2540160" cy="965457"/>
              </a:xfrm>
              <a:prstGeom prst="rect">
                <a:avLst/>
              </a:prstGeom>
              <a:blipFill>
                <a:blip r:embed="rId2"/>
                <a:stretch>
                  <a:fillRect/>
                </a:stretch>
              </a:blipFill>
            </p:spPr>
            <p:txBody>
              <a:bodyPr/>
              <a:lstStyle/>
              <a:p>
                <a:r>
                  <a:rPr lang="en-US">
                    <a:noFill/>
                  </a:rPr>
                  <a:t> </a:t>
                </a:r>
              </a:p>
            </p:txBody>
          </p:sp>
        </mc:Fallback>
      </mc:AlternateContent>
      <p:sp>
        <p:nvSpPr>
          <p:cNvPr id="11" name="Title 1"/>
          <p:cNvSpPr txBox="1">
            <a:spLocks/>
          </p:cNvSpPr>
          <p:nvPr/>
        </p:nvSpPr>
        <p:spPr>
          <a:xfrm>
            <a:off x="822960" y="1072204"/>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r>
              <a:rPr lang="en-US" sz="3600" spc="-38" dirty="0">
                <a:solidFill>
                  <a:prstClr val="black">
                    <a:lumMod val="75000"/>
                    <a:lumOff val="25000"/>
                  </a:prstClr>
                </a:solidFill>
                <a:latin typeface="Calibri Light" panose="020F0302020204030204"/>
              </a:rPr>
              <a:t>Sign Test: Horse Data</a:t>
            </a:r>
          </a:p>
        </p:txBody>
      </p:sp>
      <mc:AlternateContent xmlns:mc="http://schemas.openxmlformats.org/markup-compatibility/2006" xmlns:a14="http://schemas.microsoft.com/office/drawing/2010/main">
        <mc:Choice Requires="a14">
          <p:sp>
            <p:nvSpPr>
              <p:cNvPr id="12" name="TextBox 11"/>
              <p:cNvSpPr txBox="1"/>
              <p:nvPr/>
            </p:nvSpPr>
            <p:spPr>
              <a:xfrm>
                <a:off x="999403" y="4722941"/>
                <a:ext cx="2433407" cy="276999"/>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𝑍</m:t>
                          </m:r>
                          <m:r>
                            <a:rPr lang="en-US" i="1">
                              <a:solidFill>
                                <a:prstClr val="black"/>
                              </a:solidFill>
                              <a:latin typeface="Cambria Math" charset="0"/>
                            </a:rPr>
                            <m:t>&gt;.6666</m:t>
                          </m:r>
                        </m:e>
                      </m:d>
                      <m:r>
                        <a:rPr lang="en-US" i="1">
                          <a:solidFill>
                            <a:prstClr val="black"/>
                          </a:solidFill>
                          <a:latin typeface="Cambria Math" charset="0"/>
                        </a:rPr>
                        <m:t>=0.</m:t>
                      </m:r>
                      <m:r>
                        <a:rPr lang="en-US" i="1">
                          <a:solidFill>
                            <a:prstClr val="black"/>
                          </a:solidFill>
                          <a:latin typeface="Cambria Math" panose="02040503050406030204" pitchFamily="18" charset="0"/>
                        </a:rPr>
                        <m:t>2527</m:t>
                      </m:r>
                    </m:oMath>
                  </m:oMathPara>
                </a14:m>
                <a:endParaRPr lang="en-US" dirty="0">
                  <a:solidFill>
                    <a:prstClr val="black"/>
                  </a:solidFill>
                  <a:latin typeface="Calibri" panose="020F0502020204030204"/>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999403" y="4722941"/>
                <a:ext cx="2433407" cy="276999"/>
              </a:xfrm>
              <a:prstGeom prst="rect">
                <a:avLst/>
              </a:prstGeom>
              <a:blipFill>
                <a:blip r:embed="rId3"/>
                <a:stretch>
                  <a:fillRect l="-1003" r="-1253" b="-8889"/>
                </a:stretch>
              </a:blipFill>
            </p:spPr>
            <p:txBody>
              <a:bodyPr/>
              <a:lstStyle/>
              <a:p>
                <a:r>
                  <a:rPr lang="en-US">
                    <a:noFill/>
                  </a:rPr>
                  <a:t> </a:t>
                </a:r>
              </a:p>
            </p:txBody>
          </p:sp>
        </mc:Fallback>
      </mc:AlternateContent>
      <p:sp>
        <p:nvSpPr>
          <p:cNvPr id="14" name="TextBox 13"/>
          <p:cNvSpPr txBox="1"/>
          <p:nvPr/>
        </p:nvSpPr>
        <p:spPr>
          <a:xfrm>
            <a:off x="1569869" y="5198909"/>
            <a:ext cx="1905330" cy="323165"/>
          </a:xfrm>
          <a:prstGeom prst="rect">
            <a:avLst/>
          </a:prstGeom>
          <a:noFill/>
        </p:spPr>
        <p:txBody>
          <a:bodyPr wrap="none" rtlCol="0">
            <a:spAutoFit/>
          </a:bodyPr>
          <a:lstStyle/>
          <a:p>
            <a:pPr defTabSz="685800"/>
            <a:r>
              <a:rPr lang="en-US" sz="1500" b="1" u="sng" cap="small" dirty="0">
                <a:solidFill>
                  <a:srgbClr val="FF0000"/>
                </a:solidFill>
                <a:latin typeface="Calibri" panose="020F0502020204030204"/>
              </a:rPr>
              <a:t>(one sided, CC p-value)</a:t>
            </a:r>
            <a:endParaRPr lang="en-US" sz="150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3" name="TextBox 12"/>
              <p:cNvSpPr txBox="1"/>
              <p:nvPr/>
            </p:nvSpPr>
            <p:spPr>
              <a:xfrm>
                <a:off x="822960" y="2135107"/>
                <a:ext cx="7710957" cy="646331"/>
              </a:xfrm>
              <a:prstGeom prst="rect">
                <a:avLst/>
              </a:prstGeom>
              <a:noFill/>
            </p:spPr>
            <p:txBody>
              <a:bodyPr wrap="none" rtlCol="0">
                <a:spAutoFit/>
              </a:bodyPr>
              <a:lstStyle/>
              <a:p>
                <a:pPr defTabSz="685800"/>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oMath>
                </a14:m>
                <a:r>
                  <a:rPr lang="en-US" dirty="0">
                    <a:solidFill>
                      <a:prstClr val="black"/>
                    </a:solidFill>
                    <a:latin typeface="Calibri" panose="020F0502020204030204"/>
                  </a:rPr>
                  <a:t>: The </a:t>
                </a:r>
                <a:r>
                  <a:rPr lang="en-US" b="1" u="sng" cap="small" dirty="0">
                    <a:solidFill>
                      <a:srgbClr val="FF0000"/>
                    </a:solidFill>
                    <a:latin typeface="Calibri" panose="020F0502020204030204"/>
                  </a:rPr>
                  <a:t>median</a:t>
                </a:r>
                <a:r>
                  <a:rPr lang="en-US" dirty="0">
                    <a:solidFill>
                      <a:prstClr val="black"/>
                    </a:solidFill>
                    <a:latin typeface="Calibri" panose="020F0502020204030204"/>
                  </a:rPr>
                  <a:t> difference in nerve cell count between “site 1” and “site 2” is &gt; 0</a:t>
                </a:r>
              </a:p>
              <a:p>
                <a:pPr defTabSz="685800"/>
                <a:endParaRPr lang="en-US" dirty="0">
                  <a:solidFill>
                    <a:prstClr val="black"/>
                  </a:solidFill>
                  <a:latin typeface="Calibri" panose="020F0502020204030204"/>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22960" y="2135107"/>
                <a:ext cx="7710957" cy="646331"/>
              </a:xfrm>
              <a:prstGeom prst="rect">
                <a:avLst/>
              </a:prstGeom>
              <a:blipFill>
                <a:blip r:embed="rId4"/>
                <a:stretch>
                  <a:fillRect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65385" y="2658724"/>
                <a:ext cx="2540160" cy="919419"/>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𝑧</m:t>
                      </m:r>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𝐾</m:t>
                          </m:r>
                          <m:r>
                            <a:rPr lang="en-US" i="1">
                              <a:solidFill>
                                <a:prstClr val="black"/>
                              </a:solidFill>
                              <a:latin typeface="Cambria Math" panose="02040503050406030204" pitchFamily="18" charset="0"/>
                            </a:rPr>
                            <m:t>−.5</m:t>
                          </m:r>
                          <m:r>
                            <a:rPr lang="en-US" i="1">
                              <a:solidFill>
                                <a:prstClr val="black"/>
                              </a:solidFill>
                              <a:latin typeface="Cambria Math" charset="0"/>
                            </a:rPr>
                            <m:t> −</m:t>
                          </m:r>
                          <m:f>
                            <m:fPr>
                              <m:type m:val="skw"/>
                              <m:ctrlPr>
                                <a:rPr lang="en-US" i="1">
                                  <a:solidFill>
                                    <a:prstClr val="black"/>
                                  </a:solidFill>
                                  <a:latin typeface="Cambria Math" panose="02040503050406030204" pitchFamily="18" charset="0"/>
                                </a:rPr>
                              </m:ctrlPr>
                            </m:fPr>
                            <m:num>
                              <m:r>
                                <a:rPr lang="en-US" i="1">
                                  <a:solidFill>
                                    <a:prstClr val="black"/>
                                  </a:solidFill>
                                  <a:latin typeface="Cambria Math" charset="0"/>
                                </a:rPr>
                                <m:t>𝑛</m:t>
                              </m:r>
                            </m:num>
                            <m:den>
                              <m:r>
                                <a:rPr lang="en-US" i="1">
                                  <a:solidFill>
                                    <a:prstClr val="black"/>
                                  </a:solidFill>
                                  <a:latin typeface="Cambria Math" charset="0"/>
                                </a:rPr>
                                <m:t>2</m:t>
                              </m:r>
                            </m:den>
                          </m:f>
                        </m:num>
                        <m:den>
                          <m:rad>
                            <m:radPr>
                              <m:degHide m:val="on"/>
                              <m:ctrlPr>
                                <a:rPr lang="en-US" i="1">
                                  <a:solidFill>
                                    <a:prstClr val="black"/>
                                  </a:solidFill>
                                  <a:latin typeface="Cambria Math" panose="02040503050406030204" pitchFamily="18" charset="0"/>
                                </a:rPr>
                              </m:ctrlPr>
                            </m:radPr>
                            <m:deg/>
                            <m:e>
                              <m:f>
                                <m:fPr>
                                  <m:type m:val="skw"/>
                                  <m:ctrlPr>
                                    <a:rPr lang="en-US" i="1">
                                      <a:solidFill>
                                        <a:prstClr val="black"/>
                                      </a:solidFill>
                                      <a:latin typeface="Cambria Math" panose="02040503050406030204" pitchFamily="18" charset="0"/>
                                    </a:rPr>
                                  </m:ctrlPr>
                                </m:fPr>
                                <m:num>
                                  <m:r>
                                    <a:rPr lang="en-US" i="1">
                                      <a:solidFill>
                                        <a:prstClr val="black"/>
                                      </a:solidFill>
                                      <a:latin typeface="Cambria Math" charset="0"/>
                                    </a:rPr>
                                    <m:t>𝑛</m:t>
                                  </m:r>
                                </m:num>
                                <m:den>
                                  <m:r>
                                    <a:rPr lang="en-US" i="1">
                                      <a:solidFill>
                                        <a:prstClr val="black"/>
                                      </a:solidFill>
                                      <a:latin typeface="Cambria Math" charset="0"/>
                                    </a:rPr>
                                    <m:t>4</m:t>
                                  </m:r>
                                </m:den>
                              </m:f>
                            </m:e>
                          </m:rad>
                        </m:den>
                      </m:f>
                    </m:oMath>
                  </m:oMathPara>
                </a14:m>
                <a:endParaRPr lang="en-US" dirty="0">
                  <a:solidFill>
                    <a:prstClr val="black"/>
                  </a:solidFill>
                  <a:latin typeface="Calibri" panose="020F0502020204030204"/>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65385" y="2658724"/>
                <a:ext cx="2540160" cy="919419"/>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94705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and Conclusion</a:t>
            </a:r>
          </a:p>
        </p:txBody>
      </p:sp>
      <p:sp>
        <p:nvSpPr>
          <p:cNvPr id="3" name="Content Placeholder 2"/>
          <p:cNvSpPr>
            <a:spLocks noGrp="1"/>
          </p:cNvSpPr>
          <p:nvPr>
            <p:ph idx="1"/>
          </p:nvPr>
        </p:nvSpPr>
        <p:spPr>
          <a:xfrm>
            <a:off x="328308" y="3710536"/>
            <a:ext cx="7543801" cy="551396"/>
          </a:xfrm>
        </p:spPr>
        <p:txBody>
          <a:bodyPr/>
          <a:lstStyle/>
          <a:p>
            <a:r>
              <a:rPr lang="en-US" b="1" dirty="0"/>
              <a:t>Statistical Conclusion: </a:t>
            </a:r>
            <a:r>
              <a:rPr lang="en-US" dirty="0"/>
              <a:t>There is not enough evidence that the median nerve density at site 1 is greater than the median nerve density at site 2 (Wilcoxon sign test one-sided p-value of 0.2527).</a:t>
            </a:r>
            <a:endParaRPr lang="en-US" b="1" dirty="0"/>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217</a:t>
            </a:fld>
            <a:endParaRPr lang="en-US">
              <a:latin typeface="Calibri" panose="020F0502020204030204"/>
            </a:endParaRPr>
          </a:p>
        </p:txBody>
      </p:sp>
      <mc:AlternateContent xmlns:mc="http://schemas.openxmlformats.org/markup-compatibility/2006" xmlns:a14="http://schemas.microsoft.com/office/drawing/2010/main">
        <mc:Choice Requires="a14">
          <p:sp>
            <p:nvSpPr>
              <p:cNvPr id="5" name="Rectangle 4"/>
              <p:cNvSpPr/>
              <p:nvPr/>
            </p:nvSpPr>
            <p:spPr>
              <a:xfrm>
                <a:off x="282102" y="2262499"/>
                <a:ext cx="6006830" cy="300082"/>
              </a:xfrm>
              <a:prstGeom prst="rect">
                <a:avLst/>
              </a:prstGeom>
            </p:spPr>
            <p:txBody>
              <a:bodyPr wrap="square">
                <a:spAutoFit/>
              </a:bodyPr>
              <a:lstStyle/>
              <a:p>
                <a:pPr defTabSz="685800"/>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rPr>
                          <m:t>𝐻</m:t>
                        </m:r>
                      </m:e>
                      <m:sub>
                        <m:r>
                          <a:rPr lang="en-US" sz="1350" i="1">
                            <a:solidFill>
                              <a:prstClr val="black"/>
                            </a:solidFill>
                            <a:latin typeface="Cambria Math" charset="0"/>
                          </a:rPr>
                          <m:t>0</m:t>
                        </m:r>
                      </m:sub>
                    </m:sSub>
                  </m:oMath>
                </a14:m>
                <a:r>
                  <a:rPr lang="en-US" sz="1350" dirty="0">
                    <a:solidFill>
                      <a:prstClr val="black"/>
                    </a:solidFill>
                    <a:latin typeface="Calibri" panose="020F0502020204030204"/>
                  </a:rPr>
                  <a:t>: The </a:t>
                </a:r>
                <a:r>
                  <a:rPr lang="en-US" sz="1350" b="1" u="sng" cap="small" dirty="0">
                    <a:solidFill>
                      <a:srgbClr val="FF0000"/>
                    </a:solidFill>
                    <a:latin typeface="Calibri" panose="020F0502020204030204"/>
                  </a:rPr>
                  <a:t>median</a:t>
                </a:r>
                <a:r>
                  <a:rPr lang="en-US" sz="1350" dirty="0">
                    <a:solidFill>
                      <a:prstClr val="black"/>
                    </a:solidFill>
                    <a:latin typeface="Calibri" panose="020F0502020204030204"/>
                  </a:rPr>
                  <a:t> difference in nerve cell count between “site 1” and “site 2” is zero</a:t>
                </a:r>
              </a:p>
            </p:txBody>
          </p:sp>
        </mc:Choice>
        <mc:Fallback xmlns="">
          <p:sp>
            <p:nvSpPr>
              <p:cNvPr id="5" name="Rectangle 4"/>
              <p:cNvSpPr>
                <a:spLocks noRot="1" noChangeAspect="1" noMove="1" noResize="1" noEditPoints="1" noAdjustHandles="1" noChangeArrowheads="1" noChangeShapeType="1" noTextEdit="1"/>
              </p:cNvSpPr>
              <p:nvPr/>
            </p:nvSpPr>
            <p:spPr>
              <a:xfrm>
                <a:off x="282102" y="2262499"/>
                <a:ext cx="6006830" cy="300082"/>
              </a:xfrm>
              <a:prstGeom prst="rect">
                <a:avLst/>
              </a:prstGeom>
              <a:blipFill>
                <a:blip r:embed="rId2"/>
                <a:stretch>
                  <a:fillRect t="-2041"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2101" y="2503225"/>
                <a:ext cx="6230567" cy="300082"/>
              </a:xfrm>
              <a:prstGeom prst="rect">
                <a:avLst/>
              </a:prstGeom>
            </p:spPr>
            <p:txBody>
              <a:bodyPr wrap="square">
                <a:spAutoFit/>
              </a:bodyPr>
              <a:lstStyle/>
              <a:p>
                <a:pPr defTabSz="685800"/>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rPr>
                          <m:t>𝐻</m:t>
                        </m:r>
                      </m:e>
                      <m:sub>
                        <m:r>
                          <a:rPr lang="en-US" sz="1350" i="1">
                            <a:solidFill>
                              <a:prstClr val="black"/>
                            </a:solidFill>
                            <a:latin typeface="Cambria Math" panose="02040503050406030204" pitchFamily="18" charset="0"/>
                          </a:rPr>
                          <m:t>𝐴</m:t>
                        </m:r>
                      </m:sub>
                    </m:sSub>
                  </m:oMath>
                </a14:m>
                <a:r>
                  <a:rPr lang="en-US" sz="1350" dirty="0">
                    <a:solidFill>
                      <a:prstClr val="black"/>
                    </a:solidFill>
                    <a:latin typeface="Calibri" panose="020F0502020204030204"/>
                  </a:rPr>
                  <a:t>: The </a:t>
                </a:r>
                <a:r>
                  <a:rPr lang="en-US" sz="1350" b="1" u="sng" cap="small" dirty="0">
                    <a:solidFill>
                      <a:srgbClr val="FF0000"/>
                    </a:solidFill>
                    <a:latin typeface="Calibri" panose="020F0502020204030204"/>
                  </a:rPr>
                  <a:t>median</a:t>
                </a:r>
                <a:r>
                  <a:rPr lang="en-US" sz="1350" dirty="0">
                    <a:solidFill>
                      <a:prstClr val="black"/>
                    </a:solidFill>
                    <a:latin typeface="Calibri" panose="020F0502020204030204"/>
                  </a:rPr>
                  <a:t> difference in nerve cell count between “site 1” and “site 2” is positive.</a:t>
                </a:r>
              </a:p>
            </p:txBody>
          </p:sp>
        </mc:Choice>
        <mc:Fallback xmlns="">
          <p:sp>
            <p:nvSpPr>
              <p:cNvPr id="6" name="Rectangle 5"/>
              <p:cNvSpPr>
                <a:spLocks noRot="1" noChangeAspect="1" noMove="1" noResize="1" noEditPoints="1" noAdjustHandles="1" noChangeArrowheads="1" noChangeShapeType="1" noTextEdit="1"/>
              </p:cNvSpPr>
              <p:nvPr/>
            </p:nvSpPr>
            <p:spPr>
              <a:xfrm>
                <a:off x="282101" y="2503225"/>
                <a:ext cx="6230567" cy="300082"/>
              </a:xfrm>
              <a:prstGeom prst="rect">
                <a:avLst/>
              </a:prstGeom>
              <a:blipFill>
                <a:blip r:embed="rId3"/>
                <a:stretch>
                  <a:fillRect t="-4082" b="-20408"/>
                </a:stretch>
              </a:blipFill>
            </p:spPr>
            <p:txBody>
              <a:bodyPr/>
              <a:lstStyle/>
              <a:p>
                <a:r>
                  <a:rPr lang="en-US">
                    <a:noFill/>
                  </a:rPr>
                  <a:t> </a:t>
                </a:r>
              </a:p>
            </p:txBody>
          </p:sp>
        </mc:Fallback>
      </mc:AlternateContent>
      <p:sp>
        <p:nvSpPr>
          <p:cNvPr id="7" name="TextBox 6"/>
          <p:cNvSpPr txBox="1"/>
          <p:nvPr/>
        </p:nvSpPr>
        <p:spPr>
          <a:xfrm>
            <a:off x="369651" y="29049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Critical Value (right sided):  z</a:t>
            </a:r>
            <a:r>
              <a:rPr lang="en-US" sz="1350" baseline="-25000" dirty="0">
                <a:solidFill>
                  <a:prstClr val="black"/>
                </a:solidFill>
                <a:latin typeface="Calibri" panose="020F0502020204030204"/>
              </a:rPr>
              <a:t>.05</a:t>
            </a:r>
            <a:r>
              <a:rPr lang="en-US" sz="1350" dirty="0">
                <a:solidFill>
                  <a:prstClr val="black"/>
                </a:solidFill>
                <a:latin typeface="Calibri" panose="020F0502020204030204"/>
              </a:rPr>
              <a:t>=1.645</a:t>
            </a:r>
          </a:p>
        </p:txBody>
      </p:sp>
      <p:sp>
        <p:nvSpPr>
          <p:cNvPr id="9" name="TextBox 8"/>
          <p:cNvSpPr txBox="1"/>
          <p:nvPr/>
        </p:nvSpPr>
        <p:spPr>
          <a:xfrm>
            <a:off x="328307" y="3204936"/>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 0.666</a:t>
            </a:r>
          </a:p>
        </p:txBody>
      </p:sp>
      <p:sp>
        <p:nvSpPr>
          <p:cNvPr id="10" name="TextBox 9"/>
          <p:cNvSpPr txBox="1"/>
          <p:nvPr/>
        </p:nvSpPr>
        <p:spPr>
          <a:xfrm>
            <a:off x="3628415" y="29049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P-value (one sided) = .2527</a:t>
            </a:r>
          </a:p>
        </p:txBody>
      </p:sp>
      <p:sp>
        <p:nvSpPr>
          <p:cNvPr id="11" name="TextBox 10"/>
          <p:cNvSpPr txBox="1"/>
          <p:nvPr/>
        </p:nvSpPr>
        <p:spPr>
          <a:xfrm>
            <a:off x="3628415" y="32720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Fail to Reject Ho.</a:t>
            </a:r>
          </a:p>
        </p:txBody>
      </p:sp>
    </p:spTree>
    <p:extLst>
      <p:ext uri="{BB962C8B-B14F-4D97-AF65-F5344CB8AC3E}">
        <p14:creationId xmlns:p14="http://schemas.microsoft.com/office/powerpoint/2010/main" val="17285385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428000" y="2678887"/>
          <a:ext cx="5257800" cy="2814640"/>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gridCol w="876300">
                  <a:extLst>
                    <a:ext uri="{9D8B030D-6E8A-4147-A177-3AD203B41FA5}">
                      <a16:colId xmlns:a16="http://schemas.microsoft.com/office/drawing/2014/main" val="20005"/>
                    </a:ext>
                  </a:extLst>
                </a:gridCol>
              </a:tblGrid>
              <a:tr h="281464">
                <a:tc>
                  <a:txBody>
                    <a:bodyPr/>
                    <a:lstStyle/>
                    <a:p>
                      <a:pPr algn="ctr" fontAlgn="b"/>
                      <a:r>
                        <a:rPr lang="en-US" sz="1800" b="0" i="0" u="none" strike="noStrike" dirty="0">
                          <a:solidFill>
                            <a:srgbClr val="000000"/>
                          </a:solidFill>
                          <a:effectLst/>
                          <a:latin typeface="Calibri"/>
                        </a:rPr>
                        <a:t>horse</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site1</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site2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abs(diff)</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Sign</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rank</a:t>
                      </a:r>
                    </a:p>
                  </a:txBody>
                  <a:tcPr marL="7144" marR="7144" marT="7144" marB="0" anchor="b">
                    <a:lnL>
                      <a:noFill/>
                    </a:lnL>
                    <a:lnR>
                      <a:noFill/>
                    </a:lnR>
                    <a:lnT>
                      <a:noFill/>
                    </a:lnT>
                    <a:lnB>
                      <a:noFill/>
                    </a:lnB>
                  </a:tcPr>
                </a:tc>
                <a:extLst>
                  <a:ext uri="{0D108BD9-81ED-4DB2-BD59-A6C34878D82A}">
                    <a16:rowId xmlns:a16="http://schemas.microsoft.com/office/drawing/2014/main" val="10000"/>
                  </a:ext>
                </a:extLst>
              </a:tr>
              <a:tr h="281464">
                <a:tc>
                  <a:txBody>
                    <a:bodyPr/>
                    <a:lstStyle/>
                    <a:p>
                      <a:pPr algn="ctr" fontAlgn="b"/>
                      <a:r>
                        <a:rPr lang="en-US" sz="1800" b="0" i="0" u="none" strike="noStrike" dirty="0">
                          <a:solidFill>
                            <a:srgbClr val="000000"/>
                          </a:solidFill>
                          <a:effectLst/>
                          <a:latin typeface="Calibri"/>
                        </a:rPr>
                        <a:t>8</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37.4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37.6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0.2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a:t>
                      </a:r>
                    </a:p>
                  </a:txBody>
                  <a:tcPr marL="7144" marR="7144" marT="7144" marB="0" anchor="b">
                    <a:lnL>
                      <a:noFill/>
                    </a:lnL>
                    <a:lnR>
                      <a:noFill/>
                    </a:lnR>
                    <a:lnT>
                      <a:noFill/>
                    </a:lnT>
                    <a:lnB>
                      <a:noFill/>
                    </a:lnB>
                  </a:tcPr>
                </a:tc>
                <a:extLst>
                  <a:ext uri="{0D108BD9-81ED-4DB2-BD59-A6C34878D82A}">
                    <a16:rowId xmlns:a16="http://schemas.microsoft.com/office/drawing/2014/main" val="10001"/>
                  </a:ext>
                </a:extLst>
              </a:tr>
              <a:tr h="281464">
                <a:tc>
                  <a:txBody>
                    <a:bodyPr/>
                    <a:lstStyle/>
                    <a:p>
                      <a:pPr algn="ctr" fontAlgn="b"/>
                      <a:r>
                        <a:rPr lang="en-US" sz="1800" b="0" i="0" u="none" strike="noStrike" dirty="0">
                          <a:solidFill>
                            <a:srgbClr val="000000"/>
                          </a:solidFill>
                          <a:effectLst/>
                          <a:latin typeface="Calibri"/>
                        </a:rPr>
                        <a:t>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19</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281464">
                <a:tc>
                  <a:txBody>
                    <a:bodyPr/>
                    <a:lstStyle/>
                    <a:p>
                      <a:pPr algn="ctr" fontAlgn="b"/>
                      <a:r>
                        <a:rPr lang="en-US" sz="1800" b="0" i="0" u="none" strike="noStrike">
                          <a:solidFill>
                            <a:srgbClr val="000000"/>
                          </a:solidFill>
                          <a:effectLst/>
                          <a:latin typeface="Calibri"/>
                        </a:rPr>
                        <a:t>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14.2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3</a:t>
                      </a:r>
                    </a:p>
                  </a:txBody>
                  <a:tcPr marL="7144" marR="7144" marT="7144" marB="0" anchor="b">
                    <a:lnL>
                      <a:noFill/>
                    </a:lnL>
                    <a:lnR>
                      <a:noFill/>
                    </a:lnR>
                    <a:lnT>
                      <a:noFill/>
                    </a:lnT>
                    <a:lnB>
                      <a:noFill/>
                    </a:lnB>
                  </a:tcPr>
                </a:tc>
                <a:extLst>
                  <a:ext uri="{0D108BD9-81ED-4DB2-BD59-A6C34878D82A}">
                    <a16:rowId xmlns:a16="http://schemas.microsoft.com/office/drawing/2014/main" val="10003"/>
                  </a:ext>
                </a:extLst>
              </a:tr>
              <a:tr h="281464">
                <a:tc>
                  <a:txBody>
                    <a:bodyPr/>
                    <a:lstStyle/>
                    <a:p>
                      <a:pPr algn="ctr" fontAlgn="b"/>
                      <a:r>
                        <a:rPr lang="en-US" sz="1800" b="0" i="0" u="none" strike="noStrike">
                          <a:solidFill>
                            <a:srgbClr val="000000"/>
                          </a:solidFill>
                          <a:effectLst/>
                          <a:latin typeface="Calibri"/>
                        </a:rPr>
                        <a:t>5</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11.2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6.6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4</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281464">
                <a:tc>
                  <a:txBody>
                    <a:bodyPr/>
                    <a:lstStyle/>
                    <a:p>
                      <a:pPr algn="ctr" fontAlgn="b"/>
                      <a:r>
                        <a:rPr lang="en-US" sz="1800" b="0" i="0" u="none" strike="noStrike" dirty="0">
                          <a:solidFill>
                            <a:srgbClr val="000000"/>
                          </a:solidFill>
                          <a:effectLst/>
                          <a:latin typeface="Calibri"/>
                        </a:rPr>
                        <a:t>7</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24.2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14.4</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9.8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5</a:t>
                      </a:r>
                    </a:p>
                  </a:txBody>
                  <a:tcPr marL="7144" marR="7144" marT="7144" marB="0" anchor="b">
                    <a:lnL>
                      <a:noFill/>
                    </a:lnL>
                    <a:lnR>
                      <a:noFill/>
                    </a:lnR>
                    <a:lnT>
                      <a:noFill/>
                    </a:lnT>
                    <a:lnB>
                      <a:noFill/>
                    </a:lnB>
                  </a:tcPr>
                </a:tc>
                <a:extLst>
                  <a:ext uri="{0D108BD9-81ED-4DB2-BD59-A6C34878D82A}">
                    <a16:rowId xmlns:a16="http://schemas.microsoft.com/office/drawing/2014/main" val="10005"/>
                  </a:ext>
                </a:extLst>
              </a:tr>
              <a:tr h="281464">
                <a:tc>
                  <a:txBody>
                    <a:bodyPr/>
                    <a:lstStyle/>
                    <a:p>
                      <a:pPr algn="ctr" fontAlgn="b"/>
                      <a:r>
                        <a:rPr lang="en-US" sz="1800" b="0" i="0" u="none" strike="noStrike">
                          <a:solidFill>
                            <a:srgbClr val="000000"/>
                          </a:solidFill>
                          <a:effectLst/>
                          <a:latin typeface="Calibri"/>
                        </a:rPr>
                        <a:t>9</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24.4</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10.8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281464">
                <a:tc>
                  <a:txBody>
                    <a:bodyPr/>
                    <a:lstStyle/>
                    <a:p>
                      <a:pPr algn="ctr" fontAlgn="b"/>
                      <a:r>
                        <a:rPr lang="en-US" sz="1800" b="0" i="0" u="none" strike="noStrike">
                          <a:solidFill>
                            <a:srgbClr val="000000"/>
                          </a:solidFill>
                          <a:effectLst/>
                          <a:latin typeface="Calibri"/>
                        </a:rPr>
                        <a:t>3</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35.2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23.2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12</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a:t>
                      </a:r>
                    </a:p>
                  </a:txBody>
                  <a:tcPr marL="7144" marR="7144" marT="7144" marB="0" anchor="b">
                    <a:lnL>
                      <a:noFill/>
                    </a:lnL>
                    <a:lnR>
                      <a:noFill/>
                    </a:lnR>
                    <a:lnT>
                      <a:noFill/>
                    </a:lnT>
                    <a:lnB>
                      <a:noFill/>
                    </a:lnB>
                  </a:tcPr>
                </a:tc>
                <a:extLst>
                  <a:ext uri="{0D108BD9-81ED-4DB2-BD59-A6C34878D82A}">
                    <a16:rowId xmlns:a16="http://schemas.microsoft.com/office/drawing/2014/main" val="10007"/>
                  </a:ext>
                </a:extLst>
              </a:tr>
              <a:tr h="281464">
                <a:tc>
                  <a:txBody>
                    <a:bodyPr/>
                    <a:lstStyle/>
                    <a:p>
                      <a:pPr algn="ctr" fontAlgn="b"/>
                      <a:r>
                        <a:rPr lang="en-US" sz="1800" b="0" i="0" u="none" strike="noStrike">
                          <a:solidFill>
                            <a:srgbClr val="000000"/>
                          </a:solidFill>
                          <a:effectLst/>
                          <a:latin typeface="Calibri"/>
                        </a:rPr>
                        <a:t>1</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50.6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38</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12.6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281464">
                <a:tc>
                  <a:txBody>
                    <a:bodyPr/>
                    <a:lstStyle/>
                    <a:p>
                      <a:pPr algn="ctr" fontAlgn="b"/>
                      <a:r>
                        <a:rPr lang="en-US" sz="1800" b="0" i="0" u="none" strike="noStrike" dirty="0">
                          <a:solidFill>
                            <a:srgbClr val="000000"/>
                          </a:solidFill>
                          <a:effectLst/>
                          <a:latin typeface="Calibri"/>
                        </a:rPr>
                        <a:t>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39.2</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18.6</a:t>
                      </a:r>
                    </a:p>
                  </a:txBody>
                  <a:tcPr marL="7144" marR="7144" marT="7144"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20.6</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a:t>
                      </a:r>
                    </a:p>
                  </a:txBody>
                  <a:tcPr marL="7144" marR="7144" marT="7144"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9</a:t>
                      </a:r>
                    </a:p>
                  </a:txBody>
                  <a:tcPr marL="7144" marR="7144" marT="7144" marB="0" anchor="b">
                    <a:lnL>
                      <a:noFill/>
                    </a:lnL>
                    <a:lnR>
                      <a:noFill/>
                    </a:lnR>
                    <a:lnT>
                      <a:noFill/>
                    </a:lnT>
                    <a:lnB>
                      <a:noFill/>
                    </a:lnB>
                  </a:tcPr>
                </a:tc>
                <a:extLst>
                  <a:ext uri="{0D108BD9-81ED-4DB2-BD59-A6C34878D82A}">
                    <a16:rowId xmlns:a16="http://schemas.microsoft.com/office/drawing/2014/main" val="10009"/>
                  </a:ext>
                </a:extLst>
              </a:tr>
            </a:tbl>
          </a:graphicData>
        </a:graphic>
      </p:graphicFrame>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50" y="2198578"/>
            <a:ext cx="5902166" cy="437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28650" y="4650491"/>
            <a:ext cx="6858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S = 39</a:t>
            </a:r>
          </a:p>
        </p:txBody>
      </p:sp>
      <p:sp>
        <p:nvSpPr>
          <p:cNvPr id="8" name="Right Brace 7"/>
          <p:cNvSpPr/>
          <p:nvPr/>
        </p:nvSpPr>
        <p:spPr>
          <a:xfrm>
            <a:off x="8342900" y="3960316"/>
            <a:ext cx="285750" cy="1657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0" name="TextBox 9"/>
              <p:cNvSpPr txBox="1"/>
              <p:nvPr/>
            </p:nvSpPr>
            <p:spPr>
              <a:xfrm>
                <a:off x="0" y="2817316"/>
                <a:ext cx="2540160" cy="576761"/>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𝑧</m:t>
                      </m:r>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𝑆</m:t>
                          </m:r>
                          <m:r>
                            <a:rPr lang="en-US" i="1">
                              <a:solidFill>
                                <a:prstClr val="black"/>
                              </a:solidFill>
                              <a:latin typeface="Cambria Math" charset="0"/>
                            </a:rPr>
                            <m:t> −</m:t>
                          </m:r>
                          <m:r>
                            <a:rPr lang="en-US" i="1">
                              <a:solidFill>
                                <a:prstClr val="black"/>
                              </a:solidFill>
                              <a:latin typeface="Cambria Math" charset="0"/>
                            </a:rPr>
                            <m:t>𝑀𝑒𝑎𝑛</m:t>
                          </m:r>
                          <m:r>
                            <a:rPr lang="en-US" i="1">
                              <a:solidFill>
                                <a:prstClr val="black"/>
                              </a:solidFill>
                              <a:latin typeface="Cambria Math" charset="0"/>
                            </a:rPr>
                            <m:t>(</m:t>
                          </m:r>
                          <m:r>
                            <a:rPr lang="en-US" i="1">
                              <a:solidFill>
                                <a:prstClr val="black"/>
                              </a:solidFill>
                              <a:latin typeface="Cambria Math" charset="0"/>
                            </a:rPr>
                            <m:t>𝑆</m:t>
                          </m:r>
                          <m:r>
                            <a:rPr lang="en-US" i="1">
                              <a:solidFill>
                                <a:prstClr val="black"/>
                              </a:solidFill>
                              <a:latin typeface="Cambria Math" charset="0"/>
                            </a:rPr>
                            <m:t>)</m:t>
                          </m:r>
                        </m:num>
                        <m:den>
                          <m:r>
                            <a:rPr lang="en-US" i="1">
                              <a:solidFill>
                                <a:prstClr val="black"/>
                              </a:solidFill>
                              <a:latin typeface="Cambria Math" charset="0"/>
                            </a:rPr>
                            <m:t>𝑆𝐷</m:t>
                          </m:r>
                          <m:r>
                            <a:rPr lang="en-US" i="1">
                              <a:solidFill>
                                <a:prstClr val="black"/>
                              </a:solidFill>
                              <a:latin typeface="Cambria Math" charset="0"/>
                            </a:rPr>
                            <m:t>(</m:t>
                          </m:r>
                          <m:r>
                            <a:rPr lang="en-US" i="1">
                              <a:solidFill>
                                <a:prstClr val="black"/>
                              </a:solidFill>
                              <a:latin typeface="Cambria Math" charset="0"/>
                            </a:rPr>
                            <m:t>𝑆</m:t>
                          </m:r>
                          <m:r>
                            <a:rPr lang="en-US" i="1">
                              <a:solidFill>
                                <a:prstClr val="black"/>
                              </a:solidFill>
                              <a:latin typeface="Cambria Math" charset="0"/>
                            </a:rPr>
                            <m:t>)</m:t>
                          </m:r>
                        </m:den>
                      </m:f>
                    </m:oMath>
                  </m:oMathPara>
                </a14:m>
                <a:endParaRPr lang="en-US" dirty="0">
                  <a:solidFill>
                    <a:prstClr val="black"/>
                  </a:solidFill>
                  <a:latin typeface="Calibri" panose="020F050202020403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0" y="2817316"/>
                <a:ext cx="2540160" cy="5767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98564" y="3638376"/>
                <a:ext cx="3129437" cy="920893"/>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charset="0"/>
                            </a:rPr>
                            <m:t>39</m:t>
                          </m:r>
                          <m:r>
                            <a:rPr lang="en-US" i="1">
                              <a:solidFill>
                                <a:prstClr val="black"/>
                              </a:solidFill>
                              <a:latin typeface="Cambria Math" panose="02040503050406030204" pitchFamily="18" charset="0"/>
                            </a:rPr>
                            <m:t> − .5</m:t>
                          </m:r>
                          <m:r>
                            <a:rPr lang="en-US" i="1">
                              <a:solidFill>
                                <a:prstClr val="black"/>
                              </a:solidFill>
                              <a:latin typeface="Cambria Math" charset="0"/>
                            </a:rPr>
                            <m:t> −(9∗10)/4</m:t>
                          </m:r>
                        </m:num>
                        <m:den>
                          <m:rad>
                            <m:radPr>
                              <m:degHide m:val="on"/>
                              <m:ctrlPr>
                                <a:rPr lang="en-US" i="1">
                                  <a:solidFill>
                                    <a:prstClr val="black"/>
                                  </a:solidFill>
                                  <a:latin typeface="Cambria Math" panose="02040503050406030204" pitchFamily="18" charset="0"/>
                                </a:rPr>
                              </m:ctrlPr>
                            </m:radPr>
                            <m:deg/>
                            <m:e>
                              <m:r>
                                <a:rPr lang="en-US" i="1">
                                  <a:solidFill>
                                    <a:prstClr val="black"/>
                                  </a:solidFill>
                                  <a:latin typeface="Cambria Math" charset="0"/>
                                </a:rPr>
                                <m:t>9∗10∗</m:t>
                              </m:r>
                              <m:r>
                                <a:rPr lang="en-US" i="1">
                                  <a:solidFill>
                                    <a:prstClr val="black"/>
                                  </a:solidFill>
                                  <a:latin typeface="Cambria Math" panose="02040503050406030204" pitchFamily="18" charset="0"/>
                                </a:rPr>
                                <m:t>19</m:t>
                              </m:r>
                              <m:r>
                                <a:rPr lang="en-US" i="1">
                                  <a:solidFill>
                                    <a:prstClr val="black"/>
                                  </a:solidFill>
                                  <a:latin typeface="Cambria Math" charset="0"/>
                                </a:rPr>
                                <m:t>/24</m:t>
                              </m:r>
                            </m:e>
                          </m:rad>
                        </m:den>
                      </m:f>
                      <m:r>
                        <a:rPr lang="en-US" i="1">
                          <a:solidFill>
                            <a:prstClr val="black"/>
                          </a:solidFill>
                          <a:latin typeface="Cambria Math" charset="0"/>
                        </a:rPr>
                        <m:t>=</m:t>
                      </m:r>
                      <m:r>
                        <m:rPr>
                          <m:nor/>
                        </m:rPr>
                        <a:rPr lang="en-US">
                          <a:solidFill>
                            <a:prstClr val="black"/>
                          </a:solidFill>
                          <a:latin typeface="Calibri" panose="020F0502020204030204"/>
                        </a:rPr>
                        <m:t>1.89</m:t>
                      </m:r>
                    </m:oMath>
                  </m:oMathPara>
                </a14:m>
                <a:endParaRPr lang="en-US" dirty="0">
                  <a:solidFill>
                    <a:prstClr val="black"/>
                  </a:solidFill>
                  <a:latin typeface="Calibri" panose="020F0502020204030204"/>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98564" y="3638376"/>
                <a:ext cx="3129437" cy="920893"/>
              </a:xfrm>
              <a:prstGeom prst="rect">
                <a:avLst/>
              </a:prstGeom>
              <a:blipFill>
                <a:blip r:embed="rId4"/>
                <a:stretch>
                  <a:fillRect b="-19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36863" y="4511992"/>
                <a:ext cx="2505584" cy="276999"/>
              </a:xfrm>
              <a:prstGeom prst="rect">
                <a:avLst/>
              </a:prstGeom>
              <a:noFill/>
            </p:spPr>
            <p:txBody>
              <a:bodyPr wrap="square" lIns="0" tIns="0" rIns="0" bIns="0" rtlCol="0">
                <a:spAutoFit/>
              </a:bodyPr>
              <a:lstStyle/>
              <a:p>
                <a:pPr defTabSz="685800"/>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𝑃</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𝑍</m:t>
                          </m:r>
                          <m:r>
                            <a:rPr lang="en-US" i="1">
                              <a:solidFill>
                                <a:prstClr val="black"/>
                              </a:solidFill>
                              <a:latin typeface="Cambria Math" charset="0"/>
                            </a:rPr>
                            <m:t>&gt;1.89</m:t>
                          </m:r>
                        </m:e>
                      </m:d>
                      <m:r>
                        <a:rPr lang="en-US" i="1">
                          <a:solidFill>
                            <a:prstClr val="black"/>
                          </a:solidFill>
                          <a:latin typeface="Cambria Math" charset="0"/>
                        </a:rPr>
                        <m:t>=0.0</m:t>
                      </m:r>
                      <m:r>
                        <a:rPr lang="en-US" i="1">
                          <a:solidFill>
                            <a:prstClr val="black"/>
                          </a:solidFill>
                          <a:latin typeface="Cambria Math" panose="02040503050406030204" pitchFamily="18" charset="0"/>
                        </a:rPr>
                        <m:t>2938</m:t>
                      </m:r>
                    </m:oMath>
                  </m:oMathPara>
                </a14:m>
                <a:endParaRPr lang="en-US" dirty="0">
                  <a:solidFill>
                    <a:prstClr val="black"/>
                  </a:solidFill>
                  <a:latin typeface="Calibri" panose="020F0502020204030204"/>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6863" y="4511992"/>
                <a:ext cx="2505584" cy="276999"/>
              </a:xfrm>
              <a:prstGeom prst="rect">
                <a:avLst/>
              </a:prstGeom>
              <a:blipFill>
                <a:blip r:embed="rId5"/>
                <a:stretch>
                  <a:fillRect b="-6522"/>
                </a:stretch>
              </a:blipFill>
            </p:spPr>
            <p:txBody>
              <a:bodyPr/>
              <a:lstStyle/>
              <a:p>
                <a:r>
                  <a:rPr lang="en-US">
                    <a:noFill/>
                  </a:rPr>
                  <a:t> </a:t>
                </a:r>
              </a:p>
            </p:txBody>
          </p:sp>
        </mc:Fallback>
      </mc:AlternateContent>
      <p:sp>
        <p:nvSpPr>
          <p:cNvPr id="16" name="Title 1"/>
          <p:cNvSpPr txBox="1">
            <a:spLocks/>
          </p:cNvSpPr>
          <p:nvPr/>
        </p:nvSpPr>
        <p:spPr>
          <a:xfrm>
            <a:off x="822960" y="1072204"/>
            <a:ext cx="7543800" cy="1088068"/>
          </a:xfrm>
          <a:prstGeom prst="rect">
            <a:avLst/>
          </a:prstGeom>
        </p:spPr>
        <p:txBody>
          <a:bodyPr vert="horz" lIns="68580" tIns="34290" rIns="68580" bIns="3429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defTabSz="685800"/>
            <a:r>
              <a:rPr lang="en-US" sz="3600" spc="-38" dirty="0">
                <a:solidFill>
                  <a:prstClr val="black">
                    <a:lumMod val="75000"/>
                    <a:lumOff val="25000"/>
                  </a:prstClr>
                </a:solidFill>
                <a:latin typeface="Calibri Light" panose="020F0302020204030204"/>
              </a:rPr>
              <a:t>Signed Rank Test: Horse Data</a:t>
            </a:r>
          </a:p>
        </p:txBody>
      </p:sp>
      <p:sp>
        <p:nvSpPr>
          <p:cNvPr id="17" name="TextBox 16"/>
          <p:cNvSpPr txBox="1"/>
          <p:nvPr/>
        </p:nvSpPr>
        <p:spPr>
          <a:xfrm>
            <a:off x="899215" y="4877769"/>
            <a:ext cx="1905330" cy="323165"/>
          </a:xfrm>
          <a:prstGeom prst="rect">
            <a:avLst/>
          </a:prstGeom>
          <a:noFill/>
        </p:spPr>
        <p:txBody>
          <a:bodyPr wrap="none" rtlCol="0">
            <a:spAutoFit/>
          </a:bodyPr>
          <a:lstStyle/>
          <a:p>
            <a:pPr defTabSz="685800"/>
            <a:r>
              <a:rPr lang="en-US" sz="1500" b="1" u="sng" cap="small" dirty="0">
                <a:solidFill>
                  <a:srgbClr val="FF0000"/>
                </a:solidFill>
                <a:latin typeface="Calibri" panose="020F0502020204030204"/>
              </a:rPr>
              <a:t>(one sided, CC p-value)</a:t>
            </a:r>
            <a:endParaRPr lang="en-US" sz="1500" dirty="0">
              <a:solidFill>
                <a:prstClr val="black"/>
              </a:solidFill>
              <a:latin typeface="Calibri" panose="020F0502020204030204"/>
            </a:endParaRPr>
          </a:p>
        </p:txBody>
      </p:sp>
    </p:spTree>
    <p:extLst>
      <p:ext uri="{BB962C8B-B14F-4D97-AF65-F5344CB8AC3E}">
        <p14:creationId xmlns:p14="http://schemas.microsoft.com/office/powerpoint/2010/main" val="39837941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Conclusion and Some Notes</a:t>
            </a:r>
          </a:p>
        </p:txBody>
      </p:sp>
      <p:sp>
        <p:nvSpPr>
          <p:cNvPr id="3" name="Content Placeholder 2"/>
          <p:cNvSpPr>
            <a:spLocks noGrp="1"/>
          </p:cNvSpPr>
          <p:nvPr>
            <p:ph idx="1"/>
          </p:nvPr>
        </p:nvSpPr>
        <p:spPr>
          <a:xfrm>
            <a:off x="328308" y="3710535"/>
            <a:ext cx="7543801" cy="2302483"/>
          </a:xfrm>
        </p:spPr>
        <p:txBody>
          <a:bodyPr/>
          <a:lstStyle/>
          <a:p>
            <a:r>
              <a:rPr lang="en-US" b="1" dirty="0"/>
              <a:t>Statistical Conclusion: </a:t>
            </a:r>
            <a:r>
              <a:rPr lang="en-US" dirty="0"/>
              <a:t>There is strong evidence that the median nerve density at site 1 is greater than the median nerve density at site 2 (Wilcoxon signed rank test one-sided p-value of 0.0294).</a:t>
            </a:r>
            <a:endParaRPr lang="en-US" b="1" dirty="0"/>
          </a:p>
          <a:p>
            <a:r>
              <a:rPr lang="en-US" dirty="0"/>
              <a:t>Note:</a:t>
            </a:r>
          </a:p>
          <a:p>
            <a:pPr>
              <a:buFont typeface="Arial" charset="0"/>
              <a:buChar char="•"/>
            </a:pPr>
            <a:r>
              <a:rPr lang="en-US" dirty="0"/>
              <a:t>  The signed-rank test has more power than the sign test </a:t>
            </a:r>
          </a:p>
          <a:p>
            <a:pPr marL="0" indent="0" algn="ctr">
              <a:buNone/>
            </a:pPr>
            <a:r>
              <a:rPr lang="en-US" dirty="0"/>
              <a:t>(Compare the p-values 0.254 vs. 0.0294)</a:t>
            </a:r>
          </a:p>
          <a:p>
            <a:pPr>
              <a:buFont typeface="Arial" charset="0"/>
              <a:buChar char="•"/>
            </a:pPr>
            <a:r>
              <a:rPr lang="en-US" dirty="0"/>
              <a:t> Both tests make very few assumptions about the distributions</a:t>
            </a:r>
          </a:p>
        </p:txBody>
      </p:sp>
      <p:sp>
        <p:nvSpPr>
          <p:cNvPr id="4" name="Slide Number Placeholder 3"/>
          <p:cNvSpPr>
            <a:spLocks noGrp="1"/>
          </p:cNvSpPr>
          <p:nvPr>
            <p:ph type="sldNum" sz="quarter" idx="12"/>
          </p:nvPr>
        </p:nvSpPr>
        <p:spPr/>
        <p:txBody>
          <a:bodyPr/>
          <a:lstStyle/>
          <a:p>
            <a:pPr defTabSz="685800"/>
            <a:fld id="{AF6EB086-0FB5-404F-9DB0-02BE9E698E00}" type="slidenum">
              <a:rPr lang="en-US">
                <a:latin typeface="Calibri" panose="020F0502020204030204"/>
              </a:rPr>
              <a:pPr defTabSz="685800"/>
              <a:t>219</a:t>
            </a:fld>
            <a:endParaRPr lang="en-US">
              <a:latin typeface="Calibri" panose="020F0502020204030204"/>
            </a:endParaRPr>
          </a:p>
        </p:txBody>
      </p:sp>
      <mc:AlternateContent xmlns:mc="http://schemas.openxmlformats.org/markup-compatibility/2006" xmlns:a14="http://schemas.microsoft.com/office/drawing/2010/main">
        <mc:Choice Requires="a14">
          <p:sp>
            <p:nvSpPr>
              <p:cNvPr id="5" name="Rectangle 4"/>
              <p:cNvSpPr/>
              <p:nvPr/>
            </p:nvSpPr>
            <p:spPr>
              <a:xfrm>
                <a:off x="282102" y="2262499"/>
                <a:ext cx="6006830" cy="300082"/>
              </a:xfrm>
              <a:prstGeom prst="rect">
                <a:avLst/>
              </a:prstGeom>
            </p:spPr>
            <p:txBody>
              <a:bodyPr wrap="square">
                <a:spAutoFit/>
              </a:bodyPr>
              <a:lstStyle/>
              <a:p>
                <a:pPr defTabSz="685800"/>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rPr>
                          <m:t>𝐻</m:t>
                        </m:r>
                      </m:e>
                      <m:sub>
                        <m:r>
                          <a:rPr lang="en-US" sz="1350" i="1">
                            <a:solidFill>
                              <a:prstClr val="black"/>
                            </a:solidFill>
                            <a:latin typeface="Cambria Math" charset="0"/>
                          </a:rPr>
                          <m:t>0</m:t>
                        </m:r>
                      </m:sub>
                    </m:sSub>
                  </m:oMath>
                </a14:m>
                <a:r>
                  <a:rPr lang="en-US" sz="1350" dirty="0">
                    <a:solidFill>
                      <a:prstClr val="black"/>
                    </a:solidFill>
                    <a:latin typeface="Calibri" panose="020F0502020204030204"/>
                  </a:rPr>
                  <a:t>: The </a:t>
                </a:r>
                <a:r>
                  <a:rPr lang="en-US" sz="1350" b="1" u="sng" cap="small" dirty="0">
                    <a:solidFill>
                      <a:srgbClr val="FF0000"/>
                    </a:solidFill>
                    <a:latin typeface="Calibri" panose="020F0502020204030204"/>
                  </a:rPr>
                  <a:t>median</a:t>
                </a:r>
                <a:r>
                  <a:rPr lang="en-US" sz="1350" dirty="0">
                    <a:solidFill>
                      <a:prstClr val="black"/>
                    </a:solidFill>
                    <a:latin typeface="Calibri" panose="020F0502020204030204"/>
                  </a:rPr>
                  <a:t> difference in nerve cell count between “site 1” and “site 2” is zero</a:t>
                </a:r>
              </a:p>
            </p:txBody>
          </p:sp>
        </mc:Choice>
        <mc:Fallback xmlns="">
          <p:sp>
            <p:nvSpPr>
              <p:cNvPr id="5" name="Rectangle 4"/>
              <p:cNvSpPr>
                <a:spLocks noRot="1" noChangeAspect="1" noMove="1" noResize="1" noEditPoints="1" noAdjustHandles="1" noChangeArrowheads="1" noChangeShapeType="1" noTextEdit="1"/>
              </p:cNvSpPr>
              <p:nvPr/>
            </p:nvSpPr>
            <p:spPr>
              <a:xfrm>
                <a:off x="282102" y="2262499"/>
                <a:ext cx="6006830" cy="300082"/>
              </a:xfrm>
              <a:prstGeom prst="rect">
                <a:avLst/>
              </a:prstGeom>
              <a:blipFill>
                <a:blip r:embed="rId2"/>
                <a:stretch>
                  <a:fillRect t="-2041"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2101" y="2503225"/>
                <a:ext cx="6230567" cy="300082"/>
              </a:xfrm>
              <a:prstGeom prst="rect">
                <a:avLst/>
              </a:prstGeom>
            </p:spPr>
            <p:txBody>
              <a:bodyPr wrap="square">
                <a:spAutoFit/>
              </a:bodyPr>
              <a:lstStyle/>
              <a:p>
                <a:pPr defTabSz="685800"/>
                <a14:m>
                  <m:oMath xmlns:m="http://schemas.openxmlformats.org/officeDocument/2006/math">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charset="0"/>
                          </a:rPr>
                          <m:t>𝐻</m:t>
                        </m:r>
                      </m:e>
                      <m:sub>
                        <m:r>
                          <a:rPr lang="en-US" sz="1350" i="1">
                            <a:solidFill>
                              <a:prstClr val="black"/>
                            </a:solidFill>
                            <a:latin typeface="Cambria Math" panose="02040503050406030204" pitchFamily="18" charset="0"/>
                          </a:rPr>
                          <m:t>𝐴</m:t>
                        </m:r>
                      </m:sub>
                    </m:sSub>
                  </m:oMath>
                </a14:m>
                <a:r>
                  <a:rPr lang="en-US" sz="1350" dirty="0">
                    <a:solidFill>
                      <a:prstClr val="black"/>
                    </a:solidFill>
                    <a:latin typeface="Calibri" panose="020F0502020204030204"/>
                  </a:rPr>
                  <a:t>: The </a:t>
                </a:r>
                <a:r>
                  <a:rPr lang="en-US" sz="1350" b="1" u="sng" cap="small" dirty="0">
                    <a:solidFill>
                      <a:srgbClr val="FF0000"/>
                    </a:solidFill>
                    <a:latin typeface="Calibri" panose="020F0502020204030204"/>
                  </a:rPr>
                  <a:t>median</a:t>
                </a:r>
                <a:r>
                  <a:rPr lang="en-US" sz="1350" dirty="0">
                    <a:solidFill>
                      <a:prstClr val="black"/>
                    </a:solidFill>
                    <a:latin typeface="Calibri" panose="020F0502020204030204"/>
                  </a:rPr>
                  <a:t> difference in nerve cell count between “site 1” and “site 2” is positive.</a:t>
                </a:r>
              </a:p>
            </p:txBody>
          </p:sp>
        </mc:Choice>
        <mc:Fallback xmlns="">
          <p:sp>
            <p:nvSpPr>
              <p:cNvPr id="6" name="Rectangle 5"/>
              <p:cNvSpPr>
                <a:spLocks noRot="1" noChangeAspect="1" noMove="1" noResize="1" noEditPoints="1" noAdjustHandles="1" noChangeArrowheads="1" noChangeShapeType="1" noTextEdit="1"/>
              </p:cNvSpPr>
              <p:nvPr/>
            </p:nvSpPr>
            <p:spPr>
              <a:xfrm>
                <a:off x="282101" y="2503225"/>
                <a:ext cx="6230567" cy="300082"/>
              </a:xfrm>
              <a:prstGeom prst="rect">
                <a:avLst/>
              </a:prstGeom>
              <a:blipFill>
                <a:blip r:embed="rId3"/>
                <a:stretch>
                  <a:fillRect t="-4082" b="-20408"/>
                </a:stretch>
              </a:blipFill>
            </p:spPr>
            <p:txBody>
              <a:bodyPr/>
              <a:lstStyle/>
              <a:p>
                <a:r>
                  <a:rPr lang="en-US">
                    <a:noFill/>
                  </a:rPr>
                  <a:t> </a:t>
                </a:r>
              </a:p>
            </p:txBody>
          </p:sp>
        </mc:Fallback>
      </mc:AlternateContent>
      <p:sp>
        <p:nvSpPr>
          <p:cNvPr id="7" name="TextBox 6"/>
          <p:cNvSpPr txBox="1"/>
          <p:nvPr/>
        </p:nvSpPr>
        <p:spPr>
          <a:xfrm>
            <a:off x="369651" y="29049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Critical Value (right sided):  z</a:t>
            </a:r>
            <a:r>
              <a:rPr lang="en-US" sz="1350" baseline="-25000" dirty="0">
                <a:solidFill>
                  <a:prstClr val="black"/>
                </a:solidFill>
                <a:latin typeface="Calibri" panose="020F0502020204030204"/>
              </a:rPr>
              <a:t>.05</a:t>
            </a:r>
            <a:r>
              <a:rPr lang="en-US" sz="1350" dirty="0">
                <a:solidFill>
                  <a:prstClr val="black"/>
                </a:solidFill>
                <a:latin typeface="Calibri" panose="020F0502020204030204"/>
              </a:rPr>
              <a:t>=1.645</a:t>
            </a:r>
          </a:p>
        </p:txBody>
      </p:sp>
      <p:sp>
        <p:nvSpPr>
          <p:cNvPr id="9" name="TextBox 8"/>
          <p:cNvSpPr txBox="1"/>
          <p:nvPr/>
        </p:nvSpPr>
        <p:spPr>
          <a:xfrm>
            <a:off x="328307" y="3204936"/>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t statistic: </a:t>
            </a:r>
            <a:r>
              <a:rPr lang="en-US" sz="1350" dirty="0" err="1">
                <a:solidFill>
                  <a:prstClr val="black"/>
                </a:solidFill>
                <a:latin typeface="Calibri" panose="020F0502020204030204"/>
              </a:rPr>
              <a:t>t</a:t>
            </a:r>
            <a:r>
              <a:rPr lang="en-US" sz="1350" baseline="-25000" dirty="0" err="1">
                <a:solidFill>
                  <a:prstClr val="black"/>
                </a:solidFill>
                <a:latin typeface="Calibri" panose="020F0502020204030204"/>
              </a:rPr>
              <a:t>stat</a:t>
            </a:r>
            <a:r>
              <a:rPr lang="en-US" sz="1350" dirty="0">
                <a:solidFill>
                  <a:prstClr val="black"/>
                </a:solidFill>
                <a:latin typeface="Calibri" panose="020F0502020204030204"/>
              </a:rPr>
              <a:t> = 1.89 </a:t>
            </a:r>
          </a:p>
        </p:txBody>
      </p:sp>
      <p:sp>
        <p:nvSpPr>
          <p:cNvPr id="10" name="TextBox 9"/>
          <p:cNvSpPr txBox="1"/>
          <p:nvPr/>
        </p:nvSpPr>
        <p:spPr>
          <a:xfrm>
            <a:off x="3628415" y="29049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P-value (one sided) = .0294</a:t>
            </a:r>
          </a:p>
        </p:txBody>
      </p:sp>
      <p:sp>
        <p:nvSpPr>
          <p:cNvPr id="11" name="TextBox 10"/>
          <p:cNvSpPr txBox="1"/>
          <p:nvPr/>
        </p:nvSpPr>
        <p:spPr>
          <a:xfrm>
            <a:off x="3628415" y="3272022"/>
            <a:ext cx="3069077"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Reject Ho.</a:t>
            </a:r>
          </a:p>
        </p:txBody>
      </p:sp>
    </p:spTree>
    <p:extLst>
      <p:ext uri="{BB962C8B-B14F-4D97-AF65-F5344CB8AC3E}">
        <p14:creationId xmlns:p14="http://schemas.microsoft.com/office/powerpoint/2010/main" val="266013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4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6053" y="1179171"/>
            <a:ext cx="6172200" cy="857250"/>
          </a:xfrm>
        </p:spPr>
        <p:txBody>
          <a:bodyPr/>
          <a:lstStyle/>
          <a:p>
            <a:r>
              <a:rPr lang="en-US" dirty="0"/>
              <a:t>Horse Data</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784" y="3553047"/>
            <a:ext cx="4014216" cy="2042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382"/>
          <a:stretch/>
        </p:blipFill>
        <p:spPr bwMode="auto">
          <a:xfrm>
            <a:off x="911134" y="2256213"/>
            <a:ext cx="3111254" cy="2216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263"/>
          <a:stretch/>
        </p:blipFill>
        <p:spPr bwMode="auto">
          <a:xfrm>
            <a:off x="5239512" y="2256213"/>
            <a:ext cx="3291840" cy="1296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1868" y="4472471"/>
            <a:ext cx="5051963"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Note: For n &lt; 20 SAS uses the probabilities from the binomial distribution rather than the normal approximation.  These are more accurate (exact) and we should use these when SAS is available.</a:t>
            </a:r>
          </a:p>
        </p:txBody>
      </p:sp>
      <p:sp>
        <p:nvSpPr>
          <p:cNvPr id="4" name="TextBox 3"/>
          <p:cNvSpPr txBox="1"/>
          <p:nvPr/>
        </p:nvSpPr>
        <p:spPr>
          <a:xfrm>
            <a:off x="5301575" y="1172602"/>
            <a:ext cx="3536199"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Note: These are two sided…. Half of this is close to our calculated one sided p-values from earlier.</a:t>
            </a:r>
          </a:p>
        </p:txBody>
      </p:sp>
      <p:cxnSp>
        <p:nvCxnSpPr>
          <p:cNvPr id="7" name="Straight Arrow Connector 6"/>
          <p:cNvCxnSpPr/>
          <p:nvPr/>
        </p:nvCxnSpPr>
        <p:spPr>
          <a:xfrm>
            <a:off x="8176098" y="1714407"/>
            <a:ext cx="797668" cy="3135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843413" y="1714408"/>
            <a:ext cx="687940" cy="3515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755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479822"/>
          </a:xfrm>
        </p:spPr>
        <p:txBody>
          <a:bodyPr>
            <a:normAutofit fontScale="90000"/>
          </a:bodyPr>
          <a:lstStyle/>
          <a:p>
            <a:r>
              <a:rPr lang="en-US" dirty="0"/>
              <a:t>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2171700" y="2514600"/>
              <a:ext cx="4572000" cy="14563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9126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91260">
                    <a:tc>
                      <a:txBody>
                        <a:bodyPr/>
                        <a:lstStyle/>
                        <a:p>
                          <a:pPr algn="ctr"/>
                          <a:r>
                            <a:rPr lang="en-US" sz="1000" dirty="0"/>
                            <a:t>Y</a:t>
                          </a:r>
                          <a:r>
                            <a:rPr lang="en-US" sz="1000" baseline="-25000" dirty="0"/>
                            <a:t>1</a:t>
                          </a:r>
                          <a:r>
                            <a:rPr lang="en-US" sz="1000" dirty="0"/>
                            <a:t>|X=I</a:t>
                          </a:r>
                          <a:endParaRPr lang="en-US" sz="1000" baseline="-25000" dirty="0"/>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10</a:t>
                          </a:r>
                        </a:p>
                      </a:txBody>
                      <a:tcPr marL="68580" marR="68580" marT="34290" marB="34290"/>
                    </a:tc>
                    <a:tc>
                      <a:txBody>
                        <a:bodyPr/>
                        <a:lstStyle/>
                        <a:p>
                          <a:pPr algn="ctr"/>
                          <a:r>
                            <a:rPr lang="en-US" sz="1000" dirty="0"/>
                            <a:t>20</a:t>
                          </a:r>
                        </a:p>
                      </a:txBody>
                      <a:tcPr marL="68580" marR="68580" marT="34290" marB="34290"/>
                    </a:tc>
                    <a:extLst>
                      <a:ext uri="{0D108BD9-81ED-4DB2-BD59-A6C34878D82A}">
                        <a16:rowId xmlns:a16="http://schemas.microsoft.com/office/drawing/2014/main" val="10001"/>
                      </a:ext>
                    </a:extLst>
                  </a:tr>
                  <a:tr h="291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a:t>
                          </a:r>
                          <a:r>
                            <a:rPr lang="en-US" sz="1000" baseline="-25000" dirty="0"/>
                            <a:t>2</a:t>
                          </a:r>
                          <a:r>
                            <a:rPr lang="en-US" sz="1000" dirty="0"/>
                            <a:t>|X=I</a:t>
                          </a:r>
                          <a:endParaRPr lang="en-US" sz="1000" baseline="-25000" dirty="0"/>
                        </a:p>
                      </a:txBody>
                      <a:tcPr marL="68580" marR="68580" marT="34290" marB="34290"/>
                    </a:tc>
                    <a:tc>
                      <a:txBody>
                        <a:bodyPr/>
                        <a:lstStyle/>
                        <a:p>
                          <a:pPr algn="ctr"/>
                          <a:r>
                            <a:rPr lang="en-US" sz="1000" dirty="0"/>
                            <a:t>5</a:t>
                          </a:r>
                        </a:p>
                      </a:txBody>
                      <a:tcPr marL="68580" marR="68580" marT="34290" marB="34290"/>
                    </a:tc>
                    <a:tc>
                      <a:txBody>
                        <a:bodyPr/>
                        <a:lstStyle/>
                        <a:p>
                          <a:pPr algn="ctr"/>
                          <a:r>
                            <a:rPr lang="en-US" sz="1000" dirty="0"/>
                            <a:t>12</a:t>
                          </a:r>
                        </a:p>
                      </a:txBody>
                      <a:tcPr marL="68580" marR="68580" marT="34290" marB="34290"/>
                    </a:tc>
                    <a:tc>
                      <a:txBody>
                        <a:bodyPr/>
                        <a:lstStyle/>
                        <a:p>
                          <a:pPr algn="ctr"/>
                          <a:r>
                            <a:rPr lang="en-US" sz="1000" dirty="0"/>
                            <a:t>22</a:t>
                          </a:r>
                        </a:p>
                      </a:txBody>
                      <a:tcPr marL="68580" marR="68580" marT="34290" marB="34290"/>
                    </a:tc>
                    <a:extLst>
                      <a:ext uri="{0D108BD9-81ED-4DB2-BD59-A6C34878D82A}">
                        <a16:rowId xmlns:a16="http://schemas.microsoft.com/office/drawing/2014/main" val="10002"/>
                      </a:ext>
                    </a:extLst>
                  </a:tr>
                  <a:tr h="291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a:t>
                          </a:r>
                          <a:r>
                            <a:rPr lang="en-US" sz="1000" baseline="-25000" dirty="0"/>
                            <a:t>3</a:t>
                          </a:r>
                          <a:r>
                            <a:rPr lang="en-US" sz="1000" dirty="0"/>
                            <a:t>|X=I</a:t>
                          </a:r>
                          <a:endParaRPr lang="en-US" sz="1000" baseline="-25000" dirty="0"/>
                        </a:p>
                      </a:txBody>
                      <a:tcPr marL="68580" marR="68580" marT="34290" marB="34290"/>
                    </a:tc>
                    <a:tc>
                      <a:txBody>
                        <a:bodyPr/>
                        <a:lstStyle/>
                        <a:p>
                          <a:pPr algn="ctr"/>
                          <a:r>
                            <a:rPr lang="en-US" sz="1000" dirty="0"/>
                            <a:t>7</a:t>
                          </a:r>
                        </a:p>
                      </a:txBody>
                      <a:tcPr marL="68580" marR="68580" marT="34290" marB="34290"/>
                    </a:tc>
                    <a:tc>
                      <a:txBody>
                        <a:bodyPr/>
                        <a:lstStyle/>
                        <a:p>
                          <a:pPr algn="ctr"/>
                          <a:r>
                            <a:rPr lang="en-US" sz="1000" dirty="0"/>
                            <a:t>14</a:t>
                          </a:r>
                        </a:p>
                      </a:txBody>
                      <a:tcPr marL="68580" marR="68580" marT="34290" marB="34290"/>
                    </a:tc>
                    <a:tc>
                      <a:txBody>
                        <a:bodyPr/>
                        <a:lstStyle/>
                        <a:p>
                          <a:pPr algn="ctr"/>
                          <a:r>
                            <a:rPr lang="en-US" sz="1000" dirty="0"/>
                            <a:t>24</a:t>
                          </a:r>
                        </a:p>
                      </a:txBody>
                      <a:tcPr marL="68580" marR="68580" marT="34290" marB="34290"/>
                    </a:tc>
                    <a:extLst>
                      <a:ext uri="{0D108BD9-81ED-4DB2-BD59-A6C34878D82A}">
                        <a16:rowId xmlns:a16="http://schemas.microsoft.com/office/drawing/2014/main" val="10003"/>
                      </a:ext>
                    </a:extLst>
                  </a:tr>
                  <a:tr h="291260">
                    <a:tc>
                      <a:txBody>
                        <a:bodyPr/>
                        <a:lstStyle/>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ea typeface="Cambria Math"/>
                                      </a:rPr>
                                    </m:ctrlPr>
                                  </m:sSubPr>
                                  <m:e>
                                    <m:acc>
                                      <m:accPr>
                                        <m:chr m:val="̂"/>
                                        <m:ctrlPr>
                                          <a:rPr lang="en-US" sz="1000" i="1" smtClean="0">
                                            <a:latin typeface="Cambria Math" panose="02040503050406030204" pitchFamily="18" charset="0"/>
                                          </a:rPr>
                                        </m:ctrlPr>
                                      </m:accPr>
                                      <m:e>
                                        <m:r>
                                          <a:rPr lang="en-US" sz="1000" i="1" smtClean="0">
                                            <a:latin typeface="Cambria Math"/>
                                            <a:ea typeface="Cambria Math"/>
                                          </a:rPr>
                                          <m:t>𝜇</m:t>
                                        </m:r>
                                      </m:e>
                                    </m:acc>
                                  </m:e>
                                  <m:sub>
                                    <m:r>
                                      <a:rPr lang="en-US" sz="1000" i="1" smtClean="0">
                                        <a:latin typeface="Cambria Math" panose="02040503050406030204" pitchFamily="18" charset="0"/>
                                        <a:ea typeface="Cambria Math"/>
                                      </a:rPr>
                                      <m:t>𝑌</m:t>
                                    </m:r>
                                    <m:r>
                                      <a:rPr lang="en-US" sz="1000" b="0" i="1" smtClean="0">
                                        <a:latin typeface="Cambria Math" panose="02040503050406030204" pitchFamily="18" charset="0"/>
                                        <a:ea typeface="Cambria Math"/>
                                      </a:rPr>
                                      <m:t>|</m:t>
                                    </m:r>
                                    <m:r>
                                      <a:rPr lang="en-US" sz="1000" b="0" i="1" smtClean="0">
                                        <a:latin typeface="Cambria Math" panose="02040503050406030204" pitchFamily="18" charset="0"/>
                                        <a:ea typeface="Cambria Math"/>
                                      </a:rPr>
                                      <m:t>𝑋</m:t>
                                    </m:r>
                                    <m:r>
                                      <a:rPr lang="en-US" sz="1000" b="0" i="1" smtClean="0">
                                        <a:latin typeface="Cambria Math" panose="02040503050406030204" pitchFamily="18" charset="0"/>
                                        <a:ea typeface="Cambria Math"/>
                                      </a:rPr>
                                      <m:t>=</m:t>
                                    </m:r>
                                    <m:r>
                                      <a:rPr lang="en-US" sz="1000" b="0" i="1" smtClean="0">
                                        <a:latin typeface="Cambria Math" panose="02040503050406030204" pitchFamily="18" charset="0"/>
                                        <a:ea typeface="Cambria Math"/>
                                      </a:rPr>
                                      <m:t>𝑖</m:t>
                                    </m:r>
                                  </m:sub>
                                </m:sSub>
                              </m:oMath>
                            </m:oMathPara>
                          </a14:m>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nvPr>
            </p:nvGraphicFramePr>
            <p:xfrm>
              <a:off x="2171700" y="2514600"/>
              <a:ext cx="4572000" cy="14563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9126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91260">
                    <a:tc>
                      <a:txBody>
                        <a:bodyPr/>
                        <a:lstStyle/>
                        <a:p>
                          <a:pPr algn="ctr"/>
                          <a:r>
                            <a:rPr lang="en-US" sz="1000" dirty="0"/>
                            <a:t>Y</a:t>
                          </a:r>
                          <a:r>
                            <a:rPr lang="en-US" sz="1000" baseline="-25000" dirty="0"/>
                            <a:t>1</a:t>
                          </a:r>
                          <a:r>
                            <a:rPr lang="en-US" sz="1000" dirty="0"/>
                            <a:t>|X=I</a:t>
                          </a:r>
                          <a:endParaRPr lang="en-US" sz="1000" baseline="-25000" dirty="0"/>
                        </a:p>
                      </a:txBody>
                      <a:tcPr marL="68580" marR="68580" marT="34290" marB="34290"/>
                    </a:tc>
                    <a:tc>
                      <a:txBody>
                        <a:bodyPr/>
                        <a:lstStyle/>
                        <a:p>
                          <a:pPr algn="ctr"/>
                          <a:r>
                            <a:rPr lang="en-US" sz="1000" dirty="0"/>
                            <a:t>3</a:t>
                          </a:r>
                        </a:p>
                      </a:txBody>
                      <a:tcPr marL="68580" marR="68580" marT="34290" marB="34290"/>
                    </a:tc>
                    <a:tc>
                      <a:txBody>
                        <a:bodyPr/>
                        <a:lstStyle/>
                        <a:p>
                          <a:pPr algn="ctr"/>
                          <a:r>
                            <a:rPr lang="en-US" sz="1000" dirty="0"/>
                            <a:t>10</a:t>
                          </a:r>
                        </a:p>
                      </a:txBody>
                      <a:tcPr marL="68580" marR="68580" marT="34290" marB="34290"/>
                    </a:tc>
                    <a:tc>
                      <a:txBody>
                        <a:bodyPr/>
                        <a:lstStyle/>
                        <a:p>
                          <a:pPr algn="ctr"/>
                          <a:r>
                            <a:rPr lang="en-US" sz="1000" dirty="0"/>
                            <a:t>20</a:t>
                          </a:r>
                        </a:p>
                      </a:txBody>
                      <a:tcPr marL="68580" marR="68580" marT="34290" marB="34290"/>
                    </a:tc>
                    <a:extLst>
                      <a:ext uri="{0D108BD9-81ED-4DB2-BD59-A6C34878D82A}">
                        <a16:rowId xmlns:a16="http://schemas.microsoft.com/office/drawing/2014/main" val="10001"/>
                      </a:ext>
                    </a:extLst>
                  </a:tr>
                  <a:tr h="291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a:t>
                          </a:r>
                          <a:r>
                            <a:rPr lang="en-US" sz="1000" baseline="-25000" dirty="0"/>
                            <a:t>2</a:t>
                          </a:r>
                          <a:r>
                            <a:rPr lang="en-US" sz="1000" dirty="0"/>
                            <a:t>|X=I</a:t>
                          </a:r>
                          <a:endParaRPr lang="en-US" sz="1000" baseline="-25000" dirty="0"/>
                        </a:p>
                      </a:txBody>
                      <a:tcPr marL="68580" marR="68580" marT="34290" marB="34290"/>
                    </a:tc>
                    <a:tc>
                      <a:txBody>
                        <a:bodyPr/>
                        <a:lstStyle/>
                        <a:p>
                          <a:pPr algn="ctr"/>
                          <a:r>
                            <a:rPr lang="en-US" sz="1000" dirty="0"/>
                            <a:t>5</a:t>
                          </a:r>
                        </a:p>
                      </a:txBody>
                      <a:tcPr marL="68580" marR="68580" marT="34290" marB="34290"/>
                    </a:tc>
                    <a:tc>
                      <a:txBody>
                        <a:bodyPr/>
                        <a:lstStyle/>
                        <a:p>
                          <a:pPr algn="ctr"/>
                          <a:r>
                            <a:rPr lang="en-US" sz="1000" dirty="0"/>
                            <a:t>12</a:t>
                          </a:r>
                        </a:p>
                      </a:txBody>
                      <a:tcPr marL="68580" marR="68580" marT="34290" marB="34290"/>
                    </a:tc>
                    <a:tc>
                      <a:txBody>
                        <a:bodyPr/>
                        <a:lstStyle/>
                        <a:p>
                          <a:pPr algn="ctr"/>
                          <a:r>
                            <a:rPr lang="en-US" sz="1000" dirty="0"/>
                            <a:t>22</a:t>
                          </a:r>
                        </a:p>
                      </a:txBody>
                      <a:tcPr marL="68580" marR="68580" marT="34290" marB="34290"/>
                    </a:tc>
                    <a:extLst>
                      <a:ext uri="{0D108BD9-81ED-4DB2-BD59-A6C34878D82A}">
                        <a16:rowId xmlns:a16="http://schemas.microsoft.com/office/drawing/2014/main" val="10002"/>
                      </a:ext>
                    </a:extLst>
                  </a:tr>
                  <a:tr h="2912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a:t>
                          </a:r>
                          <a:r>
                            <a:rPr lang="en-US" sz="1000" baseline="-25000" dirty="0"/>
                            <a:t>3</a:t>
                          </a:r>
                          <a:r>
                            <a:rPr lang="en-US" sz="1000" dirty="0"/>
                            <a:t>|X=I</a:t>
                          </a:r>
                          <a:endParaRPr lang="en-US" sz="1000" baseline="-25000" dirty="0"/>
                        </a:p>
                      </a:txBody>
                      <a:tcPr marL="68580" marR="68580" marT="34290" marB="34290"/>
                    </a:tc>
                    <a:tc>
                      <a:txBody>
                        <a:bodyPr/>
                        <a:lstStyle/>
                        <a:p>
                          <a:pPr algn="ctr"/>
                          <a:r>
                            <a:rPr lang="en-US" sz="1000" dirty="0"/>
                            <a:t>7</a:t>
                          </a:r>
                        </a:p>
                      </a:txBody>
                      <a:tcPr marL="68580" marR="68580" marT="34290" marB="34290"/>
                    </a:tc>
                    <a:tc>
                      <a:txBody>
                        <a:bodyPr/>
                        <a:lstStyle/>
                        <a:p>
                          <a:pPr algn="ctr"/>
                          <a:r>
                            <a:rPr lang="en-US" sz="1000" dirty="0"/>
                            <a:t>14</a:t>
                          </a:r>
                        </a:p>
                      </a:txBody>
                      <a:tcPr marL="68580" marR="68580" marT="34290" marB="34290"/>
                    </a:tc>
                    <a:tc>
                      <a:txBody>
                        <a:bodyPr/>
                        <a:lstStyle/>
                        <a:p>
                          <a:pPr algn="ctr"/>
                          <a:r>
                            <a:rPr lang="en-US" sz="1000" dirty="0"/>
                            <a:t>24</a:t>
                          </a:r>
                        </a:p>
                      </a:txBody>
                      <a:tcPr marL="68580" marR="68580" marT="34290" marB="34290"/>
                    </a:tc>
                    <a:extLst>
                      <a:ext uri="{0D108BD9-81ED-4DB2-BD59-A6C34878D82A}">
                        <a16:rowId xmlns:a16="http://schemas.microsoft.com/office/drawing/2014/main" val="10003"/>
                      </a:ext>
                    </a:extLst>
                  </a:tr>
                  <a:tr h="291260">
                    <a:tc>
                      <a:txBody>
                        <a:bodyPr/>
                        <a:lstStyle/>
                        <a:p>
                          <a:endParaRPr lang="en-US"/>
                        </a:p>
                      </a:txBody>
                      <a:tcPr marL="68580" marR="68580" marT="34290" marB="34290">
                        <a:blipFill>
                          <a:blip r:embed="rId2"/>
                          <a:stretch>
                            <a:fillRect l="-532" t="-402083" r="-301596" b="-4167"/>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4"/>
                      </a:ext>
                    </a:extLst>
                  </a:tr>
                </a:tbl>
              </a:graphicData>
            </a:graphic>
          </p:graphicFrame>
        </mc:Fallback>
      </mc:AlternateContent>
      <p:sp>
        <p:nvSpPr>
          <p:cNvPr id="6" name="TextBox 5"/>
          <p:cNvSpPr txBox="1"/>
          <p:nvPr/>
        </p:nvSpPr>
        <p:spPr>
          <a:xfrm>
            <a:off x="2286000" y="1828801"/>
            <a:ext cx="4572000" cy="507831"/>
          </a:xfrm>
          <a:prstGeom prst="rect">
            <a:avLst/>
          </a:prstGeom>
          <a:noFill/>
        </p:spPr>
        <p:txBody>
          <a:bodyPr wrap="square" rtlCol="0">
            <a:spAutoFit/>
          </a:bodyPr>
          <a:lstStyle/>
          <a:p>
            <a:pPr defTabSz="685800"/>
            <a:r>
              <a:rPr lang="en-US" sz="1350" dirty="0">
                <a:solidFill>
                  <a:prstClr val="black"/>
                </a:solidFill>
                <a:latin typeface="Calibri" panose="020F0502020204030204"/>
              </a:rPr>
              <a:t>1. Make a Scatterplot of the data in the table below.  “Level” is     </a:t>
            </a:r>
          </a:p>
          <a:p>
            <a:pPr defTabSz="685800"/>
            <a:r>
              <a:rPr lang="en-US" sz="1350" dirty="0">
                <a:solidFill>
                  <a:prstClr val="black"/>
                </a:solidFill>
                <a:latin typeface="Calibri" panose="020F0502020204030204"/>
              </a:rPr>
              <a:t>     the Explanatory Variable (X=1, 2, or 3). </a:t>
            </a:r>
          </a:p>
        </p:txBody>
      </p:sp>
      <p:sp>
        <p:nvSpPr>
          <p:cNvPr id="9" name="TextBox 8"/>
          <p:cNvSpPr txBox="1"/>
          <p:nvPr/>
        </p:nvSpPr>
        <p:spPr>
          <a:xfrm>
            <a:off x="2269673" y="4171951"/>
            <a:ext cx="3355522" cy="507831"/>
          </a:xfrm>
          <a:prstGeom prst="rect">
            <a:avLst/>
          </a:prstGeom>
          <a:noFill/>
        </p:spPr>
        <p:txBody>
          <a:bodyPr wrap="square" rtlCol="0">
            <a:spAutoFit/>
          </a:bodyPr>
          <a:lstStyle/>
          <a:p>
            <a:pPr defTabSz="685800"/>
            <a:r>
              <a:rPr lang="en-US" sz="1350" dirty="0">
                <a:solidFill>
                  <a:prstClr val="black"/>
                </a:solidFill>
                <a:latin typeface="Calibri" panose="020F0502020204030204"/>
              </a:rPr>
              <a:t>2. Find the Grand Mean … this is the mean of all the Y’s together … regardless of Level.  </a:t>
            </a:r>
          </a:p>
        </p:txBody>
      </p:sp>
      <mc:AlternateContent xmlns:mc="http://schemas.openxmlformats.org/markup-compatibility/2006" xmlns:a14="http://schemas.microsoft.com/office/drawing/2010/main">
        <mc:Choice Requires="a14">
          <p:sp>
            <p:nvSpPr>
              <p:cNvPr id="10" name="TextBox 9"/>
              <p:cNvSpPr txBox="1"/>
              <p:nvPr/>
            </p:nvSpPr>
            <p:spPr>
              <a:xfrm>
                <a:off x="5825214" y="4218116"/>
                <a:ext cx="1238865" cy="415498"/>
              </a:xfrm>
              <a:prstGeom prst="rect">
                <a:avLst/>
              </a:prstGeom>
              <a:noFill/>
            </p:spPr>
            <p:txBody>
              <a:bodyPr wrap="none" rtlCol="0">
                <a:spAutoFit/>
              </a:bodyPr>
              <a:lstStyle/>
              <a:p>
                <a:pPr defTabSz="685800"/>
                <a14:m>
                  <m:oMathPara xmlns:m="http://schemas.openxmlformats.org/officeDocument/2006/math">
                    <m:oMathParaPr>
                      <m:jc m:val="centerGroup"/>
                    </m:oMathParaPr>
                    <m:oMath xmlns:m="http://schemas.openxmlformats.org/officeDocument/2006/math">
                      <m:acc>
                        <m:accPr>
                          <m:chr m:val="̂"/>
                          <m:ctrlPr>
                            <a:rPr lang="en-US" sz="2100" i="1">
                              <a:solidFill>
                                <a:prstClr val="black"/>
                              </a:solidFill>
                              <a:latin typeface="Cambria Math" panose="02040503050406030204" pitchFamily="18" charset="0"/>
                              <a:ea typeface="Cambria Math"/>
                            </a:rPr>
                          </m:ctrlPr>
                        </m:accPr>
                        <m:e>
                          <m:r>
                            <a:rPr lang="en-US" sz="2100" i="1">
                              <a:solidFill>
                                <a:prstClr val="black"/>
                              </a:solidFill>
                              <a:latin typeface="Cambria Math"/>
                              <a:ea typeface="Cambria Math"/>
                            </a:rPr>
                            <m:t>𝜇</m:t>
                          </m:r>
                        </m:e>
                      </m:acc>
                      <m:r>
                        <a:rPr lang="en-US" sz="2100" i="1">
                          <a:solidFill>
                            <a:prstClr val="black"/>
                          </a:solidFill>
                          <a:latin typeface="Cambria Math"/>
                          <a:ea typeface="Cambria Math"/>
                        </a:rPr>
                        <m:t>=</m:t>
                      </m:r>
                      <m:acc>
                        <m:accPr>
                          <m:chr m:val="̿"/>
                          <m:ctrlPr>
                            <a:rPr lang="en-US" sz="2100" i="1">
                              <a:solidFill>
                                <a:prstClr val="black"/>
                              </a:solidFill>
                              <a:latin typeface="Cambria Math" panose="02040503050406030204" pitchFamily="18" charset="0"/>
                            </a:rPr>
                          </m:ctrlPr>
                        </m:accPr>
                        <m:e>
                          <m:r>
                            <a:rPr lang="en-US" sz="2100" i="1">
                              <a:solidFill>
                                <a:prstClr val="black"/>
                              </a:solidFill>
                              <a:latin typeface="Cambria Math"/>
                            </a:rPr>
                            <m:t>𝑥</m:t>
                          </m:r>
                        </m:e>
                      </m:acc>
                      <m:r>
                        <a:rPr lang="en-US" sz="2100">
                          <a:solidFill>
                            <a:prstClr val="black"/>
                          </a:solidFill>
                          <a:latin typeface="Cambria Math"/>
                        </a:rPr>
                        <m:t>= </m:t>
                      </m:r>
                    </m:oMath>
                  </m:oMathPara>
                </a14:m>
                <a:endParaRPr lang="en-US" sz="1350" dirty="0">
                  <a:solidFill>
                    <a:prstClr val="black"/>
                  </a:solidFill>
                  <a:latin typeface="Calibri" panose="020F050202020403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825214" y="4218116"/>
                <a:ext cx="1238865" cy="415498"/>
              </a:xfrm>
              <a:prstGeom prst="rect">
                <a:avLst/>
              </a:prstGeom>
              <a:blipFill>
                <a:blip r:embed="rId3"/>
                <a:stretch>
                  <a:fillRect t="-4412" b="-7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269672" y="4857751"/>
                <a:ext cx="3355522" cy="923330"/>
              </a:xfrm>
              <a:prstGeom prst="rect">
                <a:avLst/>
              </a:prstGeom>
              <a:noFill/>
            </p:spPr>
            <p:txBody>
              <a:bodyPr wrap="square" rtlCol="0">
                <a:spAutoFit/>
              </a:bodyPr>
              <a:lstStyle/>
              <a:p>
                <a:pPr defTabSz="685800"/>
                <a:r>
                  <a:rPr lang="en-US" sz="1350" dirty="0">
                    <a:solidFill>
                      <a:prstClr val="black"/>
                    </a:solidFill>
                    <a:latin typeface="Calibri" panose="020F0502020204030204"/>
                  </a:rPr>
                  <a:t>3. Find the Conditional (Level) Means … this is the mean of the Y’s per Level. Example: The Conditional mean  </a:t>
                </a:r>
                <a14:m>
                  <m:oMath xmlns:m="http://schemas.openxmlformats.org/officeDocument/2006/math">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a:ea typeface="Cambria Math"/>
                          </a:rPr>
                          <m:t>𝜇</m:t>
                        </m:r>
                      </m:e>
                    </m:acc>
                    <m:d>
                      <m:dPr>
                        <m:ctrlPr>
                          <a:rPr lang="en-US" sz="1350" i="1">
                            <a:solidFill>
                              <a:prstClr val="black"/>
                            </a:solidFill>
                            <a:latin typeface="Cambria Math" panose="02040503050406030204" pitchFamily="18" charset="0"/>
                            <a:ea typeface="Cambria Math"/>
                          </a:rPr>
                        </m:ctrlPr>
                      </m:dPr>
                      <m:e>
                        <m:r>
                          <a:rPr lang="en-US" sz="1350" i="1">
                            <a:solidFill>
                              <a:prstClr val="black"/>
                            </a:solidFill>
                            <a:latin typeface="Cambria Math"/>
                          </a:rPr>
                          <m:t>𝑌</m:t>
                        </m:r>
                      </m:e>
                      <m:e>
                        <m:r>
                          <a:rPr lang="en-US" sz="1350" i="1">
                            <a:solidFill>
                              <a:prstClr val="black"/>
                            </a:solidFill>
                            <a:latin typeface="Cambria Math"/>
                          </a:rPr>
                          <m:t>𝑋</m:t>
                        </m:r>
                        <m:r>
                          <a:rPr lang="en-US" sz="1350" i="1">
                            <a:solidFill>
                              <a:prstClr val="black"/>
                            </a:solidFill>
                            <a:latin typeface="Cambria Math" panose="02040503050406030204" pitchFamily="18" charset="0"/>
                          </a:rPr>
                          <m:t>=1</m:t>
                        </m:r>
                      </m:e>
                    </m:d>
                    <m:r>
                      <a:rPr lang="en-US" sz="1350" i="1">
                        <a:solidFill>
                          <a:prstClr val="black"/>
                        </a:solidFill>
                        <a:latin typeface="Cambria Math" panose="02040503050406030204" pitchFamily="18" charset="0"/>
                      </a:rPr>
                      <m:t>=5.  </m:t>
                    </m:r>
                  </m:oMath>
                </a14:m>
                <a:endParaRPr lang="en-US" sz="1350" dirty="0">
                  <a:solidFill>
                    <a:prstClr val="black"/>
                  </a:solidFill>
                  <a:latin typeface="Calibri" panose="020F0502020204030204"/>
                </a:endParaRPr>
              </a:p>
              <a:p>
                <a:pPr defTabSz="685800"/>
                <a:endParaRPr lang="en-US" sz="1350" dirty="0">
                  <a:solidFill>
                    <a:prstClr val="black"/>
                  </a:solidFill>
                  <a:latin typeface="Calibri" panose="020F0502020204030204"/>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69672" y="4857751"/>
                <a:ext cx="3355522" cy="923330"/>
              </a:xfrm>
              <a:prstGeom prst="rect">
                <a:avLst/>
              </a:prstGeom>
              <a:blipFill>
                <a:blip r:embed="rId4"/>
                <a:stretch>
                  <a:fillRect l="-363" t="-1325"/>
                </a:stretch>
              </a:blipFill>
            </p:spPr>
            <p:txBody>
              <a:bodyPr/>
              <a:lstStyle/>
              <a:p>
                <a:r>
                  <a:rPr lang="en-US">
                    <a:noFill/>
                  </a:rPr>
                  <a:t> </a:t>
                </a:r>
              </a:p>
            </p:txBody>
          </p:sp>
        </mc:Fallback>
      </mc:AlternateContent>
    </p:spTree>
    <p:extLst>
      <p:ext uri="{BB962C8B-B14F-4D97-AF65-F5344CB8AC3E}">
        <p14:creationId xmlns:p14="http://schemas.microsoft.com/office/powerpoint/2010/main" val="3334332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891778"/>
            <a:ext cx="6172200" cy="47982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657351" y="4248150"/>
              <a:ext cx="5772151" cy="1390650"/>
            </p:xfrm>
            <a:graphic>
              <a:graphicData uri="http://schemas.openxmlformats.org/drawingml/2006/table">
                <a:tbl>
                  <a:tblPr firstRow="1" bandRow="1">
                    <a:tableStyleId>{5C22544A-7EE6-4342-B048-85BDC9FD1C3A}</a:tableStyleId>
                  </a:tblPr>
                  <a:tblGrid>
                    <a:gridCol w="1731645">
                      <a:extLst>
                        <a:ext uri="{9D8B030D-6E8A-4147-A177-3AD203B41FA5}">
                          <a16:colId xmlns:a16="http://schemas.microsoft.com/office/drawing/2014/main" val="20000"/>
                        </a:ext>
                      </a:extLst>
                    </a:gridCol>
                    <a:gridCol w="1370886">
                      <a:extLst>
                        <a:ext uri="{9D8B030D-6E8A-4147-A177-3AD203B41FA5}">
                          <a16:colId xmlns:a16="http://schemas.microsoft.com/office/drawing/2014/main" val="20001"/>
                        </a:ext>
                      </a:extLst>
                    </a:gridCol>
                    <a:gridCol w="1370886">
                      <a:extLst>
                        <a:ext uri="{9D8B030D-6E8A-4147-A177-3AD203B41FA5}">
                          <a16:colId xmlns:a16="http://schemas.microsoft.com/office/drawing/2014/main" val="20002"/>
                        </a:ext>
                      </a:extLst>
                    </a:gridCol>
                    <a:gridCol w="1298734">
                      <a:extLst>
                        <a:ext uri="{9D8B030D-6E8A-4147-A177-3AD203B41FA5}">
                          <a16:colId xmlns:a16="http://schemas.microsoft.com/office/drawing/2014/main" val="20003"/>
                        </a:ext>
                      </a:extLst>
                    </a:gridCol>
                  </a:tblGrid>
                  <a:tr h="27813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b="0" dirty="0"/>
                            <a:t>(</a:t>
                          </a:r>
                          <a14:m>
                            <m:oMath xmlns:m="http://schemas.openxmlformats.org/officeDocument/2006/math">
                              <m:r>
                                <a:rPr lang="en-US" sz="1000" b="0" i="0" smtClean="0">
                                  <a:latin typeface="Cambria Math" panose="02040503050406030204" pitchFamily="18" charset="0"/>
                                </a:rPr>
                                <m:t>(</m:t>
                              </m:r>
                              <m:r>
                                <a:rPr lang="en-US" sz="1000" b="0" i="1" smtClean="0">
                                  <a:latin typeface="Cambria Math"/>
                                </a:rPr>
                                <m:t>𝑌</m:t>
                              </m:r>
                              <m:r>
                                <a:rPr lang="en-US" sz="1000" b="0" i="1" baseline="-25000" smtClean="0">
                                  <a:latin typeface="Cambria Math" panose="02040503050406030204" pitchFamily="18" charset="0"/>
                                </a:rPr>
                                <m:t>1</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i="1" smtClean="0">
                                          <a:latin typeface="Cambria Math" panose="02040503050406030204" pitchFamily="18" charset="0"/>
                                        </a:rPr>
                                      </m:ctrlPr>
                                    </m:accPr>
                                    <m:e>
                                      <m:r>
                                        <a:rPr lang="en-US" sz="1000" i="1" smtClean="0">
                                          <a:latin typeface="Cambria Math"/>
                                          <a:ea typeface="Cambria Math"/>
                                        </a:rPr>
                                        <m:t>𝜇</m:t>
                                      </m:r>
                                    </m:e>
                                  </m:acc>
                                  <m:r>
                                    <a:rPr lang="en-US" sz="1000" b="0" i="1" baseline="-25000" smtClean="0">
                                      <a:latin typeface="Cambria Math"/>
                                      <a:ea typeface="Cambria Math"/>
                                    </a:rPr>
                                    <m:t>𝑖</m:t>
                                  </m:r>
                                </m:e>
                              </m:d>
                              <m:r>
                                <a:rPr lang="en-US" sz="1000" b="0" i="1" baseline="30000" smtClean="0">
                                  <a:latin typeface="Cambria Math"/>
                                </a:rPr>
                                <m:t>2</m:t>
                              </m:r>
                            </m:oMath>
                          </a14:m>
                          <a:endParaRPr lang="en-US" sz="1000" baseline="30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t>(</a:t>
                          </a:r>
                          <a14:m>
                            <m:oMath xmlns:m="http://schemas.openxmlformats.org/officeDocument/2006/math">
                              <m:r>
                                <a:rPr lang="en-US" sz="1000" b="0" i="0" smtClean="0">
                                  <a:latin typeface="Cambria Math" panose="02040503050406030204" pitchFamily="18" charset="0"/>
                                </a:rPr>
                                <m:t>(</m:t>
                              </m:r>
                              <m:r>
                                <a:rPr lang="en-US" sz="1000" b="0" i="1" smtClean="0">
                                  <a:latin typeface="Cambria Math"/>
                                </a:rPr>
                                <m:t>𝑌</m:t>
                              </m:r>
                              <m:r>
                                <a:rPr lang="en-US" sz="1000" b="0" i="1" baseline="-25000" smtClean="0">
                                  <a:latin typeface="Cambria Math" panose="02040503050406030204" pitchFamily="18" charset="0"/>
                                </a:rPr>
                                <m:t>2</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i="1" smtClean="0">
                                          <a:latin typeface="Cambria Math" panose="02040503050406030204" pitchFamily="18" charset="0"/>
                                        </a:rPr>
                                      </m:ctrlPr>
                                    </m:accPr>
                                    <m:e>
                                      <m:r>
                                        <a:rPr lang="en-US" sz="1000" i="1" smtClean="0">
                                          <a:latin typeface="Cambria Math"/>
                                          <a:ea typeface="Cambria Math"/>
                                        </a:rPr>
                                        <m:t>𝜇</m:t>
                                      </m:r>
                                    </m:e>
                                  </m:acc>
                                  <m:r>
                                    <a:rPr lang="en-US" sz="1000" b="0" i="1" baseline="-25000" smtClean="0">
                                      <a:latin typeface="Cambria Math"/>
                                      <a:ea typeface="Cambria Math"/>
                                    </a:rPr>
                                    <m:t>𝑖</m:t>
                                  </m:r>
                                </m:e>
                              </m:d>
                              <m:r>
                                <a:rPr lang="en-US" sz="1000" b="0" i="1" baseline="30000" smtClean="0">
                                  <a:latin typeface="Cambria Math"/>
                                </a:rPr>
                                <m:t>2</m:t>
                              </m:r>
                            </m:oMath>
                          </a14:m>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t>(</a:t>
                          </a:r>
                          <a14:m>
                            <m:oMath xmlns:m="http://schemas.openxmlformats.org/officeDocument/2006/math">
                              <m:r>
                                <a:rPr lang="en-US" sz="1000" b="0" i="0" smtClean="0">
                                  <a:latin typeface="Cambria Math" panose="02040503050406030204" pitchFamily="18" charset="0"/>
                                </a:rPr>
                                <m:t>(</m:t>
                              </m:r>
                              <m:r>
                                <a:rPr lang="en-US" sz="1000" b="0" i="1" smtClean="0">
                                  <a:latin typeface="Cambria Math"/>
                                </a:rPr>
                                <m:t>𝑌</m:t>
                              </m:r>
                              <m:r>
                                <a:rPr lang="en-US" sz="1000" b="0" i="1" baseline="-25000" smtClean="0">
                                  <a:latin typeface="Cambria Math" panose="02040503050406030204" pitchFamily="18" charset="0"/>
                                </a:rPr>
                                <m:t>3</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i="1" smtClean="0">
                                          <a:latin typeface="Cambria Math" panose="02040503050406030204" pitchFamily="18" charset="0"/>
                                        </a:rPr>
                                      </m:ctrlPr>
                                    </m:accPr>
                                    <m:e>
                                      <m:r>
                                        <a:rPr lang="en-US" sz="1000" i="1" smtClean="0">
                                          <a:latin typeface="Cambria Math"/>
                                          <a:ea typeface="Cambria Math"/>
                                        </a:rPr>
                                        <m:t>𝜇</m:t>
                                      </m:r>
                                    </m:e>
                                  </m:acc>
                                  <m:r>
                                    <a:rPr lang="en-US" sz="1000" b="0" i="1" baseline="-25000" smtClean="0">
                                      <a:latin typeface="Cambria Math"/>
                                      <a:ea typeface="Cambria Math"/>
                                    </a:rPr>
                                    <m:t>𝑖</m:t>
                                  </m:r>
                                </m:e>
                              </m:d>
                              <m:r>
                                <a:rPr lang="en-US" sz="1000" b="0" i="1" baseline="30000" smtClean="0">
                                  <a:latin typeface="Cambria Math"/>
                                </a:rPr>
                                <m:t>2</m:t>
                              </m:r>
                            </m:oMath>
                          </a14:m>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3"/>
                      </a:ext>
                    </a:extLst>
                  </a:tr>
                  <a:tr h="278130">
                    <a:tc gridSpan="4">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a:rPr>
                                  <m:t>𝑇𝑜𝑡𝑎𝑙</m:t>
                                </m:r>
                                <m:r>
                                  <a:rPr lang="en-US" sz="1000" b="0" i="1" smtClean="0">
                                    <a:latin typeface="Cambria Math"/>
                                  </a:rPr>
                                  <m:t> </m:t>
                                </m:r>
                                <m:r>
                                  <a:rPr lang="en-US" sz="1000" b="0" i="1" smtClean="0">
                                    <a:latin typeface="Cambria Math"/>
                                  </a:rPr>
                                  <m:t>𝑆𝑢𝑚</m:t>
                                </m:r>
                                <m:r>
                                  <a:rPr lang="en-US" sz="1000" b="0" i="1" smtClean="0">
                                    <a:latin typeface="Cambria Math"/>
                                  </a:rPr>
                                  <m:t> </m:t>
                                </m:r>
                                <m:r>
                                  <a:rPr lang="en-US" sz="1000" b="0" i="1" smtClean="0">
                                    <a:latin typeface="Cambria Math"/>
                                  </a:rPr>
                                  <m:t>𝑜𝑓</m:t>
                                </m:r>
                                <m:r>
                                  <a:rPr lang="en-US" sz="1000" b="0" i="1" smtClean="0">
                                    <a:latin typeface="Cambria Math"/>
                                  </a:rPr>
                                  <m:t> </m:t>
                                </m:r>
                                <m:r>
                                  <a:rPr lang="en-US" sz="1000" b="0" i="1" smtClean="0">
                                    <a:latin typeface="Cambria Math"/>
                                  </a:rPr>
                                  <m:t>𝑆𝑞𝑢𝑎𝑟𝑒𝑑</m:t>
                                </m:r>
                                <m:r>
                                  <a:rPr lang="en-US" sz="1000" b="0" i="1" smtClean="0">
                                    <a:latin typeface="Cambria Math"/>
                                  </a:rPr>
                                  <m:t> </m:t>
                                </m:r>
                                <m:r>
                                  <a:rPr lang="en-US" sz="1000" b="0" i="1" smtClean="0">
                                    <a:latin typeface="Cambria Math"/>
                                  </a:rPr>
                                  <m:t>𝑅𝑒𝑠𝑖𝑑𝑢𝑎𝑙𝑠</m:t>
                                </m:r>
                                <m:r>
                                  <a:rPr lang="en-US" sz="1000" b="0" i="1" smtClean="0">
                                    <a:latin typeface="Cambria Math"/>
                                  </a:rPr>
                                  <m:t> </m:t>
                                </m:r>
                                <m:r>
                                  <a:rPr lang="en-US" sz="1000" b="0" i="1" smtClean="0">
                                    <a:latin typeface="Cambria Math"/>
                                  </a:rPr>
                                  <m:t>𝑓𝑜𝑟</m:t>
                                </m:r>
                                <m:r>
                                  <a:rPr lang="en-US" sz="1000" b="0" i="1" smtClean="0">
                                    <a:latin typeface="Cambria Math"/>
                                  </a:rPr>
                                  <m:t> </m:t>
                                </m:r>
                                <m:r>
                                  <a:rPr lang="en-US" sz="1000" b="1" i="1" smtClean="0">
                                    <a:latin typeface="Cambria Math"/>
                                  </a:rPr>
                                  <m:t>𝑺𝒆𝒑𝒂𝒓𝒂𝒕𝒆</m:t>
                                </m:r>
                                <m:r>
                                  <a:rPr lang="en-US" sz="1000" b="0" i="1" smtClean="0">
                                    <a:latin typeface="Cambria Math"/>
                                  </a:rPr>
                                  <m:t> </m:t>
                                </m:r>
                                <m:r>
                                  <a:rPr lang="en-US" sz="1000" b="0" i="1" smtClean="0">
                                    <a:latin typeface="Cambria Math"/>
                                  </a:rPr>
                                  <m:t>𝑀𝑒𝑎𝑛𝑠</m:t>
                                </m:r>
                                <m:r>
                                  <a:rPr lang="en-US" sz="1000" b="0" i="1" smtClean="0">
                                    <a:latin typeface="Cambria Math"/>
                                  </a:rPr>
                                  <m:t> </m:t>
                                </m:r>
                                <m:r>
                                  <a:rPr lang="en-US" sz="1000" b="0" i="1" smtClean="0">
                                    <a:latin typeface="Cambria Math"/>
                                  </a:rPr>
                                  <m:t>𝑀𝑜𝑑𝑒𝑙</m:t>
                                </m:r>
                                <m:r>
                                  <a:rPr lang="en-US" sz="1000" b="0" i="1" smtClean="0">
                                    <a:latin typeface="Cambria Math"/>
                                  </a:rPr>
                                  <m:t>:</m:t>
                                </m:r>
                              </m:oMath>
                            </m:oMathPara>
                          </a14:m>
                          <a:endParaRPr lang="en-US" sz="1000" dirty="0"/>
                        </a:p>
                      </a:txBody>
                      <a:tcPr marL="68580" marR="68580" marT="34290" marB="34290"/>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nvPr>
            </p:nvGraphicFramePr>
            <p:xfrm>
              <a:off x="1657351" y="4248150"/>
              <a:ext cx="5772151" cy="1390650"/>
            </p:xfrm>
            <a:graphic>
              <a:graphicData uri="http://schemas.openxmlformats.org/drawingml/2006/table">
                <a:tbl>
                  <a:tblPr firstRow="1" bandRow="1">
                    <a:tableStyleId>{5C22544A-7EE6-4342-B048-85BDC9FD1C3A}</a:tableStyleId>
                  </a:tblPr>
                  <a:tblGrid>
                    <a:gridCol w="1731645">
                      <a:extLst>
                        <a:ext uri="{9D8B030D-6E8A-4147-A177-3AD203B41FA5}">
                          <a16:colId xmlns:a16="http://schemas.microsoft.com/office/drawing/2014/main" val="20000"/>
                        </a:ext>
                      </a:extLst>
                    </a:gridCol>
                    <a:gridCol w="1370886">
                      <a:extLst>
                        <a:ext uri="{9D8B030D-6E8A-4147-A177-3AD203B41FA5}">
                          <a16:colId xmlns:a16="http://schemas.microsoft.com/office/drawing/2014/main" val="20001"/>
                        </a:ext>
                      </a:extLst>
                    </a:gridCol>
                    <a:gridCol w="1370886">
                      <a:extLst>
                        <a:ext uri="{9D8B030D-6E8A-4147-A177-3AD203B41FA5}">
                          <a16:colId xmlns:a16="http://schemas.microsoft.com/office/drawing/2014/main" val="20002"/>
                        </a:ext>
                      </a:extLst>
                    </a:gridCol>
                    <a:gridCol w="1298734">
                      <a:extLst>
                        <a:ext uri="{9D8B030D-6E8A-4147-A177-3AD203B41FA5}">
                          <a16:colId xmlns:a16="http://schemas.microsoft.com/office/drawing/2014/main" val="20003"/>
                        </a:ext>
                      </a:extLst>
                    </a:gridCol>
                  </a:tblGrid>
                  <a:tr h="27813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78130">
                    <a:tc>
                      <a:txBody>
                        <a:bodyPr/>
                        <a:lstStyle/>
                        <a:p>
                          <a:endParaRPr lang="en-US"/>
                        </a:p>
                      </a:txBody>
                      <a:tcPr marL="68580" marR="68580" marT="34290" marB="34290">
                        <a:blipFill>
                          <a:blip r:embed="rId2"/>
                          <a:stretch>
                            <a:fillRect l="-352" t="-102174" r="-235211" b="-304348"/>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1"/>
                      </a:ext>
                    </a:extLst>
                  </a:tr>
                  <a:tr h="278130">
                    <a:tc>
                      <a:txBody>
                        <a:bodyPr/>
                        <a:lstStyle/>
                        <a:p>
                          <a:endParaRPr lang="en-US"/>
                        </a:p>
                      </a:txBody>
                      <a:tcPr marL="68580" marR="68580" marT="34290" marB="34290">
                        <a:blipFill>
                          <a:blip r:embed="rId2"/>
                          <a:stretch>
                            <a:fillRect l="-352" t="-206667" r="-235211" b="-211111"/>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endParaRPr lang="en-US"/>
                        </a:p>
                      </a:txBody>
                      <a:tcPr marL="68580" marR="68580" marT="34290" marB="34290">
                        <a:blipFill>
                          <a:blip r:embed="rId2"/>
                          <a:stretch>
                            <a:fillRect l="-352" t="-300000" r="-235211" b="-106522"/>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3"/>
                      </a:ext>
                    </a:extLst>
                  </a:tr>
                  <a:tr h="278130">
                    <a:tc gridSpan="4">
                      <a:txBody>
                        <a:bodyPr/>
                        <a:lstStyle/>
                        <a:p>
                          <a:endParaRPr lang="en-US"/>
                        </a:p>
                      </a:txBody>
                      <a:tcPr marL="68580" marR="68580" marT="34290" marB="34290">
                        <a:blipFill>
                          <a:blip r:embed="rId2"/>
                          <a:stretch>
                            <a:fillRect l="-105" t="-400000" r="-422" b="-6522"/>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257300" y="3657601"/>
                <a:ext cx="6515100" cy="507831"/>
              </a:xfrm>
              <a:prstGeom prst="rect">
                <a:avLst/>
              </a:prstGeom>
              <a:noFill/>
            </p:spPr>
            <p:txBody>
              <a:bodyPr wrap="square" rtlCol="0">
                <a:spAutoFit/>
              </a:bodyPr>
              <a:lstStyle/>
              <a:p>
                <a:pPr defTabSz="685800"/>
                <a:r>
                  <a:rPr lang="en-US" sz="1350" dirty="0">
                    <a:solidFill>
                      <a:prstClr val="black"/>
                    </a:solidFill>
                    <a:latin typeface="Calibri" panose="020F0502020204030204"/>
                  </a:rPr>
                  <a:t>5. Now we need to find the Sum of the Squared Residuals for the </a:t>
                </a:r>
                <a:r>
                  <a:rPr lang="en-US" sz="1350" b="1" dirty="0">
                    <a:solidFill>
                      <a:prstClr val="black"/>
                    </a:solidFill>
                    <a:latin typeface="Calibri" panose="020F0502020204030204"/>
                  </a:rPr>
                  <a:t>Separate</a:t>
                </a:r>
                <a:r>
                  <a:rPr lang="en-US" sz="1350" dirty="0">
                    <a:solidFill>
                      <a:prstClr val="black"/>
                    </a:solidFill>
                    <a:latin typeface="Calibri" panose="020F0502020204030204"/>
                  </a:rPr>
                  <a:t> Means Model, where </a:t>
                </a:r>
                <a14:m>
                  <m:oMath xmlns:m="http://schemas.openxmlformats.org/officeDocument/2006/math">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a:ea typeface="Cambria Math"/>
                          </a:rPr>
                          <m:t>𝜇</m:t>
                        </m:r>
                      </m:e>
                    </m:acc>
                    <m:r>
                      <a:rPr lang="en-US" sz="1350" i="1" baseline="-25000">
                        <a:solidFill>
                          <a:prstClr val="black"/>
                        </a:solidFill>
                        <a:latin typeface="Cambria Math"/>
                        <a:ea typeface="Cambria Math"/>
                      </a:rPr>
                      <m:t>𝑖</m:t>
                    </m:r>
                  </m:oMath>
                </a14:m>
                <a:r>
                  <a:rPr lang="en-US" sz="1350" dirty="0">
                    <a:solidFill>
                      <a:prstClr val="black"/>
                    </a:solidFill>
                    <a:latin typeface="Calibri" panose="020F0502020204030204"/>
                  </a:rPr>
                  <a:t> = </a:t>
                </a:r>
                <a14:m>
                  <m:oMath xmlns:m="http://schemas.openxmlformats.org/officeDocument/2006/math">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a:ea typeface="Cambria Math"/>
                          </a:rPr>
                          <m:t>𝜇</m:t>
                        </m:r>
                      </m:e>
                    </m:acc>
                    <m:r>
                      <a:rPr lang="en-US" sz="1350" i="1">
                        <a:solidFill>
                          <a:prstClr val="black"/>
                        </a:solidFill>
                        <a:latin typeface="Cambria Math" panose="02040503050406030204" pitchFamily="18" charset="0"/>
                        <a:ea typeface="Cambria Math"/>
                      </a:rPr>
                      <m:t>(</m:t>
                    </m:r>
                    <m:r>
                      <a:rPr lang="en-US" sz="1350" i="1">
                        <a:solidFill>
                          <a:prstClr val="black"/>
                        </a:solidFill>
                        <a:latin typeface="Cambria Math" panose="02040503050406030204" pitchFamily="18" charset="0"/>
                        <a:ea typeface="Cambria Math"/>
                      </a:rPr>
                      <m:t>𝑌</m:t>
                    </m:r>
                    <m:r>
                      <a:rPr lang="en-US" sz="1350" i="1">
                        <a:solidFill>
                          <a:prstClr val="black"/>
                        </a:solidFill>
                        <a:latin typeface="Cambria Math" panose="02040503050406030204" pitchFamily="18" charset="0"/>
                        <a:ea typeface="Cambria Math"/>
                      </a:rPr>
                      <m:t>|</m:t>
                    </m:r>
                    <m:r>
                      <a:rPr lang="en-US" sz="1350" i="1">
                        <a:solidFill>
                          <a:prstClr val="black"/>
                        </a:solidFill>
                        <a:latin typeface="Cambria Math" panose="02040503050406030204" pitchFamily="18" charset="0"/>
                        <a:ea typeface="Cambria Math"/>
                      </a:rPr>
                      <m:t>𝑋</m:t>
                    </m:r>
                    <m:r>
                      <a:rPr lang="en-US" sz="1350" i="1">
                        <a:solidFill>
                          <a:prstClr val="black"/>
                        </a:solidFill>
                        <a:latin typeface="Cambria Math" panose="02040503050406030204" pitchFamily="18" charset="0"/>
                        <a:ea typeface="Cambria Math"/>
                      </a:rPr>
                      <m:t>=</m:t>
                    </m:r>
                    <m:r>
                      <a:rPr lang="en-US" sz="1350" i="1">
                        <a:solidFill>
                          <a:prstClr val="black"/>
                        </a:solidFill>
                        <a:latin typeface="Cambria Math" panose="02040503050406030204" pitchFamily="18" charset="0"/>
                        <a:ea typeface="Cambria Math"/>
                      </a:rPr>
                      <m:t>𝑖</m:t>
                    </m:r>
                    <m:r>
                      <a:rPr lang="en-US" sz="1350" i="1">
                        <a:solidFill>
                          <a:prstClr val="black"/>
                        </a:solidFill>
                        <a:latin typeface="Cambria Math" panose="02040503050406030204" pitchFamily="18" charset="0"/>
                        <a:ea typeface="Cambria Math"/>
                      </a:rPr>
                      <m:t>)</m:t>
                    </m:r>
                  </m:oMath>
                </a14:m>
                <a:r>
                  <a:rPr lang="en-US" sz="1350" dirty="0">
                    <a:solidFill>
                      <a:prstClr val="black"/>
                    </a:solidFill>
                    <a:latin typeface="Calibri" panose="020F0502020204030204"/>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257300" y="3657601"/>
                <a:ext cx="6515100" cy="507831"/>
              </a:xfrm>
              <a:prstGeom prst="rect">
                <a:avLst/>
              </a:prstGeom>
              <a:blipFill>
                <a:blip r:embed="rId3"/>
                <a:stretch>
                  <a:fillRect l="-187" t="-1205" b="-12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28850" y="3943350"/>
                <a:ext cx="4572000" cy="300082"/>
              </a:xfrm>
              <a:prstGeom prst="rect">
                <a:avLst/>
              </a:prstGeom>
              <a:noFill/>
            </p:spPr>
            <p:txBody>
              <a:bodyPr wrap="square" rtlCol="0">
                <a:spAutoFit/>
              </a:bodyPr>
              <a:lstStyle/>
              <a:p>
                <a:pPr algn="ctr" defTabSz="685800"/>
                <a:r>
                  <a:rPr lang="en-US" sz="1350" dirty="0">
                    <a:solidFill>
                      <a:prstClr val="black"/>
                    </a:solidFill>
                    <a:latin typeface="Calibri" panose="020F0502020204030204"/>
                  </a:rPr>
                  <a:t>(</a:t>
                </a:r>
                <a14:m>
                  <m:oMath xmlns:m="http://schemas.openxmlformats.org/officeDocument/2006/math">
                    <m:r>
                      <a:rPr lang="en-US" sz="1350">
                        <a:solidFill>
                          <a:prstClr val="black"/>
                        </a:solidFill>
                        <a:latin typeface="Cambria Math" panose="02040503050406030204" pitchFamily="18" charset="0"/>
                      </a:rPr>
                      <m:t>(</m:t>
                    </m:r>
                    <m:r>
                      <a:rPr lang="en-US" sz="1350" i="1">
                        <a:solidFill>
                          <a:prstClr val="black"/>
                        </a:solidFill>
                        <a:latin typeface="Cambria Math"/>
                      </a:rPr>
                      <m:t>𝑌</m:t>
                    </m:r>
                    <m:r>
                      <a:rPr lang="en-US" sz="1350" i="1" baseline="-25000">
                        <a:solidFill>
                          <a:prstClr val="black"/>
                        </a:solidFill>
                        <a:latin typeface="Cambria Math"/>
                      </a:rPr>
                      <m:t>𝑖</m:t>
                    </m:r>
                    <m:d>
                      <m:dPr>
                        <m:begChr m:val="|"/>
                        <m:ctrlPr>
                          <a:rPr lang="en-US" sz="1350" i="1">
                            <a:solidFill>
                              <a:prstClr val="black"/>
                            </a:solidFill>
                            <a:latin typeface="Cambria Math" panose="02040503050406030204" pitchFamily="18" charset="0"/>
                          </a:rPr>
                        </m:ctrlPr>
                      </m:dPr>
                      <m:e>
                        <m:r>
                          <a:rPr lang="en-US" sz="1350" i="1">
                            <a:solidFill>
                              <a:prstClr val="black"/>
                            </a:solidFill>
                            <a:latin typeface="Cambria Math"/>
                          </a:rPr>
                          <m:t>𝑋</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𝑖</m:t>
                        </m:r>
                        <m:r>
                          <a:rPr lang="en-US" sz="1350" i="1">
                            <a:solidFill>
                              <a:prstClr val="black"/>
                            </a:solidFill>
                            <a:latin typeface="Cambria Math" panose="02040503050406030204" pitchFamily="18" charset="0"/>
                          </a:rPr>
                          <m:t>)−</m:t>
                        </m:r>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a:ea typeface="Cambria Math"/>
                              </a:rPr>
                              <m:t>𝜇</m:t>
                            </m:r>
                          </m:e>
                        </m:acc>
                        <m:r>
                          <a:rPr lang="en-US" sz="1350" i="1" baseline="-25000">
                            <a:solidFill>
                              <a:prstClr val="black"/>
                            </a:solidFill>
                            <a:latin typeface="Cambria Math"/>
                            <a:ea typeface="Cambria Math"/>
                          </a:rPr>
                          <m:t>𝑖</m:t>
                        </m:r>
                      </m:e>
                    </m:d>
                    <m:r>
                      <a:rPr lang="en-US" sz="1350" i="1" baseline="30000">
                        <a:solidFill>
                          <a:prstClr val="black"/>
                        </a:solidFill>
                        <a:latin typeface="Cambria Math"/>
                      </a:rPr>
                      <m:t>2</m:t>
                    </m:r>
                  </m:oMath>
                </a14:m>
                <a:endParaRPr lang="en-US" sz="1350" dirty="0">
                  <a:solidFill>
                    <a:prstClr val="black"/>
                  </a:solidFill>
                  <a:latin typeface="Calibri" panose="020F0502020204030204"/>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228850" y="3943350"/>
                <a:ext cx="4572000" cy="300082"/>
              </a:xfrm>
              <a:prstGeom prst="rect">
                <a:avLst/>
              </a:prstGeom>
              <a:blipFill>
                <a:blip r:embed="rId4"/>
                <a:stretch>
                  <a:fillRect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657351" y="2171700"/>
              <a:ext cx="5772150" cy="1390650"/>
            </p:xfrm>
            <a:graphic>
              <a:graphicData uri="http://schemas.openxmlformats.org/drawingml/2006/table">
                <a:tbl>
                  <a:tblPr firstRow="1" bandRow="1">
                    <a:tableStyleId>{5C22544A-7EE6-4342-B048-85BDC9FD1C3A}</a:tableStyleId>
                  </a:tblPr>
                  <a:tblGrid>
                    <a:gridCol w="1731645">
                      <a:extLst>
                        <a:ext uri="{9D8B030D-6E8A-4147-A177-3AD203B41FA5}">
                          <a16:colId xmlns:a16="http://schemas.microsoft.com/office/drawing/2014/main" val="20000"/>
                        </a:ext>
                      </a:extLst>
                    </a:gridCol>
                    <a:gridCol w="1370886">
                      <a:extLst>
                        <a:ext uri="{9D8B030D-6E8A-4147-A177-3AD203B41FA5}">
                          <a16:colId xmlns:a16="http://schemas.microsoft.com/office/drawing/2014/main" val="20001"/>
                        </a:ext>
                      </a:extLst>
                    </a:gridCol>
                    <a:gridCol w="1370886">
                      <a:extLst>
                        <a:ext uri="{9D8B030D-6E8A-4147-A177-3AD203B41FA5}">
                          <a16:colId xmlns:a16="http://schemas.microsoft.com/office/drawing/2014/main" val="20002"/>
                        </a:ext>
                      </a:extLst>
                    </a:gridCol>
                    <a:gridCol w="1298733">
                      <a:extLst>
                        <a:ext uri="{9D8B030D-6E8A-4147-A177-3AD203B41FA5}">
                          <a16:colId xmlns:a16="http://schemas.microsoft.com/office/drawing/2014/main" val="20003"/>
                        </a:ext>
                      </a:extLst>
                    </a:gridCol>
                  </a:tblGrid>
                  <a:tr h="27813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t>((</a:t>
                          </a:r>
                          <a14:m>
                            <m:oMath xmlns:m="http://schemas.openxmlformats.org/officeDocument/2006/math">
                              <m:r>
                                <a:rPr lang="en-US" sz="1000" b="0" i="1" smtClean="0">
                                  <a:latin typeface="Cambria Math"/>
                                </a:rPr>
                                <m:t>𝑌</m:t>
                              </m:r>
                              <m:r>
                                <a:rPr lang="en-US" sz="1000" b="0" i="1" baseline="-25000" smtClean="0">
                                  <a:latin typeface="Cambria Math" panose="02040503050406030204" pitchFamily="18" charset="0"/>
                                </a:rPr>
                                <m:t>1</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i="1" smtClean="0">
                                          <a:latin typeface="Cambria Math"/>
                                          <a:ea typeface="Cambria Math"/>
                                        </a:rPr>
                                        <m:t>𝜇</m:t>
                                      </m:r>
                                    </m:e>
                                  </m:acc>
                                </m:e>
                              </m:d>
                              <m:r>
                                <a:rPr lang="en-US" sz="1000" b="0" i="1" baseline="30000" smtClean="0">
                                  <a:latin typeface="Cambria Math"/>
                                </a:rPr>
                                <m:t>2</m:t>
                              </m:r>
                              <m:r>
                                <a:rPr lang="en-US" sz="1000" b="0" i="1" baseline="-25000" smtClean="0">
                                  <a:latin typeface="Cambria Math" panose="02040503050406030204" pitchFamily="18" charset="0"/>
                                </a:rPr>
                                <m:t> </m:t>
                              </m:r>
                            </m:oMath>
                          </a14:m>
                          <a:endParaRPr lang="en-US" sz="1000" baseline="30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dirty="0"/>
                            <a:t>((</a:t>
                          </a:r>
                          <a14:m>
                            <m:oMath xmlns:m="http://schemas.openxmlformats.org/officeDocument/2006/math">
                              <m:r>
                                <a:rPr lang="en-US" sz="1000" b="0" i="1" smtClean="0">
                                  <a:latin typeface="Cambria Math"/>
                                </a:rPr>
                                <m:t>𝑌</m:t>
                              </m:r>
                              <m:r>
                                <a:rPr lang="en-US" sz="1000" b="0" i="1" baseline="-25000" smtClean="0">
                                  <a:latin typeface="Cambria Math"/>
                                </a:rPr>
                                <m:t>2</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i="1" smtClean="0">
                                          <a:latin typeface="Cambria Math"/>
                                          <a:ea typeface="Cambria Math"/>
                                        </a:rPr>
                                        <m:t>𝜇</m:t>
                                      </m:r>
                                    </m:e>
                                  </m:acc>
                                </m:e>
                              </m:d>
                              <m:r>
                                <a:rPr lang="en-US" sz="1000" b="0" i="1" baseline="30000" smtClean="0">
                                  <a:latin typeface="Cambria Math"/>
                                </a:rPr>
                                <m:t>2</m:t>
                              </m:r>
                            </m:oMath>
                          </a14:m>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t>((</a:t>
                          </a:r>
                          <a14:m>
                            <m:oMath xmlns:m="http://schemas.openxmlformats.org/officeDocument/2006/math">
                              <m:r>
                                <a:rPr lang="en-US" sz="1000" b="0" i="1" smtClean="0">
                                  <a:latin typeface="Cambria Math"/>
                                </a:rPr>
                                <m:t>𝑌</m:t>
                              </m:r>
                              <m:r>
                                <a:rPr lang="en-US" sz="1000" b="0" i="1" baseline="-25000" smtClean="0">
                                  <a:latin typeface="Cambria Math" panose="02040503050406030204" pitchFamily="18" charset="0"/>
                                </a:rPr>
                                <m:t>3</m:t>
                              </m:r>
                              <m:d>
                                <m:dPr>
                                  <m:begChr m:val="|"/>
                                  <m:ctrlPr>
                                    <a:rPr lang="en-US" sz="1000" b="0" i="1" smtClean="0">
                                      <a:latin typeface="Cambria Math" panose="02040503050406030204" pitchFamily="18" charset="0"/>
                                    </a:rPr>
                                  </m:ctrlPr>
                                </m:dPr>
                                <m:e>
                                  <m:r>
                                    <a:rPr lang="en-US" sz="1000" b="0" i="1" smtClean="0">
                                      <a:latin typeface="Cambria Math"/>
                                    </a:rPr>
                                    <m:t>𝑋</m:t>
                                  </m:r>
                                  <m:r>
                                    <a:rPr lang="en-US" sz="1000" b="0" i="1" smtClean="0">
                                      <a:latin typeface="Cambria Math" panose="02040503050406030204" pitchFamily="18" charset="0"/>
                                    </a:rPr>
                                    <m:t>=</m:t>
                                  </m:r>
                                  <m:r>
                                    <a:rPr lang="en-US" sz="1000" b="0" i="1" smtClean="0">
                                      <a:latin typeface="Cambria Math" panose="02040503050406030204" pitchFamily="18" charset="0"/>
                                    </a:rPr>
                                    <m:t>𝑖</m:t>
                                  </m:r>
                                  <m:r>
                                    <a:rPr lang="en-US" sz="1000" b="0" i="1" smtClean="0">
                                      <a:latin typeface="Cambria Math" panose="02040503050406030204" pitchFamily="18" charset="0"/>
                                    </a:rPr>
                                    <m:t>)−</m:t>
                                  </m:r>
                                  <m:acc>
                                    <m:accPr>
                                      <m:chr m:val="̂"/>
                                      <m:ctrlPr>
                                        <a:rPr lang="en-US" sz="1000" b="0" i="1" smtClean="0">
                                          <a:latin typeface="Cambria Math" panose="02040503050406030204" pitchFamily="18" charset="0"/>
                                        </a:rPr>
                                      </m:ctrlPr>
                                    </m:accPr>
                                    <m:e>
                                      <m:r>
                                        <a:rPr lang="en-US" sz="1000" i="1" smtClean="0">
                                          <a:latin typeface="Cambria Math"/>
                                          <a:ea typeface="Cambria Math"/>
                                        </a:rPr>
                                        <m:t>𝜇</m:t>
                                      </m:r>
                                    </m:e>
                                  </m:acc>
                                </m:e>
                              </m:d>
                              <m:r>
                                <a:rPr lang="en-US" sz="1000" b="0" i="1" baseline="30000" smtClean="0">
                                  <a:latin typeface="Cambria Math"/>
                                </a:rPr>
                                <m:t>2</m:t>
                              </m:r>
                            </m:oMath>
                          </a14:m>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3"/>
                      </a:ext>
                    </a:extLst>
                  </a:tr>
                  <a:tr h="278130">
                    <a:tc gridSpan="4">
                      <a:txBody>
                        <a:bodyPr/>
                        <a:lstStyle/>
                        <a:p>
                          <a:pPr algn="ctr"/>
                          <a14:m>
                            <m:oMathPara xmlns:m="http://schemas.openxmlformats.org/officeDocument/2006/math">
                              <m:oMathParaPr>
                                <m:jc m:val="centerGroup"/>
                              </m:oMathParaPr>
                              <m:oMath xmlns:m="http://schemas.openxmlformats.org/officeDocument/2006/math">
                                <m:r>
                                  <a:rPr lang="en-US" sz="1000" b="0" i="1" smtClean="0">
                                    <a:latin typeface="Cambria Math"/>
                                  </a:rPr>
                                  <m:t>𝑇𝑜𝑡𝑎𝑙</m:t>
                                </m:r>
                                <m:r>
                                  <a:rPr lang="en-US" sz="1000" b="0" i="1" smtClean="0">
                                    <a:latin typeface="Cambria Math"/>
                                  </a:rPr>
                                  <m:t> </m:t>
                                </m:r>
                                <m:r>
                                  <a:rPr lang="en-US" sz="1000" b="0" i="1" smtClean="0">
                                    <a:latin typeface="Cambria Math"/>
                                  </a:rPr>
                                  <m:t>𝑆𝑢𝑚</m:t>
                                </m:r>
                                <m:r>
                                  <a:rPr lang="en-US" sz="1000" b="0" i="1" smtClean="0">
                                    <a:latin typeface="Cambria Math"/>
                                  </a:rPr>
                                  <m:t> </m:t>
                                </m:r>
                                <m:r>
                                  <a:rPr lang="en-US" sz="1000" b="0" i="1" smtClean="0">
                                    <a:latin typeface="Cambria Math"/>
                                  </a:rPr>
                                  <m:t>𝑜𝑓</m:t>
                                </m:r>
                                <m:r>
                                  <a:rPr lang="en-US" sz="1000" b="0" i="1" smtClean="0">
                                    <a:latin typeface="Cambria Math"/>
                                  </a:rPr>
                                  <m:t> </m:t>
                                </m:r>
                                <m:r>
                                  <a:rPr lang="en-US" sz="1000" b="0" i="1" smtClean="0">
                                    <a:latin typeface="Cambria Math"/>
                                  </a:rPr>
                                  <m:t>𝑆𝑞𝑢𝑎𝑟𝑒𝑑</m:t>
                                </m:r>
                                <m:r>
                                  <a:rPr lang="en-US" sz="1000" b="0" i="1" smtClean="0">
                                    <a:latin typeface="Cambria Math"/>
                                  </a:rPr>
                                  <m:t> </m:t>
                                </m:r>
                                <m:r>
                                  <a:rPr lang="en-US" sz="1000" b="0" i="1" smtClean="0">
                                    <a:latin typeface="Cambria Math"/>
                                  </a:rPr>
                                  <m:t>𝑅𝑒𝑠𝑖𝑑𝑢𝑎𝑙𝑠</m:t>
                                </m:r>
                                <m:r>
                                  <a:rPr lang="en-US" sz="1000" b="0" i="1" smtClean="0">
                                    <a:latin typeface="Cambria Math"/>
                                  </a:rPr>
                                  <m:t> </m:t>
                                </m:r>
                                <m:r>
                                  <a:rPr lang="en-US" sz="1000" b="0" i="1" smtClean="0">
                                    <a:latin typeface="Cambria Math"/>
                                  </a:rPr>
                                  <m:t>𝑓𝑜𝑟</m:t>
                                </m:r>
                                <m:r>
                                  <a:rPr lang="en-US" sz="1000" b="0" i="1" smtClean="0">
                                    <a:latin typeface="Cambria Math"/>
                                  </a:rPr>
                                  <m:t> </m:t>
                                </m:r>
                                <m:r>
                                  <a:rPr lang="en-US" sz="1000" b="1" i="1" smtClean="0">
                                    <a:latin typeface="Cambria Math"/>
                                  </a:rPr>
                                  <m:t>𝑬𝒒𝒖𝒂𝒍</m:t>
                                </m:r>
                                <m:r>
                                  <a:rPr lang="en-US" sz="1000" b="0" i="1" smtClean="0">
                                    <a:latin typeface="Cambria Math"/>
                                  </a:rPr>
                                  <m:t> </m:t>
                                </m:r>
                                <m:r>
                                  <a:rPr lang="en-US" sz="1000" b="0" i="1" smtClean="0">
                                    <a:latin typeface="Cambria Math"/>
                                  </a:rPr>
                                  <m:t>𝑀𝑒𝑎𝑛𝑠</m:t>
                                </m:r>
                                <m:r>
                                  <a:rPr lang="en-US" sz="1000" b="0" i="1" smtClean="0">
                                    <a:latin typeface="Cambria Math"/>
                                  </a:rPr>
                                  <m:t> </m:t>
                                </m:r>
                                <m:r>
                                  <a:rPr lang="en-US" sz="1000" b="0" i="1" smtClean="0">
                                    <a:latin typeface="Cambria Math"/>
                                  </a:rPr>
                                  <m:t>𝑀𝑜𝑑𝑒𝑙</m:t>
                                </m:r>
                                <m:r>
                                  <a:rPr lang="en-US" sz="1000" b="0" i="1" smtClean="0">
                                    <a:latin typeface="Cambria Math"/>
                                  </a:rPr>
                                  <m:t>:</m:t>
                                </m:r>
                              </m:oMath>
                            </m:oMathPara>
                          </a14:m>
                          <a:endParaRPr lang="en-US" sz="1000" dirty="0"/>
                        </a:p>
                      </a:txBody>
                      <a:tcPr marL="68580" marR="68580" marT="34290" marB="34290"/>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nvPr>
            </p:nvGraphicFramePr>
            <p:xfrm>
              <a:off x="1657351" y="2171700"/>
              <a:ext cx="5772150" cy="1390650"/>
            </p:xfrm>
            <a:graphic>
              <a:graphicData uri="http://schemas.openxmlformats.org/drawingml/2006/table">
                <a:tbl>
                  <a:tblPr firstRow="1" bandRow="1">
                    <a:tableStyleId>{5C22544A-7EE6-4342-B048-85BDC9FD1C3A}</a:tableStyleId>
                  </a:tblPr>
                  <a:tblGrid>
                    <a:gridCol w="1731645">
                      <a:extLst>
                        <a:ext uri="{9D8B030D-6E8A-4147-A177-3AD203B41FA5}">
                          <a16:colId xmlns:a16="http://schemas.microsoft.com/office/drawing/2014/main" val="20000"/>
                        </a:ext>
                      </a:extLst>
                    </a:gridCol>
                    <a:gridCol w="1370886">
                      <a:extLst>
                        <a:ext uri="{9D8B030D-6E8A-4147-A177-3AD203B41FA5}">
                          <a16:colId xmlns:a16="http://schemas.microsoft.com/office/drawing/2014/main" val="20001"/>
                        </a:ext>
                      </a:extLst>
                    </a:gridCol>
                    <a:gridCol w="1370886">
                      <a:extLst>
                        <a:ext uri="{9D8B030D-6E8A-4147-A177-3AD203B41FA5}">
                          <a16:colId xmlns:a16="http://schemas.microsoft.com/office/drawing/2014/main" val="20002"/>
                        </a:ext>
                      </a:extLst>
                    </a:gridCol>
                    <a:gridCol w="1298733">
                      <a:extLst>
                        <a:ext uri="{9D8B030D-6E8A-4147-A177-3AD203B41FA5}">
                          <a16:colId xmlns:a16="http://schemas.microsoft.com/office/drawing/2014/main" val="20003"/>
                        </a:ext>
                      </a:extLst>
                    </a:gridCol>
                  </a:tblGrid>
                  <a:tr h="278130">
                    <a:tc>
                      <a:txBody>
                        <a:bodyPr/>
                        <a:lstStyle/>
                        <a:p>
                          <a:endParaRPr lang="en-US" sz="1000" dirty="0"/>
                        </a:p>
                      </a:txBody>
                      <a:tcPr marL="68580" marR="68580" marT="34290" marB="34290"/>
                    </a:tc>
                    <a:tc>
                      <a:txBody>
                        <a:bodyPr/>
                        <a:lstStyle/>
                        <a:p>
                          <a:pPr algn="ctr"/>
                          <a:r>
                            <a:rPr lang="en-US" sz="1000" dirty="0"/>
                            <a:t>Level </a:t>
                          </a:r>
                          <a:r>
                            <a:rPr lang="en-US" sz="1000" dirty="0" err="1"/>
                            <a:t>i</a:t>
                          </a:r>
                          <a:r>
                            <a:rPr lang="en-US" sz="1000" dirty="0"/>
                            <a:t>=1</a:t>
                          </a:r>
                        </a:p>
                      </a:txBody>
                      <a:tcPr marL="68580" marR="68580" marT="34290" marB="34290"/>
                    </a:tc>
                    <a:tc>
                      <a:txBody>
                        <a:bodyPr/>
                        <a:lstStyle/>
                        <a:p>
                          <a:pPr algn="ctr"/>
                          <a:r>
                            <a:rPr lang="en-US" sz="1000" dirty="0"/>
                            <a:t>Level </a:t>
                          </a:r>
                          <a:r>
                            <a:rPr lang="en-US" sz="1000" dirty="0" err="1"/>
                            <a:t>i</a:t>
                          </a:r>
                          <a:r>
                            <a:rPr lang="en-US" sz="1000" dirty="0"/>
                            <a:t>=2</a:t>
                          </a:r>
                        </a:p>
                      </a:txBody>
                      <a:tcPr marL="68580" marR="68580" marT="34290" marB="34290"/>
                    </a:tc>
                    <a:tc>
                      <a:txBody>
                        <a:bodyPr/>
                        <a:lstStyle/>
                        <a:p>
                          <a:pPr algn="ctr"/>
                          <a:r>
                            <a:rPr lang="en-US" sz="1000" baseline="0" dirty="0"/>
                            <a:t>Level </a:t>
                          </a:r>
                          <a:r>
                            <a:rPr lang="en-US" sz="1000" baseline="0" dirty="0" err="1"/>
                            <a:t>i</a:t>
                          </a:r>
                          <a:r>
                            <a:rPr lang="en-US" sz="1000" baseline="0" dirty="0"/>
                            <a:t>=3</a:t>
                          </a:r>
                          <a:endParaRPr lang="en-US" sz="1000" dirty="0"/>
                        </a:p>
                      </a:txBody>
                      <a:tcPr marL="68580" marR="68580" marT="34290" marB="34290"/>
                    </a:tc>
                    <a:extLst>
                      <a:ext uri="{0D108BD9-81ED-4DB2-BD59-A6C34878D82A}">
                        <a16:rowId xmlns:a16="http://schemas.microsoft.com/office/drawing/2014/main" val="10000"/>
                      </a:ext>
                    </a:extLst>
                  </a:tr>
                  <a:tr h="278130">
                    <a:tc>
                      <a:txBody>
                        <a:bodyPr/>
                        <a:lstStyle/>
                        <a:p>
                          <a:endParaRPr lang="en-US"/>
                        </a:p>
                      </a:txBody>
                      <a:tcPr marL="68580" marR="68580" marT="34290" marB="34290">
                        <a:blipFill>
                          <a:blip r:embed="rId5"/>
                          <a:stretch>
                            <a:fillRect l="-352" t="-102174" r="-235211" b="-302174"/>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1"/>
                      </a:ext>
                    </a:extLst>
                  </a:tr>
                  <a:tr h="278130">
                    <a:tc>
                      <a:txBody>
                        <a:bodyPr/>
                        <a:lstStyle/>
                        <a:p>
                          <a:endParaRPr lang="en-US"/>
                        </a:p>
                      </a:txBody>
                      <a:tcPr marL="68580" marR="68580" marT="34290" marB="34290">
                        <a:blipFill>
                          <a:blip r:embed="rId5"/>
                          <a:stretch>
                            <a:fillRect l="-352" t="-206667" r="-235211" b="-208889"/>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endParaRPr lang="en-US"/>
                        </a:p>
                      </a:txBody>
                      <a:tcPr marL="68580" marR="68580" marT="34290" marB="34290">
                        <a:blipFill>
                          <a:blip r:embed="rId5"/>
                          <a:stretch>
                            <a:fillRect l="-352" t="-300000" r="-235211" b="-104348"/>
                          </a:stretch>
                        </a:blipFill>
                      </a:tcPr>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3"/>
                      </a:ext>
                    </a:extLst>
                  </a:tr>
                  <a:tr h="278130">
                    <a:tc gridSpan="4">
                      <a:txBody>
                        <a:bodyPr/>
                        <a:lstStyle/>
                        <a:p>
                          <a:endParaRPr lang="en-US"/>
                        </a:p>
                      </a:txBody>
                      <a:tcPr marL="68580" marR="68580" marT="34290" marB="34290">
                        <a:blipFill>
                          <a:blip r:embed="rId5"/>
                          <a:stretch>
                            <a:fillRect l="-105" t="-400000" r="-422" b="-4348"/>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p:sp>
        <p:nvSpPr>
          <p:cNvPr id="9" name="TextBox 8"/>
          <p:cNvSpPr txBox="1"/>
          <p:nvPr/>
        </p:nvSpPr>
        <p:spPr>
          <a:xfrm>
            <a:off x="1400175" y="1600200"/>
            <a:ext cx="6257925"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4. Now we need to find the Sum of the Squared Residuals for the </a:t>
            </a:r>
            <a:r>
              <a:rPr lang="en-US" sz="1350" b="1" dirty="0">
                <a:solidFill>
                  <a:prstClr val="black"/>
                </a:solidFill>
                <a:latin typeface="Calibri" panose="020F0502020204030204"/>
              </a:rPr>
              <a:t>Equal</a:t>
            </a:r>
            <a:r>
              <a:rPr lang="en-US" sz="1350" dirty="0">
                <a:solidFill>
                  <a:prstClr val="black"/>
                </a:solidFill>
                <a:latin typeface="Calibri" panose="020F0502020204030204"/>
              </a:rPr>
              <a:t> Means Model.</a:t>
            </a:r>
          </a:p>
        </p:txBody>
      </p:sp>
      <mc:AlternateContent xmlns:mc="http://schemas.openxmlformats.org/markup-compatibility/2006" xmlns:a14="http://schemas.microsoft.com/office/drawing/2010/main">
        <mc:Choice Requires="a14">
          <p:sp>
            <p:nvSpPr>
              <p:cNvPr id="10" name="TextBox 9"/>
              <p:cNvSpPr txBox="1"/>
              <p:nvPr/>
            </p:nvSpPr>
            <p:spPr>
              <a:xfrm>
                <a:off x="400050" y="1885950"/>
                <a:ext cx="4572000" cy="300082"/>
              </a:xfrm>
              <a:prstGeom prst="rect">
                <a:avLst/>
              </a:prstGeom>
              <a:noFill/>
            </p:spPr>
            <p:txBody>
              <a:bodyPr wrap="square" rtlCol="0">
                <a:spAutoFit/>
              </a:bodyPr>
              <a:lstStyle/>
              <a:p>
                <a:pPr algn="ctr" defTabSz="685800"/>
                <a:r>
                  <a:rPr lang="en-US" sz="1350" dirty="0">
                    <a:solidFill>
                      <a:prstClr val="black"/>
                    </a:solidFill>
                    <a:latin typeface="Calibri" panose="020F0502020204030204"/>
                  </a:rPr>
                  <a:t>(</a:t>
                </a:r>
                <a14:m>
                  <m:oMath xmlns:m="http://schemas.openxmlformats.org/officeDocument/2006/math">
                    <m:r>
                      <a:rPr lang="en-US" sz="1350">
                        <a:solidFill>
                          <a:prstClr val="black"/>
                        </a:solidFill>
                        <a:latin typeface="Cambria Math" panose="02040503050406030204" pitchFamily="18" charset="0"/>
                      </a:rPr>
                      <m:t>(</m:t>
                    </m:r>
                    <m:r>
                      <a:rPr lang="en-US" sz="1350" i="1">
                        <a:solidFill>
                          <a:prstClr val="black"/>
                        </a:solidFill>
                        <a:latin typeface="Cambria Math"/>
                      </a:rPr>
                      <m:t>𝑌</m:t>
                    </m:r>
                    <m:r>
                      <a:rPr lang="en-US" sz="1350" i="1" baseline="-25000">
                        <a:solidFill>
                          <a:prstClr val="black"/>
                        </a:solidFill>
                        <a:latin typeface="Cambria Math"/>
                      </a:rPr>
                      <m:t>𝑖</m:t>
                    </m:r>
                    <m:d>
                      <m:dPr>
                        <m:begChr m:val="|"/>
                        <m:ctrlPr>
                          <a:rPr lang="en-US" sz="1350" i="1">
                            <a:solidFill>
                              <a:prstClr val="black"/>
                            </a:solidFill>
                            <a:latin typeface="Cambria Math" panose="02040503050406030204" pitchFamily="18" charset="0"/>
                          </a:rPr>
                        </m:ctrlPr>
                      </m:dPr>
                      <m:e>
                        <m:r>
                          <a:rPr lang="en-US" sz="1350" i="1">
                            <a:solidFill>
                              <a:prstClr val="black"/>
                            </a:solidFill>
                            <a:latin typeface="Cambria Math"/>
                          </a:rPr>
                          <m:t>𝑋</m:t>
                        </m:r>
                        <m:r>
                          <a:rPr lang="en-US" sz="1350" i="1">
                            <a:solidFill>
                              <a:prstClr val="black"/>
                            </a:solidFill>
                            <a:latin typeface="Cambria Math" panose="02040503050406030204" pitchFamily="18" charset="0"/>
                          </a:rPr>
                          <m:t>)−</m:t>
                        </m:r>
                        <m:acc>
                          <m:accPr>
                            <m:chr m:val="̂"/>
                            <m:ctrlPr>
                              <a:rPr lang="en-US" sz="1350" i="1">
                                <a:solidFill>
                                  <a:prstClr val="black"/>
                                </a:solidFill>
                                <a:latin typeface="Cambria Math" panose="02040503050406030204" pitchFamily="18" charset="0"/>
                              </a:rPr>
                            </m:ctrlPr>
                          </m:accPr>
                          <m:e>
                            <m:r>
                              <a:rPr lang="en-US" sz="1350" i="1">
                                <a:solidFill>
                                  <a:prstClr val="black"/>
                                </a:solidFill>
                                <a:latin typeface="Cambria Math"/>
                                <a:ea typeface="Cambria Math"/>
                              </a:rPr>
                              <m:t>𝜇</m:t>
                            </m:r>
                          </m:e>
                        </m:acc>
                      </m:e>
                    </m:d>
                    <m:r>
                      <a:rPr lang="en-US" sz="1350" i="1" baseline="30000">
                        <a:solidFill>
                          <a:prstClr val="black"/>
                        </a:solidFill>
                        <a:latin typeface="Cambria Math"/>
                      </a:rPr>
                      <m:t>2</m:t>
                    </m:r>
                  </m:oMath>
                </a14:m>
                <a:endParaRPr lang="en-US" sz="1350" dirty="0">
                  <a:solidFill>
                    <a:prstClr val="black"/>
                  </a:solidFill>
                  <a:latin typeface="Calibri" panose="020F050202020403020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00050" y="1885950"/>
                <a:ext cx="4572000" cy="300082"/>
              </a:xfrm>
              <a:prstGeom prst="rect">
                <a:avLst/>
              </a:prstGeom>
              <a:blipFill>
                <a:blip r:embed="rId6"/>
                <a:stretch>
                  <a:fillRect t="-2000" b="-18000"/>
                </a:stretch>
              </a:blipFill>
            </p:spPr>
            <p:txBody>
              <a:bodyPr/>
              <a:lstStyle/>
              <a:p>
                <a:r>
                  <a:rPr lang="en-US">
                    <a:noFill/>
                  </a:rPr>
                  <a:t> </a:t>
                </a:r>
              </a:p>
            </p:txBody>
          </p:sp>
        </mc:Fallback>
      </mc:AlternateContent>
      <p:sp>
        <p:nvSpPr>
          <p:cNvPr id="11" name="TextBox 10"/>
          <p:cNvSpPr txBox="1"/>
          <p:nvPr/>
        </p:nvSpPr>
        <p:spPr>
          <a:xfrm>
            <a:off x="1257300" y="5666601"/>
            <a:ext cx="65151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6. Compare the Total Sum of Squares for each model.  Which do you think “fits” better?</a:t>
            </a:r>
          </a:p>
        </p:txBody>
      </p:sp>
    </p:spTree>
    <p:extLst>
      <p:ext uri="{BB962C8B-B14F-4D97-AF65-F5344CB8AC3E}">
        <p14:creationId xmlns:p14="http://schemas.microsoft.com/office/powerpoint/2010/main" val="5599369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14400"/>
            <a:ext cx="6172200" cy="857250"/>
          </a:xfrm>
        </p:spPr>
        <p:txBody>
          <a:bodyPr/>
          <a:lstStyle/>
          <a:p>
            <a:r>
              <a:rPr lang="en-US" dirty="0"/>
              <a:t>Pure ANOVA </a:t>
            </a:r>
          </a:p>
        </p:txBody>
      </p:sp>
      <p:graphicFrame>
        <p:nvGraphicFramePr>
          <p:cNvPr id="8" name="Table 7"/>
          <p:cNvGraphicFramePr>
            <a:graphicFrameLocks noGrp="1"/>
          </p:cNvGraphicFramePr>
          <p:nvPr>
            <p:extLst/>
          </p:nvPr>
        </p:nvGraphicFramePr>
        <p:xfrm>
          <a:off x="1543050" y="3371850"/>
          <a:ext cx="6000750" cy="11125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742950">
                  <a:extLst>
                    <a:ext uri="{9D8B030D-6E8A-4147-A177-3AD203B41FA5}">
                      <a16:colId xmlns:a16="http://schemas.microsoft.com/office/drawing/2014/main" val="20001"/>
                    </a:ext>
                  </a:extLst>
                </a:gridCol>
                <a:gridCol w="62865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857250">
                  <a:extLst>
                    <a:ext uri="{9D8B030D-6E8A-4147-A177-3AD203B41FA5}">
                      <a16:colId xmlns:a16="http://schemas.microsoft.com/office/drawing/2014/main" val="20004"/>
                    </a:ext>
                  </a:extLst>
                </a:gridCol>
                <a:gridCol w="800100">
                  <a:extLst>
                    <a:ext uri="{9D8B030D-6E8A-4147-A177-3AD203B41FA5}">
                      <a16:colId xmlns:a16="http://schemas.microsoft.com/office/drawing/2014/main" val="20005"/>
                    </a:ext>
                  </a:extLst>
                </a:gridCol>
              </a:tblGrid>
              <a:tr h="278130">
                <a:tc>
                  <a:txBody>
                    <a:bodyPr/>
                    <a:lstStyle/>
                    <a:p>
                      <a:endParaRPr lang="en-US" sz="1000" dirty="0"/>
                    </a:p>
                  </a:txBody>
                  <a:tcPr marL="68580" marR="68580" marT="34290" marB="34290"/>
                </a:tc>
                <a:tc>
                  <a:txBody>
                    <a:bodyPr/>
                    <a:lstStyle/>
                    <a:p>
                      <a:pPr algn="ctr"/>
                      <a:r>
                        <a:rPr lang="en-US" sz="1000" dirty="0" err="1"/>
                        <a:t>df</a:t>
                      </a:r>
                      <a:endParaRPr lang="en-US" sz="1000" dirty="0"/>
                    </a:p>
                  </a:txBody>
                  <a:tcPr marL="68580" marR="68580" marT="34290" marB="34290"/>
                </a:tc>
                <a:tc>
                  <a:txBody>
                    <a:bodyPr/>
                    <a:lstStyle/>
                    <a:p>
                      <a:pPr algn="ctr"/>
                      <a:r>
                        <a:rPr lang="en-US" sz="1000" dirty="0"/>
                        <a:t>SS</a:t>
                      </a:r>
                    </a:p>
                  </a:txBody>
                  <a:tcPr marL="68580" marR="68580" marT="34290" marB="34290"/>
                </a:tc>
                <a:tc>
                  <a:txBody>
                    <a:bodyPr/>
                    <a:lstStyle/>
                    <a:p>
                      <a:pPr algn="ctr"/>
                      <a:r>
                        <a:rPr lang="en-US" sz="1000" baseline="0" dirty="0"/>
                        <a:t>MS</a:t>
                      </a:r>
                      <a:endParaRPr lang="en-US" sz="1000" dirty="0"/>
                    </a:p>
                  </a:txBody>
                  <a:tcPr marL="68580" marR="68580" marT="34290" marB="34290"/>
                </a:tc>
                <a:tc>
                  <a:txBody>
                    <a:bodyPr/>
                    <a:lstStyle/>
                    <a:p>
                      <a:pPr algn="ctr"/>
                      <a:r>
                        <a:rPr lang="en-US" sz="1000" dirty="0"/>
                        <a:t>F</a:t>
                      </a:r>
                    </a:p>
                  </a:txBody>
                  <a:tcPr marL="68580" marR="68580" marT="34290" marB="34290"/>
                </a:tc>
                <a:tc>
                  <a:txBody>
                    <a:bodyPr/>
                    <a:lstStyle/>
                    <a:p>
                      <a:pPr algn="ctr"/>
                      <a:r>
                        <a:rPr lang="en-US" sz="1000" dirty="0" err="1"/>
                        <a:t>Pr</a:t>
                      </a:r>
                      <a:r>
                        <a:rPr lang="en-US" sz="1000" baseline="0" dirty="0"/>
                        <a:t> &gt; F</a:t>
                      </a:r>
                      <a:endParaRPr lang="en-US"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Model</a:t>
                      </a:r>
                      <a:r>
                        <a:rPr lang="en-US" sz="1000" baseline="0" dirty="0"/>
                        <a:t> / Extra SS</a:t>
                      </a:r>
                      <a:endParaRPr lang="en-US" sz="1000" baseline="30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Error /</a:t>
                      </a:r>
                      <a:r>
                        <a:rPr lang="en-US" sz="1000" baseline="0" dirty="0"/>
                        <a:t> Residual/Full Model</a:t>
                      </a:r>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t>Total (Reduced)</a:t>
                      </a:r>
                      <a:endParaRPr lang="en-US" sz="1000" baseline="-25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000" dirty="0"/>
                    </a:p>
                  </a:txBody>
                  <a:tcPr marL="68580" marR="68580" marT="34290" marB="34290"/>
                </a:tc>
                <a:extLst>
                  <a:ext uri="{0D108BD9-81ED-4DB2-BD59-A6C34878D82A}">
                    <a16:rowId xmlns:a16="http://schemas.microsoft.com/office/drawing/2014/main" val="10003"/>
                  </a:ext>
                </a:extLst>
              </a:tr>
            </a:tbl>
          </a:graphicData>
        </a:graphic>
      </p:graphicFrame>
      <p:sp>
        <p:nvSpPr>
          <p:cNvPr id="10" name="TextBox 9"/>
          <p:cNvSpPr txBox="1"/>
          <p:nvPr/>
        </p:nvSpPr>
        <p:spPr>
          <a:xfrm>
            <a:off x="1263497" y="2395924"/>
            <a:ext cx="64008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7. Now we would like to make an ANOVA table to test the alternative hypothesis!</a:t>
            </a:r>
          </a:p>
        </p:txBody>
      </p:sp>
      <p:sp>
        <p:nvSpPr>
          <p:cNvPr id="3" name="TextBox 2"/>
          <p:cNvSpPr txBox="1"/>
          <p:nvPr/>
        </p:nvSpPr>
        <p:spPr>
          <a:xfrm>
            <a:off x="1314450" y="4939099"/>
            <a:ext cx="64008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Extra Sum of Squares = Residual Sum of Squares Reduced – Residual Sum of Squares Full</a:t>
            </a:r>
          </a:p>
        </p:txBody>
      </p:sp>
      <p:sp>
        <p:nvSpPr>
          <p:cNvPr id="4" name="TextBox 3"/>
          <p:cNvSpPr txBox="1"/>
          <p:nvPr/>
        </p:nvSpPr>
        <p:spPr>
          <a:xfrm>
            <a:off x="1657350" y="2905899"/>
            <a:ext cx="5143500"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Formally write the Ho and Ha and fill in the table.  </a:t>
            </a:r>
          </a:p>
        </p:txBody>
      </p:sp>
    </p:spTree>
    <p:extLst>
      <p:ext uri="{BB962C8B-B14F-4D97-AF65-F5344CB8AC3E}">
        <p14:creationId xmlns:p14="http://schemas.microsoft.com/office/powerpoint/2010/main" val="45135034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5: Chapter 5</a:t>
            </a:r>
          </a:p>
        </p:txBody>
      </p:sp>
      <p:sp>
        <p:nvSpPr>
          <p:cNvPr id="3" name="Subtitle 2"/>
          <p:cNvSpPr>
            <a:spLocks noGrp="1"/>
          </p:cNvSpPr>
          <p:nvPr>
            <p:ph type="subTitle" idx="1"/>
          </p:nvPr>
        </p:nvSpPr>
        <p:spPr/>
        <p:txBody>
          <a:bodyPr/>
          <a:lstStyle/>
          <a:p>
            <a:r>
              <a:rPr lang="en-US" dirty="0"/>
              <a:t>ANOVA</a:t>
            </a:r>
          </a:p>
        </p:txBody>
      </p:sp>
    </p:spTree>
    <p:extLst>
      <p:ext uri="{BB962C8B-B14F-4D97-AF65-F5344CB8AC3E}">
        <p14:creationId xmlns:p14="http://schemas.microsoft.com/office/powerpoint/2010/main" val="20409724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88346">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88346">
                    <a:tc>
                      <a:txBody>
                        <a:bodyPr/>
                        <a:lstStyle/>
                        <a:p>
                          <a:pPr algn="ctr"/>
                          <a:r>
                            <a:rPr lang="en-US" dirty="0"/>
                            <a:t>Y</a:t>
                          </a:r>
                          <a:r>
                            <a:rPr lang="en-US" baseline="-25000" dirty="0"/>
                            <a:t>1</a:t>
                          </a:r>
                          <a:r>
                            <a:rPr lang="en-US" dirty="0"/>
                            <a:t>|X=</a:t>
                          </a:r>
                          <a:r>
                            <a:rPr lang="en-US" dirty="0" err="1"/>
                            <a:t>i</a:t>
                          </a:r>
                          <a:endParaRPr lang="en-US" baseline="-25000" dirty="0"/>
                        </a:p>
                      </a:txBody>
                      <a:tcPr/>
                    </a:tc>
                    <a:tc>
                      <a:txBody>
                        <a:bodyPr/>
                        <a:lstStyle/>
                        <a:p>
                          <a:pPr algn="ctr"/>
                          <a:r>
                            <a:rPr lang="en-US" dirty="0"/>
                            <a:t>3</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2</a:t>
                          </a:r>
                          <a:r>
                            <a:rPr lang="en-US" dirty="0"/>
                            <a:t>|X=</a:t>
                          </a:r>
                          <a:r>
                            <a:rPr lang="en-US" dirty="0" err="1"/>
                            <a:t>i</a:t>
                          </a:r>
                          <a:endParaRPr lang="en-US" baseline="-25000" dirty="0"/>
                        </a:p>
                      </a:txBody>
                      <a:tcPr/>
                    </a:tc>
                    <a:tc>
                      <a:txBody>
                        <a:bodyPr/>
                        <a:lstStyle/>
                        <a:p>
                          <a:pPr algn="ctr"/>
                          <a:r>
                            <a:rPr lang="en-US" dirty="0"/>
                            <a:t>5</a:t>
                          </a:r>
                        </a:p>
                      </a:txBody>
                      <a:tcPr/>
                    </a:tc>
                    <a:tc>
                      <a:txBody>
                        <a:bodyPr/>
                        <a:lstStyle/>
                        <a:p>
                          <a:pPr algn="ctr"/>
                          <a:r>
                            <a:rPr lang="en-US" dirty="0"/>
                            <a:t>12</a:t>
                          </a:r>
                        </a:p>
                      </a:txBody>
                      <a:tcPr/>
                    </a:tc>
                    <a:tc>
                      <a:txBody>
                        <a:bodyPr/>
                        <a:lstStyle/>
                        <a:p>
                          <a:pPr algn="ctr"/>
                          <a:r>
                            <a:rPr lang="en-US" dirty="0"/>
                            <a:t>22</a:t>
                          </a:r>
                        </a:p>
                      </a:txBody>
                      <a:tcPr/>
                    </a:tc>
                    <a:extLst>
                      <a:ext uri="{0D108BD9-81ED-4DB2-BD59-A6C34878D82A}">
                        <a16:rowId xmlns:a16="http://schemas.microsoft.com/office/drawing/2014/main" val="10002"/>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3</a:t>
                          </a:r>
                          <a:r>
                            <a:rPr lang="en-US" dirty="0"/>
                            <a:t>|X=</a:t>
                          </a:r>
                          <a:r>
                            <a:rPr lang="en-US" dirty="0" err="1"/>
                            <a:t>i</a:t>
                          </a:r>
                          <a:endParaRPr lang="en-US" baseline="-25000" dirty="0"/>
                        </a:p>
                      </a:txBody>
                      <a:tcPr/>
                    </a:tc>
                    <a:tc>
                      <a:txBody>
                        <a:bodyPr/>
                        <a:lstStyle/>
                        <a:p>
                          <a:pPr algn="ctr"/>
                          <a:r>
                            <a:rPr lang="en-US" dirty="0"/>
                            <a:t>7</a:t>
                          </a:r>
                        </a:p>
                      </a:txBody>
                      <a:tcPr/>
                    </a:tc>
                    <a:tc>
                      <a:txBody>
                        <a:bodyPr/>
                        <a:lstStyle/>
                        <a:p>
                          <a:pPr algn="ctr"/>
                          <a:r>
                            <a:rPr lang="en-US" dirty="0"/>
                            <a:t>14</a:t>
                          </a:r>
                        </a:p>
                      </a:txBody>
                      <a:tcPr/>
                    </a:tc>
                    <a:tc>
                      <a:txBody>
                        <a:bodyPr/>
                        <a:lstStyle/>
                        <a:p>
                          <a:pPr algn="ctr"/>
                          <a:r>
                            <a:rPr lang="en-US" dirty="0"/>
                            <a:t>24</a:t>
                          </a:r>
                        </a:p>
                      </a:txBody>
                      <a:tcPr/>
                    </a:tc>
                    <a:extLst>
                      <a:ext uri="{0D108BD9-81ED-4DB2-BD59-A6C34878D82A}">
                        <a16:rowId xmlns:a16="http://schemas.microsoft.com/office/drawing/2014/main" val="10003"/>
                      </a:ext>
                    </a:extLst>
                  </a:tr>
                  <a:tr h="38834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acc>
                                      <m:accPr>
                                        <m:chr m:val="̂"/>
                                        <m:ctrlPr>
                                          <a:rPr lang="en-US" i="1" smtClean="0">
                                            <a:latin typeface="Cambria Math" panose="02040503050406030204" pitchFamily="18" charset="0"/>
                                          </a:rPr>
                                        </m:ctrlPr>
                                      </m:accPr>
                                      <m:e>
                                        <m:r>
                                          <a:rPr lang="en-US" i="1" smtClean="0">
                                            <a:latin typeface="Cambria Math"/>
                                            <a:ea typeface="Cambria Math"/>
                                          </a:rPr>
                                          <m:t>𝜇</m:t>
                                        </m:r>
                                      </m:e>
                                    </m:acc>
                                  </m:e>
                                  <m:sub>
                                    <m:r>
                                      <a:rPr lang="en-US"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sub>
                                </m:sSub>
                              </m:oMath>
                            </m:oMathPara>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639728359"/>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gridCol w="1524000"/>
                    <a:gridCol w="1524000"/>
                    <a:gridCol w="1524000"/>
                  </a:tblGrid>
                  <a:tr h="388346">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88346">
                    <a:tc>
                      <a:txBody>
                        <a:bodyPr/>
                        <a:lstStyle/>
                        <a:p>
                          <a:pPr algn="ctr"/>
                          <a:r>
                            <a:rPr lang="en-US" dirty="0" smtClean="0"/>
                            <a:t>Y</a:t>
                          </a:r>
                          <a:r>
                            <a:rPr lang="en-US" baseline="-25000" dirty="0" smtClean="0"/>
                            <a:t>1</a:t>
                          </a:r>
                          <a:r>
                            <a:rPr lang="en-US" dirty="0" smtClean="0"/>
                            <a:t>|X=</a:t>
                          </a:r>
                          <a:r>
                            <a:rPr lang="en-US" dirty="0" err="1" smtClean="0"/>
                            <a:t>i</a:t>
                          </a:r>
                          <a:endParaRPr lang="en-US" baseline="-25000" dirty="0"/>
                        </a:p>
                      </a:txBody>
                      <a:tcPr/>
                    </a:tc>
                    <a:tc>
                      <a:txBody>
                        <a:bodyPr/>
                        <a:lstStyle/>
                        <a:p>
                          <a:pPr algn="ctr"/>
                          <a:r>
                            <a:rPr lang="en-US" dirty="0" smtClean="0"/>
                            <a:t>3</a:t>
                          </a:r>
                          <a:endParaRPr lang="en-US" dirty="0"/>
                        </a:p>
                      </a:txBody>
                      <a:tcPr/>
                    </a:tc>
                    <a:tc>
                      <a:txBody>
                        <a:bodyPr/>
                        <a:lstStyle/>
                        <a:p>
                          <a:pPr algn="ctr"/>
                          <a:r>
                            <a:rPr lang="en-US" dirty="0" smtClean="0"/>
                            <a:t>10</a:t>
                          </a:r>
                          <a:endParaRPr lang="en-US" dirty="0"/>
                        </a:p>
                      </a:txBody>
                      <a:tcPr/>
                    </a:tc>
                    <a:tc>
                      <a:txBody>
                        <a:bodyPr/>
                        <a:lstStyle/>
                        <a:p>
                          <a:pPr algn="ctr"/>
                          <a:r>
                            <a:rPr lang="en-US" dirty="0" smtClean="0"/>
                            <a:t>20</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2</a:t>
                          </a:r>
                          <a:r>
                            <a:rPr lang="en-US" dirty="0" smtClean="0"/>
                            <a:t>|X=</a:t>
                          </a:r>
                          <a:r>
                            <a:rPr lang="en-US" dirty="0" err="1" smtClean="0"/>
                            <a:t>i</a:t>
                          </a:r>
                          <a:endParaRPr lang="en-US" baseline="-25000" dirty="0" smtClean="0"/>
                        </a:p>
                      </a:txBody>
                      <a:tcPr/>
                    </a:tc>
                    <a:tc>
                      <a:txBody>
                        <a:bodyPr/>
                        <a:lstStyle/>
                        <a:p>
                          <a:pPr algn="ctr"/>
                          <a:r>
                            <a:rPr lang="en-US" dirty="0" smtClean="0"/>
                            <a:t>5</a:t>
                          </a:r>
                          <a:endParaRPr lang="en-US" dirty="0"/>
                        </a:p>
                      </a:txBody>
                      <a:tcPr/>
                    </a:tc>
                    <a:tc>
                      <a:txBody>
                        <a:bodyPr/>
                        <a:lstStyle/>
                        <a:p>
                          <a:pPr algn="ctr"/>
                          <a:r>
                            <a:rPr lang="en-US" dirty="0" smtClean="0"/>
                            <a:t>12</a:t>
                          </a:r>
                          <a:endParaRPr lang="en-US" dirty="0"/>
                        </a:p>
                      </a:txBody>
                      <a:tcPr/>
                    </a:tc>
                    <a:tc>
                      <a:txBody>
                        <a:bodyPr/>
                        <a:lstStyle/>
                        <a:p>
                          <a:pPr algn="ctr"/>
                          <a:r>
                            <a:rPr lang="en-US" dirty="0" smtClean="0"/>
                            <a:t>22</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3</a:t>
                          </a:r>
                          <a:r>
                            <a:rPr lang="en-US" dirty="0" smtClean="0"/>
                            <a:t>|X=</a:t>
                          </a:r>
                          <a:r>
                            <a:rPr lang="en-US" dirty="0" err="1" smtClean="0"/>
                            <a:t>i</a:t>
                          </a:r>
                          <a:endParaRPr lang="en-US" baseline="-25000" dirty="0" smtClean="0"/>
                        </a:p>
                      </a:txBody>
                      <a:tcPr/>
                    </a:tc>
                    <a:tc>
                      <a:txBody>
                        <a:bodyPr/>
                        <a:lstStyle/>
                        <a:p>
                          <a:pPr algn="ctr"/>
                          <a:r>
                            <a:rPr lang="en-US" dirty="0" smtClean="0"/>
                            <a:t>7</a:t>
                          </a:r>
                          <a:endParaRPr lang="en-US" dirty="0"/>
                        </a:p>
                      </a:txBody>
                      <a:tcPr/>
                    </a:tc>
                    <a:tc>
                      <a:txBody>
                        <a:bodyPr/>
                        <a:lstStyle/>
                        <a:p>
                          <a:pPr algn="ctr"/>
                          <a:r>
                            <a:rPr lang="en-US" dirty="0" smtClean="0"/>
                            <a:t>14</a:t>
                          </a:r>
                          <a:endParaRPr lang="en-US" dirty="0"/>
                        </a:p>
                      </a:txBody>
                      <a:tcPr/>
                    </a:tc>
                    <a:tc>
                      <a:txBody>
                        <a:bodyPr/>
                        <a:lstStyle/>
                        <a:p>
                          <a:pPr algn="ctr"/>
                          <a:r>
                            <a:rPr lang="en-US" dirty="0" smtClean="0"/>
                            <a:t>24</a:t>
                          </a:r>
                          <a:endParaRPr lang="en-US" dirty="0"/>
                        </a:p>
                      </a:txBody>
                      <a:tcPr/>
                    </a:tc>
                  </a:tr>
                  <a:tr h="390398">
                    <a:tc>
                      <a:txBody>
                        <a:bodyPr/>
                        <a:lstStyle/>
                        <a:p>
                          <a:endParaRPr lang="en-US"/>
                        </a:p>
                      </a:txBody>
                      <a:tcPr>
                        <a:blipFill rotWithShape="0">
                          <a:blip r:embed="rId2"/>
                          <a:stretch>
                            <a:fillRect l="-800" t="-407813" r="-302000" b="-93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mc:Fallback>
      </mc:AlternateContent>
      <p:sp>
        <p:nvSpPr>
          <p:cNvPr id="6" name="TextBox 5"/>
          <p:cNvSpPr txBox="1"/>
          <p:nvPr/>
        </p:nvSpPr>
        <p:spPr>
          <a:xfrm>
            <a:off x="1524000" y="1295400"/>
            <a:ext cx="6096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Make a Scatterplot of the data in the table below.  “Level”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the Explanatory Variable (X=1, 2, or 3). </a:t>
            </a:r>
          </a:p>
        </p:txBody>
      </p:sp>
      <p:sp>
        <p:nvSpPr>
          <p:cNvPr id="9" name="TextBox 8"/>
          <p:cNvSpPr txBox="1"/>
          <p:nvPr/>
        </p:nvSpPr>
        <p:spPr>
          <a:xfrm>
            <a:off x="1502229" y="4419600"/>
            <a:ext cx="4474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Find the Grand Mean … this is the mean of all the Ys together … regardless of Level.  </a:t>
            </a:r>
          </a:p>
        </p:txBody>
      </p:sp>
      <mc:AlternateContent xmlns:mc="http://schemas.openxmlformats.org/markup-compatibility/2006" xmlns:a14="http://schemas.microsoft.com/office/drawing/2010/main">
        <mc:Choice Requires="a14">
          <p:sp>
            <p:nvSpPr>
              <p:cNvPr id="10" name="TextBox 9"/>
              <p:cNvSpPr txBox="1"/>
              <p:nvPr/>
            </p:nvSpPr>
            <p:spPr>
              <a:xfrm>
                <a:off x="6242951" y="4481155"/>
                <a:ext cx="15881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28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2800" b="0" i="1" u="none" strike="noStrike" kern="1200" cap="none" spc="0" normalizeH="0" baseline="0" noProof="0" smtClean="0">
                          <a:ln>
                            <a:noFill/>
                          </a:ln>
                          <a:solidFill>
                            <a:prstClr val="black"/>
                          </a:solidFill>
                          <a:effectLst/>
                          <a:uLnTx/>
                          <a:uFillTx/>
                          <a:latin typeface="Cambria Math"/>
                          <a:ea typeface="Cambria Math"/>
                          <a:cs typeface="+mn-cs"/>
                        </a:rPr>
                        <m:t>=</m:t>
                      </m:r>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2800" b="0" i="0" u="none" strike="noStrike" kern="1200" cap="none" spc="0" normalizeH="0" baseline="0" noProof="0" smtClean="0">
                          <a:ln>
                            <a:noFill/>
                          </a:ln>
                          <a:solidFill>
                            <a:prstClr val="black"/>
                          </a:solidFill>
                          <a:effectLst/>
                          <a:uLnTx/>
                          <a:uFillTx/>
                          <a:latin typeface="Cambria Math"/>
                          <a:ea typeface="+mn-ea"/>
                          <a:cs typeface="+mn-cs"/>
                        </a:rPr>
                        <m:t>= </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42951" y="4481155"/>
                <a:ext cx="1588127"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02228" y="5334000"/>
                <a:ext cx="447402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 Find the Conditional (Level) Means … this is the mean of the Ys per Level. Example: The Conditional mean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𝑌</m:t>
                        </m:r>
                      </m:e>
                      <m:e>
                        <m:r>
                          <a:rPr kumimoji="0" lang="en-US" sz="1800" b="0" i="1" u="none" strike="noStrike" kern="1200" cap="none" spc="0" normalizeH="0" baseline="0" noProof="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  </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02228" y="5334000"/>
                <a:ext cx="4474029" cy="1200329"/>
              </a:xfrm>
              <a:prstGeom prst="rect">
                <a:avLst/>
              </a:prstGeom>
              <a:blipFill>
                <a:blip r:embed="rId4"/>
                <a:stretch>
                  <a:fillRect l="-1090" t="-2538" r="-1499"/>
                </a:stretch>
              </a:blipFill>
            </p:spPr>
            <p:txBody>
              <a:bodyPr/>
              <a:lstStyle/>
              <a:p>
                <a:r>
                  <a:rPr lang="en-US">
                    <a:noFill/>
                  </a:rPr>
                  <a:t> </a:t>
                </a:r>
              </a:p>
            </p:txBody>
          </p:sp>
        </mc:Fallback>
      </mc:AlternateContent>
    </p:spTree>
    <p:extLst>
      <p:ext uri="{BB962C8B-B14F-4D97-AF65-F5344CB8AC3E}">
        <p14:creationId xmlns:p14="http://schemas.microsoft.com/office/powerpoint/2010/main" val="327336913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88346">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88346">
                    <a:tc>
                      <a:txBody>
                        <a:bodyPr/>
                        <a:lstStyle/>
                        <a:p>
                          <a:pPr algn="ctr"/>
                          <a:r>
                            <a:rPr lang="en-US" dirty="0"/>
                            <a:t>Y</a:t>
                          </a:r>
                          <a:r>
                            <a:rPr lang="en-US" baseline="-25000" dirty="0"/>
                            <a:t>1</a:t>
                          </a:r>
                          <a:r>
                            <a:rPr lang="en-US" dirty="0"/>
                            <a:t>|X=</a:t>
                          </a:r>
                          <a:r>
                            <a:rPr lang="en-US" dirty="0" err="1"/>
                            <a:t>i</a:t>
                          </a:r>
                          <a:endParaRPr lang="en-US" baseline="-25000" dirty="0"/>
                        </a:p>
                      </a:txBody>
                      <a:tcPr/>
                    </a:tc>
                    <a:tc>
                      <a:txBody>
                        <a:bodyPr/>
                        <a:lstStyle/>
                        <a:p>
                          <a:pPr algn="ctr"/>
                          <a:r>
                            <a:rPr lang="en-US" dirty="0"/>
                            <a:t>3</a:t>
                          </a:r>
                        </a:p>
                      </a:txBody>
                      <a:tcPr/>
                    </a:tc>
                    <a:tc>
                      <a:txBody>
                        <a:bodyPr/>
                        <a:lstStyle/>
                        <a:p>
                          <a:pPr algn="ctr"/>
                          <a:r>
                            <a:rPr lang="en-US" dirty="0"/>
                            <a:t>10</a:t>
                          </a:r>
                        </a:p>
                      </a:txBody>
                      <a:tcPr/>
                    </a:tc>
                    <a:tc>
                      <a:txBody>
                        <a:bodyPr/>
                        <a:lstStyle/>
                        <a:p>
                          <a:pPr algn="ctr"/>
                          <a:r>
                            <a:rPr lang="en-US" dirty="0"/>
                            <a:t>20</a:t>
                          </a:r>
                        </a:p>
                      </a:txBody>
                      <a:tcPr/>
                    </a:tc>
                    <a:extLst>
                      <a:ext uri="{0D108BD9-81ED-4DB2-BD59-A6C34878D82A}">
                        <a16:rowId xmlns:a16="http://schemas.microsoft.com/office/drawing/2014/main" val="10001"/>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2</a:t>
                          </a:r>
                          <a:r>
                            <a:rPr lang="en-US" dirty="0"/>
                            <a:t>|X=</a:t>
                          </a:r>
                          <a:r>
                            <a:rPr lang="en-US" dirty="0" err="1"/>
                            <a:t>i</a:t>
                          </a:r>
                          <a:endParaRPr lang="en-US" baseline="-25000" dirty="0"/>
                        </a:p>
                      </a:txBody>
                      <a:tcPr/>
                    </a:tc>
                    <a:tc>
                      <a:txBody>
                        <a:bodyPr/>
                        <a:lstStyle/>
                        <a:p>
                          <a:pPr algn="ctr"/>
                          <a:r>
                            <a:rPr lang="en-US" dirty="0"/>
                            <a:t>5</a:t>
                          </a:r>
                        </a:p>
                      </a:txBody>
                      <a:tcPr/>
                    </a:tc>
                    <a:tc>
                      <a:txBody>
                        <a:bodyPr/>
                        <a:lstStyle/>
                        <a:p>
                          <a:pPr algn="ctr"/>
                          <a:r>
                            <a:rPr lang="en-US" dirty="0"/>
                            <a:t>12</a:t>
                          </a:r>
                        </a:p>
                      </a:txBody>
                      <a:tcPr/>
                    </a:tc>
                    <a:tc>
                      <a:txBody>
                        <a:bodyPr/>
                        <a:lstStyle/>
                        <a:p>
                          <a:pPr algn="ctr"/>
                          <a:r>
                            <a:rPr lang="en-US" dirty="0"/>
                            <a:t>22</a:t>
                          </a:r>
                        </a:p>
                      </a:txBody>
                      <a:tcPr/>
                    </a:tc>
                    <a:extLst>
                      <a:ext uri="{0D108BD9-81ED-4DB2-BD59-A6C34878D82A}">
                        <a16:rowId xmlns:a16="http://schemas.microsoft.com/office/drawing/2014/main" val="10002"/>
                      </a:ext>
                    </a:extLst>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Y</a:t>
                          </a:r>
                          <a:r>
                            <a:rPr lang="en-US" baseline="-25000" dirty="0"/>
                            <a:t>3</a:t>
                          </a:r>
                          <a:r>
                            <a:rPr lang="en-US" dirty="0"/>
                            <a:t>|X=</a:t>
                          </a:r>
                          <a:r>
                            <a:rPr lang="en-US" dirty="0" err="1"/>
                            <a:t>i</a:t>
                          </a:r>
                          <a:endParaRPr lang="en-US" baseline="-25000" dirty="0"/>
                        </a:p>
                      </a:txBody>
                      <a:tcPr/>
                    </a:tc>
                    <a:tc>
                      <a:txBody>
                        <a:bodyPr/>
                        <a:lstStyle/>
                        <a:p>
                          <a:pPr algn="ctr"/>
                          <a:r>
                            <a:rPr lang="en-US" dirty="0"/>
                            <a:t>7</a:t>
                          </a:r>
                        </a:p>
                      </a:txBody>
                      <a:tcPr/>
                    </a:tc>
                    <a:tc>
                      <a:txBody>
                        <a:bodyPr/>
                        <a:lstStyle/>
                        <a:p>
                          <a:pPr algn="ctr"/>
                          <a:r>
                            <a:rPr lang="en-US" dirty="0"/>
                            <a:t>14</a:t>
                          </a:r>
                        </a:p>
                      </a:txBody>
                      <a:tcPr/>
                    </a:tc>
                    <a:tc>
                      <a:txBody>
                        <a:bodyPr/>
                        <a:lstStyle/>
                        <a:p>
                          <a:pPr algn="ctr"/>
                          <a:r>
                            <a:rPr lang="en-US" dirty="0"/>
                            <a:t>24</a:t>
                          </a:r>
                        </a:p>
                      </a:txBody>
                      <a:tcPr/>
                    </a:tc>
                    <a:extLst>
                      <a:ext uri="{0D108BD9-81ED-4DB2-BD59-A6C34878D82A}">
                        <a16:rowId xmlns:a16="http://schemas.microsoft.com/office/drawing/2014/main" val="10003"/>
                      </a:ext>
                    </a:extLst>
                  </a:tr>
                  <a:tr h="388346">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acc>
                                      <m:accPr>
                                        <m:chr m:val="̂"/>
                                        <m:ctrlPr>
                                          <a:rPr lang="en-US" i="1" smtClean="0">
                                            <a:latin typeface="Cambria Math" panose="02040503050406030204" pitchFamily="18" charset="0"/>
                                          </a:rPr>
                                        </m:ctrlPr>
                                      </m:accPr>
                                      <m:e>
                                        <m:r>
                                          <a:rPr lang="en-US" i="1" smtClean="0">
                                            <a:latin typeface="Cambria Math"/>
                                            <a:ea typeface="Cambria Math"/>
                                          </a:rPr>
                                          <m:t>𝜇</m:t>
                                        </m:r>
                                      </m:e>
                                    </m:acc>
                                  </m:e>
                                  <m:sub>
                                    <m:r>
                                      <a:rPr lang="en-US" i="1" smtClean="0">
                                        <a:latin typeface="Cambria Math" panose="02040503050406030204" pitchFamily="18" charset="0"/>
                                        <a:ea typeface="Cambria Math"/>
                                      </a:rPr>
                                      <m:t>𝑌</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𝑋</m:t>
                                    </m:r>
                                    <m:r>
                                      <a:rPr lang="en-US" b="0" i="1" smtClean="0">
                                        <a:latin typeface="Cambria Math" panose="02040503050406030204" pitchFamily="18" charset="0"/>
                                        <a:ea typeface="Cambria Math"/>
                                      </a:rPr>
                                      <m:t>=</m:t>
                                    </m:r>
                                    <m:r>
                                      <a:rPr lang="en-US" b="0" i="1" smtClean="0">
                                        <a:latin typeface="Cambria Math" panose="02040503050406030204" pitchFamily="18" charset="0"/>
                                        <a:ea typeface="Cambria Math"/>
                                      </a:rPr>
                                      <m:t>𝑖</m:t>
                                    </m:r>
                                  </m:sub>
                                </m:sSub>
                              </m:oMath>
                            </m:oMathPara>
                          </a14:m>
                          <a:endParaRPr lang="en-US" baseline="-25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12</a:t>
                          </a:r>
                        </a:p>
                      </a:txBody>
                      <a:tcPr/>
                    </a:tc>
                    <a:tc>
                      <a:txBody>
                        <a:bodyPr/>
                        <a:lstStyle/>
                        <a:p>
                          <a:pPr algn="ctr"/>
                          <a:r>
                            <a:rPr lang="en-US" b="1" dirty="0">
                              <a:solidFill>
                                <a:srgbClr val="FF0000"/>
                              </a:solidFill>
                            </a:rPr>
                            <a:t>22</a:t>
                          </a: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081326703"/>
                  </p:ext>
                </p:extLst>
              </p:nvPr>
            </p:nvGraphicFramePr>
            <p:xfrm>
              <a:off x="1371600" y="2209800"/>
              <a:ext cx="6096000" cy="1943782"/>
            </p:xfrm>
            <a:graphic>
              <a:graphicData uri="http://schemas.openxmlformats.org/drawingml/2006/table">
                <a:tbl>
                  <a:tblPr firstRow="1" bandRow="1">
                    <a:tableStyleId>{5C22544A-7EE6-4342-B048-85BDC9FD1C3A}</a:tableStyleId>
                  </a:tblPr>
                  <a:tblGrid>
                    <a:gridCol w="1524000"/>
                    <a:gridCol w="1524000"/>
                    <a:gridCol w="1524000"/>
                    <a:gridCol w="1524000"/>
                  </a:tblGrid>
                  <a:tr h="388346">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88346">
                    <a:tc>
                      <a:txBody>
                        <a:bodyPr/>
                        <a:lstStyle/>
                        <a:p>
                          <a:pPr algn="ctr"/>
                          <a:r>
                            <a:rPr lang="en-US" dirty="0" smtClean="0"/>
                            <a:t>Y</a:t>
                          </a:r>
                          <a:r>
                            <a:rPr lang="en-US" baseline="-25000" dirty="0" smtClean="0"/>
                            <a:t>1</a:t>
                          </a:r>
                          <a:r>
                            <a:rPr lang="en-US" dirty="0" smtClean="0"/>
                            <a:t>|X=</a:t>
                          </a:r>
                          <a:r>
                            <a:rPr lang="en-US" dirty="0" err="1" smtClean="0"/>
                            <a:t>i</a:t>
                          </a:r>
                          <a:endParaRPr lang="en-US" baseline="-25000" dirty="0"/>
                        </a:p>
                      </a:txBody>
                      <a:tcPr/>
                    </a:tc>
                    <a:tc>
                      <a:txBody>
                        <a:bodyPr/>
                        <a:lstStyle/>
                        <a:p>
                          <a:pPr algn="ctr"/>
                          <a:r>
                            <a:rPr lang="en-US" dirty="0" smtClean="0"/>
                            <a:t>3</a:t>
                          </a:r>
                          <a:endParaRPr lang="en-US" dirty="0"/>
                        </a:p>
                      </a:txBody>
                      <a:tcPr/>
                    </a:tc>
                    <a:tc>
                      <a:txBody>
                        <a:bodyPr/>
                        <a:lstStyle/>
                        <a:p>
                          <a:pPr algn="ctr"/>
                          <a:r>
                            <a:rPr lang="en-US" dirty="0" smtClean="0"/>
                            <a:t>10</a:t>
                          </a:r>
                          <a:endParaRPr lang="en-US" dirty="0"/>
                        </a:p>
                      </a:txBody>
                      <a:tcPr/>
                    </a:tc>
                    <a:tc>
                      <a:txBody>
                        <a:bodyPr/>
                        <a:lstStyle/>
                        <a:p>
                          <a:pPr algn="ctr"/>
                          <a:r>
                            <a:rPr lang="en-US" dirty="0" smtClean="0"/>
                            <a:t>20</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2</a:t>
                          </a:r>
                          <a:r>
                            <a:rPr lang="en-US" dirty="0" smtClean="0"/>
                            <a:t>|X=</a:t>
                          </a:r>
                          <a:r>
                            <a:rPr lang="en-US" dirty="0" err="1" smtClean="0"/>
                            <a:t>i</a:t>
                          </a:r>
                          <a:endParaRPr lang="en-US" baseline="-25000" dirty="0" smtClean="0"/>
                        </a:p>
                      </a:txBody>
                      <a:tcPr/>
                    </a:tc>
                    <a:tc>
                      <a:txBody>
                        <a:bodyPr/>
                        <a:lstStyle/>
                        <a:p>
                          <a:pPr algn="ctr"/>
                          <a:r>
                            <a:rPr lang="en-US" dirty="0" smtClean="0"/>
                            <a:t>5</a:t>
                          </a:r>
                          <a:endParaRPr lang="en-US" dirty="0"/>
                        </a:p>
                      </a:txBody>
                      <a:tcPr/>
                    </a:tc>
                    <a:tc>
                      <a:txBody>
                        <a:bodyPr/>
                        <a:lstStyle/>
                        <a:p>
                          <a:pPr algn="ctr"/>
                          <a:r>
                            <a:rPr lang="en-US" dirty="0" smtClean="0"/>
                            <a:t>12</a:t>
                          </a:r>
                          <a:endParaRPr lang="en-US" dirty="0"/>
                        </a:p>
                      </a:txBody>
                      <a:tcPr/>
                    </a:tc>
                    <a:tc>
                      <a:txBody>
                        <a:bodyPr/>
                        <a:lstStyle/>
                        <a:p>
                          <a:pPr algn="ctr"/>
                          <a:r>
                            <a:rPr lang="en-US" dirty="0" smtClean="0"/>
                            <a:t>22</a:t>
                          </a:r>
                          <a:endParaRPr lang="en-US" dirty="0"/>
                        </a:p>
                      </a:txBody>
                      <a:tcPr/>
                    </a:tc>
                  </a:tr>
                  <a:tr h="3883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Y</a:t>
                          </a:r>
                          <a:r>
                            <a:rPr lang="en-US" baseline="-25000" dirty="0" smtClean="0"/>
                            <a:t>3</a:t>
                          </a:r>
                          <a:r>
                            <a:rPr lang="en-US" dirty="0" smtClean="0"/>
                            <a:t>|X=</a:t>
                          </a:r>
                          <a:r>
                            <a:rPr lang="en-US" dirty="0" err="1" smtClean="0"/>
                            <a:t>i</a:t>
                          </a:r>
                          <a:endParaRPr lang="en-US" baseline="-25000" dirty="0" smtClean="0"/>
                        </a:p>
                      </a:txBody>
                      <a:tcPr/>
                    </a:tc>
                    <a:tc>
                      <a:txBody>
                        <a:bodyPr/>
                        <a:lstStyle/>
                        <a:p>
                          <a:pPr algn="ctr"/>
                          <a:r>
                            <a:rPr lang="en-US" dirty="0" smtClean="0"/>
                            <a:t>7</a:t>
                          </a:r>
                          <a:endParaRPr lang="en-US" dirty="0"/>
                        </a:p>
                      </a:txBody>
                      <a:tcPr/>
                    </a:tc>
                    <a:tc>
                      <a:txBody>
                        <a:bodyPr/>
                        <a:lstStyle/>
                        <a:p>
                          <a:pPr algn="ctr"/>
                          <a:r>
                            <a:rPr lang="en-US" dirty="0" smtClean="0"/>
                            <a:t>14</a:t>
                          </a:r>
                          <a:endParaRPr lang="en-US" dirty="0"/>
                        </a:p>
                      </a:txBody>
                      <a:tcPr/>
                    </a:tc>
                    <a:tc>
                      <a:txBody>
                        <a:bodyPr/>
                        <a:lstStyle/>
                        <a:p>
                          <a:pPr algn="ctr"/>
                          <a:r>
                            <a:rPr lang="en-US" dirty="0" smtClean="0"/>
                            <a:t>24</a:t>
                          </a:r>
                          <a:endParaRPr lang="en-US" dirty="0"/>
                        </a:p>
                      </a:txBody>
                      <a:tcPr/>
                    </a:tc>
                  </a:tr>
                  <a:tr h="390398">
                    <a:tc>
                      <a:txBody>
                        <a:bodyPr/>
                        <a:lstStyle/>
                        <a:p>
                          <a:endParaRPr lang="en-US"/>
                        </a:p>
                      </a:txBody>
                      <a:tcPr>
                        <a:blipFill rotWithShape="0">
                          <a:blip r:embed="rId2"/>
                          <a:stretch>
                            <a:fillRect l="-800" t="-407813" r="-302000" b="-1718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12</a:t>
                          </a:r>
                        </a:p>
                      </a:txBody>
                      <a:tcPr/>
                    </a:tc>
                    <a:tc>
                      <a:txBody>
                        <a:bodyPr/>
                        <a:lstStyle/>
                        <a:p>
                          <a:pPr algn="ctr"/>
                          <a:r>
                            <a:rPr lang="en-US" b="1" dirty="0" smtClean="0">
                              <a:solidFill>
                                <a:srgbClr val="FF0000"/>
                              </a:solidFill>
                            </a:rPr>
                            <a:t>22</a:t>
                          </a:r>
                          <a:endParaRPr lang="en-US" dirty="0"/>
                        </a:p>
                      </a:txBody>
                      <a:tcPr/>
                    </a:tc>
                  </a:tr>
                </a:tbl>
              </a:graphicData>
            </a:graphic>
          </p:graphicFrame>
        </mc:Fallback>
      </mc:AlternateContent>
      <p:sp>
        <p:nvSpPr>
          <p:cNvPr id="6" name="TextBox 5"/>
          <p:cNvSpPr txBox="1"/>
          <p:nvPr/>
        </p:nvSpPr>
        <p:spPr>
          <a:xfrm>
            <a:off x="1524000" y="1295400"/>
            <a:ext cx="6096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Make a Scatterplot of the data in the table below.  “Level”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the Explanatory Variable (X=1, 2, or 3). </a:t>
            </a:r>
          </a:p>
        </p:txBody>
      </p:sp>
      <p:sp>
        <p:nvSpPr>
          <p:cNvPr id="9" name="TextBox 8"/>
          <p:cNvSpPr txBox="1"/>
          <p:nvPr/>
        </p:nvSpPr>
        <p:spPr>
          <a:xfrm>
            <a:off x="1502229" y="4419600"/>
            <a:ext cx="44740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Find the Grand Mean … this is the mean of all the Y’s together … regardless of Level.  </a:t>
            </a:r>
          </a:p>
        </p:txBody>
      </p:sp>
      <mc:AlternateContent xmlns:mc="http://schemas.openxmlformats.org/markup-compatibility/2006" xmlns:a14="http://schemas.microsoft.com/office/drawing/2010/main">
        <mc:Choice Requires="a14">
          <p:sp>
            <p:nvSpPr>
              <p:cNvPr id="10" name="TextBox 9"/>
              <p:cNvSpPr txBox="1"/>
              <p:nvPr/>
            </p:nvSpPr>
            <p:spPr>
              <a:xfrm>
                <a:off x="6242951" y="4481155"/>
                <a:ext cx="15935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m:t>
                      </m:r>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2000" b="0" i="0" u="none" strike="noStrike" kern="1200" cap="none" spc="0" normalizeH="0" baseline="0" noProof="0" smtClean="0">
                          <a:ln>
                            <a:noFill/>
                          </a:ln>
                          <a:solidFill>
                            <a:prstClr val="black"/>
                          </a:solidFill>
                          <a:effectLst/>
                          <a:uLnTx/>
                          <a:uFillTx/>
                          <a:latin typeface="Cambria Math"/>
                          <a:ea typeface="+mn-ea"/>
                          <a:cs typeface="+mn-cs"/>
                        </a:rPr>
                        <m:t>=</m:t>
                      </m:r>
                      <m:r>
                        <m:rPr>
                          <m:nor/>
                        </m:rPr>
                        <a:rPr kumimoji="0" lang="en-US" sz="2800" b="1" i="0" u="none" strike="noStrike" kern="1200" cap="none" spc="0" normalizeH="0" baseline="0" noProof="0" dirty="0">
                          <a:ln>
                            <a:noFill/>
                          </a:ln>
                          <a:solidFill>
                            <a:srgbClr val="FF0000"/>
                          </a:solidFill>
                          <a:effectLst/>
                          <a:uLnTx/>
                          <a:uFillTx/>
                          <a:latin typeface="Calibri"/>
                          <a:ea typeface="+mn-ea"/>
                          <a:cs typeface="+mn-cs"/>
                        </a:rPr>
                        <m:t>13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242951" y="4481155"/>
                <a:ext cx="1593513"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02228" y="5334000"/>
                <a:ext cx="447402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 Find the Conditional (Level) Means … this is the mean of the Y’s per Level. Example: The Conditional mean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dPr>
                      <m:e>
                        <m:r>
                          <a:rPr kumimoji="0" lang="en-US" sz="1800" b="0" i="1" u="none" strike="noStrike" kern="1200" cap="none" spc="0" normalizeH="0" baseline="0" noProof="0">
                            <a:ln>
                              <a:noFill/>
                            </a:ln>
                            <a:solidFill>
                              <a:prstClr val="black"/>
                            </a:solidFill>
                            <a:effectLst/>
                            <a:uLnTx/>
                            <a:uFillTx/>
                            <a:latin typeface="Cambria Math"/>
                            <a:ea typeface="+mn-ea"/>
                            <a:cs typeface="+mn-cs"/>
                          </a:rPr>
                          <m:t>𝑌</m:t>
                        </m:r>
                      </m:e>
                      <m:e>
                        <m:r>
                          <a:rPr kumimoji="0" lang="en-US" sz="1800" b="0" i="1" u="none" strike="noStrike" kern="1200" cap="none" spc="0" normalizeH="0" baseline="0" noProof="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  </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02228" y="5334000"/>
                <a:ext cx="4474029" cy="1200329"/>
              </a:xfrm>
              <a:prstGeom prst="rect">
                <a:avLst/>
              </a:prstGeom>
              <a:blipFill rotWithShape="0">
                <a:blip r:embed="rId4"/>
                <a:stretch>
                  <a:fillRect l="-1090" t="-2538" r="-1499"/>
                </a:stretch>
              </a:blipFill>
            </p:spPr>
            <p:txBody>
              <a:bodyPr/>
              <a:lstStyle/>
              <a:p>
                <a:r>
                  <a:rPr lang="en-US">
                    <a:noFill/>
                  </a:rPr>
                  <a:t> </a:t>
                </a:r>
              </a:p>
            </p:txBody>
          </p:sp>
        </mc:Fallback>
      </mc:AlternateContent>
    </p:spTree>
    <p:extLst>
      <p:ext uri="{BB962C8B-B14F-4D97-AF65-F5344CB8AC3E}">
        <p14:creationId xmlns:p14="http://schemas.microsoft.com/office/powerpoint/2010/main" val="25234805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gridSpan="4">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m:oMathPara>
                          </a14:m>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10459055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gridCol w="1827848"/>
                    <a:gridCol w="1827848"/>
                    <a:gridCol w="1731645"/>
                  </a:tblGrid>
                  <a:tr h="370840">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70840">
                    <a:tc>
                      <a:txBody>
                        <a:bodyPr/>
                        <a:lstStyle/>
                        <a:p>
                          <a:endParaRPr lang="en-US"/>
                        </a:p>
                      </a:txBody>
                      <a:tcPr>
                        <a:blipFill rotWithShape="0">
                          <a:blip r:embed="rId2"/>
                          <a:stretch>
                            <a:fillRect l="-264" t="-108197" r="-234565" b="-3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2"/>
                          <a:stretch>
                            <a:fillRect l="-264" t="-208197" r="-234565" b="-2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2"/>
                          <a:stretch>
                            <a:fillRect l="-264" t="-308197" r="-234565" b="-11147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gridSpan="4">
                      <a:txBody>
                        <a:bodyPr/>
                        <a:lstStyle/>
                        <a:p>
                          <a:endParaRPr lang="en-US"/>
                        </a:p>
                      </a:txBody>
                      <a:tcPr>
                        <a:blipFill rotWithShape="0">
                          <a:blip r:embed="rId2"/>
                          <a:stretch>
                            <a:fillRect l="-79" t="-408197" r="-316" b="-1147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Separate</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 where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a:ln>
                          <a:noFill/>
                        </a:ln>
                        <a:solidFill>
                          <a:prstClr val="black"/>
                        </a:solidFill>
                        <a:effectLst/>
                        <a:uLnTx/>
                        <a:uFillTx/>
                        <a:latin typeface="Cambria Math"/>
                        <a:ea typeface="Cambria Math"/>
                        <a:cs typeface="+mn-cs"/>
                      </a:rPr>
                      <m:t>𝑖</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𝑌</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smtClean="0">
                            <a:ln>
                              <a:noFill/>
                            </a:ln>
                            <a:solidFill>
                              <a:prstClr val="black"/>
                            </a:solidFill>
                            <a:effectLst/>
                            <a:uLnTx/>
                            <a:uFillTx/>
                            <a:latin typeface="Cambria Math"/>
                            <a:ea typeface="Cambria Math"/>
                            <a:cs typeface="+mn-cs"/>
                          </a:rPr>
                          <m:t>𝑖</m:t>
                        </m:r>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r h="370840">
                    <a:tc gridSpan="4">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m:oMathPara>
                          </a14:m>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79569972"/>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gridCol w="1827848"/>
                    <a:gridCol w="1827848"/>
                    <a:gridCol w="1731644"/>
                  </a:tblGrid>
                  <a:tr h="370840">
                    <a:tc>
                      <a:txBody>
                        <a:bodyPr/>
                        <a:lstStyle/>
                        <a:p>
                          <a:endParaRPr lang="en-US" dirty="0"/>
                        </a:p>
                      </a:txBody>
                      <a:tcPr/>
                    </a:tc>
                    <a:tc>
                      <a:txBody>
                        <a:bodyPr/>
                        <a:lstStyle/>
                        <a:p>
                          <a:pPr algn="ctr"/>
                          <a:r>
                            <a:rPr lang="en-US" dirty="0" smtClean="0"/>
                            <a:t>Level </a:t>
                          </a:r>
                          <a:r>
                            <a:rPr lang="en-US" dirty="0" err="1" smtClean="0"/>
                            <a:t>i</a:t>
                          </a:r>
                          <a:r>
                            <a:rPr lang="en-US" dirty="0" smtClean="0"/>
                            <a:t>=1</a:t>
                          </a:r>
                          <a:endParaRPr lang="en-US" dirty="0"/>
                        </a:p>
                      </a:txBody>
                      <a:tcPr/>
                    </a:tc>
                    <a:tc>
                      <a:txBody>
                        <a:bodyPr/>
                        <a:lstStyle/>
                        <a:p>
                          <a:pPr algn="ctr"/>
                          <a:r>
                            <a:rPr lang="en-US" dirty="0" smtClean="0"/>
                            <a:t>Level </a:t>
                          </a:r>
                          <a:r>
                            <a:rPr lang="en-US" dirty="0" err="1" smtClean="0"/>
                            <a:t>i</a:t>
                          </a:r>
                          <a:r>
                            <a:rPr lang="en-US" dirty="0" smtClean="0"/>
                            <a:t>=2</a:t>
                          </a:r>
                          <a:endParaRPr lang="en-US" dirty="0"/>
                        </a:p>
                      </a:txBody>
                      <a:tcPr/>
                    </a:tc>
                    <a:tc>
                      <a:txBody>
                        <a:bodyPr/>
                        <a:lstStyle/>
                        <a:p>
                          <a:pPr algn="ctr"/>
                          <a:r>
                            <a:rPr lang="en-US" baseline="0" dirty="0" smtClean="0"/>
                            <a:t>Level </a:t>
                          </a:r>
                          <a:r>
                            <a:rPr lang="en-US" baseline="0" dirty="0" err="1" smtClean="0"/>
                            <a:t>i</a:t>
                          </a:r>
                          <a:r>
                            <a:rPr lang="en-US" baseline="0" dirty="0" smtClean="0"/>
                            <a:t>=3</a:t>
                          </a:r>
                          <a:endParaRPr lang="en-US" dirty="0"/>
                        </a:p>
                      </a:txBody>
                      <a:tcPr/>
                    </a:tc>
                  </a:tr>
                  <a:tr h="370840">
                    <a:tc>
                      <a:txBody>
                        <a:bodyPr/>
                        <a:lstStyle/>
                        <a:p>
                          <a:endParaRPr lang="en-US"/>
                        </a:p>
                      </a:txBody>
                      <a:tcPr>
                        <a:blipFill rotWithShape="0">
                          <a:blip r:embed="rId5"/>
                          <a:stretch>
                            <a:fillRect l="-264" t="-108197" r="-234565" b="-3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5"/>
                          <a:stretch>
                            <a:fillRect l="-264" t="-208197" r="-234565" b="-2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endParaRPr lang="en-US"/>
                        </a:p>
                      </a:txBody>
                      <a:tcPr>
                        <a:blipFill rotWithShape="0">
                          <a:blip r:embed="rId5"/>
                          <a:stretch>
                            <a:fillRect l="-264" t="-308197" r="-234565" b="-113115"/>
                          </a:stretch>
                        </a:blipFill>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gridSpan="4">
                      <a:txBody>
                        <a:bodyPr/>
                        <a:lstStyle/>
                        <a:p>
                          <a:endParaRPr lang="en-US"/>
                        </a:p>
                      </a:txBody>
                      <a:tcPr>
                        <a:blipFill rotWithShape="0">
                          <a:blip r:embed="rId5"/>
                          <a:stretch>
                            <a:fillRect l="-79" t="-408197" r="-316" b="-1311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bl>
              </a:graphicData>
            </a:graphic>
          </p:graphicFrame>
        </mc:Fallback>
      </mc:AlternateContent>
      <p:sp>
        <p:nvSpPr>
          <p:cNvPr id="9" name="TextBox 8"/>
          <p:cNvSpPr txBox="1"/>
          <p:nvPr/>
        </p:nvSpPr>
        <p:spPr>
          <a:xfrm>
            <a:off x="663222" y="642013"/>
            <a:ext cx="5181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Equal</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3FC57F66-98A1-4F1E-ABA5-C6CF10DB3ED0}"/>
                  </a:ext>
                </a:extLst>
              </p:cNvPr>
              <p:cNvGraphicFramePr>
                <a:graphicFrameLocks noGrp="1"/>
              </p:cNvGraphicFramePr>
              <p:nvPr>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3" name="Table 12">
                <a:extLst>
                  <a:ext uri="{FF2B5EF4-FFF2-40B4-BE49-F238E27FC236}">
                    <a16:creationId xmlns:a16="http://schemas.microsoft.com/office/drawing/2014/main" id="{3FC57F66-98A1-4F1E-ABA5-C6CF10DB3ED0}"/>
                  </a:ext>
                </a:extLst>
              </p:cNvPr>
              <p:cNvGraphicFramePr>
                <a:graphicFrameLocks noGrp="1"/>
              </p:cNvGraphicFramePr>
              <p:nvPr>
                <p:extLst>
                  <p:ext uri="{D42A27DB-BD31-4B8C-83A1-F6EECF244321}">
                    <p14:modId xmlns:p14="http://schemas.microsoft.com/office/powerpoint/2010/main" val="2673425118"/>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FD2FD3-1460-47B2-9726-118C60CAF034}"/>
                  </a:ext>
                </a:extLst>
              </p:cNvPr>
              <p:cNvSpPr txBox="1"/>
              <p:nvPr/>
            </p:nvSpPr>
            <p:spPr>
              <a:xfrm>
                <a:off x="6400800" y="1195982"/>
                <a:ext cx="15935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m:t>
                      </m:r>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2000" b="0" i="0" u="none" strike="noStrike" kern="1200" cap="none" spc="0" normalizeH="0" baseline="0" noProof="0" smtClean="0">
                          <a:ln>
                            <a:noFill/>
                          </a:ln>
                          <a:solidFill>
                            <a:prstClr val="black"/>
                          </a:solidFill>
                          <a:effectLst/>
                          <a:uLnTx/>
                          <a:uFillTx/>
                          <a:latin typeface="Cambria Math"/>
                          <a:ea typeface="+mn-ea"/>
                          <a:cs typeface="+mn-cs"/>
                        </a:rPr>
                        <m:t>=</m:t>
                      </m:r>
                      <m:r>
                        <m:rPr>
                          <m:nor/>
                        </m:rPr>
                        <a:rPr kumimoji="0" lang="en-US" sz="2800" b="1" i="0" u="none" strike="noStrike" kern="1200" cap="none" spc="0" normalizeH="0" baseline="0" noProof="0" dirty="0">
                          <a:ln>
                            <a:noFill/>
                          </a:ln>
                          <a:solidFill>
                            <a:srgbClr val="FF0000"/>
                          </a:solidFill>
                          <a:effectLst/>
                          <a:uLnTx/>
                          <a:uFillTx/>
                          <a:latin typeface="Calibri"/>
                          <a:ea typeface="+mn-ea"/>
                          <a:cs typeface="+mn-cs"/>
                        </a:rPr>
                        <m:t>13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a:extLst>
                  <a:ext uri="{FF2B5EF4-FFF2-40B4-BE49-F238E27FC236}">
                    <a16:creationId xmlns:a16="http://schemas.microsoft.com/office/drawing/2014/main" id="{B7FD2FD3-1460-47B2-9726-118C60CAF034}"/>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621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dirty="0"/>
                            <a:t> </a:t>
                          </a: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980366418"/>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264" t="-108197" r="-234565" b="-3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1"/>
                      </a:ext>
                    </a:extLst>
                  </a:tr>
                  <a:tr h="370840">
                    <a:tc>
                      <a:txBody>
                        <a:bodyPr/>
                        <a:lstStyle/>
                        <a:p>
                          <a:endParaRPr lang="en-US"/>
                        </a:p>
                      </a:txBody>
                      <a:tcPr>
                        <a:blipFill>
                          <a:blip r:embed="rId2"/>
                          <a:stretch>
                            <a:fillRect l="-264" t="-208197" r="-234565" b="-2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endParaRPr lang="en-US"/>
                        </a:p>
                      </a:txBody>
                      <a:tcPr>
                        <a:blipFill>
                          <a:blip r:embed="rId2"/>
                          <a:stretch>
                            <a:fillRect l="-264" t="-308197" r="-234565" b="-111475"/>
                          </a:stretch>
                        </a:blipFill>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r h="370840">
                    <a:tc gridSpan="4">
                      <a:txBody>
                        <a:bodyPr/>
                        <a:lstStyle/>
                        <a:p>
                          <a:endParaRPr lang="en-US"/>
                        </a:p>
                      </a:txBody>
                      <a:tcPr>
                        <a:blipFill>
                          <a:blip r:embed="rId2"/>
                          <a:stretch>
                            <a:fillRect l="-79" t="-408197" r="-316" b="-11475"/>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Separate</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 where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a:ln>
                          <a:noFill/>
                        </a:ln>
                        <a:solidFill>
                          <a:prstClr val="black"/>
                        </a:solidFill>
                        <a:effectLst/>
                        <a:uLnTx/>
                        <a:uFillTx/>
                        <a:latin typeface="Cambria Math"/>
                        <a:ea typeface="Cambria Math"/>
                        <a:cs typeface="+mn-cs"/>
                      </a:rPr>
                      <m:t>𝑖</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𝑌</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smtClean="0">
                            <a:ln>
                              <a:noFill/>
                            </a:ln>
                            <a:solidFill>
                              <a:prstClr val="black"/>
                            </a:solidFill>
                            <a:effectLst/>
                            <a:uLnTx/>
                            <a:uFillTx/>
                            <a:latin typeface="Cambria Math"/>
                            <a:ea typeface="Cambria Math"/>
                            <a:cs typeface="+mn-cs"/>
                          </a:rPr>
                          <m:t>𝑖</m:t>
                        </m:r>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sz="1800" b="1" dirty="0">
                              <a:solidFill>
                                <a:srgbClr val="FF0000"/>
                              </a:solidFill>
                            </a:rPr>
                            <a:t> 462</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572506853"/>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5"/>
                          <a:stretch>
                            <a:fillRect l="-264" t="-108197" r="-234565" b="-324590"/>
                          </a:stretch>
                        </a:blipFill>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endParaRPr lang="en-US"/>
                        </a:p>
                      </a:txBody>
                      <a:tcPr>
                        <a:blipFill>
                          <a:blip r:embed="rId5"/>
                          <a:stretch>
                            <a:fillRect l="-264" t="-208197" r="-234565" b="-224590"/>
                          </a:stretch>
                        </a:blipFill>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264" t="-308197" r="-234565" b="-124590"/>
                          </a:stretch>
                        </a:blipFill>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5"/>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p:sp>
        <p:nvSpPr>
          <p:cNvPr id="9" name="TextBox 8"/>
          <p:cNvSpPr txBox="1"/>
          <p:nvPr/>
        </p:nvSpPr>
        <p:spPr>
          <a:xfrm>
            <a:off x="304800" y="753193"/>
            <a:ext cx="5372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Equal</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ext uri="{D42A27DB-BD31-4B8C-83A1-F6EECF244321}">
                    <p14:modId xmlns:p14="http://schemas.microsoft.com/office/powerpoint/2010/main" val="2757078956"/>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4D6D3D-12A3-4A11-9E52-ABC0A5322A00}"/>
                  </a:ext>
                </a:extLst>
              </p:cNvPr>
              <p:cNvSpPr txBox="1"/>
              <p:nvPr/>
            </p:nvSpPr>
            <p:spPr>
              <a:xfrm>
                <a:off x="6400800" y="1195982"/>
                <a:ext cx="15935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m:t>
                      </m:r>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2000" b="0" i="0" u="none" strike="noStrike" kern="1200" cap="none" spc="0" normalizeH="0" baseline="0" noProof="0" smtClean="0">
                          <a:ln>
                            <a:noFill/>
                          </a:ln>
                          <a:solidFill>
                            <a:prstClr val="black"/>
                          </a:solidFill>
                          <a:effectLst/>
                          <a:uLnTx/>
                          <a:uFillTx/>
                          <a:latin typeface="Cambria Math"/>
                          <a:ea typeface="+mn-ea"/>
                          <a:cs typeface="+mn-cs"/>
                        </a:rPr>
                        <m:t>=</m:t>
                      </m:r>
                      <m:r>
                        <m:rPr>
                          <m:nor/>
                        </m:rPr>
                        <a:rPr kumimoji="0" lang="en-US" sz="2800" b="1" i="0" u="none" strike="noStrike" kern="1200" cap="none" spc="0" normalizeH="0" baseline="0" noProof="0" dirty="0">
                          <a:ln>
                            <a:noFill/>
                          </a:ln>
                          <a:solidFill>
                            <a:srgbClr val="FF0000"/>
                          </a:solidFill>
                          <a:effectLst/>
                          <a:uLnTx/>
                          <a:uFillTx/>
                          <a:latin typeface="Calibri"/>
                          <a:ea typeface="+mn-ea"/>
                          <a:cs typeface="+mn-cs"/>
                        </a:rPr>
                        <m:t>13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7F4D6D3D-12A3-4A11-9E52-ABC0A5322A00}"/>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77284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639762"/>
          </a:xfrm>
        </p:spPr>
        <p:txBody>
          <a:bodyPr>
            <a:normAutofit fontScale="90000"/>
          </a:bodyPr>
          <a:lstStyle/>
          <a:p>
            <a:r>
              <a:rPr lang="en-US" dirty="0"/>
              <a:t>Pure ANOVA</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algn="ct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30000" dirty="0"/>
                        </a:p>
                      </a:txBody>
                      <a:tcPr/>
                    </a:tc>
                    <a:tc>
                      <a:txBody>
                        <a:bodyPr/>
                        <a:lstStyle/>
                        <a:p>
                          <a:pPr algn="ctr"/>
                          <a:r>
                            <a:rPr lang="en-US" b="1" dirty="0">
                              <a:solidFill>
                                <a:srgbClr val="FF0000"/>
                              </a:solidFill>
                            </a:rPr>
                            <a:t>(3-5)</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(10-12)</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(20-22)</a:t>
                          </a:r>
                          <a:r>
                            <a:rPr lang="en-US" b="1" baseline="30000" dirty="0">
                              <a:solidFill>
                                <a:srgbClr val="FF0000"/>
                              </a:solidFill>
                            </a:rPr>
                            <a:t>2</a:t>
                          </a:r>
                          <a:r>
                            <a:rPr lang="en-US" b="1" dirty="0">
                              <a:solidFill>
                                <a:srgbClr val="FF0000"/>
                              </a:solidFill>
                            </a:rPr>
                            <a:t> = 4</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0" smtClean="0">
                                  <a:latin typeface="Cambria Math" panose="02040503050406030204" pitchFamily="18" charset="0"/>
                                </a:rPr>
                                <m:t>(</m:t>
                              </m:r>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i="1" smtClean="0">
                                          <a:latin typeface="Cambria Math"/>
                                          <a:ea typeface="Cambria Math"/>
                                        </a:rPr>
                                        <m:t>𝜇</m:t>
                                      </m:r>
                                    </m:e>
                                  </m:acc>
                                  <m:r>
                                    <a:rPr lang="en-US" b="0" i="1" baseline="-25000" smtClean="0">
                                      <a:latin typeface="Cambria Math"/>
                                      <a:ea typeface="Cambria Math"/>
                                    </a:rPr>
                                    <m:t>𝑖</m:t>
                                  </m:r>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𝑺𝒆𝒑𝒂𝒓𝒂𝒕𝒆</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dirty="0"/>
                            <a:t> </a:t>
                          </a:r>
                          <a:r>
                            <a:rPr lang="en-US" sz="1800" b="1" dirty="0">
                              <a:solidFill>
                                <a:srgbClr val="FF0000"/>
                              </a:solidFill>
                            </a:rPr>
                            <a:t>24</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86332060"/>
                  </p:ext>
                </p:extLst>
              </p:nvPr>
            </p:nvGraphicFramePr>
            <p:xfrm>
              <a:off x="685800" y="4521200"/>
              <a:ext cx="7696201"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5">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2"/>
                          <a:stretch>
                            <a:fillRect l="-264" t="-108197" r="-234565" b="-324590"/>
                          </a:stretch>
                        </a:blipFill>
                      </a:tcPr>
                    </a:tc>
                    <a:tc>
                      <a:txBody>
                        <a:bodyPr/>
                        <a:lstStyle/>
                        <a:p>
                          <a:pPr algn="ctr"/>
                          <a:r>
                            <a:rPr lang="en-US" b="1" dirty="0">
                              <a:solidFill>
                                <a:srgbClr val="FF0000"/>
                              </a:solidFill>
                            </a:rPr>
                            <a:t>(3-5)</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(10-12)</a:t>
                          </a:r>
                          <a:r>
                            <a:rPr lang="en-US" b="1" baseline="30000" dirty="0">
                              <a:solidFill>
                                <a:srgbClr val="FF0000"/>
                              </a:solidFill>
                            </a:rPr>
                            <a:t>2</a:t>
                          </a:r>
                          <a:r>
                            <a:rPr lang="en-US" b="1" dirty="0">
                              <a:solidFill>
                                <a:srgbClr val="FF0000"/>
                              </a:solidFill>
                            </a:rPr>
                            <a:t> = 4</a:t>
                          </a:r>
                        </a:p>
                      </a:txBody>
                      <a:tcPr/>
                    </a:tc>
                    <a:tc>
                      <a:txBody>
                        <a:bodyPr/>
                        <a:lstStyle/>
                        <a:p>
                          <a:pPr algn="ctr"/>
                          <a:r>
                            <a:rPr lang="en-US" b="1" dirty="0">
                              <a:solidFill>
                                <a:srgbClr val="FF0000"/>
                              </a:solidFill>
                            </a:rPr>
                            <a:t>(20-22)</a:t>
                          </a:r>
                          <a:r>
                            <a:rPr lang="en-US" b="1" baseline="30000" dirty="0">
                              <a:solidFill>
                                <a:srgbClr val="FF0000"/>
                              </a:solidFill>
                            </a:rPr>
                            <a:t>2</a:t>
                          </a:r>
                          <a:r>
                            <a:rPr lang="en-US" b="1" dirty="0">
                              <a:solidFill>
                                <a:srgbClr val="FF0000"/>
                              </a:solidFill>
                            </a:rPr>
                            <a:t> = 4</a:t>
                          </a:r>
                        </a:p>
                      </a:txBody>
                      <a:tcPr/>
                    </a:tc>
                    <a:extLst>
                      <a:ext uri="{0D108BD9-81ED-4DB2-BD59-A6C34878D82A}">
                        <a16:rowId xmlns:a16="http://schemas.microsoft.com/office/drawing/2014/main" val="10001"/>
                      </a:ext>
                    </a:extLst>
                  </a:tr>
                  <a:tr h="370840">
                    <a:tc>
                      <a:txBody>
                        <a:bodyPr/>
                        <a:lstStyle/>
                        <a:p>
                          <a:endParaRPr lang="en-US"/>
                        </a:p>
                      </a:txBody>
                      <a:tcPr>
                        <a:blipFill>
                          <a:blip r:embed="rId2"/>
                          <a:stretch>
                            <a:fillRect l="-264" t="-208197" r="-234565" b="-224590"/>
                          </a:stretch>
                        </a:blipFill>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tc>
                      <a:txBody>
                        <a:bodyPr/>
                        <a:lstStyle/>
                        <a:p>
                          <a:pPr algn="ctr"/>
                          <a:r>
                            <a:rPr lang="en-US" b="1" dirty="0">
                              <a:solidFill>
                                <a:srgbClr val="FF0000"/>
                              </a:solidFill>
                            </a:rPr>
                            <a:t>0</a:t>
                          </a:r>
                        </a:p>
                      </a:txBody>
                      <a:tcPr/>
                    </a:tc>
                    <a:extLst>
                      <a:ext uri="{0D108BD9-81ED-4DB2-BD59-A6C34878D82A}">
                        <a16:rowId xmlns:a16="http://schemas.microsoft.com/office/drawing/2014/main" val="10002"/>
                      </a:ext>
                    </a:extLst>
                  </a:tr>
                  <a:tr h="370840">
                    <a:tc>
                      <a:txBody>
                        <a:bodyPr/>
                        <a:lstStyle/>
                        <a:p>
                          <a:endParaRPr lang="en-US"/>
                        </a:p>
                      </a:txBody>
                      <a:tcPr>
                        <a:blipFill>
                          <a:blip r:embed="rId2"/>
                          <a:stretch>
                            <a:fillRect l="-264" t="-308197" r="-234565" b="-124590"/>
                          </a:stretch>
                        </a:blipFill>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tc>
                      <a:txBody>
                        <a:bodyPr/>
                        <a:lstStyle/>
                        <a:p>
                          <a:pPr algn="ctr"/>
                          <a:r>
                            <a:rPr lang="en-US" b="1" dirty="0">
                              <a:solidFill>
                                <a:srgbClr val="FF0000"/>
                              </a:solidFill>
                            </a:rPr>
                            <a:t>4</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2"/>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152400" y="3733800"/>
                <a:ext cx="868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Separate</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 where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a:ln>
                          <a:noFill/>
                        </a:ln>
                        <a:solidFill>
                          <a:prstClr val="black"/>
                        </a:solidFill>
                        <a:effectLst/>
                        <a:uLnTx/>
                        <a:uFillTx/>
                        <a:latin typeface="Cambria Math"/>
                        <a:ea typeface="Cambria Math"/>
                        <a:cs typeface="+mn-cs"/>
                      </a:rPr>
                      <m:t>𝑖</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𝑌</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6" name="TextBox 5"/>
              <p:cNvSpPr txBox="1">
                <a:spLocks noRot="1" noChangeAspect="1" noMove="1" noResize="1" noEditPoints="1" noAdjustHandles="1" noChangeArrowheads="1" noChangeShapeType="1" noTextEdit="1"/>
              </p:cNvSpPr>
              <p:nvPr/>
            </p:nvSpPr>
            <p:spPr>
              <a:xfrm>
                <a:off x="152400" y="3733800"/>
                <a:ext cx="8686800" cy="646331"/>
              </a:xfrm>
              <a:prstGeom prst="rect">
                <a:avLst/>
              </a:prstGeom>
              <a:blipFill rotWithShape="0">
                <a:blip r:embed="rId3"/>
                <a:stretch>
                  <a:fillRect l="-561" t="-5660"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7800" y="41148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1800" b="0" i="1" u="none" strike="noStrike" kern="1200" cap="none" spc="0" normalizeH="0" baseline="-25000" noProof="0" smtClean="0">
                            <a:ln>
                              <a:noFill/>
                            </a:ln>
                            <a:solidFill>
                              <a:prstClr val="black"/>
                            </a:solidFill>
                            <a:effectLst/>
                            <a:uLnTx/>
                            <a:uFillTx/>
                            <a:latin typeface="Cambria Math"/>
                            <a:ea typeface="Cambria Math"/>
                            <a:cs typeface="+mn-cs"/>
                          </a:rPr>
                          <m:t>𝑖</m:t>
                        </m:r>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47800" y="4114800"/>
                <a:ext cx="6096000"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1</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r>
                                <a:rPr lang="en-US" b="0" i="1" baseline="-25000" smtClean="0">
                                  <a:latin typeface="Cambria Math" panose="02040503050406030204" pitchFamily="18" charset="0"/>
                                </a:rPr>
                                <m:t> </m:t>
                              </m:r>
                            </m:oMath>
                          </a14:m>
                          <a:endParaRPr lang="en-US" baseline="30000" dirty="0"/>
                        </a:p>
                      </a:txBody>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a:rPr>
                                <m:t>2</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t>((</a:t>
                          </a:r>
                          <a14:m>
                            <m:oMath xmlns:m="http://schemas.openxmlformats.org/officeDocument/2006/math">
                              <m:r>
                                <a:rPr lang="en-US" b="0" i="1" smtClean="0">
                                  <a:latin typeface="Cambria Math"/>
                                </a:rPr>
                                <m:t>𝑌</m:t>
                              </m:r>
                              <m:r>
                                <a:rPr lang="en-US" b="0" i="1" baseline="-25000" smtClean="0">
                                  <a:latin typeface="Cambria Math" panose="02040503050406030204" pitchFamily="18" charset="0"/>
                                </a:rPr>
                                <m:t>3</m:t>
                              </m:r>
                              <m:d>
                                <m:dPr>
                                  <m:begChr m:val="|"/>
                                  <m:ctrlPr>
                                    <a:rPr lang="en-US" b="0" i="1" smtClean="0">
                                      <a:latin typeface="Cambria Math" panose="02040503050406030204" pitchFamily="18" charset="0"/>
                                    </a:rPr>
                                  </m:ctrlPr>
                                </m:dPr>
                                <m:e>
                                  <m:r>
                                    <a:rPr lang="en-US" b="0" i="1" smtClean="0">
                                      <a:latin typeface="Cambria Math"/>
                                    </a:rPr>
                                    <m:t>𝑋</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smtClean="0">
                                          <a:latin typeface="Cambria Math"/>
                                          <a:ea typeface="Cambria Math"/>
                                        </a:rPr>
                                        <m:t>𝜇</m:t>
                                      </m:r>
                                    </m:e>
                                  </m:acc>
                                </m:e>
                              </m:d>
                              <m:r>
                                <a:rPr lang="en-US" b="0" i="1" baseline="30000" smtClean="0">
                                  <a:latin typeface="Cambria Math"/>
                                </a:rPr>
                                <m:t>2</m:t>
                              </m:r>
                            </m:oMath>
                          </a14:m>
                          <a:endParaRPr lang="en-US" baseline="-25000" dirty="0"/>
                        </a:p>
                      </a:txBody>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pPr algn="ctr"/>
                          <a14:m>
                            <m:oMath xmlns:m="http://schemas.openxmlformats.org/officeDocument/2006/math">
                              <m:r>
                                <a:rPr lang="en-US" b="0" i="1" smtClean="0">
                                  <a:latin typeface="Cambria Math"/>
                                </a:rPr>
                                <m:t>𝑇𝑜𝑡𝑎𝑙</m:t>
                              </m:r>
                              <m:r>
                                <a:rPr lang="en-US" b="0" i="1" smtClean="0">
                                  <a:latin typeface="Cambria Math"/>
                                </a:rPr>
                                <m:t> </m:t>
                              </m:r>
                              <m:r>
                                <a:rPr lang="en-US" b="0" i="1" smtClean="0">
                                  <a:latin typeface="Cambria Math"/>
                                </a:rPr>
                                <m:t>𝑆𝑢𝑚</m:t>
                              </m:r>
                              <m:r>
                                <a:rPr lang="en-US" b="0" i="1" smtClean="0">
                                  <a:latin typeface="Cambria Math"/>
                                </a:rPr>
                                <m:t> </m:t>
                              </m:r>
                              <m:r>
                                <a:rPr lang="en-US" b="0" i="1" smtClean="0">
                                  <a:latin typeface="Cambria Math"/>
                                </a:rPr>
                                <m:t>𝑜𝑓</m:t>
                              </m:r>
                              <m:r>
                                <a:rPr lang="en-US" b="0" i="1" smtClean="0">
                                  <a:latin typeface="Cambria Math"/>
                                </a:rPr>
                                <m:t> </m:t>
                              </m:r>
                              <m:r>
                                <a:rPr lang="en-US" b="0" i="1" smtClean="0">
                                  <a:latin typeface="Cambria Math"/>
                                </a:rPr>
                                <m:t>𝑆𝑞𝑢𝑎𝑟𝑒𝑑</m:t>
                              </m:r>
                              <m:r>
                                <a:rPr lang="en-US" b="0" i="1" smtClean="0">
                                  <a:latin typeface="Cambria Math"/>
                                </a:rPr>
                                <m:t> </m:t>
                              </m:r>
                              <m:r>
                                <a:rPr lang="en-US" b="0" i="1" smtClean="0">
                                  <a:latin typeface="Cambria Math"/>
                                </a:rPr>
                                <m:t>𝑅𝑒𝑠𝑖𝑑𝑢𝑎𝑙𝑠</m:t>
                              </m:r>
                              <m:r>
                                <a:rPr lang="en-US" b="0" i="1" smtClean="0">
                                  <a:latin typeface="Cambria Math"/>
                                </a:rPr>
                                <m:t> </m:t>
                              </m:r>
                              <m:r>
                                <a:rPr lang="en-US" b="0" i="1" smtClean="0">
                                  <a:latin typeface="Cambria Math"/>
                                </a:rPr>
                                <m:t>𝑓𝑜𝑟</m:t>
                              </m:r>
                              <m:r>
                                <a:rPr lang="en-US" b="0" i="1" smtClean="0">
                                  <a:latin typeface="Cambria Math"/>
                                </a:rPr>
                                <m:t> </m:t>
                              </m:r>
                              <m:r>
                                <a:rPr lang="en-US" b="1" i="1" smtClean="0">
                                  <a:latin typeface="Cambria Math"/>
                                </a:rPr>
                                <m:t>𝑬𝒒𝒖𝒂𝒍</m:t>
                              </m:r>
                              <m:r>
                                <a:rPr lang="en-US" b="0" i="1" smtClean="0">
                                  <a:latin typeface="Cambria Math"/>
                                </a:rPr>
                                <m:t> </m:t>
                              </m:r>
                              <m:r>
                                <a:rPr lang="en-US" b="0" i="1" smtClean="0">
                                  <a:latin typeface="Cambria Math"/>
                                </a:rPr>
                                <m:t>𝑀𝑒𝑎𝑛𝑠</m:t>
                              </m:r>
                              <m:r>
                                <a:rPr lang="en-US" b="0" i="1" smtClean="0">
                                  <a:latin typeface="Cambria Math"/>
                                </a:rPr>
                                <m:t> </m:t>
                              </m:r>
                              <m:r>
                                <a:rPr lang="en-US" b="0" i="1" smtClean="0">
                                  <a:latin typeface="Cambria Math"/>
                                </a:rPr>
                                <m:t>𝑀𝑜𝑑𝑒𝑙</m:t>
                              </m:r>
                              <m:r>
                                <a:rPr lang="en-US" b="0" i="1" smtClean="0">
                                  <a:latin typeface="Cambria Math"/>
                                </a:rPr>
                                <m:t>:</m:t>
                              </m:r>
                            </m:oMath>
                          </a14:m>
                          <a:r>
                            <a:rPr lang="en-US" sz="1800" b="1" dirty="0">
                              <a:solidFill>
                                <a:srgbClr val="FF0000"/>
                              </a:solidFill>
                            </a:rPr>
                            <a:t> 462</a:t>
                          </a: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572506853"/>
                  </p:ext>
                </p:extLst>
              </p:nvPr>
            </p:nvGraphicFramePr>
            <p:xfrm>
              <a:off x="685801" y="1752600"/>
              <a:ext cx="7696200" cy="1854200"/>
            </p:xfrm>
            <a:graphic>
              <a:graphicData uri="http://schemas.openxmlformats.org/drawingml/2006/table">
                <a:tbl>
                  <a:tblPr firstRow="1" bandRow="1">
                    <a:tableStyleId>{5C22544A-7EE6-4342-B048-85BDC9FD1C3A}</a:tableStyleId>
                  </a:tblPr>
                  <a:tblGrid>
                    <a:gridCol w="2308860">
                      <a:extLst>
                        <a:ext uri="{9D8B030D-6E8A-4147-A177-3AD203B41FA5}">
                          <a16:colId xmlns:a16="http://schemas.microsoft.com/office/drawing/2014/main" val="20000"/>
                        </a:ext>
                      </a:extLst>
                    </a:gridCol>
                    <a:gridCol w="1827848">
                      <a:extLst>
                        <a:ext uri="{9D8B030D-6E8A-4147-A177-3AD203B41FA5}">
                          <a16:colId xmlns:a16="http://schemas.microsoft.com/office/drawing/2014/main" val="20001"/>
                        </a:ext>
                      </a:extLst>
                    </a:gridCol>
                    <a:gridCol w="1827848">
                      <a:extLst>
                        <a:ext uri="{9D8B030D-6E8A-4147-A177-3AD203B41FA5}">
                          <a16:colId xmlns:a16="http://schemas.microsoft.com/office/drawing/2014/main" val="20002"/>
                        </a:ext>
                      </a:extLst>
                    </a:gridCol>
                    <a:gridCol w="173164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pPr algn="ctr"/>
                          <a:r>
                            <a:rPr lang="en-US" dirty="0"/>
                            <a:t>Level </a:t>
                          </a:r>
                          <a:r>
                            <a:rPr lang="en-US" dirty="0" err="1"/>
                            <a:t>i</a:t>
                          </a:r>
                          <a:r>
                            <a:rPr lang="en-US" dirty="0"/>
                            <a:t>=1</a:t>
                          </a:r>
                        </a:p>
                      </a:txBody>
                      <a:tcPr/>
                    </a:tc>
                    <a:tc>
                      <a:txBody>
                        <a:bodyPr/>
                        <a:lstStyle/>
                        <a:p>
                          <a:pPr algn="ctr"/>
                          <a:r>
                            <a:rPr lang="en-US" dirty="0"/>
                            <a:t>Level </a:t>
                          </a:r>
                          <a:r>
                            <a:rPr lang="en-US" dirty="0" err="1"/>
                            <a:t>i</a:t>
                          </a:r>
                          <a:r>
                            <a:rPr lang="en-US" dirty="0"/>
                            <a:t>=2</a:t>
                          </a:r>
                        </a:p>
                      </a:txBody>
                      <a:tcPr/>
                    </a:tc>
                    <a:tc>
                      <a:txBody>
                        <a:bodyPr/>
                        <a:lstStyle/>
                        <a:p>
                          <a:pPr algn="ctr"/>
                          <a:r>
                            <a:rPr lang="en-US" baseline="0" dirty="0"/>
                            <a:t>Level </a:t>
                          </a:r>
                          <a:r>
                            <a:rPr lang="en-US" baseline="0" dirty="0" err="1"/>
                            <a:t>i</a:t>
                          </a:r>
                          <a:r>
                            <a:rPr lang="en-US" baseline="0" dirty="0"/>
                            <a:t>=3</a:t>
                          </a:r>
                          <a:endParaRPr lang="en-US" dirty="0"/>
                        </a:p>
                      </a:txBody>
                      <a:tcPr/>
                    </a:tc>
                    <a:extLst>
                      <a:ext uri="{0D108BD9-81ED-4DB2-BD59-A6C34878D82A}">
                        <a16:rowId xmlns:a16="http://schemas.microsoft.com/office/drawing/2014/main" val="10000"/>
                      </a:ext>
                    </a:extLst>
                  </a:tr>
                  <a:tr h="370840">
                    <a:tc>
                      <a:txBody>
                        <a:bodyPr/>
                        <a:lstStyle/>
                        <a:p>
                          <a:endParaRPr lang="en-US"/>
                        </a:p>
                      </a:txBody>
                      <a:tcPr>
                        <a:blipFill>
                          <a:blip r:embed="rId5"/>
                          <a:stretch>
                            <a:fillRect l="-264" t="-108197" r="-234565" b="-324590"/>
                          </a:stretch>
                        </a:blipFill>
                      </a:tcPr>
                    </a:tc>
                    <a:tc>
                      <a:txBody>
                        <a:bodyPr/>
                        <a:lstStyle/>
                        <a:p>
                          <a:pPr algn="ctr"/>
                          <a:r>
                            <a:rPr lang="en-US" b="1" dirty="0">
                              <a:solidFill>
                                <a:srgbClr val="FF0000"/>
                              </a:solidFill>
                            </a:rPr>
                            <a:t>(3-13)</a:t>
                          </a:r>
                          <a:r>
                            <a:rPr lang="en-US" b="1" baseline="30000" dirty="0">
                              <a:solidFill>
                                <a:srgbClr val="FF0000"/>
                              </a:solidFill>
                            </a:rPr>
                            <a:t>2</a:t>
                          </a:r>
                          <a:r>
                            <a:rPr lang="en-US" b="1" dirty="0">
                              <a:solidFill>
                                <a:srgbClr val="FF0000"/>
                              </a:solidFill>
                            </a:rPr>
                            <a:t> = 100</a:t>
                          </a:r>
                        </a:p>
                      </a:txBody>
                      <a:tcPr/>
                    </a:tc>
                    <a:tc>
                      <a:txBody>
                        <a:bodyPr/>
                        <a:lstStyle/>
                        <a:p>
                          <a:pPr algn="ctr"/>
                          <a:r>
                            <a:rPr lang="en-US" b="1" dirty="0">
                              <a:solidFill>
                                <a:srgbClr val="FF0000"/>
                              </a:solidFill>
                            </a:rPr>
                            <a:t>9</a:t>
                          </a:r>
                        </a:p>
                      </a:txBody>
                      <a:tcPr/>
                    </a:tc>
                    <a:tc>
                      <a:txBody>
                        <a:bodyPr/>
                        <a:lstStyle/>
                        <a:p>
                          <a:pPr algn="ctr"/>
                          <a:r>
                            <a:rPr lang="en-US" b="1" dirty="0">
                              <a:solidFill>
                                <a:srgbClr val="FF0000"/>
                              </a:solidFill>
                            </a:rPr>
                            <a:t>49</a:t>
                          </a:r>
                        </a:p>
                      </a:txBody>
                      <a:tcPr/>
                    </a:tc>
                    <a:extLst>
                      <a:ext uri="{0D108BD9-81ED-4DB2-BD59-A6C34878D82A}">
                        <a16:rowId xmlns:a16="http://schemas.microsoft.com/office/drawing/2014/main" val="10001"/>
                      </a:ext>
                    </a:extLst>
                  </a:tr>
                  <a:tr h="370840">
                    <a:tc>
                      <a:txBody>
                        <a:bodyPr/>
                        <a:lstStyle/>
                        <a:p>
                          <a:endParaRPr lang="en-US"/>
                        </a:p>
                      </a:txBody>
                      <a:tcPr>
                        <a:blipFill>
                          <a:blip r:embed="rId5"/>
                          <a:stretch>
                            <a:fillRect l="-264" t="-208197" r="-234565" b="-224590"/>
                          </a:stretch>
                        </a:blipFill>
                      </a:tcPr>
                    </a:tc>
                    <a:tc>
                      <a:txBody>
                        <a:bodyPr/>
                        <a:lstStyle/>
                        <a:p>
                          <a:pPr algn="ctr"/>
                          <a:r>
                            <a:rPr lang="en-US" b="1" dirty="0">
                              <a:solidFill>
                                <a:srgbClr val="FF0000"/>
                              </a:solidFill>
                            </a:rPr>
                            <a:t>64</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81</a:t>
                          </a:r>
                        </a:p>
                      </a:txBody>
                      <a:tcPr/>
                    </a:tc>
                    <a:extLst>
                      <a:ext uri="{0D108BD9-81ED-4DB2-BD59-A6C34878D82A}">
                        <a16:rowId xmlns:a16="http://schemas.microsoft.com/office/drawing/2014/main" val="10002"/>
                      </a:ext>
                    </a:extLst>
                  </a:tr>
                  <a:tr h="370840">
                    <a:tc>
                      <a:txBody>
                        <a:bodyPr/>
                        <a:lstStyle/>
                        <a:p>
                          <a:endParaRPr lang="en-US"/>
                        </a:p>
                      </a:txBody>
                      <a:tcPr>
                        <a:blipFill>
                          <a:blip r:embed="rId5"/>
                          <a:stretch>
                            <a:fillRect l="-264" t="-308197" r="-234565" b="-124590"/>
                          </a:stretch>
                        </a:blipFill>
                      </a:tcPr>
                    </a:tc>
                    <a:tc>
                      <a:txBody>
                        <a:bodyPr/>
                        <a:lstStyle/>
                        <a:p>
                          <a:pPr algn="ctr"/>
                          <a:r>
                            <a:rPr lang="en-US" b="1" dirty="0">
                              <a:solidFill>
                                <a:srgbClr val="FF0000"/>
                              </a:solidFill>
                            </a:rPr>
                            <a:t>36</a:t>
                          </a:r>
                        </a:p>
                      </a:txBody>
                      <a:tcPr/>
                    </a:tc>
                    <a:tc>
                      <a:txBody>
                        <a:bodyPr/>
                        <a:lstStyle/>
                        <a:p>
                          <a:pPr algn="ctr"/>
                          <a:r>
                            <a:rPr lang="en-US" b="1" dirty="0">
                              <a:solidFill>
                                <a:srgbClr val="FF0000"/>
                              </a:solidFill>
                            </a:rPr>
                            <a:t>1</a:t>
                          </a:r>
                        </a:p>
                      </a:txBody>
                      <a:tcPr/>
                    </a:tc>
                    <a:tc>
                      <a:txBody>
                        <a:bodyPr/>
                        <a:lstStyle/>
                        <a:p>
                          <a:pPr algn="ctr"/>
                          <a:r>
                            <a:rPr lang="en-US" b="1" dirty="0">
                              <a:solidFill>
                                <a:srgbClr val="FF0000"/>
                              </a:solidFill>
                            </a:rPr>
                            <a:t>121</a:t>
                          </a:r>
                        </a:p>
                      </a:txBody>
                      <a:tcPr/>
                    </a:tc>
                    <a:extLst>
                      <a:ext uri="{0D108BD9-81ED-4DB2-BD59-A6C34878D82A}">
                        <a16:rowId xmlns:a16="http://schemas.microsoft.com/office/drawing/2014/main" val="10003"/>
                      </a:ext>
                    </a:extLst>
                  </a:tr>
                  <a:tr h="370840">
                    <a:tc gridSpan="4">
                      <a:txBody>
                        <a:bodyPr/>
                        <a:lstStyle/>
                        <a:p>
                          <a:endParaRPr lang="en-US"/>
                        </a:p>
                      </a:txBody>
                      <a:tcPr>
                        <a:blipFill>
                          <a:blip r:embed="rId5"/>
                          <a:stretch>
                            <a:fillRect l="-79" t="-408197" r="-316" b="-24590"/>
                          </a:stretch>
                        </a:blipFill>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4"/>
                      </a:ext>
                    </a:extLst>
                  </a:tr>
                </a:tbl>
              </a:graphicData>
            </a:graphic>
          </p:graphicFrame>
        </mc:Fallback>
      </mc:AlternateContent>
      <p:sp>
        <p:nvSpPr>
          <p:cNvPr id="9" name="TextBox 8"/>
          <p:cNvSpPr txBox="1"/>
          <p:nvPr/>
        </p:nvSpPr>
        <p:spPr>
          <a:xfrm>
            <a:off x="304800" y="753193"/>
            <a:ext cx="53721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 Now we need to find the Sum of the Squared Residuals for the </a:t>
            </a:r>
            <a:r>
              <a:rPr kumimoji="0" lang="en-US" sz="1800" b="1" i="0" u="none" strike="noStrike" kern="1200" cap="none" spc="0" normalizeH="0" baseline="0" noProof="0" dirty="0">
                <a:ln>
                  <a:noFill/>
                </a:ln>
                <a:solidFill>
                  <a:prstClr val="black"/>
                </a:solidFill>
                <a:effectLst/>
                <a:uLnTx/>
                <a:uFillTx/>
                <a:latin typeface="Calibri"/>
                <a:ea typeface="+mn-ea"/>
                <a:cs typeface="+mn-cs"/>
              </a:rPr>
              <a:t>Equal</a:t>
            </a:r>
            <a:r>
              <a:rPr kumimoji="0" lang="en-US" sz="1800" b="0" i="0" u="none" strike="noStrike" kern="1200" cap="none" spc="0" normalizeH="0" baseline="0" noProof="0" dirty="0">
                <a:ln>
                  <a:noFill/>
                </a:ln>
                <a:solidFill>
                  <a:prstClr val="black"/>
                </a:solidFill>
                <a:effectLst/>
                <a:uLnTx/>
                <a:uFillTx/>
                <a:latin typeface="Calibri"/>
                <a:ea typeface="+mn-ea"/>
                <a:cs typeface="+mn-cs"/>
              </a:rPr>
              <a:t> Means Model.</a:t>
            </a:r>
          </a:p>
        </p:txBody>
      </p:sp>
      <mc:AlternateContent xmlns:mc="http://schemas.openxmlformats.org/markup-compatibility/2006" xmlns:a14="http://schemas.microsoft.com/office/drawing/2010/main">
        <mc:Choice Requires="a14">
          <p:sp>
            <p:nvSpPr>
              <p:cNvPr id="10" name="TextBox 9"/>
              <p:cNvSpPr txBox="1"/>
              <p:nvPr/>
            </p:nvSpPr>
            <p:spPr>
              <a:xfrm>
                <a:off x="-990600" y="1371600"/>
                <a:ext cx="6096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𝑌</m:t>
                    </m:r>
                    <m:r>
                      <a:rPr kumimoji="0" lang="en-US" sz="1800" b="0" i="1" u="none" strike="noStrike" kern="1200" cap="none" spc="0" normalizeH="0" baseline="-25000" noProof="0" smtClean="0">
                        <a:ln>
                          <a:noFill/>
                        </a:ln>
                        <a:solidFill>
                          <a:prstClr val="black"/>
                        </a:solidFill>
                        <a:effectLst/>
                        <a:uLnTx/>
                        <a:uFillTx/>
                        <a:latin typeface="Cambria Math"/>
                        <a:ea typeface="+mn-ea"/>
                        <a:cs typeface="+mn-cs"/>
                      </a:rPr>
                      <m:t>𝑖</m:t>
                    </m:r>
                    <m:d>
                      <m:dPr>
                        <m:beg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𝑋</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acc>
                      </m:e>
                    </m:d>
                    <m:r>
                      <a:rPr kumimoji="0" lang="en-US" sz="1800" b="0" i="1" u="none" strike="noStrike" kern="1200" cap="none" spc="0" normalizeH="0" baseline="30000" noProof="0" smtClean="0">
                        <a:ln>
                          <a:noFill/>
                        </a:ln>
                        <a:solidFill>
                          <a:prstClr val="black"/>
                        </a:solidFill>
                        <a:effectLst/>
                        <a:uLnTx/>
                        <a:uFillTx/>
                        <a:latin typeface="Cambria Math"/>
                        <a:ea typeface="+mn-ea"/>
                        <a:cs typeface="+mn-cs"/>
                      </a:rPr>
                      <m:t>2</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990600" y="1371600"/>
                <a:ext cx="6096000" cy="369332"/>
              </a:xfrm>
              <a:prstGeom prst="rect">
                <a:avLst/>
              </a:prstGeom>
              <a:blipFill rotWithShape="0">
                <a:blip r:embed="rId6"/>
                <a:stretch>
                  <a:fillRect t="-8197" b="-24590"/>
                </a:stretch>
              </a:blipFill>
            </p:spPr>
            <p:txBody>
              <a:bodyPr/>
              <a:lstStyle/>
              <a:p>
                <a:r>
                  <a:rPr lang="en-US">
                    <a:noFill/>
                  </a:rPr>
                  <a:t> </a:t>
                </a:r>
              </a:p>
            </p:txBody>
          </p:sp>
        </mc:Fallback>
      </mc:AlternateContent>
      <p:sp>
        <p:nvSpPr>
          <p:cNvPr id="11" name="TextBox 10"/>
          <p:cNvSpPr txBox="1"/>
          <p:nvPr/>
        </p:nvSpPr>
        <p:spPr>
          <a:xfrm>
            <a:off x="152400" y="6412468"/>
            <a:ext cx="868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6. Compare the Total Sum of Squares for each model.  Which do you think “fits” better?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pPr algn="ctr"/>
                          <a14:m>
                            <m:oMathPara xmlns:m="http://schemas.openxmlformats.org/officeDocument/2006/math">
                              <m:oMathParaPr>
                                <m:jc m:val="centerGroup"/>
                              </m:oMathParaPr>
                              <m:oMath xmlns:m="http://schemas.openxmlformats.org/officeDocument/2006/math">
                                <m:sSub>
                                  <m:sSubPr>
                                    <m:ctrlPr>
                                      <a:rPr lang="en-US" sz="800" i="1" smtClean="0">
                                        <a:latin typeface="Cambria Math" panose="02040503050406030204" pitchFamily="18" charset="0"/>
                                        <a:ea typeface="Cambria Math"/>
                                      </a:rPr>
                                    </m:ctrlPr>
                                  </m:sSubPr>
                                  <m:e>
                                    <m:acc>
                                      <m:accPr>
                                        <m:chr m:val="̂"/>
                                        <m:ctrlPr>
                                          <a:rPr lang="en-US" sz="800" i="1" smtClean="0">
                                            <a:latin typeface="Cambria Math" panose="02040503050406030204" pitchFamily="18" charset="0"/>
                                          </a:rPr>
                                        </m:ctrlPr>
                                      </m:accPr>
                                      <m:e>
                                        <m:r>
                                          <a:rPr lang="en-US" sz="800" i="1" smtClean="0">
                                            <a:latin typeface="Cambria Math"/>
                                            <a:ea typeface="Cambria Math"/>
                                          </a:rPr>
                                          <m:t>𝜇</m:t>
                                        </m:r>
                                      </m:e>
                                    </m:acc>
                                  </m:e>
                                  <m:sub>
                                    <m:r>
                                      <a:rPr lang="en-US" sz="800" i="1" smtClean="0">
                                        <a:latin typeface="Cambria Math" panose="02040503050406030204" pitchFamily="18" charset="0"/>
                                        <a:ea typeface="Cambria Math"/>
                                      </a:rPr>
                                      <m:t>𝑌</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𝑋</m:t>
                                    </m:r>
                                    <m:r>
                                      <a:rPr lang="en-US" sz="800" b="0" i="1" smtClean="0">
                                        <a:latin typeface="Cambria Math" panose="02040503050406030204" pitchFamily="18" charset="0"/>
                                        <a:ea typeface="Cambria Math"/>
                                      </a:rPr>
                                      <m:t>=</m:t>
                                    </m:r>
                                    <m:r>
                                      <a:rPr lang="en-US" sz="800" b="0" i="1" smtClean="0">
                                        <a:latin typeface="Cambria Math" panose="02040503050406030204" pitchFamily="18" charset="0"/>
                                        <a:ea typeface="Cambria Math"/>
                                      </a:rPr>
                                      <m:t>𝑖</m:t>
                                    </m:r>
                                  </m:sub>
                                </m:sSub>
                              </m:oMath>
                            </m:oMathPara>
                          </a14:m>
                          <a:endParaRPr lang="en-US" sz="800" baseline="-25000" dirty="0"/>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Choice>
        <mc:Fallback xmlns="">
          <p:graphicFrame>
            <p:nvGraphicFramePr>
              <p:cNvPr id="12" name="Table 11">
                <a:extLst>
                  <a:ext uri="{FF2B5EF4-FFF2-40B4-BE49-F238E27FC236}">
                    <a16:creationId xmlns:a16="http://schemas.microsoft.com/office/drawing/2014/main" id="{E4D2AE27-21AA-437A-9643-67F6BCA2D57A}"/>
                  </a:ext>
                </a:extLst>
              </p:cNvPr>
              <p:cNvGraphicFramePr>
                <a:graphicFrameLocks noGrp="1"/>
              </p:cNvGraphicFramePr>
              <p:nvPr>
                <p:extLst>
                  <p:ext uri="{D42A27DB-BD31-4B8C-83A1-F6EECF244321}">
                    <p14:modId xmlns:p14="http://schemas.microsoft.com/office/powerpoint/2010/main" val="2757078956"/>
                  </p:ext>
                </p:extLst>
              </p:nvPr>
            </p:nvGraphicFramePr>
            <p:xfrm>
              <a:off x="6248401" y="166890"/>
              <a:ext cx="2133600" cy="978292"/>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94293">
                    <a:tc>
                      <a:txBody>
                        <a:bodyPr/>
                        <a:lstStyle/>
                        <a:p>
                          <a:endParaRPr lang="en-US" sz="800" dirty="0"/>
                        </a:p>
                      </a:txBody>
                      <a:tcPr marL="38793" marR="38793" marT="19396" marB="19396"/>
                    </a:tc>
                    <a:tc>
                      <a:txBody>
                        <a:bodyPr/>
                        <a:lstStyle/>
                        <a:p>
                          <a:pPr algn="ctr"/>
                          <a:r>
                            <a:rPr lang="en-US" sz="800" dirty="0"/>
                            <a:t>Level </a:t>
                          </a:r>
                          <a:r>
                            <a:rPr lang="en-US" sz="800" dirty="0" err="1"/>
                            <a:t>i</a:t>
                          </a:r>
                          <a:r>
                            <a:rPr lang="en-US" sz="800" dirty="0"/>
                            <a:t>=1</a:t>
                          </a:r>
                        </a:p>
                      </a:txBody>
                      <a:tcPr marL="38793" marR="38793" marT="19396" marB="19396"/>
                    </a:tc>
                    <a:tc>
                      <a:txBody>
                        <a:bodyPr/>
                        <a:lstStyle/>
                        <a:p>
                          <a:pPr algn="ctr"/>
                          <a:r>
                            <a:rPr lang="en-US" sz="800" dirty="0"/>
                            <a:t>Level </a:t>
                          </a:r>
                          <a:r>
                            <a:rPr lang="en-US" sz="800" dirty="0" err="1"/>
                            <a:t>i</a:t>
                          </a:r>
                          <a:r>
                            <a:rPr lang="en-US" sz="800" dirty="0"/>
                            <a:t>=2</a:t>
                          </a:r>
                        </a:p>
                      </a:txBody>
                      <a:tcPr marL="38793" marR="38793" marT="19396" marB="19396"/>
                    </a:tc>
                    <a:tc>
                      <a:txBody>
                        <a:bodyPr/>
                        <a:lstStyle/>
                        <a:p>
                          <a:pPr algn="ctr"/>
                          <a:r>
                            <a:rPr lang="en-US" sz="800" baseline="0" dirty="0"/>
                            <a:t>Level </a:t>
                          </a:r>
                          <a:r>
                            <a:rPr lang="en-US" sz="800" baseline="0" dirty="0" err="1"/>
                            <a:t>i</a:t>
                          </a:r>
                          <a:r>
                            <a:rPr lang="en-US" sz="800" baseline="0" dirty="0"/>
                            <a:t>=3</a:t>
                          </a:r>
                          <a:endParaRPr lang="en-US" sz="800" dirty="0"/>
                        </a:p>
                      </a:txBody>
                      <a:tcPr marL="38793" marR="38793" marT="19396" marB="19396"/>
                    </a:tc>
                    <a:extLst>
                      <a:ext uri="{0D108BD9-81ED-4DB2-BD59-A6C34878D82A}">
                        <a16:rowId xmlns:a16="http://schemas.microsoft.com/office/drawing/2014/main" val="10000"/>
                      </a:ext>
                    </a:extLst>
                  </a:tr>
                  <a:tr h="168168">
                    <a:tc>
                      <a:txBody>
                        <a:bodyPr/>
                        <a:lstStyle/>
                        <a:p>
                          <a:pPr algn="ctr"/>
                          <a:r>
                            <a:rPr lang="en-US" sz="800" dirty="0"/>
                            <a:t>Y</a:t>
                          </a:r>
                          <a:r>
                            <a:rPr lang="en-US" sz="800" baseline="-25000" dirty="0"/>
                            <a:t>1</a:t>
                          </a:r>
                          <a:r>
                            <a:rPr lang="en-US" sz="800" dirty="0"/>
                            <a:t>|X=</a:t>
                          </a:r>
                          <a:r>
                            <a:rPr lang="en-US" sz="800" dirty="0" err="1"/>
                            <a:t>i</a:t>
                          </a:r>
                          <a:endParaRPr lang="en-US" sz="800" baseline="-25000" dirty="0"/>
                        </a:p>
                      </a:txBody>
                      <a:tcPr marL="38793" marR="38793" marT="19396" marB="19396"/>
                    </a:tc>
                    <a:tc>
                      <a:txBody>
                        <a:bodyPr/>
                        <a:lstStyle/>
                        <a:p>
                          <a:pPr algn="ctr"/>
                          <a:r>
                            <a:rPr lang="en-US" sz="800" dirty="0"/>
                            <a:t>3</a:t>
                          </a:r>
                        </a:p>
                      </a:txBody>
                      <a:tcPr marL="38793" marR="38793" marT="19396" marB="19396"/>
                    </a:tc>
                    <a:tc>
                      <a:txBody>
                        <a:bodyPr/>
                        <a:lstStyle/>
                        <a:p>
                          <a:pPr algn="ctr"/>
                          <a:r>
                            <a:rPr lang="en-US" sz="800" dirty="0"/>
                            <a:t>10</a:t>
                          </a:r>
                        </a:p>
                      </a:txBody>
                      <a:tcPr marL="38793" marR="38793" marT="19396" marB="19396"/>
                    </a:tc>
                    <a:tc>
                      <a:txBody>
                        <a:bodyPr/>
                        <a:lstStyle/>
                        <a:p>
                          <a:pPr algn="ctr"/>
                          <a:r>
                            <a:rPr lang="en-US" sz="800" dirty="0"/>
                            <a:t>20</a:t>
                          </a:r>
                        </a:p>
                      </a:txBody>
                      <a:tcPr marL="38793" marR="38793" marT="19396" marB="19396"/>
                    </a:tc>
                    <a:extLst>
                      <a:ext uri="{0D108BD9-81ED-4DB2-BD59-A6C34878D82A}">
                        <a16:rowId xmlns:a16="http://schemas.microsoft.com/office/drawing/2014/main" val="10001"/>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2</a:t>
                          </a:r>
                          <a:r>
                            <a:rPr lang="en-US" sz="800" dirty="0"/>
                            <a:t>|X=</a:t>
                          </a:r>
                          <a:r>
                            <a:rPr lang="en-US" sz="800" dirty="0" err="1"/>
                            <a:t>i</a:t>
                          </a:r>
                          <a:endParaRPr lang="en-US" sz="800" baseline="-25000" dirty="0"/>
                        </a:p>
                      </a:txBody>
                      <a:tcPr marL="38793" marR="38793" marT="19396" marB="19396"/>
                    </a:tc>
                    <a:tc>
                      <a:txBody>
                        <a:bodyPr/>
                        <a:lstStyle/>
                        <a:p>
                          <a:pPr algn="ctr"/>
                          <a:r>
                            <a:rPr lang="en-US" sz="800" dirty="0"/>
                            <a:t>5</a:t>
                          </a:r>
                        </a:p>
                      </a:txBody>
                      <a:tcPr marL="38793" marR="38793" marT="19396" marB="19396"/>
                    </a:tc>
                    <a:tc>
                      <a:txBody>
                        <a:bodyPr/>
                        <a:lstStyle/>
                        <a:p>
                          <a:pPr algn="ctr"/>
                          <a:r>
                            <a:rPr lang="en-US" sz="800" dirty="0"/>
                            <a:t>12</a:t>
                          </a:r>
                        </a:p>
                      </a:txBody>
                      <a:tcPr marL="38793" marR="38793" marT="19396" marB="19396"/>
                    </a:tc>
                    <a:tc>
                      <a:txBody>
                        <a:bodyPr/>
                        <a:lstStyle/>
                        <a:p>
                          <a:pPr algn="ctr"/>
                          <a:r>
                            <a:rPr lang="en-US" sz="800" dirty="0"/>
                            <a:t>22</a:t>
                          </a:r>
                        </a:p>
                      </a:txBody>
                      <a:tcPr marL="38793" marR="38793" marT="19396" marB="19396"/>
                    </a:tc>
                    <a:extLst>
                      <a:ext uri="{0D108BD9-81ED-4DB2-BD59-A6C34878D82A}">
                        <a16:rowId xmlns:a16="http://schemas.microsoft.com/office/drawing/2014/main" val="10002"/>
                      </a:ext>
                    </a:extLst>
                  </a:tr>
                  <a:tr h="1681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Y</a:t>
                          </a:r>
                          <a:r>
                            <a:rPr lang="en-US" sz="800" baseline="-25000" dirty="0"/>
                            <a:t>3</a:t>
                          </a:r>
                          <a:r>
                            <a:rPr lang="en-US" sz="800" dirty="0"/>
                            <a:t>|X=</a:t>
                          </a:r>
                          <a:r>
                            <a:rPr lang="en-US" sz="800" dirty="0" err="1"/>
                            <a:t>i</a:t>
                          </a:r>
                          <a:endParaRPr lang="en-US" sz="800" baseline="-25000" dirty="0"/>
                        </a:p>
                      </a:txBody>
                      <a:tcPr marL="38793" marR="38793" marT="19396" marB="19396"/>
                    </a:tc>
                    <a:tc>
                      <a:txBody>
                        <a:bodyPr/>
                        <a:lstStyle/>
                        <a:p>
                          <a:pPr algn="ctr"/>
                          <a:r>
                            <a:rPr lang="en-US" sz="800" dirty="0"/>
                            <a:t>7</a:t>
                          </a:r>
                        </a:p>
                      </a:txBody>
                      <a:tcPr marL="38793" marR="38793" marT="19396" marB="19396"/>
                    </a:tc>
                    <a:tc>
                      <a:txBody>
                        <a:bodyPr/>
                        <a:lstStyle/>
                        <a:p>
                          <a:pPr algn="ctr"/>
                          <a:r>
                            <a:rPr lang="en-US" sz="800" dirty="0"/>
                            <a:t>14</a:t>
                          </a:r>
                        </a:p>
                      </a:txBody>
                      <a:tcPr marL="38793" marR="38793" marT="19396" marB="19396"/>
                    </a:tc>
                    <a:tc>
                      <a:txBody>
                        <a:bodyPr/>
                        <a:lstStyle/>
                        <a:p>
                          <a:pPr algn="ctr"/>
                          <a:r>
                            <a:rPr lang="en-US" sz="800" dirty="0"/>
                            <a:t>24</a:t>
                          </a:r>
                        </a:p>
                      </a:txBody>
                      <a:tcPr marL="38793" marR="38793" marT="19396" marB="19396"/>
                    </a:tc>
                    <a:extLst>
                      <a:ext uri="{0D108BD9-81ED-4DB2-BD59-A6C34878D82A}">
                        <a16:rowId xmlns:a16="http://schemas.microsoft.com/office/drawing/2014/main" val="10003"/>
                      </a:ext>
                    </a:extLst>
                  </a:tr>
                  <a:tr h="179495">
                    <a:tc>
                      <a:txBody>
                        <a:bodyPr/>
                        <a:lstStyle/>
                        <a:p>
                          <a:endParaRPr lang="en-US"/>
                        </a:p>
                      </a:txBody>
                      <a:tcPr marL="38793" marR="38793" marT="19396" marB="19396">
                        <a:blipFill>
                          <a:blip r:embed="rId7"/>
                          <a:stretch>
                            <a:fillRect l="-2273" t="-440000" r="-303409" b="-16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5</a:t>
                          </a:r>
                        </a:p>
                      </a:txBody>
                      <a:tcPr marL="38793" marR="38793" marT="19396" marB="1939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rgbClr val="FF0000"/>
                              </a:solidFill>
                            </a:rPr>
                            <a:t>12</a:t>
                          </a:r>
                        </a:p>
                      </a:txBody>
                      <a:tcPr marL="38793" marR="38793" marT="19396" marB="19396"/>
                    </a:tc>
                    <a:tc>
                      <a:txBody>
                        <a:bodyPr/>
                        <a:lstStyle/>
                        <a:p>
                          <a:pPr algn="ctr"/>
                          <a:r>
                            <a:rPr lang="en-US" sz="800" b="1" dirty="0">
                              <a:solidFill>
                                <a:srgbClr val="FF0000"/>
                              </a:solidFill>
                            </a:rPr>
                            <a:t>22</a:t>
                          </a:r>
                          <a:endParaRPr lang="en-US" sz="800" dirty="0"/>
                        </a:p>
                      </a:txBody>
                      <a:tcPr marL="38793" marR="38793" marT="19396" marB="19396"/>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4D6D3D-12A3-4A11-9E52-ABC0A5322A00}"/>
                  </a:ext>
                </a:extLst>
              </p:cNvPr>
              <p:cNvSpPr txBox="1"/>
              <p:nvPr/>
            </p:nvSpPr>
            <p:spPr>
              <a:xfrm>
                <a:off x="6400800" y="1195982"/>
                <a:ext cx="15935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𝜇</m:t>
                          </m:r>
                        </m:e>
                      </m:acc>
                      <m:r>
                        <a:rPr kumimoji="0" lang="en-US" sz="2000" b="0" i="1" u="none" strike="noStrike" kern="1200" cap="none" spc="0" normalizeH="0" baseline="0" noProof="0" smtClean="0">
                          <a:ln>
                            <a:noFill/>
                          </a:ln>
                          <a:solidFill>
                            <a:prstClr val="black"/>
                          </a:solidFill>
                          <a:effectLst/>
                          <a:uLnTx/>
                          <a:uFillTx/>
                          <a:latin typeface="Cambria Math"/>
                          <a:ea typeface="Cambria Math"/>
                          <a:cs typeface="+mn-cs"/>
                        </a:rPr>
                        <m:t>=</m:t>
                      </m:r>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2000" b="0" i="0" u="none" strike="noStrike" kern="1200" cap="none" spc="0" normalizeH="0" baseline="0" noProof="0" smtClean="0">
                          <a:ln>
                            <a:noFill/>
                          </a:ln>
                          <a:solidFill>
                            <a:prstClr val="black"/>
                          </a:solidFill>
                          <a:effectLst/>
                          <a:uLnTx/>
                          <a:uFillTx/>
                          <a:latin typeface="Cambria Math"/>
                          <a:ea typeface="+mn-ea"/>
                          <a:cs typeface="+mn-cs"/>
                        </a:rPr>
                        <m:t>=</m:t>
                      </m:r>
                      <m:r>
                        <m:rPr>
                          <m:nor/>
                        </m:rPr>
                        <a:rPr kumimoji="0" lang="en-US" sz="2800" b="1" i="0" u="none" strike="noStrike" kern="1200" cap="none" spc="0" normalizeH="0" baseline="0" noProof="0" dirty="0">
                          <a:ln>
                            <a:noFill/>
                          </a:ln>
                          <a:solidFill>
                            <a:srgbClr val="FF0000"/>
                          </a:solidFill>
                          <a:effectLst/>
                          <a:uLnTx/>
                          <a:uFillTx/>
                          <a:latin typeface="Calibri"/>
                          <a:ea typeface="+mn-ea"/>
                          <a:cs typeface="+mn-cs"/>
                        </a:rPr>
                        <m:t>13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a:extLst>
                  <a:ext uri="{FF2B5EF4-FFF2-40B4-BE49-F238E27FC236}">
                    <a16:creationId xmlns:a16="http://schemas.microsoft.com/office/drawing/2014/main" id="{7F4D6D3D-12A3-4A11-9E52-ABC0A5322A00}"/>
                  </a:ext>
                </a:extLst>
              </p:cNvPr>
              <p:cNvSpPr txBox="1">
                <a:spLocks noRot="1" noChangeAspect="1" noMove="1" noResize="1" noEditPoints="1" noAdjustHandles="1" noChangeArrowheads="1" noChangeShapeType="1" noTextEdit="1"/>
              </p:cNvSpPr>
              <p:nvPr/>
            </p:nvSpPr>
            <p:spPr>
              <a:xfrm>
                <a:off x="6400800" y="1195982"/>
                <a:ext cx="1593513" cy="523220"/>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0276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sub>
                      </m:s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m:t>
                      </m:r>
                      <m:f>
                        <m:f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fPr>
                        <m:num>
                          <m:sSub>
                            <m:sSub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sub>
                          </m:sSub>
                        </m:num>
                        <m:den>
                          <m:rad>
                            <m:radPr>
                              <m:degHide m:val="on"/>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radPr>
                            <m:deg/>
                            <m:e>
                              <m:r>
                                <a:rPr kumimoji="0" lang="en-US" altLang="en-US" sz="1800" b="1" i="1" u="none" strike="noStrike" kern="1200" cap="none" spc="0" normalizeH="0" baseline="0" noProof="0" smtClean="0">
                                  <a:ln>
                                    <a:noFill/>
                                  </a:ln>
                                  <a:solidFill>
                                    <a:srgbClr val="7030A0"/>
                                  </a:solidFill>
                                  <a:effectLst/>
                                  <a:uLnTx/>
                                  <a:uFillTx/>
                                  <a:latin typeface="Cambria Math"/>
                                  <a:ea typeface="+mn-ea"/>
                                  <a:cs typeface="+mn-cs"/>
                                </a:rPr>
                                <m:t>𝟒</m:t>
                              </m:r>
                            </m:e>
                          </m:rad>
                        </m:den>
                      </m:f>
                    </m:oMath>
                  </m:oMathPara>
                </a14:m>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sub>
                      </m:s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m:t>
                      </m:r>
                      <m:f>
                        <m:f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fPr>
                        <m:num>
                          <m:sSub>
                            <m:sSub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sub>
                          </m:sSub>
                        </m:num>
                        <m:den>
                          <m:rad>
                            <m:radPr>
                              <m:degHide m:val="on"/>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radPr>
                            <m:deg/>
                            <m:e>
                              <m:r>
                                <a:rPr kumimoji="0" lang="en-US" altLang="en-US" sz="1800" b="1" i="1" u="none" strike="noStrike" kern="1200" cap="none" spc="0" normalizeH="0" baseline="0" noProof="0" smtClean="0">
                                  <a:ln>
                                    <a:noFill/>
                                  </a:ln>
                                  <a:solidFill>
                                    <a:srgbClr val="7030A0"/>
                                  </a:solidFill>
                                  <a:effectLst/>
                                  <a:uLnTx/>
                                  <a:uFillTx/>
                                  <a:latin typeface="Cambria Math"/>
                                  <a:ea typeface="+mn-ea"/>
                                  <a:cs typeface="+mn-cs"/>
                                </a:rPr>
                                <m:t>𝟕</m:t>
                              </m:r>
                            </m:e>
                          </m:rad>
                        </m:den>
                      </m:f>
                    </m:oMath>
                  </m:oMathPara>
                </a14:m>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sub>
                      </m:s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m:t>
                      </m:r>
                      <m:f>
                        <m:f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fPr>
                        <m:num>
                          <m:sSub>
                            <m:sSubPr>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sub>
                          </m:sSub>
                        </m:num>
                        <m:den>
                          <m:rad>
                            <m:radPr>
                              <m:degHide m:val="on"/>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radPr>
                            <m:deg/>
                            <m:e>
                              <m:r>
                                <a:rPr kumimoji="0" lang="en-US" altLang="en-US" sz="1800" b="1" i="1" u="none" strike="noStrike" kern="1200" cap="none" spc="0" normalizeH="0" baseline="0" noProof="0" smtClean="0">
                                  <a:ln>
                                    <a:noFill/>
                                  </a:ln>
                                  <a:solidFill>
                                    <a:srgbClr val="7030A0"/>
                                  </a:solidFill>
                                  <a:effectLst/>
                                  <a:uLnTx/>
                                  <a:uFillTx/>
                                  <a:latin typeface="Cambria Math"/>
                                  <a:ea typeface="+mn-ea"/>
                                  <a:cs typeface="+mn-cs"/>
                                </a:rPr>
                                <m:t>𝟏𝟎</m:t>
                              </m:r>
                            </m:e>
                          </m:rad>
                        </m:den>
                      </m:f>
                    </m:oMath>
                  </m:oMathPara>
                </a14:m>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1800" b="1"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ctrlPr>
                        </m:sSubPr>
                        <m:e>
                          <m:r>
                            <a:rPr kumimoji="0" lang="en-US" altLang="en-US" sz="1800" b="1" i="1" u="none" strike="noStrike" kern="1200" cap="none" spc="0" normalizeH="0" baseline="0" noProof="0">
                              <a:ln>
                                <a:noFill/>
                              </a:ln>
                              <a:solidFill>
                                <a:srgbClr val="7030A0"/>
                              </a:solidFill>
                              <a:effectLst/>
                              <a:uLnTx/>
                              <a:uFillTx/>
                              <a:latin typeface="Cambria Math"/>
                              <a:ea typeface="Cambria Math"/>
                              <a:cs typeface="+mn-cs"/>
                            </a:rPr>
                            <m:t>𝝈</m:t>
                          </m:r>
                        </m:e>
                        <m:sub>
                          <m:r>
                            <a:rPr kumimoji="0" lang="en-US" altLang="en-US" sz="1800" b="1" i="1" u="none" strike="noStrike" kern="1200" cap="none" spc="0" normalizeH="0" baseline="0" noProof="0" smtClean="0">
                              <a:ln>
                                <a:noFill/>
                              </a:ln>
                              <a:solidFill>
                                <a:srgbClr val="7030A0"/>
                              </a:solidFill>
                              <a:effectLst/>
                              <a:uLnTx/>
                              <a:uFillTx/>
                              <a:latin typeface="Cambria Math"/>
                              <a:ea typeface="+mn-ea"/>
                              <a:cs typeface="+mn-cs"/>
                            </a:rPr>
                            <m:t>𝒙</m:t>
                          </m:r>
                        </m:sub>
                      </m:sSub>
                    </m:oMath>
                  </m:oMathPara>
                </a14:m>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1800" b="1" i="1" u="none" strike="noStrike" kern="1200" cap="none" spc="0" normalizeH="0" baseline="0" noProof="0" smtClean="0">
                          <a:ln>
                            <a:noFill/>
                          </a:ln>
                          <a:solidFill>
                            <a:srgbClr val="7030A0"/>
                          </a:solidFill>
                          <a:effectLst/>
                          <a:uLnTx/>
                          <a:uFillTx/>
                          <a:latin typeface="Cambria Math"/>
                          <a:ea typeface="+mn-ea"/>
                          <a:cs typeface="+mn-cs"/>
                        </a:rPr>
                        <m:t>𝒙</m:t>
                      </m:r>
                    </m:oMath>
                  </m:oMathPara>
                </a14:m>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en-US" sz="1800" b="1" i="1" u="none" strike="noStrike" kern="1200" cap="none" spc="0" normalizeH="0" baseline="0" noProof="0">
                              <a:ln>
                                <a:noFill/>
                              </a:ln>
                              <a:solidFill>
                                <a:srgbClr val="7030A0"/>
                              </a:solidFill>
                              <a:effectLst/>
                              <a:uLnTx/>
                              <a:uFillTx/>
                              <a:latin typeface="Cambria Math" panose="02040503050406030204" pitchFamily="18" charset="0"/>
                              <a:ea typeface="+mn-ea"/>
                              <a:cs typeface="+mn-cs"/>
                            </a:rPr>
                          </m:ctrlPr>
                        </m:accPr>
                        <m:e>
                          <m:r>
                            <a:rPr kumimoji="0" lang="en-US" altLang="en-US" sz="1800" b="1" i="1" u="none" strike="noStrike" kern="1200" cap="none" spc="0" normalizeH="0" baseline="0" noProof="0">
                              <a:ln>
                                <a:noFill/>
                              </a:ln>
                              <a:solidFill>
                                <a:srgbClr val="7030A0"/>
                              </a:solidFill>
                              <a:effectLst/>
                              <a:uLnTx/>
                              <a:uFillTx/>
                              <a:latin typeface="Cambria Math"/>
                              <a:ea typeface="+mn-ea"/>
                              <a:cs typeface="+mn-cs"/>
                            </a:rPr>
                            <m:t>𝒙</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0B0F0"/>
                  </a:solidFill>
                  <a:effectLst/>
                  <a:uLnTx/>
                  <a:uFillTx/>
                  <a:latin typeface="Calibri" panose="020F0502020204030204"/>
                  <a:ea typeface="+mn-ea"/>
                  <a:cs typeface="+mn-cs"/>
                </a:rPr>
                <a:t>µ</a:t>
              </a:r>
              <a:endParaRPr kumimoji="0" lang="en-US" sz="1800" b="1" i="1"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Note that the distribution of the original data is the distribution of a sample mean of size 1.</a:t>
            </a:r>
          </a:p>
        </p:txBody>
      </p:sp>
    </p:spTree>
    <p:extLst>
      <p:ext uri="{BB962C8B-B14F-4D97-AF65-F5344CB8AC3E}">
        <p14:creationId xmlns:p14="http://schemas.microsoft.com/office/powerpoint/2010/main" val="3037164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Squares in ANOVA</a:t>
            </a:r>
          </a:p>
        </p:txBody>
      </p:sp>
      <p:pic>
        <p:nvPicPr>
          <p:cNvPr id="19" name="Content Placeholder 18"/>
          <p:cNvPicPr>
            <a:picLocks noGrp="1" noChangeAspect="1"/>
          </p:cNvPicPr>
          <p:nvPr>
            <p:ph idx="1"/>
          </p:nvPr>
        </p:nvPicPr>
        <p:blipFill rotWithShape="1">
          <a:blip r:embed="rId2"/>
          <a:srcRect l="8310" r="8586" b="6866"/>
          <a:stretch/>
        </p:blipFill>
        <p:spPr>
          <a:xfrm>
            <a:off x="457199" y="4114800"/>
            <a:ext cx="3810001" cy="2566441"/>
          </a:xfrm>
          <a:prstGeom prst="rect">
            <a:avLst/>
          </a:prstGeom>
        </p:spPr>
      </p:pic>
      <p:pic>
        <p:nvPicPr>
          <p:cNvPr id="18" name="Picture 17"/>
          <p:cNvPicPr>
            <a:picLocks noChangeAspect="1"/>
          </p:cNvPicPr>
          <p:nvPr/>
        </p:nvPicPr>
        <p:blipFill rotWithShape="1">
          <a:blip r:embed="rId3"/>
          <a:srcRect l="5124" r="11772" b="5756"/>
          <a:stretch/>
        </p:blipFill>
        <p:spPr>
          <a:xfrm>
            <a:off x="457200" y="1371600"/>
            <a:ext cx="3810000" cy="2597015"/>
          </a:xfrm>
          <a:prstGeom prst="rect">
            <a:avLst/>
          </a:prstGeom>
        </p:spPr>
      </p:pic>
      <p:pic>
        <p:nvPicPr>
          <p:cNvPr id="20" name="Picture 19"/>
          <p:cNvPicPr>
            <a:picLocks noChangeAspect="1"/>
          </p:cNvPicPr>
          <p:nvPr/>
        </p:nvPicPr>
        <p:blipFill rotWithShape="1">
          <a:blip r:embed="rId4"/>
          <a:srcRect l="7398" r="9498" b="715"/>
          <a:stretch/>
        </p:blipFill>
        <p:spPr>
          <a:xfrm>
            <a:off x="4876801" y="1378857"/>
            <a:ext cx="3810000" cy="2735943"/>
          </a:xfrm>
          <a:prstGeom prst="rect">
            <a:avLst/>
          </a:prstGeom>
        </p:spPr>
      </p:pic>
      <p:sp>
        <p:nvSpPr>
          <p:cNvPr id="21" name="TextBox 20"/>
          <p:cNvSpPr txBox="1"/>
          <p:nvPr/>
        </p:nvSpPr>
        <p:spPr>
          <a:xfrm>
            <a:off x="4572000" y="4114800"/>
            <a:ext cx="4114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find the sum of squares for the ANOVA column, square each distance (lines in black).</a:t>
            </a:r>
          </a:p>
        </p:txBody>
      </p:sp>
      <p:sp>
        <p:nvSpPr>
          <p:cNvPr id="22" name="TextBox 21"/>
          <p:cNvSpPr txBox="1"/>
          <p:nvPr/>
        </p:nvSpPr>
        <p:spPr>
          <a:xfrm>
            <a:off x="781050" y="3853284"/>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Within group variation (middle row)</a:t>
            </a:r>
          </a:p>
        </p:txBody>
      </p:sp>
      <p:sp>
        <p:nvSpPr>
          <p:cNvPr id="23" name="TextBox 22"/>
          <p:cNvSpPr txBox="1"/>
          <p:nvPr/>
        </p:nvSpPr>
        <p:spPr>
          <a:xfrm>
            <a:off x="876300" y="1056176"/>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Between group variation (top row)</a:t>
            </a:r>
          </a:p>
        </p:txBody>
      </p:sp>
      <p:sp>
        <p:nvSpPr>
          <p:cNvPr id="24" name="TextBox 23"/>
          <p:cNvSpPr txBox="1"/>
          <p:nvPr/>
        </p:nvSpPr>
        <p:spPr>
          <a:xfrm>
            <a:off x="5029200" y="1078468"/>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Total variation (bottom row)</a:t>
            </a:r>
          </a:p>
        </p:txBody>
      </p:sp>
    </p:spTree>
    <p:extLst>
      <p:ext uri="{BB962C8B-B14F-4D97-AF65-F5344CB8AC3E}">
        <p14:creationId xmlns:p14="http://schemas.microsoft.com/office/powerpoint/2010/main" val="208955092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nvPr>
        </p:nvGraphicFramePr>
        <p:xfrm>
          <a:off x="533400" y="3352800"/>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err="1"/>
                        <a:t>df</a:t>
                      </a:r>
                      <a:endParaRPr lang="en-US" dirty="0"/>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err="1"/>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160663" y="2051566"/>
            <a:ext cx="853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Extra Sum of Squares = Residual Sum of Squares Reduced – Residual Sum of Squares Full</a:t>
            </a:r>
          </a:p>
        </p:txBody>
      </p:sp>
      <p:sp>
        <p:nvSpPr>
          <p:cNvPr id="4" name="TextBox 3"/>
          <p:cNvSpPr txBox="1"/>
          <p:nvPr/>
        </p:nvSpPr>
        <p:spPr>
          <a:xfrm>
            <a:off x="685800" y="2731532"/>
            <a:ext cx="685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Formally write the Ho and Ha and fill in the table.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67756BE-C514-41D5-8AB5-FAEC955386D0}"/>
                  </a:ext>
                </a:extLst>
              </p:cNvPr>
              <p:cNvGraphicFramePr>
                <a:graphicFrameLocks noGrp="1"/>
              </p:cNvGraphicFramePr>
              <p:nvPr>
                <p:extLst/>
              </p:nvPr>
            </p:nvGraphicFramePr>
            <p:xfrm>
              <a:off x="6627650" y="365919"/>
              <a:ext cx="1832300" cy="1074666"/>
            </p:xfrm>
            <a:graphic>
              <a:graphicData uri="http://schemas.openxmlformats.org/drawingml/2006/table">
                <a:tbl>
                  <a:tblPr firstRow="1" bandRow="1">
                    <a:tableStyleId>{5C22544A-7EE6-4342-B048-85BDC9FD1C3A}</a:tableStyleId>
                  </a:tblPr>
                  <a:tblGrid>
                    <a:gridCol w="458075">
                      <a:extLst>
                        <a:ext uri="{9D8B030D-6E8A-4147-A177-3AD203B41FA5}">
                          <a16:colId xmlns:a16="http://schemas.microsoft.com/office/drawing/2014/main" val="20000"/>
                        </a:ext>
                      </a:extLst>
                    </a:gridCol>
                    <a:gridCol w="458075">
                      <a:extLst>
                        <a:ext uri="{9D8B030D-6E8A-4147-A177-3AD203B41FA5}">
                          <a16:colId xmlns:a16="http://schemas.microsoft.com/office/drawing/2014/main" val="20001"/>
                        </a:ext>
                      </a:extLst>
                    </a:gridCol>
                    <a:gridCol w="458075">
                      <a:extLst>
                        <a:ext uri="{9D8B030D-6E8A-4147-A177-3AD203B41FA5}">
                          <a16:colId xmlns:a16="http://schemas.microsoft.com/office/drawing/2014/main" val="20002"/>
                        </a:ext>
                      </a:extLst>
                    </a:gridCol>
                    <a:gridCol w="458075">
                      <a:extLst>
                        <a:ext uri="{9D8B030D-6E8A-4147-A177-3AD203B41FA5}">
                          <a16:colId xmlns:a16="http://schemas.microsoft.com/office/drawing/2014/main" val="20003"/>
                        </a:ext>
                      </a:extLst>
                    </a:gridCol>
                  </a:tblGrid>
                  <a:tr h="320919">
                    <a:tc>
                      <a:txBody>
                        <a:bodyPr/>
                        <a:lstStyle/>
                        <a:p>
                          <a:endParaRPr lang="en-US" sz="900" dirty="0"/>
                        </a:p>
                      </a:txBody>
                      <a:tcPr marL="47890" marR="47890" marT="23945" marB="23945"/>
                    </a:tc>
                    <a:tc>
                      <a:txBody>
                        <a:bodyPr/>
                        <a:lstStyle/>
                        <a:p>
                          <a:pPr algn="ctr"/>
                          <a:r>
                            <a:rPr lang="en-US" sz="900" dirty="0"/>
                            <a:t>Level </a:t>
                          </a:r>
                          <a:r>
                            <a:rPr lang="en-US" sz="900" dirty="0" err="1"/>
                            <a:t>i</a:t>
                          </a:r>
                          <a:r>
                            <a:rPr lang="en-US" sz="900" dirty="0"/>
                            <a:t>=1</a:t>
                          </a:r>
                        </a:p>
                      </a:txBody>
                      <a:tcPr marL="47890" marR="47890" marT="23945" marB="23945"/>
                    </a:tc>
                    <a:tc>
                      <a:txBody>
                        <a:bodyPr/>
                        <a:lstStyle/>
                        <a:p>
                          <a:pPr algn="ctr"/>
                          <a:r>
                            <a:rPr lang="en-US" sz="900" dirty="0"/>
                            <a:t>Level </a:t>
                          </a:r>
                          <a:r>
                            <a:rPr lang="en-US" sz="900" dirty="0" err="1"/>
                            <a:t>i</a:t>
                          </a:r>
                          <a:r>
                            <a:rPr lang="en-US" sz="900" dirty="0"/>
                            <a:t>=2</a:t>
                          </a:r>
                        </a:p>
                      </a:txBody>
                      <a:tcPr marL="47890" marR="47890" marT="23945" marB="23945"/>
                    </a:tc>
                    <a:tc>
                      <a:txBody>
                        <a:bodyPr/>
                        <a:lstStyle/>
                        <a:p>
                          <a:pPr algn="ctr"/>
                          <a:r>
                            <a:rPr lang="en-US" sz="900" baseline="0" dirty="0"/>
                            <a:t>Level </a:t>
                          </a:r>
                          <a:r>
                            <a:rPr lang="en-US" sz="900" baseline="0" dirty="0" err="1"/>
                            <a:t>i</a:t>
                          </a:r>
                          <a:r>
                            <a:rPr lang="en-US" sz="900" baseline="0" dirty="0"/>
                            <a:t>=3</a:t>
                          </a:r>
                          <a:endParaRPr lang="en-US" sz="900" dirty="0"/>
                        </a:p>
                      </a:txBody>
                      <a:tcPr marL="47890" marR="47890" marT="23945" marB="23945"/>
                    </a:tc>
                    <a:extLst>
                      <a:ext uri="{0D108BD9-81ED-4DB2-BD59-A6C34878D82A}">
                        <a16:rowId xmlns:a16="http://schemas.microsoft.com/office/drawing/2014/main" val="10000"/>
                      </a:ext>
                    </a:extLst>
                  </a:tr>
                  <a:tr h="183382">
                    <a:tc>
                      <a:txBody>
                        <a:bodyPr/>
                        <a:lstStyle/>
                        <a:p>
                          <a:pPr algn="ctr"/>
                          <a:r>
                            <a:rPr lang="en-US" sz="900" dirty="0"/>
                            <a:t>Y</a:t>
                          </a:r>
                          <a:r>
                            <a:rPr lang="en-US" sz="900" baseline="-25000" dirty="0"/>
                            <a:t>1</a:t>
                          </a:r>
                          <a:r>
                            <a:rPr lang="en-US" sz="900" dirty="0"/>
                            <a:t>|X=</a:t>
                          </a:r>
                          <a:r>
                            <a:rPr lang="en-US" sz="900" dirty="0" err="1"/>
                            <a:t>i</a:t>
                          </a:r>
                          <a:endParaRPr lang="en-US" sz="900" baseline="-25000" dirty="0"/>
                        </a:p>
                      </a:txBody>
                      <a:tcPr marL="47890" marR="47890" marT="23945" marB="23945"/>
                    </a:tc>
                    <a:tc>
                      <a:txBody>
                        <a:bodyPr/>
                        <a:lstStyle/>
                        <a:p>
                          <a:pPr algn="ctr"/>
                          <a:r>
                            <a:rPr lang="en-US" sz="900" dirty="0"/>
                            <a:t>3</a:t>
                          </a:r>
                        </a:p>
                      </a:txBody>
                      <a:tcPr marL="47890" marR="47890" marT="23945" marB="23945"/>
                    </a:tc>
                    <a:tc>
                      <a:txBody>
                        <a:bodyPr/>
                        <a:lstStyle/>
                        <a:p>
                          <a:pPr algn="ctr"/>
                          <a:r>
                            <a:rPr lang="en-US" sz="900" dirty="0"/>
                            <a:t>10</a:t>
                          </a:r>
                        </a:p>
                      </a:txBody>
                      <a:tcPr marL="47890" marR="47890" marT="23945" marB="23945"/>
                    </a:tc>
                    <a:tc>
                      <a:txBody>
                        <a:bodyPr/>
                        <a:lstStyle/>
                        <a:p>
                          <a:pPr algn="ctr"/>
                          <a:r>
                            <a:rPr lang="en-US" sz="900" dirty="0"/>
                            <a:t>20</a:t>
                          </a:r>
                        </a:p>
                      </a:txBody>
                      <a:tcPr marL="47890" marR="47890" marT="23945" marB="23945"/>
                    </a:tc>
                    <a:extLst>
                      <a:ext uri="{0D108BD9-81ED-4DB2-BD59-A6C34878D82A}">
                        <a16:rowId xmlns:a16="http://schemas.microsoft.com/office/drawing/2014/main" val="10001"/>
                      </a:ext>
                    </a:extLst>
                  </a:tr>
                  <a:tr h="1833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2</a:t>
                          </a:r>
                          <a:r>
                            <a:rPr lang="en-US" sz="900" dirty="0"/>
                            <a:t>|X=</a:t>
                          </a:r>
                          <a:r>
                            <a:rPr lang="en-US" sz="900" dirty="0" err="1"/>
                            <a:t>i</a:t>
                          </a:r>
                          <a:endParaRPr lang="en-US" sz="900" baseline="-25000" dirty="0"/>
                        </a:p>
                      </a:txBody>
                      <a:tcPr marL="47890" marR="47890" marT="23945" marB="23945"/>
                    </a:tc>
                    <a:tc>
                      <a:txBody>
                        <a:bodyPr/>
                        <a:lstStyle/>
                        <a:p>
                          <a:pPr algn="ctr"/>
                          <a:r>
                            <a:rPr lang="en-US" sz="900" dirty="0"/>
                            <a:t>5</a:t>
                          </a:r>
                        </a:p>
                      </a:txBody>
                      <a:tcPr marL="47890" marR="47890" marT="23945" marB="23945"/>
                    </a:tc>
                    <a:tc>
                      <a:txBody>
                        <a:bodyPr/>
                        <a:lstStyle/>
                        <a:p>
                          <a:pPr algn="ctr"/>
                          <a:r>
                            <a:rPr lang="en-US" sz="900" dirty="0"/>
                            <a:t>12</a:t>
                          </a:r>
                        </a:p>
                      </a:txBody>
                      <a:tcPr marL="47890" marR="47890" marT="23945" marB="23945"/>
                    </a:tc>
                    <a:tc>
                      <a:txBody>
                        <a:bodyPr/>
                        <a:lstStyle/>
                        <a:p>
                          <a:pPr algn="ctr"/>
                          <a:r>
                            <a:rPr lang="en-US" sz="900" dirty="0"/>
                            <a:t>22</a:t>
                          </a:r>
                        </a:p>
                      </a:txBody>
                      <a:tcPr marL="47890" marR="47890" marT="23945" marB="23945"/>
                    </a:tc>
                    <a:extLst>
                      <a:ext uri="{0D108BD9-81ED-4DB2-BD59-A6C34878D82A}">
                        <a16:rowId xmlns:a16="http://schemas.microsoft.com/office/drawing/2014/main" val="10002"/>
                      </a:ext>
                    </a:extLst>
                  </a:tr>
                  <a:tr h="1833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3</a:t>
                          </a:r>
                          <a:r>
                            <a:rPr lang="en-US" sz="900" dirty="0"/>
                            <a:t>|X=</a:t>
                          </a:r>
                          <a:r>
                            <a:rPr lang="en-US" sz="900" dirty="0" err="1"/>
                            <a:t>i</a:t>
                          </a:r>
                          <a:endParaRPr lang="en-US" sz="900" baseline="-25000" dirty="0"/>
                        </a:p>
                      </a:txBody>
                      <a:tcPr marL="47890" marR="47890" marT="23945" marB="23945"/>
                    </a:tc>
                    <a:tc>
                      <a:txBody>
                        <a:bodyPr/>
                        <a:lstStyle/>
                        <a:p>
                          <a:pPr algn="ctr"/>
                          <a:r>
                            <a:rPr lang="en-US" sz="900" dirty="0"/>
                            <a:t>7</a:t>
                          </a:r>
                        </a:p>
                      </a:txBody>
                      <a:tcPr marL="47890" marR="47890" marT="23945" marB="23945"/>
                    </a:tc>
                    <a:tc>
                      <a:txBody>
                        <a:bodyPr/>
                        <a:lstStyle/>
                        <a:p>
                          <a:pPr algn="ctr"/>
                          <a:r>
                            <a:rPr lang="en-US" sz="900" dirty="0"/>
                            <a:t>14</a:t>
                          </a:r>
                        </a:p>
                      </a:txBody>
                      <a:tcPr marL="47890" marR="47890" marT="23945" marB="23945"/>
                    </a:tc>
                    <a:tc>
                      <a:txBody>
                        <a:bodyPr/>
                        <a:lstStyle/>
                        <a:p>
                          <a:pPr algn="ctr"/>
                          <a:r>
                            <a:rPr lang="en-US" sz="900" dirty="0"/>
                            <a:t>24</a:t>
                          </a:r>
                        </a:p>
                      </a:txBody>
                      <a:tcPr marL="47890" marR="47890" marT="23945" marB="23945"/>
                    </a:tc>
                    <a:extLst>
                      <a:ext uri="{0D108BD9-81ED-4DB2-BD59-A6C34878D82A}">
                        <a16:rowId xmlns:a16="http://schemas.microsoft.com/office/drawing/2014/main" val="10003"/>
                      </a:ext>
                    </a:extLst>
                  </a:tr>
                  <a:tr h="195735">
                    <a:tc>
                      <a:txBody>
                        <a:bodyPr/>
                        <a:lstStyle/>
                        <a:p>
                          <a:pPr algn="ctr"/>
                          <a14:m>
                            <m:oMathPara xmlns:m="http://schemas.openxmlformats.org/officeDocument/2006/math">
                              <m:oMathParaPr>
                                <m:jc m:val="centerGroup"/>
                              </m:oMathParaPr>
                              <m:oMath xmlns:m="http://schemas.openxmlformats.org/officeDocument/2006/math">
                                <m:sSub>
                                  <m:sSubPr>
                                    <m:ctrlPr>
                                      <a:rPr lang="en-US" sz="900" i="1" smtClean="0">
                                        <a:latin typeface="Cambria Math" panose="02040503050406030204" pitchFamily="18" charset="0"/>
                                        <a:ea typeface="Cambria Math"/>
                                      </a:rPr>
                                    </m:ctrlPr>
                                  </m:sSubPr>
                                  <m:e>
                                    <m:acc>
                                      <m:accPr>
                                        <m:chr m:val="̂"/>
                                        <m:ctrlPr>
                                          <a:rPr lang="en-US" sz="900" i="1" smtClean="0">
                                            <a:latin typeface="Cambria Math" panose="02040503050406030204" pitchFamily="18" charset="0"/>
                                          </a:rPr>
                                        </m:ctrlPr>
                                      </m:accPr>
                                      <m:e>
                                        <m:r>
                                          <a:rPr lang="en-US" sz="900" i="1" smtClean="0">
                                            <a:latin typeface="Cambria Math"/>
                                            <a:ea typeface="Cambria Math"/>
                                          </a:rPr>
                                          <m:t>𝜇</m:t>
                                        </m:r>
                                      </m:e>
                                    </m:acc>
                                  </m:e>
                                  <m:sub>
                                    <m:r>
                                      <a:rPr lang="en-US" sz="900" i="1" smtClean="0">
                                        <a:latin typeface="Cambria Math" panose="02040503050406030204" pitchFamily="18" charset="0"/>
                                        <a:ea typeface="Cambria Math"/>
                                      </a:rPr>
                                      <m:t>𝑌</m:t>
                                    </m:r>
                                    <m:r>
                                      <a:rPr lang="en-US" sz="900" b="0" i="1" smtClean="0">
                                        <a:latin typeface="Cambria Math" panose="02040503050406030204" pitchFamily="18" charset="0"/>
                                        <a:ea typeface="Cambria Math"/>
                                      </a:rPr>
                                      <m:t>|</m:t>
                                    </m:r>
                                    <m:r>
                                      <a:rPr lang="en-US" sz="900" b="0" i="1" smtClean="0">
                                        <a:latin typeface="Cambria Math" panose="02040503050406030204" pitchFamily="18" charset="0"/>
                                        <a:ea typeface="Cambria Math"/>
                                      </a:rPr>
                                      <m:t>𝑋</m:t>
                                    </m:r>
                                    <m:r>
                                      <a:rPr lang="en-US" sz="900" b="0" i="1" smtClean="0">
                                        <a:latin typeface="Cambria Math" panose="02040503050406030204" pitchFamily="18" charset="0"/>
                                        <a:ea typeface="Cambria Math"/>
                                      </a:rPr>
                                      <m:t>=</m:t>
                                    </m:r>
                                    <m:r>
                                      <a:rPr lang="en-US" sz="900" b="0" i="1" smtClean="0">
                                        <a:latin typeface="Cambria Math" panose="02040503050406030204" pitchFamily="18" charset="0"/>
                                        <a:ea typeface="Cambria Math"/>
                                      </a:rPr>
                                      <m:t>𝑖</m:t>
                                    </m:r>
                                  </m:sub>
                                </m:sSub>
                              </m:oMath>
                            </m:oMathPara>
                          </a14:m>
                          <a:endParaRPr lang="en-US" sz="900" baseline="-250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extLst>
                      <a:ext uri="{0D108BD9-81ED-4DB2-BD59-A6C34878D82A}">
                        <a16:rowId xmlns:a16="http://schemas.microsoft.com/office/drawing/2014/main" val="10004"/>
                      </a:ext>
                    </a:extLst>
                  </a:tr>
                </a:tbl>
              </a:graphicData>
            </a:graphic>
          </p:graphicFrame>
        </mc:Choice>
        <mc:Fallback xmlns="">
          <p:graphicFrame>
            <p:nvGraphicFramePr>
              <p:cNvPr id="7" name="Table 6">
                <a:extLst>
                  <a:ext uri="{FF2B5EF4-FFF2-40B4-BE49-F238E27FC236}">
                    <a16:creationId xmlns:a16="http://schemas.microsoft.com/office/drawing/2014/main" id="{367756BE-C514-41D5-8AB5-FAEC955386D0}"/>
                  </a:ext>
                </a:extLst>
              </p:cNvPr>
              <p:cNvGraphicFramePr>
                <a:graphicFrameLocks noGrp="1"/>
              </p:cNvGraphicFramePr>
              <p:nvPr>
                <p:extLst>
                  <p:ext uri="{D42A27DB-BD31-4B8C-83A1-F6EECF244321}">
                    <p14:modId xmlns:p14="http://schemas.microsoft.com/office/powerpoint/2010/main" val="1386786935"/>
                  </p:ext>
                </p:extLst>
              </p:nvPr>
            </p:nvGraphicFramePr>
            <p:xfrm>
              <a:off x="6627650" y="365919"/>
              <a:ext cx="1832300" cy="1074666"/>
            </p:xfrm>
            <a:graphic>
              <a:graphicData uri="http://schemas.openxmlformats.org/drawingml/2006/table">
                <a:tbl>
                  <a:tblPr firstRow="1" bandRow="1">
                    <a:tableStyleId>{5C22544A-7EE6-4342-B048-85BDC9FD1C3A}</a:tableStyleId>
                  </a:tblPr>
                  <a:tblGrid>
                    <a:gridCol w="458075">
                      <a:extLst>
                        <a:ext uri="{9D8B030D-6E8A-4147-A177-3AD203B41FA5}">
                          <a16:colId xmlns:a16="http://schemas.microsoft.com/office/drawing/2014/main" val="20000"/>
                        </a:ext>
                      </a:extLst>
                    </a:gridCol>
                    <a:gridCol w="458075">
                      <a:extLst>
                        <a:ext uri="{9D8B030D-6E8A-4147-A177-3AD203B41FA5}">
                          <a16:colId xmlns:a16="http://schemas.microsoft.com/office/drawing/2014/main" val="20001"/>
                        </a:ext>
                      </a:extLst>
                    </a:gridCol>
                    <a:gridCol w="458075">
                      <a:extLst>
                        <a:ext uri="{9D8B030D-6E8A-4147-A177-3AD203B41FA5}">
                          <a16:colId xmlns:a16="http://schemas.microsoft.com/office/drawing/2014/main" val="20002"/>
                        </a:ext>
                      </a:extLst>
                    </a:gridCol>
                    <a:gridCol w="458075">
                      <a:extLst>
                        <a:ext uri="{9D8B030D-6E8A-4147-A177-3AD203B41FA5}">
                          <a16:colId xmlns:a16="http://schemas.microsoft.com/office/drawing/2014/main" val="20003"/>
                        </a:ext>
                      </a:extLst>
                    </a:gridCol>
                  </a:tblGrid>
                  <a:tr h="322210">
                    <a:tc>
                      <a:txBody>
                        <a:bodyPr/>
                        <a:lstStyle/>
                        <a:p>
                          <a:endParaRPr lang="en-US" sz="900" dirty="0"/>
                        </a:p>
                      </a:txBody>
                      <a:tcPr marL="47890" marR="47890" marT="23945" marB="23945"/>
                    </a:tc>
                    <a:tc>
                      <a:txBody>
                        <a:bodyPr/>
                        <a:lstStyle/>
                        <a:p>
                          <a:pPr algn="ctr"/>
                          <a:r>
                            <a:rPr lang="en-US" sz="900" dirty="0"/>
                            <a:t>Level </a:t>
                          </a:r>
                          <a:r>
                            <a:rPr lang="en-US" sz="900" dirty="0" err="1"/>
                            <a:t>i</a:t>
                          </a:r>
                          <a:r>
                            <a:rPr lang="en-US" sz="900" dirty="0"/>
                            <a:t>=1</a:t>
                          </a:r>
                        </a:p>
                      </a:txBody>
                      <a:tcPr marL="47890" marR="47890" marT="23945" marB="23945"/>
                    </a:tc>
                    <a:tc>
                      <a:txBody>
                        <a:bodyPr/>
                        <a:lstStyle/>
                        <a:p>
                          <a:pPr algn="ctr"/>
                          <a:r>
                            <a:rPr lang="en-US" sz="900" dirty="0"/>
                            <a:t>Level </a:t>
                          </a:r>
                          <a:r>
                            <a:rPr lang="en-US" sz="900" dirty="0" err="1"/>
                            <a:t>i</a:t>
                          </a:r>
                          <a:r>
                            <a:rPr lang="en-US" sz="900" dirty="0"/>
                            <a:t>=2</a:t>
                          </a:r>
                        </a:p>
                      </a:txBody>
                      <a:tcPr marL="47890" marR="47890" marT="23945" marB="23945"/>
                    </a:tc>
                    <a:tc>
                      <a:txBody>
                        <a:bodyPr/>
                        <a:lstStyle/>
                        <a:p>
                          <a:pPr algn="ctr"/>
                          <a:r>
                            <a:rPr lang="en-US" sz="900" baseline="0" dirty="0"/>
                            <a:t>Level </a:t>
                          </a:r>
                          <a:r>
                            <a:rPr lang="en-US" sz="900" baseline="0" dirty="0" err="1"/>
                            <a:t>i</a:t>
                          </a:r>
                          <a:r>
                            <a:rPr lang="en-US" sz="900" baseline="0" dirty="0"/>
                            <a:t>=3</a:t>
                          </a:r>
                          <a:endParaRPr lang="en-US" sz="900" dirty="0"/>
                        </a:p>
                      </a:txBody>
                      <a:tcPr marL="47890" marR="47890" marT="23945" marB="23945"/>
                    </a:tc>
                    <a:extLst>
                      <a:ext uri="{0D108BD9-81ED-4DB2-BD59-A6C34878D82A}">
                        <a16:rowId xmlns:a16="http://schemas.microsoft.com/office/drawing/2014/main" val="10000"/>
                      </a:ext>
                    </a:extLst>
                  </a:tr>
                  <a:tr h="185050">
                    <a:tc>
                      <a:txBody>
                        <a:bodyPr/>
                        <a:lstStyle/>
                        <a:p>
                          <a:pPr algn="ctr"/>
                          <a:r>
                            <a:rPr lang="en-US" sz="900" dirty="0"/>
                            <a:t>Y</a:t>
                          </a:r>
                          <a:r>
                            <a:rPr lang="en-US" sz="900" baseline="-25000" dirty="0"/>
                            <a:t>1</a:t>
                          </a:r>
                          <a:r>
                            <a:rPr lang="en-US" sz="900" dirty="0"/>
                            <a:t>|X=</a:t>
                          </a:r>
                          <a:r>
                            <a:rPr lang="en-US" sz="900" dirty="0" err="1"/>
                            <a:t>i</a:t>
                          </a:r>
                          <a:endParaRPr lang="en-US" sz="900" baseline="-25000" dirty="0"/>
                        </a:p>
                      </a:txBody>
                      <a:tcPr marL="47890" marR="47890" marT="23945" marB="23945"/>
                    </a:tc>
                    <a:tc>
                      <a:txBody>
                        <a:bodyPr/>
                        <a:lstStyle/>
                        <a:p>
                          <a:pPr algn="ctr"/>
                          <a:r>
                            <a:rPr lang="en-US" sz="900" dirty="0"/>
                            <a:t>3</a:t>
                          </a:r>
                        </a:p>
                      </a:txBody>
                      <a:tcPr marL="47890" marR="47890" marT="23945" marB="23945"/>
                    </a:tc>
                    <a:tc>
                      <a:txBody>
                        <a:bodyPr/>
                        <a:lstStyle/>
                        <a:p>
                          <a:pPr algn="ctr"/>
                          <a:r>
                            <a:rPr lang="en-US" sz="900" dirty="0"/>
                            <a:t>10</a:t>
                          </a:r>
                        </a:p>
                      </a:txBody>
                      <a:tcPr marL="47890" marR="47890" marT="23945" marB="23945"/>
                    </a:tc>
                    <a:tc>
                      <a:txBody>
                        <a:bodyPr/>
                        <a:lstStyle/>
                        <a:p>
                          <a:pPr algn="ctr"/>
                          <a:r>
                            <a:rPr lang="en-US" sz="900" dirty="0"/>
                            <a:t>20</a:t>
                          </a:r>
                        </a:p>
                      </a:txBody>
                      <a:tcPr marL="47890" marR="47890" marT="23945" marB="23945"/>
                    </a:tc>
                    <a:extLst>
                      <a:ext uri="{0D108BD9-81ED-4DB2-BD59-A6C34878D82A}">
                        <a16:rowId xmlns:a16="http://schemas.microsoft.com/office/drawing/2014/main" val="10001"/>
                      </a:ext>
                    </a:extLst>
                  </a:tr>
                  <a:tr h="185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2</a:t>
                          </a:r>
                          <a:r>
                            <a:rPr lang="en-US" sz="900" dirty="0"/>
                            <a:t>|X=</a:t>
                          </a:r>
                          <a:r>
                            <a:rPr lang="en-US" sz="900" dirty="0" err="1"/>
                            <a:t>i</a:t>
                          </a:r>
                          <a:endParaRPr lang="en-US" sz="900" baseline="-25000" dirty="0"/>
                        </a:p>
                      </a:txBody>
                      <a:tcPr marL="47890" marR="47890" marT="23945" marB="23945"/>
                    </a:tc>
                    <a:tc>
                      <a:txBody>
                        <a:bodyPr/>
                        <a:lstStyle/>
                        <a:p>
                          <a:pPr algn="ctr"/>
                          <a:r>
                            <a:rPr lang="en-US" sz="900" dirty="0"/>
                            <a:t>5</a:t>
                          </a:r>
                        </a:p>
                      </a:txBody>
                      <a:tcPr marL="47890" marR="47890" marT="23945" marB="23945"/>
                    </a:tc>
                    <a:tc>
                      <a:txBody>
                        <a:bodyPr/>
                        <a:lstStyle/>
                        <a:p>
                          <a:pPr algn="ctr"/>
                          <a:r>
                            <a:rPr lang="en-US" sz="900" dirty="0"/>
                            <a:t>12</a:t>
                          </a:r>
                        </a:p>
                      </a:txBody>
                      <a:tcPr marL="47890" marR="47890" marT="23945" marB="23945"/>
                    </a:tc>
                    <a:tc>
                      <a:txBody>
                        <a:bodyPr/>
                        <a:lstStyle/>
                        <a:p>
                          <a:pPr algn="ctr"/>
                          <a:r>
                            <a:rPr lang="en-US" sz="900" dirty="0"/>
                            <a:t>22</a:t>
                          </a:r>
                        </a:p>
                      </a:txBody>
                      <a:tcPr marL="47890" marR="47890" marT="23945" marB="23945"/>
                    </a:tc>
                    <a:extLst>
                      <a:ext uri="{0D108BD9-81ED-4DB2-BD59-A6C34878D82A}">
                        <a16:rowId xmlns:a16="http://schemas.microsoft.com/office/drawing/2014/main" val="10002"/>
                      </a:ext>
                    </a:extLst>
                  </a:tr>
                  <a:tr h="185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Y</a:t>
                          </a:r>
                          <a:r>
                            <a:rPr lang="en-US" sz="900" baseline="-25000" dirty="0"/>
                            <a:t>3</a:t>
                          </a:r>
                          <a:r>
                            <a:rPr lang="en-US" sz="900" dirty="0"/>
                            <a:t>|X=</a:t>
                          </a:r>
                          <a:r>
                            <a:rPr lang="en-US" sz="900" dirty="0" err="1"/>
                            <a:t>i</a:t>
                          </a:r>
                          <a:endParaRPr lang="en-US" sz="900" baseline="-25000" dirty="0"/>
                        </a:p>
                      </a:txBody>
                      <a:tcPr marL="47890" marR="47890" marT="23945" marB="23945"/>
                    </a:tc>
                    <a:tc>
                      <a:txBody>
                        <a:bodyPr/>
                        <a:lstStyle/>
                        <a:p>
                          <a:pPr algn="ctr"/>
                          <a:r>
                            <a:rPr lang="en-US" sz="900" dirty="0"/>
                            <a:t>7</a:t>
                          </a:r>
                        </a:p>
                      </a:txBody>
                      <a:tcPr marL="47890" marR="47890" marT="23945" marB="23945"/>
                    </a:tc>
                    <a:tc>
                      <a:txBody>
                        <a:bodyPr/>
                        <a:lstStyle/>
                        <a:p>
                          <a:pPr algn="ctr"/>
                          <a:r>
                            <a:rPr lang="en-US" sz="900" dirty="0"/>
                            <a:t>14</a:t>
                          </a:r>
                        </a:p>
                      </a:txBody>
                      <a:tcPr marL="47890" marR="47890" marT="23945" marB="23945"/>
                    </a:tc>
                    <a:tc>
                      <a:txBody>
                        <a:bodyPr/>
                        <a:lstStyle/>
                        <a:p>
                          <a:pPr algn="ctr"/>
                          <a:r>
                            <a:rPr lang="en-US" sz="900" dirty="0"/>
                            <a:t>24</a:t>
                          </a:r>
                        </a:p>
                      </a:txBody>
                      <a:tcPr marL="47890" marR="47890" marT="23945" marB="23945"/>
                    </a:tc>
                    <a:extLst>
                      <a:ext uri="{0D108BD9-81ED-4DB2-BD59-A6C34878D82A}">
                        <a16:rowId xmlns:a16="http://schemas.microsoft.com/office/drawing/2014/main" val="10003"/>
                      </a:ext>
                    </a:extLst>
                  </a:tr>
                  <a:tr h="197306">
                    <a:tc>
                      <a:txBody>
                        <a:bodyPr/>
                        <a:lstStyle/>
                        <a:p>
                          <a:endParaRPr lang="en-US"/>
                        </a:p>
                      </a:txBody>
                      <a:tcPr marL="47890" marR="47890" marT="23945" marB="23945">
                        <a:blipFill>
                          <a:blip r:embed="rId2"/>
                          <a:stretch>
                            <a:fillRect l="-1333" t="-459375" r="-306667" b="-9375"/>
                          </a:stretch>
                        </a:blipFill>
                      </a:tcPr>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tc>
                      <a:txBody>
                        <a:bodyPr/>
                        <a:lstStyle/>
                        <a:p>
                          <a:pPr algn="ctr"/>
                          <a:endParaRPr lang="en-US" sz="900" dirty="0"/>
                        </a:p>
                      </a:txBody>
                      <a:tcPr marL="47890" marR="47890" marT="23945" marB="23945"/>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9545002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Pure ANOVA </a:t>
            </a:r>
          </a:p>
        </p:txBody>
      </p:sp>
      <p:graphicFrame>
        <p:nvGraphicFramePr>
          <p:cNvPr id="8" name="Table 7"/>
          <p:cNvGraphicFramePr>
            <a:graphicFrameLocks noGrp="1"/>
          </p:cNvGraphicFramePr>
          <p:nvPr>
            <p:extLst/>
          </p:nvPr>
        </p:nvGraphicFramePr>
        <p:xfrm>
          <a:off x="571500" y="3885276"/>
          <a:ext cx="80010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pPr algn="ctr"/>
                      <a:r>
                        <a:rPr lang="en-US" dirty="0" err="1"/>
                        <a:t>df</a:t>
                      </a:r>
                      <a:endParaRPr lang="en-US" dirty="0"/>
                    </a:p>
                  </a:txBody>
                  <a:tcPr/>
                </a:tc>
                <a:tc>
                  <a:txBody>
                    <a:bodyPr/>
                    <a:lstStyle/>
                    <a:p>
                      <a:pPr algn="ctr"/>
                      <a:r>
                        <a:rPr lang="en-US" dirty="0"/>
                        <a:t>SS</a:t>
                      </a:r>
                    </a:p>
                  </a:txBody>
                  <a:tcPr/>
                </a:tc>
                <a:tc>
                  <a:txBody>
                    <a:bodyPr/>
                    <a:lstStyle/>
                    <a:p>
                      <a:pPr algn="ctr"/>
                      <a:r>
                        <a:rPr lang="en-US" baseline="0" dirty="0"/>
                        <a:t>MS</a:t>
                      </a:r>
                      <a:endParaRPr lang="en-US" dirty="0"/>
                    </a:p>
                  </a:txBody>
                  <a:tcPr/>
                </a:tc>
                <a:tc>
                  <a:txBody>
                    <a:bodyPr/>
                    <a:lstStyle/>
                    <a:p>
                      <a:pPr algn="ctr"/>
                      <a:r>
                        <a:rPr lang="en-US" dirty="0"/>
                        <a:t>F</a:t>
                      </a:r>
                    </a:p>
                  </a:txBody>
                  <a:tcPr/>
                </a:tc>
                <a:tc>
                  <a:txBody>
                    <a:bodyPr/>
                    <a:lstStyle/>
                    <a:p>
                      <a:pPr algn="ctr"/>
                      <a:r>
                        <a:rPr lang="en-US" dirty="0" err="1"/>
                        <a:t>Pr</a:t>
                      </a:r>
                      <a:r>
                        <a:rPr lang="en-US" baseline="0" dirty="0"/>
                        <a:t> &gt; F</a:t>
                      </a:r>
                      <a:endParaRPr lang="en-US" dirty="0"/>
                    </a:p>
                  </a:txBody>
                  <a:tcPr/>
                </a:tc>
                <a:extLst>
                  <a:ext uri="{0D108BD9-81ED-4DB2-BD59-A6C34878D82A}">
                    <a16:rowId xmlns:a16="http://schemas.microsoft.com/office/drawing/2014/main" val="10000"/>
                  </a:ext>
                </a:extLst>
              </a:tr>
              <a:tr h="370840">
                <a:tc>
                  <a:txBody>
                    <a:bodyPr/>
                    <a:lstStyle/>
                    <a:p>
                      <a:pPr algn="ctr"/>
                      <a:r>
                        <a:rPr lang="en-US" dirty="0"/>
                        <a:t>Model</a:t>
                      </a:r>
                      <a:r>
                        <a:rPr lang="en-US" baseline="0" dirty="0"/>
                        <a:t> / Extra SS</a:t>
                      </a:r>
                      <a:endParaRPr lang="en-US" baseline="30000" dirty="0"/>
                    </a:p>
                  </a:txBody>
                  <a:tcPr/>
                </a:tc>
                <a:tc>
                  <a:txBody>
                    <a:bodyPr/>
                    <a:lstStyle/>
                    <a:p>
                      <a:pPr algn="ctr"/>
                      <a:r>
                        <a:rPr lang="en-US" b="1" dirty="0">
                          <a:solidFill>
                            <a:srgbClr val="FF0000"/>
                          </a:solidFill>
                        </a:rPr>
                        <a:t>2</a:t>
                      </a:r>
                    </a:p>
                  </a:txBody>
                  <a:tcPr/>
                </a:tc>
                <a:tc>
                  <a:txBody>
                    <a:bodyPr/>
                    <a:lstStyle/>
                    <a:p>
                      <a:pPr algn="ctr"/>
                      <a:r>
                        <a:rPr lang="en-US" b="1" dirty="0">
                          <a:solidFill>
                            <a:srgbClr val="FF0000"/>
                          </a:solidFill>
                        </a:rPr>
                        <a:t>438</a:t>
                      </a:r>
                    </a:p>
                  </a:txBody>
                  <a:tcPr/>
                </a:tc>
                <a:tc>
                  <a:txBody>
                    <a:bodyPr/>
                    <a:lstStyle/>
                    <a:p>
                      <a:pPr algn="ctr"/>
                      <a:r>
                        <a:rPr lang="en-US" b="1" dirty="0">
                          <a:solidFill>
                            <a:srgbClr val="FF0000"/>
                          </a:solidFill>
                        </a:rPr>
                        <a:t>219</a:t>
                      </a:r>
                    </a:p>
                  </a:txBody>
                  <a:tcPr/>
                </a:tc>
                <a:tc>
                  <a:txBody>
                    <a:bodyPr/>
                    <a:lstStyle/>
                    <a:p>
                      <a:pPr algn="ctr"/>
                      <a:r>
                        <a:rPr lang="en-US" b="1" dirty="0">
                          <a:solidFill>
                            <a:srgbClr val="FF0000"/>
                          </a:solidFill>
                        </a:rPr>
                        <a:t>54.75</a:t>
                      </a:r>
                    </a:p>
                  </a:txBody>
                  <a:tcPr/>
                </a:tc>
                <a:tc>
                  <a:txBody>
                    <a:bodyPr/>
                    <a:lstStyle/>
                    <a:p>
                      <a:pPr algn="ctr"/>
                      <a:r>
                        <a:rPr lang="en-US" b="1" dirty="0">
                          <a:solidFill>
                            <a:srgbClr val="FF0000"/>
                          </a:solidFill>
                        </a:rPr>
                        <a:t>.0001</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Error /</a:t>
                      </a:r>
                      <a:r>
                        <a:rPr lang="en-US" baseline="0" dirty="0"/>
                        <a:t> Residual/Full Model</a:t>
                      </a:r>
                      <a:endParaRPr lang="en-US" baseline="-25000" dirty="0"/>
                    </a:p>
                  </a:txBody>
                  <a:tcPr/>
                </a:tc>
                <a:tc>
                  <a:txBody>
                    <a:bodyPr/>
                    <a:lstStyle/>
                    <a:p>
                      <a:pPr algn="ctr"/>
                      <a:r>
                        <a:rPr lang="en-US" b="1" dirty="0">
                          <a:solidFill>
                            <a:srgbClr val="FF0000"/>
                          </a:solidFill>
                        </a:rPr>
                        <a:t>6</a:t>
                      </a:r>
                    </a:p>
                  </a:txBody>
                  <a:tcPr/>
                </a:tc>
                <a:tc>
                  <a:txBody>
                    <a:bodyPr/>
                    <a:lstStyle/>
                    <a:p>
                      <a:pPr algn="ctr"/>
                      <a:r>
                        <a:rPr lang="en-US" b="1" dirty="0">
                          <a:solidFill>
                            <a:srgbClr val="FF0000"/>
                          </a:solidFill>
                        </a:rPr>
                        <a:t>24</a:t>
                      </a:r>
                    </a:p>
                  </a:txBody>
                  <a:tcPr/>
                </a:tc>
                <a:tc>
                  <a:txBody>
                    <a:bodyPr/>
                    <a:lstStyle/>
                    <a:p>
                      <a:pPr algn="ctr"/>
                      <a:r>
                        <a:rPr lang="en-US" b="1" dirty="0">
                          <a:solidFill>
                            <a:srgbClr val="FF0000"/>
                          </a:solidFill>
                        </a:rPr>
                        <a:t>4</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Total (Reduced)</a:t>
                      </a:r>
                      <a:endParaRPr lang="en-US" baseline="-25000" dirty="0"/>
                    </a:p>
                  </a:txBody>
                  <a:tcPr/>
                </a:tc>
                <a:tc>
                  <a:txBody>
                    <a:bodyPr/>
                    <a:lstStyle/>
                    <a:p>
                      <a:pPr algn="ctr"/>
                      <a:r>
                        <a:rPr lang="en-US" b="1" dirty="0">
                          <a:solidFill>
                            <a:srgbClr val="FF0000"/>
                          </a:solidFill>
                        </a:rPr>
                        <a:t>8</a:t>
                      </a:r>
                    </a:p>
                  </a:txBody>
                  <a:tcPr/>
                </a:tc>
                <a:tc>
                  <a:txBody>
                    <a:bodyPr/>
                    <a:lstStyle/>
                    <a:p>
                      <a:pPr algn="ctr"/>
                      <a:r>
                        <a:rPr lang="en-US" b="1" dirty="0">
                          <a:solidFill>
                            <a:srgbClr val="FF0000"/>
                          </a:solidFill>
                        </a:rPr>
                        <a:t>462</a:t>
                      </a: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tc>
                  <a:txBody>
                    <a:bodyPr/>
                    <a:lstStyle/>
                    <a:p>
                      <a:pPr algn="ct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244207" y="1293030"/>
            <a:ext cx="853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7. Now we would like to make an ANOVA table to test the alternative hypothesis!</a:t>
            </a:r>
          </a:p>
        </p:txBody>
      </p:sp>
      <p:sp>
        <p:nvSpPr>
          <p:cNvPr id="3" name="TextBox 2"/>
          <p:cNvSpPr txBox="1"/>
          <p:nvPr/>
        </p:nvSpPr>
        <p:spPr>
          <a:xfrm>
            <a:off x="228600" y="5442466"/>
            <a:ext cx="853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Extra Sum of Squares = Residual Sum of Squares Reduced – Residual Sum of Squares Full</a:t>
            </a:r>
          </a:p>
        </p:txBody>
      </p:sp>
      <p:sp>
        <p:nvSpPr>
          <p:cNvPr id="4" name="TextBox 3"/>
          <p:cNvSpPr txBox="1"/>
          <p:nvPr/>
        </p:nvSpPr>
        <p:spPr>
          <a:xfrm>
            <a:off x="596288" y="1742218"/>
            <a:ext cx="6858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Formally write the Ho and Ha and fill in the table.  </a:t>
            </a:r>
          </a:p>
        </p:txBody>
      </p:sp>
      <p:sp>
        <p:nvSpPr>
          <p:cNvPr id="5" name="Rectangle 4"/>
          <p:cNvSpPr/>
          <p:nvPr/>
        </p:nvSpPr>
        <p:spPr>
          <a:xfrm>
            <a:off x="762000" y="2235759"/>
            <a:ext cx="7239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Ho: µ</a:t>
            </a:r>
            <a:r>
              <a:rPr kumimoji="0" lang="en-US" sz="1800" b="1" i="0" u="none" strike="noStrike" kern="1200" cap="none" spc="0" normalizeH="0" baseline="-25000" noProof="0" dirty="0">
                <a:ln>
                  <a:noFill/>
                </a:ln>
                <a:solidFill>
                  <a:srgbClr val="FF0000"/>
                </a:solidFill>
                <a:effectLst/>
                <a:uLnTx/>
                <a:uFillTx/>
                <a:latin typeface="Calibri"/>
                <a:ea typeface="+mn-ea"/>
                <a:cs typeface="+mn-cs"/>
              </a:rPr>
              <a:t>1</a:t>
            </a:r>
            <a:r>
              <a:rPr kumimoji="0" lang="en-US" sz="1800" b="1" i="0" u="none" strike="noStrike" kern="1200" cap="none" spc="0" normalizeH="0" baseline="0" noProof="0" dirty="0">
                <a:ln>
                  <a:noFill/>
                </a:ln>
                <a:solidFill>
                  <a:srgbClr val="FF0000"/>
                </a:solidFill>
                <a:effectLst/>
                <a:uLnTx/>
                <a:uFillTx/>
                <a:latin typeface="Calibri"/>
                <a:ea typeface="+mn-ea"/>
                <a:cs typeface="+mn-cs"/>
              </a:rPr>
              <a:t>= µ</a:t>
            </a:r>
            <a:r>
              <a:rPr kumimoji="0" lang="en-US" sz="1800" b="1" i="0" u="none" strike="noStrike" kern="1200" cap="none" spc="0" normalizeH="0" baseline="-25000" noProof="0" dirty="0">
                <a:ln>
                  <a:noFill/>
                </a:ln>
                <a:solidFill>
                  <a:srgbClr val="FF0000"/>
                </a:solidFill>
                <a:effectLst/>
                <a:uLnTx/>
                <a:uFillTx/>
                <a:latin typeface="Calibri"/>
                <a:ea typeface="+mn-ea"/>
                <a:cs typeface="+mn-cs"/>
              </a:rPr>
              <a:t>2</a:t>
            </a:r>
            <a:r>
              <a:rPr kumimoji="0" lang="en-US" sz="1800" b="1" i="0" u="none" strike="noStrike" kern="1200" cap="none" spc="0" normalizeH="0" baseline="0" noProof="0" dirty="0">
                <a:ln>
                  <a:noFill/>
                </a:ln>
                <a:solidFill>
                  <a:srgbClr val="FF0000"/>
                </a:solidFill>
                <a:effectLst/>
                <a:uLnTx/>
                <a:uFillTx/>
                <a:latin typeface="Calibri"/>
                <a:ea typeface="+mn-ea"/>
                <a:cs typeface="+mn-cs"/>
              </a:rPr>
              <a:t> = µ</a:t>
            </a:r>
            <a:r>
              <a:rPr kumimoji="0" lang="en-US" sz="1800" b="1" i="0" u="none" strike="noStrike" kern="1200" cap="none" spc="0" normalizeH="0" baseline="-25000" noProof="0" dirty="0">
                <a:ln>
                  <a:noFill/>
                </a:ln>
                <a:solidFill>
                  <a:srgbClr val="FF0000"/>
                </a:solidFill>
                <a:effectLst/>
                <a:uLnTx/>
                <a:uFillTx/>
                <a:latin typeface="Calibri"/>
                <a:ea typeface="+mn-ea"/>
                <a:cs typeface="+mn-cs"/>
              </a:rPr>
              <a:t>3			</a:t>
            </a:r>
            <a:r>
              <a:rPr kumimoji="0" lang="en-US" sz="1800" b="1" i="0" u="none" strike="noStrike" kern="1200" cap="none" spc="0" normalizeH="0" baseline="0" noProof="0" dirty="0">
                <a:ln>
                  <a:noFill/>
                </a:ln>
                <a:solidFill>
                  <a:srgbClr val="FF0000"/>
                </a:solidFill>
                <a:effectLst/>
                <a:uLnTx/>
                <a:uFillTx/>
                <a:latin typeface="Calibri"/>
                <a:ea typeface="+mn-ea"/>
                <a:cs typeface="+mn-cs"/>
              </a:rPr>
              <a:t>(Equal Means Model)</a:t>
            </a:r>
            <a:endParaRPr kumimoji="0" lang="en-US" sz="1800" b="1" i="0" u="none" strike="noStrike" kern="1200" cap="none" spc="0" normalizeH="0" baseline="-2500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Ha: At least 1 pair are different</a:t>
            </a:r>
            <a:r>
              <a:rPr kumimoji="0" lang="en-US" sz="1800" b="1" i="0" u="none" strike="noStrike" kern="1200" cap="none" spc="0" normalizeH="0" baseline="-25000" noProof="0" dirty="0">
                <a:ln>
                  <a:noFill/>
                </a:ln>
                <a:solidFill>
                  <a:srgbClr val="FF0000"/>
                </a:solidFill>
                <a:effectLst/>
                <a:uLnTx/>
                <a:uFillTx/>
                <a:latin typeface="Calibri"/>
                <a:ea typeface="+mn-ea"/>
                <a:cs typeface="+mn-cs"/>
              </a:rPr>
              <a:t>	</a:t>
            </a:r>
            <a:r>
              <a:rPr kumimoji="0" lang="en-US" sz="1800" b="1" i="0" u="none" strike="noStrike" kern="1200" cap="none" spc="0" normalizeH="0" baseline="0" noProof="0" dirty="0">
                <a:ln>
                  <a:noFill/>
                </a:ln>
                <a:solidFill>
                  <a:srgbClr val="FF0000"/>
                </a:solidFill>
                <a:effectLst/>
                <a:uLnTx/>
                <a:uFillTx/>
                <a:latin typeface="Calibri"/>
                <a:ea typeface="+mn-ea"/>
                <a:cs typeface="+mn-cs"/>
              </a:rPr>
              <a:t>(Separate Means Model)</a:t>
            </a:r>
          </a:p>
        </p:txBody>
      </p:sp>
    </p:spTree>
    <p:extLst>
      <p:ext uri="{BB962C8B-B14F-4D97-AF65-F5344CB8AC3E}">
        <p14:creationId xmlns:p14="http://schemas.microsoft.com/office/powerpoint/2010/main" val="266953035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F -Test of Different Means …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4350205"/>
            <a:ext cx="409311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Fit Plot for score by lev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2452687"/>
            <a:ext cx="3962400" cy="29718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1030069"/>
            <a:ext cx="7543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1</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2</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3			</a:t>
            </a:r>
            <a:r>
              <a:rPr kumimoji="0" lang="en-US" sz="1800" b="0" i="0" u="none" strike="noStrike" kern="1200" cap="none" spc="0" normalizeH="0" baseline="0" noProof="0" dirty="0">
                <a:ln>
                  <a:noFill/>
                </a:ln>
                <a:solidFill>
                  <a:prstClr val="black"/>
                </a:solidFill>
                <a:effectLst/>
                <a:uLnTx/>
                <a:uFillTx/>
                <a:latin typeface="Calibri"/>
                <a:ea typeface="+mn-ea"/>
                <a:cs typeface="+mn-cs"/>
              </a:rPr>
              <a:t>(Equal Means Model)</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At least 1 pair are different</a:t>
            </a:r>
            <a:r>
              <a:rPr kumimoji="0" lang="en-US" sz="1800" b="0" i="0" u="none" strike="noStrike" kern="1200" cap="none" spc="0" normalizeH="0" baseline="-2500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a:ln>
                  <a:noFill/>
                </a:ln>
                <a:solidFill>
                  <a:prstClr val="black"/>
                </a:solidFill>
                <a:effectLst/>
                <a:uLnTx/>
                <a:uFillTx/>
                <a:latin typeface="Calibri"/>
                <a:ea typeface="+mn-ea"/>
                <a:cs typeface="+mn-cs"/>
              </a:rPr>
              <a:t>(Separate Means Model)</a:t>
            </a: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28800"/>
            <a:ext cx="1932214" cy="2394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75327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6 Steps!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41" y="3288505"/>
            <a:ext cx="3504732" cy="1957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1247778"/>
            <a:ext cx="7543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Ho: µ</a:t>
            </a:r>
            <a:r>
              <a:rPr kumimoji="0" lang="en-US" sz="1800" b="0" i="0" u="none" strike="noStrike" kern="1200" cap="none" spc="0" normalizeH="0" baseline="-25000" noProof="0" dirty="0">
                <a:ln>
                  <a:noFill/>
                </a:ln>
                <a:solidFill>
                  <a:srgbClr val="FF0000"/>
                </a:solidFill>
                <a:effectLst/>
                <a:uLnTx/>
                <a:uFillTx/>
                <a:latin typeface="Calibri"/>
                <a:ea typeface="+mn-ea"/>
                <a:cs typeface="+mn-cs"/>
              </a:rPr>
              <a:t>1</a:t>
            </a:r>
            <a:r>
              <a:rPr kumimoji="0" lang="en-US" sz="1800" b="0" i="0" u="none" strike="noStrike" kern="1200" cap="none" spc="0" normalizeH="0" baseline="0" noProof="0" dirty="0">
                <a:ln>
                  <a:noFill/>
                </a:ln>
                <a:solidFill>
                  <a:srgbClr val="FF0000"/>
                </a:solidFill>
                <a:effectLst/>
                <a:uLnTx/>
                <a:uFillTx/>
                <a:latin typeface="Calibri"/>
                <a:ea typeface="+mn-ea"/>
                <a:cs typeface="+mn-cs"/>
              </a:rPr>
              <a:t>= µ</a:t>
            </a:r>
            <a:r>
              <a:rPr kumimoji="0" lang="en-US" sz="1800" b="0" i="0" u="none" strike="noStrike" kern="1200" cap="none" spc="0" normalizeH="0" baseline="-25000" noProof="0" dirty="0">
                <a:ln>
                  <a:noFill/>
                </a:ln>
                <a:solidFill>
                  <a:srgbClr val="FF0000"/>
                </a:solidFill>
                <a:effectLst/>
                <a:uLnTx/>
                <a:uFillTx/>
                <a:latin typeface="Calibri"/>
                <a:ea typeface="+mn-ea"/>
                <a:cs typeface="+mn-cs"/>
              </a:rPr>
              <a:t>2</a:t>
            </a:r>
            <a:r>
              <a:rPr kumimoji="0" lang="en-US" sz="1800" b="0" i="0" u="none" strike="noStrike" kern="1200" cap="none" spc="0" normalizeH="0" baseline="0" noProof="0" dirty="0">
                <a:ln>
                  <a:noFill/>
                </a:ln>
                <a:solidFill>
                  <a:srgbClr val="FF0000"/>
                </a:solidFill>
                <a:effectLst/>
                <a:uLnTx/>
                <a:uFillTx/>
                <a:latin typeface="Calibri"/>
                <a:ea typeface="+mn-ea"/>
                <a:cs typeface="+mn-cs"/>
              </a:rPr>
              <a:t> = µ</a:t>
            </a:r>
            <a:r>
              <a:rPr kumimoji="0" lang="en-US" sz="1800" b="0" i="0" u="none" strike="noStrike" kern="1200" cap="none" spc="0" normalizeH="0" baseline="-25000" noProof="0" dirty="0">
                <a:ln>
                  <a:noFill/>
                </a:ln>
                <a:solidFill>
                  <a:srgbClr val="FF0000"/>
                </a:solidFill>
                <a:effectLst/>
                <a:uLnTx/>
                <a:uFillTx/>
                <a:latin typeface="Calibri"/>
                <a:ea typeface="+mn-ea"/>
                <a:cs typeface="+mn-cs"/>
              </a:rPr>
              <a:t>3			</a:t>
            </a:r>
            <a:r>
              <a:rPr kumimoji="0" lang="en-US" sz="1800" b="0" i="0" u="none" strike="noStrike" kern="1200" cap="none" spc="0" normalizeH="0" baseline="0" noProof="0" dirty="0">
                <a:ln>
                  <a:noFill/>
                </a:ln>
                <a:solidFill>
                  <a:srgbClr val="FF0000"/>
                </a:solidFill>
                <a:effectLst/>
                <a:uLnTx/>
                <a:uFillTx/>
                <a:latin typeface="Calibri"/>
                <a:ea typeface="+mn-ea"/>
                <a:cs typeface="+mn-cs"/>
              </a:rPr>
              <a:t>(Equal Means Model)</a:t>
            </a:r>
            <a:endParaRPr kumimoji="0" lang="en-US" sz="1800" b="0" i="0" u="none" strike="noStrike" kern="1200" cap="none" spc="0" normalizeH="0" baseline="-2500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Ha: At least 1 pair are different</a:t>
            </a:r>
            <a:r>
              <a:rPr kumimoji="0" lang="en-US" sz="1800" b="0" i="0" u="none" strike="noStrike" kern="1200" cap="none" spc="0" normalizeH="0" baseline="-25000" noProof="0" dirty="0">
                <a:ln>
                  <a:noFill/>
                </a:ln>
                <a:solidFill>
                  <a:srgbClr val="FF0000"/>
                </a:solidFill>
                <a:effectLst/>
                <a:uLnTx/>
                <a:uFillTx/>
                <a:latin typeface="Calibri"/>
                <a:ea typeface="+mn-ea"/>
                <a:cs typeface="+mn-cs"/>
              </a:rPr>
              <a:t>	</a:t>
            </a:r>
            <a:r>
              <a:rPr kumimoji="0" lang="en-US" sz="1800" b="0" i="0" u="none" strike="noStrike" kern="1200" cap="none" spc="0" normalizeH="0" baseline="0" noProof="0" dirty="0">
                <a:ln>
                  <a:noFill/>
                </a:ln>
                <a:solidFill>
                  <a:srgbClr val="FF0000"/>
                </a:solidFill>
                <a:effectLst/>
                <a:uLnTx/>
                <a:uFillTx/>
                <a:latin typeface="Calibri"/>
                <a:ea typeface="+mn-ea"/>
                <a:cs typeface="+mn-cs"/>
              </a:rPr>
              <a:t>(Separate Means Model)</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60490"/>
            <a:ext cx="2731015" cy="785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04800" y="1247778"/>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1.</a:t>
            </a:r>
          </a:p>
        </p:txBody>
      </p:sp>
      <p:sp>
        <p:nvSpPr>
          <p:cNvPr id="9" name="TextBox 8"/>
          <p:cNvSpPr txBox="1"/>
          <p:nvPr/>
        </p:nvSpPr>
        <p:spPr>
          <a:xfrm>
            <a:off x="304800" y="1841631"/>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2.</a:t>
            </a:r>
          </a:p>
        </p:txBody>
      </p:sp>
      <p:sp>
        <p:nvSpPr>
          <p:cNvPr id="10" name="TextBox 9"/>
          <p:cNvSpPr txBox="1"/>
          <p:nvPr/>
        </p:nvSpPr>
        <p:spPr>
          <a:xfrm>
            <a:off x="304800" y="2346844"/>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3.</a:t>
            </a:r>
          </a:p>
        </p:txBody>
      </p:sp>
      <p:sp>
        <p:nvSpPr>
          <p:cNvPr id="11" name="TextBox 10"/>
          <p:cNvSpPr txBox="1"/>
          <p:nvPr/>
        </p:nvSpPr>
        <p:spPr>
          <a:xfrm>
            <a:off x="266700" y="2851428"/>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4.</a:t>
            </a:r>
          </a:p>
        </p:txBody>
      </p:sp>
      <p:sp>
        <p:nvSpPr>
          <p:cNvPr id="12" name="TextBox 11"/>
          <p:cNvSpPr txBox="1"/>
          <p:nvPr/>
        </p:nvSpPr>
        <p:spPr>
          <a:xfrm>
            <a:off x="266700" y="35052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5.</a:t>
            </a:r>
          </a:p>
        </p:txBody>
      </p:sp>
      <p:sp>
        <p:nvSpPr>
          <p:cNvPr id="13" name="TextBox 12"/>
          <p:cNvSpPr txBox="1"/>
          <p:nvPr/>
        </p:nvSpPr>
        <p:spPr>
          <a:xfrm>
            <a:off x="266700" y="4267200"/>
            <a:ext cx="381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6.</a:t>
            </a:r>
          </a:p>
        </p:txBody>
      </p:sp>
      <p:sp>
        <p:nvSpPr>
          <p:cNvPr id="5" name="TextBox 4"/>
          <p:cNvSpPr txBox="1"/>
          <p:nvPr/>
        </p:nvSpPr>
        <p:spPr>
          <a:xfrm>
            <a:off x="762000" y="1894109"/>
            <a:ext cx="365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can skip this step for ANOVA.</a:t>
            </a:r>
          </a:p>
        </p:txBody>
      </p:sp>
      <p:sp>
        <p:nvSpPr>
          <p:cNvPr id="15" name="TextBox 14"/>
          <p:cNvSpPr txBox="1"/>
          <p:nvPr/>
        </p:nvSpPr>
        <p:spPr>
          <a:xfrm>
            <a:off x="876300" y="2346844"/>
            <a:ext cx="365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F statistic = 54.75  </a:t>
            </a:r>
          </a:p>
        </p:txBody>
      </p:sp>
      <p:sp>
        <p:nvSpPr>
          <p:cNvPr id="16" name="TextBox 15"/>
          <p:cNvSpPr txBox="1"/>
          <p:nvPr/>
        </p:nvSpPr>
        <p:spPr>
          <a:xfrm>
            <a:off x="876300" y="2851428"/>
            <a:ext cx="365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P-value &lt; .0001</a:t>
            </a:r>
          </a:p>
        </p:txBody>
      </p:sp>
      <p:sp>
        <p:nvSpPr>
          <p:cNvPr id="17" name="TextBox 16"/>
          <p:cNvSpPr txBox="1"/>
          <p:nvPr/>
        </p:nvSpPr>
        <p:spPr>
          <a:xfrm>
            <a:off x="762000" y="3505200"/>
            <a:ext cx="3657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Reject Ho.</a:t>
            </a:r>
          </a:p>
        </p:txBody>
      </p:sp>
      <p:sp>
        <p:nvSpPr>
          <p:cNvPr id="18" name="TextBox 17"/>
          <p:cNvSpPr txBox="1"/>
          <p:nvPr/>
        </p:nvSpPr>
        <p:spPr>
          <a:xfrm>
            <a:off x="707571" y="4267200"/>
            <a:ext cx="409303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The evidence suggests that at least 1 pair of the group means are different. (P-value &lt; .0001 from an ANOVA.) </a:t>
            </a:r>
          </a:p>
        </p:txBody>
      </p:sp>
    </p:spTree>
    <p:extLst>
      <p:ext uri="{BB962C8B-B14F-4D97-AF65-F5344CB8AC3E}">
        <p14:creationId xmlns:p14="http://schemas.microsoft.com/office/powerpoint/2010/main" val="253542295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F-Distribution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45" y="1143000"/>
            <a:ext cx="4442749"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52400" y="5181600"/>
                <a:ext cx="8896372" cy="11801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Statistic</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oMath>
                  </m:oMathPara>
                </a14:m>
                <a:endParaRPr kumimoji="0" lang="en-US" sz="1800" b="0" i="0" u="none" strike="noStrike" kern="1200" cap="none" spc="0" normalizeH="0" baseline="0" noProof="0" dirty="0">
                  <a:ln>
                    <a:noFill/>
                  </a:ln>
                  <a:solidFill>
                    <a:prstClr val="black"/>
                  </a:solidFill>
                  <a:effectLst/>
                  <a:uLnTx/>
                  <a:uFillTx/>
                  <a:latin typeface="Cambria Math"/>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𝐸𝑥𝑡𝑟𝑎</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𝑆𝑢𝑚</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𝑜𝑓</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𝑆𝑞𝑢𝑎𝑟𝑒𝑠</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𝐸𝑥𝑡𝑟𝑎</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𝐷𝑒𝑔𝑟𝑒𝑠𝑠</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𝑜𝑓</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𝐹𝑟𝑒𝑒𝑑𝑜𝑚</m:t>
                              </m:r>
                            </m:den>
                          </m:f>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𝜎</m:t>
                                      </m:r>
                                    </m:e>
                                  </m:acc>
                                </m:e>
                                <m:sup>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p>
                              </m:sSup>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𝐹𝑢𝑙𝑙</m:t>
                              </m:r>
                            </m:sub>
                          </m:sSub>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𝑀𝑆</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𝐵𝑒𝑡𝑤𝑒𝑒𝑛</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𝑀𝑆</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𝑊𝑖𝑡h𝑖𝑛</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𝑉𝑎𝑟𝑖𝑎𝑡𝑖𝑜𝑛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𝐸𝑥𝑝𝑙𝑎𝑖𝑛𝑒𝑑</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𝑏𝑦</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𝐹𝑢𝑙𝑙</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𝑀𝑜𝑑𝑒𝑙</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𝑉𝑎𝑟𝑖𝑎𝑡𝑖𝑜𝑛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𝐿𝑒𝑓𝑡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𝑡𝑜</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𝑏𝑒</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𝐸𝑥𝑝𝑙𝑎𝑖𝑛𝑒𝑑</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2400" y="5181600"/>
                <a:ext cx="8896372" cy="11801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25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6" name="TextBox 5"/>
              <p:cNvSpPr txBox="1"/>
              <p:nvPr/>
            </p:nvSpPr>
            <p:spPr>
              <a:xfrm>
                <a:off x="600978" y="1873605"/>
                <a:ext cx="7987764" cy="6674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R</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Square</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𝑉𝑎𝑟𝑖𝑎𝑡𝑖𝑜𝑛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𝐸𝑥𝑝𝑙𝑎𝑖𝑛𝑒𝑑</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𝑏𝑦</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𝐹𝑢𝑙𝑙</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𝑀𝑜𝑑𝑒𝑙</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𝑇𝑜𝑡𝑎𝑙</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𝑉𝑎𝑟𝑖𝑎𝑡𝑖𝑜𝑛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𝐸𝑥𝑡𝑟𝑎</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𝑆𝑢𝑚</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𝑜𝑓</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𝑆𝑞𝑢𝑎𝑟𝑒𝑠</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𝑇𝑜𝑡𝑎𝑙</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𝑆𝑢𝑚</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𝑜𝑓</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𝑆𝑞𝑢𝑎𝑟𝑒𝑠</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00978" y="1873605"/>
                <a:ext cx="7987764" cy="667490"/>
              </a:xfrm>
              <a:prstGeom prst="rect">
                <a:avLst/>
              </a:prstGeom>
              <a:blipFill rotWithShape="0">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727757"/>
            <a:ext cx="6324600" cy="264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14600" y="4495800"/>
            <a:ext cx="10668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 name="TextBox 6"/>
              <p:cNvSpPr txBox="1"/>
              <p:nvPr/>
            </p:nvSpPr>
            <p:spPr>
              <a:xfrm>
                <a:off x="381000" y="5562845"/>
                <a:ext cx="3324949" cy="6127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R</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Square</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438</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462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=0.948052</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5562845"/>
                <a:ext cx="3324949" cy="612732"/>
              </a:xfrm>
              <a:prstGeom prst="rect">
                <a:avLst/>
              </a:prstGeom>
              <a:blipFill rotWithShape="0">
                <a:blip r:embed="rId4"/>
                <a:stretch>
                  <a:fillRect/>
                </a:stretch>
              </a:blipFill>
            </p:spPr>
            <p:txBody>
              <a:bodyPr/>
              <a:lstStyle/>
              <a:p>
                <a:r>
                  <a:rPr lang="en-US">
                    <a:noFill/>
                  </a:rPr>
                  <a:t> </a:t>
                </a:r>
              </a:p>
            </p:txBody>
          </p:sp>
        </mc:Fallback>
      </mc:AlternateContent>
      <p:cxnSp>
        <p:nvCxnSpPr>
          <p:cNvPr id="5" name="Straight Arrow Connector 4"/>
          <p:cNvCxnSpPr>
            <a:endCxn id="3" idx="1"/>
          </p:cNvCxnSpPr>
          <p:nvPr/>
        </p:nvCxnSpPr>
        <p:spPr>
          <a:xfrm flipV="1">
            <a:off x="1219200" y="4991100"/>
            <a:ext cx="1295400"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581400" y="3962400"/>
            <a:ext cx="12954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3581400" y="3200400"/>
            <a:ext cx="1295400" cy="4572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Arrow Connector 10"/>
          <p:cNvCxnSpPr>
            <a:stCxn id="10" idx="6"/>
          </p:cNvCxnSpPr>
          <p:nvPr/>
        </p:nvCxnSpPr>
        <p:spPr>
          <a:xfrm flipV="1">
            <a:off x="4876800" y="2057400"/>
            <a:ext cx="1219200"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p:cNvCxnSpPr>
          <p:nvPr/>
        </p:nvCxnSpPr>
        <p:spPr>
          <a:xfrm flipV="1">
            <a:off x="4876800" y="2541095"/>
            <a:ext cx="1447800" cy="1649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86200" y="5486400"/>
            <a:ext cx="5029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*Rho is the parameter for which r is an estimate (just like mu and x-bar or sigma and s). A hypothesis test of whether rho=0 is equivalent to the basic ANOVA test of whether all the means are the same. </a:t>
            </a:r>
          </a:p>
        </p:txBody>
      </p:sp>
    </p:spTree>
    <p:extLst>
      <p:ext uri="{BB962C8B-B14F-4D97-AF65-F5344CB8AC3E}">
        <p14:creationId xmlns:p14="http://schemas.microsoft.com/office/powerpoint/2010/main" val="220603493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of Variation</a:t>
            </a:r>
          </a:p>
        </p:txBody>
      </p:sp>
      <mc:AlternateContent xmlns:mc="http://schemas.openxmlformats.org/markup-compatibility/2006" xmlns:a14="http://schemas.microsoft.com/office/drawing/2010/main">
        <mc:Choice Requires="a14">
          <p:sp>
            <p:nvSpPr>
              <p:cNvPr id="6" name="TextBox 5"/>
              <p:cNvSpPr txBox="1"/>
              <p:nvPr/>
            </p:nvSpPr>
            <p:spPr>
              <a:xfrm>
                <a:off x="600978" y="1873605"/>
                <a:ext cx="7908640" cy="6674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Coefficient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Variation</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𝑠𝑞𝑢𝑎𝑟𝑒</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𝑟𝑜𝑜𝑡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𝑜𝑓</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𝑡h𝑒</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𝑢𝑛𝑒𝑥𝑝𝑙𝑎𝑖𝑛𝑒𝑑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𝑣𝑎𝑟𝑖𝑎𝑡𝑖𝑜𝑛</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𝑔𝑟𝑎𝑛𝑑</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𝑚𝑒𝑎𝑛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100%</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00978" y="1873605"/>
                <a:ext cx="7908640" cy="66749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1000" y="5562845"/>
                <a:ext cx="6493957" cy="7047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Coefficient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of</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Variation</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e>
                          </m:rad>
                        </m:num>
                        <m:den>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acc>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100=</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100=15.38462</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1000" y="5562845"/>
                <a:ext cx="6493957" cy="704745"/>
              </a:xfrm>
              <a:prstGeom prst="rect">
                <a:avLst/>
              </a:prstGeom>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9583B44-45CD-40AC-9FD4-479B8AD40AB8}"/>
              </a:ext>
            </a:extLst>
          </p:cNvPr>
          <p:cNvGrpSpPr/>
          <p:nvPr/>
        </p:nvGrpSpPr>
        <p:grpSpPr>
          <a:xfrm>
            <a:off x="990600" y="2575064"/>
            <a:ext cx="6324600" cy="2682640"/>
            <a:chOff x="990600" y="2575064"/>
            <a:chExt cx="6324600" cy="2682640"/>
          </a:xfrm>
        </p:grpSpPr>
        <p:pic>
          <p:nvPicPr>
            <p:cNvPr id="8" name="Picture 2">
              <a:extLst>
                <a:ext uri="{FF2B5EF4-FFF2-40B4-BE49-F238E27FC236}">
                  <a16:creationId xmlns:a16="http://schemas.microsoft.com/office/drawing/2014/main" id="{3E398A1E-D13B-4273-88BF-B4245E7CB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75064"/>
              <a:ext cx="6324600" cy="264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108678" y="4267104"/>
              <a:ext cx="10668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76797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ANOVA: Assumptions and Robustness</a:t>
            </a:r>
          </a:p>
        </p:txBody>
      </p:sp>
      <p:sp>
        <p:nvSpPr>
          <p:cNvPr id="3" name="Content Placeholder 2"/>
          <p:cNvSpPr>
            <a:spLocks noGrp="1"/>
          </p:cNvSpPr>
          <p:nvPr>
            <p:ph idx="1"/>
          </p:nvPr>
        </p:nvSpPr>
        <p:spPr/>
        <p:txBody>
          <a:bodyPr>
            <a:normAutofit fontScale="85000" lnSpcReduction="10000"/>
          </a:bodyPr>
          <a:lstStyle/>
          <a:p>
            <a:pPr marL="514350" indent="-514350">
              <a:buAutoNum type="arabicPeriod"/>
            </a:pPr>
            <a:r>
              <a:rPr lang="en-US" dirty="0"/>
              <a:t>Normality: Similar to t-tools hypothesis testing, ANOVA is robust to this assumption.  Extremely long-tailed distributions (outliers) or skewed distributions, coupled with different sample sizes (especially when the sample sizes are small) present the only serious distributional problems.</a:t>
            </a:r>
          </a:p>
          <a:p>
            <a:pPr marL="514350" indent="-514350">
              <a:buAutoNum type="arabicPeriod"/>
            </a:pPr>
            <a:r>
              <a:rPr lang="en-US" dirty="0"/>
              <a:t>Equal Standard Deviations: This assumption is crucial, paramount, and VERY important.  </a:t>
            </a:r>
          </a:p>
          <a:p>
            <a:pPr marL="514350" indent="-514350">
              <a:buAutoNum type="arabicPeriod"/>
            </a:pPr>
            <a:r>
              <a:rPr lang="en-US" dirty="0"/>
              <a:t>The assumptions of independence within and across groups are critical.  If lacking, different analysis should be attempted.    </a:t>
            </a:r>
          </a:p>
        </p:txBody>
      </p:sp>
    </p:spTree>
    <p:extLst>
      <p:ext uri="{BB962C8B-B14F-4D97-AF65-F5344CB8AC3E}">
        <p14:creationId xmlns:p14="http://schemas.microsoft.com/office/powerpoint/2010/main" val="326680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Samples drawn from </a:t>
            </a:r>
            <a:br>
              <a:rPr lang="en-US" dirty="0"/>
            </a:br>
            <a:r>
              <a:rPr lang="en-US" dirty="0"/>
              <a:t>Normal Distributions</a:t>
            </a:r>
          </a:p>
        </p:txBody>
      </p:sp>
      <p:sp>
        <p:nvSpPr>
          <p:cNvPr id="3" name="Content Placeholder 2"/>
          <p:cNvSpPr>
            <a:spLocks noGrp="1"/>
          </p:cNvSpPr>
          <p:nvPr>
            <p:ph idx="1"/>
          </p:nvPr>
        </p:nvSpPr>
        <p:spPr/>
        <p:txBody>
          <a:bodyPr/>
          <a:lstStyle/>
          <a:p>
            <a:r>
              <a:rPr lang="en-US" dirty="0"/>
              <a:t>Same visual checks as with t-tools, just for more groups.</a:t>
            </a:r>
          </a:p>
          <a:p>
            <a:pPr lvl="1"/>
            <a:r>
              <a:rPr lang="en-US" dirty="0"/>
              <a:t>Histograms</a:t>
            </a:r>
          </a:p>
          <a:p>
            <a:pPr lvl="1"/>
            <a:r>
              <a:rPr lang="en-US" dirty="0"/>
              <a:t>Q-Q plots</a:t>
            </a:r>
          </a:p>
        </p:txBody>
      </p:sp>
    </p:spTree>
    <p:extLst>
      <p:ext uri="{BB962C8B-B14F-4D97-AF65-F5344CB8AC3E}">
        <p14:creationId xmlns:p14="http://schemas.microsoft.com/office/powerpoint/2010/main" val="408431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noFill/>
                <a:effectLst/>
                <a:uLnTx/>
                <a:uFillTx/>
                <a:latin typeface="Calibri" panose="020F0502020204030204"/>
                <a:ea typeface="MS PGothic" panose="020B0600070205080204" pitchFamily="34" charset="-128"/>
                <a:cs typeface="+mn-cs"/>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ahoma" pitchFamily="34" charset="0"/>
                <a:ea typeface="ＭＳ Ｐゴシック" pitchFamily="34" charset="-128"/>
                <a:cs typeface="+mn-cs"/>
              </a:rPr>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more data you pick for each sample, the more normal (and tighter) the distribution of the sample mean 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original data is approx. normal, then the distribution of the sample mean will be approx. normal, regardless of sample size.</a:t>
            </a:r>
          </a:p>
        </p:txBody>
      </p:sp>
    </p:spTree>
    <p:extLst>
      <p:ext uri="{BB962C8B-B14F-4D97-AF65-F5344CB8AC3E}">
        <p14:creationId xmlns:p14="http://schemas.microsoft.com/office/powerpoint/2010/main" val="263118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Constant SD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4600"/>
            <a:ext cx="7376859"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743200" y="3268980"/>
            <a:ext cx="381000" cy="9220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Content Placeholder 2"/>
          <p:cNvSpPr>
            <a:spLocks noGrp="1"/>
          </p:cNvSpPr>
          <p:nvPr>
            <p:ph idx="1"/>
          </p:nvPr>
        </p:nvSpPr>
        <p:spPr>
          <a:xfrm>
            <a:off x="457200" y="1600201"/>
            <a:ext cx="8229600" cy="1066800"/>
          </a:xfrm>
        </p:spPr>
        <p:txBody>
          <a:bodyPr>
            <a:normAutofit fontScale="85000" lnSpcReduction="10000"/>
          </a:bodyPr>
          <a:lstStyle/>
          <a:p>
            <a:pPr marL="0" indent="0">
              <a:buNone/>
            </a:pPr>
            <a:r>
              <a:rPr lang="en-US" dirty="0"/>
              <a:t>95% confidence interval accuracy with different sample sizes and standard deviations for three groups.</a:t>
            </a:r>
          </a:p>
        </p:txBody>
      </p:sp>
    </p:spTree>
    <p:extLst>
      <p:ext uri="{BB962C8B-B14F-4D97-AF65-F5344CB8AC3E}">
        <p14:creationId xmlns:p14="http://schemas.microsoft.com/office/powerpoint/2010/main" val="22012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err="1"/>
              <a:t>Levene’s</a:t>
            </a:r>
            <a:r>
              <a:rPr lang="en-US" dirty="0"/>
              <a:t> Test (Median)</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534400" cy="40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600200" y="29718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867400" y="2209800"/>
            <a:ext cx="2743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219200" y="2514600"/>
            <a:ext cx="236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733800"/>
            <a:ext cx="137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9200" y="4191000"/>
            <a:ext cx="1295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67200" y="4419600"/>
            <a:ext cx="4267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4724400"/>
            <a:ext cx="3124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33600" y="6467886"/>
            <a:ext cx="4953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But …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proc</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ttest</a:t>
            </a:r>
            <a:r>
              <a:rPr kumimoji="0" lang="en-US" sz="1800" b="1" i="0" u="none" strike="noStrike" kern="1200" cap="none" spc="0" normalizeH="0" baseline="0" noProof="0" dirty="0">
                <a:ln>
                  <a:noFill/>
                </a:ln>
                <a:solidFill>
                  <a:prstClr val="black"/>
                </a:solidFill>
                <a:effectLst/>
                <a:uLnTx/>
                <a:uFillTx/>
                <a:latin typeface="Calibri"/>
                <a:ea typeface="+mn-ea"/>
                <a:cs typeface="+mn-cs"/>
              </a:rPr>
              <a:t> does not have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Levene’s</a:t>
            </a:r>
            <a:r>
              <a:rPr kumimoji="0" lang="en-US" sz="1800" b="1" i="0" u="none" strike="noStrike" kern="1200" cap="none" spc="0" normalizeH="0" baseline="0" noProof="0" dirty="0">
                <a:ln>
                  <a:noFill/>
                </a:ln>
                <a:solidFill>
                  <a:prstClr val="black"/>
                </a:solidFill>
                <a:effectLst/>
                <a:uLnTx/>
                <a:uFillTx/>
                <a:latin typeface="Calibri"/>
                <a:ea typeface="+mn-ea"/>
                <a:cs typeface="+mn-cs"/>
              </a:rPr>
              <a:t> Test!!!</a:t>
            </a:r>
          </a:p>
        </p:txBody>
      </p:sp>
      <p:pic>
        <p:nvPicPr>
          <p:cNvPr id="266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032126"/>
            <a:ext cx="172402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1679"/>
          <a:stretch/>
        </p:blipFill>
        <p:spPr bwMode="auto">
          <a:xfrm>
            <a:off x="2743200" y="5017378"/>
            <a:ext cx="1828800" cy="1367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0686" y="5100264"/>
            <a:ext cx="4058514" cy="1216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239000" y="228600"/>
            <a:ext cx="16002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 </a:t>
            </a:r>
            <a:r>
              <a:rPr kumimoji="0" lang="el-GR" sz="2400" b="0" i="0" u="none" strike="noStrike" kern="1200" cap="none" spc="0" normalizeH="0" baseline="0" noProof="0" dirty="0">
                <a:ln>
                  <a:noFill/>
                </a:ln>
                <a:solidFill>
                  <a:prstClr val="black"/>
                </a:solidFill>
                <a:effectLst/>
                <a:uLnTx/>
                <a:uFillTx/>
                <a:latin typeface="Calibri"/>
                <a:ea typeface="+mn-ea"/>
                <a:cs typeface="+mn-cs"/>
              </a:rPr>
              <a:t>σ</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l-GR" sz="2400" b="0" i="0" u="none" strike="noStrike" kern="1200" cap="none" spc="0" normalizeH="0" baseline="0" noProof="0" dirty="0">
                <a:ln>
                  <a:noFill/>
                </a:ln>
                <a:solidFill>
                  <a:prstClr val="black"/>
                </a:solidFill>
                <a:effectLst/>
                <a:uLnTx/>
                <a:uFillTx/>
                <a:latin typeface="Calibri"/>
                <a:ea typeface="+mn-ea"/>
                <a:cs typeface="+mn-cs"/>
              </a:rPr>
              <a:t> σ</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Ha: </a:t>
            </a:r>
            <a:r>
              <a:rPr kumimoji="0" lang="el-GR" sz="2400" b="0" i="0" u="none" strike="noStrike" kern="1200" cap="none" spc="0" normalizeH="0" baseline="0" noProof="0" dirty="0">
                <a:ln>
                  <a:noFill/>
                </a:ln>
                <a:solidFill>
                  <a:prstClr val="black"/>
                </a:solidFill>
                <a:effectLst/>
                <a:uLnTx/>
                <a:uFillTx/>
                <a:latin typeface="Calibri"/>
                <a:ea typeface="+mn-ea"/>
                <a:cs typeface="+mn-cs"/>
              </a:rPr>
              <a:t>σ</a:t>
            </a:r>
            <a:r>
              <a:rPr kumimoji="0" lang="en-US" sz="2400" b="0" i="0" u="none" strike="noStrike" kern="1200" cap="none" spc="0" normalizeH="0" baseline="-25000" noProof="0" dirty="0">
                <a:ln>
                  <a:noFill/>
                </a:ln>
                <a:solidFill>
                  <a:prstClr val="black"/>
                </a:solidFill>
                <a:effectLst/>
                <a:uLnTx/>
                <a:uFillTx/>
                <a:latin typeface="Calibri"/>
                <a:ea typeface="+mn-ea"/>
                <a:cs typeface="+mn-cs"/>
              </a:rPr>
              <a:t>1</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r>
              <a:rPr kumimoji="0" lang="el-GR" sz="2400" b="0" i="0" u="none" strike="noStrike" kern="1200" cap="none" spc="0" normalizeH="0" baseline="0" noProof="0" dirty="0">
                <a:ln>
                  <a:noFill/>
                </a:ln>
                <a:solidFill>
                  <a:prstClr val="black"/>
                </a:solidFill>
                <a:effectLst/>
                <a:uLnTx/>
                <a:uFillTx/>
                <a:latin typeface="Calibri"/>
                <a:ea typeface="+mn-ea"/>
                <a:cs typeface="+mn-cs"/>
              </a:rPr>
              <a:t> σ</a:t>
            </a:r>
            <a:r>
              <a:rPr kumimoji="0" lang="en-US" sz="2400" b="0" i="0" u="none" strike="noStrike" kern="1200" cap="none" spc="0" normalizeH="0" baseline="-25000" noProof="0" dirty="0">
                <a:ln>
                  <a:noFill/>
                </a:ln>
                <a:solidFill>
                  <a:prstClr val="black"/>
                </a:solidFill>
                <a:effectLst/>
                <a:uLnTx/>
                <a:uFillTx/>
                <a:latin typeface="Calibri"/>
                <a:ea typeface="+mn-ea"/>
                <a:cs typeface="+mn-cs"/>
              </a:rPr>
              <a:t>2</a:t>
            </a:r>
          </a:p>
        </p:txBody>
      </p:sp>
    </p:spTree>
    <p:extLst>
      <p:ext uri="{BB962C8B-B14F-4D97-AF65-F5344CB8AC3E}">
        <p14:creationId xmlns:p14="http://schemas.microsoft.com/office/powerpoint/2010/main" val="7876339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Proc</a:t>
            </a:r>
            <a:r>
              <a:rPr lang="en-US" dirty="0"/>
              <a:t> GLM Has </a:t>
            </a:r>
            <a:r>
              <a:rPr lang="en-US" dirty="0" err="1"/>
              <a:t>Levene’s</a:t>
            </a:r>
            <a:r>
              <a:rPr lang="en-US" dirty="0"/>
              <a:t> Test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371600"/>
            <a:ext cx="3632886"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6" y="2989289"/>
            <a:ext cx="8001000" cy="1049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724400"/>
            <a:ext cx="3569918"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450492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dirty="0"/>
              <a:t>Check of Assumptions: Constant SD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3609892"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33800"/>
            <a:ext cx="2966962"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936171"/>
            <a:ext cx="3586337" cy="27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092" y="3905250"/>
            <a:ext cx="409575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1" y="5470253"/>
            <a:ext cx="2388480" cy="77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4800600"/>
            <a:ext cx="40386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some visual evidence against equal standard deviations.  The Brown-Forsythe test was used as secondary evidence and does not provide significant evidence against equal standard deviations. (p-value = .2558)</a:t>
            </a:r>
          </a:p>
        </p:txBody>
      </p:sp>
    </p:spTree>
    <p:extLst>
      <p:ext uri="{BB962C8B-B14F-4D97-AF65-F5344CB8AC3E}">
        <p14:creationId xmlns:p14="http://schemas.microsoft.com/office/powerpoint/2010/main" val="326387586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Archeology in New Mexico</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An archeological dig in New Mexico yielded four sites with lots of artifacts.  The depth (cm) that each artifact was found was recorded along with which site it was found in.  The researcher has reason to believe that sites 1 and 4 and sites 2 and 3 may be similar in age.  In theory, the deeper the find, the older the village.  Is there any evidence from this data that the mean depth of artifacts from sites 1 and 4 and 2 and 3 are different?  If so, is there any evidence that sites 1 and 4 have a mean depth that is different than that the mean depth of artifacts from sites 2 and 3? </a:t>
            </a:r>
          </a:p>
        </p:txBody>
      </p:sp>
    </p:spTree>
    <p:extLst>
      <p:ext uri="{BB962C8B-B14F-4D97-AF65-F5344CB8AC3E}">
        <p14:creationId xmlns:p14="http://schemas.microsoft.com/office/powerpoint/2010/main" val="115001331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Archaeology Example</a:t>
            </a:r>
          </a:p>
        </p:txBody>
      </p:sp>
      <p:graphicFrame>
        <p:nvGraphicFramePr>
          <p:cNvPr id="4" name="Content Placeholder 3"/>
          <p:cNvGraphicFramePr>
            <a:graphicFrameLocks noGrp="1"/>
          </p:cNvGraphicFramePr>
          <p:nvPr>
            <p:ph idx="1"/>
          </p:nvPr>
        </p:nvGraphicFramePr>
        <p:xfrm>
          <a:off x="1219200" y="2339181"/>
          <a:ext cx="6705600" cy="3048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09600">
                  <a:extLst>
                    <a:ext uri="{9D8B030D-6E8A-4147-A177-3AD203B41FA5}">
                      <a16:colId xmlns:a16="http://schemas.microsoft.com/office/drawing/2014/main" val="20010"/>
                    </a:ext>
                  </a:extLst>
                </a:gridCol>
              </a:tblGrid>
              <a:tr h="190500">
                <a:tc>
                  <a:txBody>
                    <a:bodyPr/>
                    <a:lstStyle/>
                    <a:p>
                      <a:pPr algn="ctr" fontAlgn="b"/>
                      <a:r>
                        <a:rPr lang="en-US" sz="1100" u="none" strike="noStrike">
                          <a:effectLst/>
                        </a:rPr>
                        <a:t>Depth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Site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Depth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Site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Depth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Site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Depth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Site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a:effectLst/>
                        </a:rPr>
                        <a:t>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a:effectLst/>
                        </a:rPr>
                        <a:t>105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a:effectLst/>
                        </a:rPr>
                        <a:t>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a:effectLst/>
                        </a:rPr>
                        <a:t>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100" u="none" strike="noStrike">
                          <a:effectLst/>
                        </a:rPr>
                        <a:t>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100" u="none" strike="noStrike">
                          <a:effectLst/>
                        </a:rPr>
                        <a:t>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100" u="none" strike="noStrike">
                          <a:effectLst/>
                        </a:rPr>
                        <a:t>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100" u="none" strike="noStrike">
                          <a:effectLst/>
                        </a:rPr>
                        <a:t>110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0355403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Assumptions: Normality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0"/>
            <a:ext cx="2714625"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1" y="1524000"/>
            <a:ext cx="2688368" cy="203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557881"/>
            <a:ext cx="2867025" cy="216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3614" y="3657600"/>
            <a:ext cx="2793611" cy="2114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81300" y="6019800"/>
            <a:ext cx="3581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Histograms will be helpful as well!</a:t>
            </a:r>
          </a:p>
        </p:txBody>
      </p:sp>
    </p:spTree>
    <p:extLst>
      <p:ext uri="{BB962C8B-B14F-4D97-AF65-F5344CB8AC3E}">
        <p14:creationId xmlns:p14="http://schemas.microsoft.com/office/powerpoint/2010/main" val="11240347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Assumptions: Homogeneity (Equal SD)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07" y="1828799"/>
            <a:ext cx="383519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052" y="4876800"/>
            <a:ext cx="4285534"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6774" y="1828800"/>
            <a:ext cx="3857625" cy="2918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26587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Archeology Example</a:t>
            </a:r>
            <a:br>
              <a:rPr lang="en-US" dirty="0"/>
            </a:br>
            <a:r>
              <a:rPr lang="en-US" dirty="0"/>
              <a:t>Assumption: Independence </a:t>
            </a:r>
          </a:p>
        </p:txBody>
      </p:sp>
      <p:sp>
        <p:nvSpPr>
          <p:cNvPr id="3" name="Content Placeholder 2"/>
          <p:cNvSpPr>
            <a:spLocks noGrp="1"/>
          </p:cNvSpPr>
          <p:nvPr>
            <p:ph idx="1"/>
          </p:nvPr>
        </p:nvSpPr>
        <p:spPr/>
        <p:txBody>
          <a:bodyPr/>
          <a:lstStyle/>
          <a:p>
            <a:pPr marL="0" indent="0">
              <a:buNone/>
            </a:pPr>
            <a:r>
              <a:rPr lang="en-US" dirty="0"/>
              <a:t>The discovered artifacts associated with the depths were randomly selected from the log (book of recordings … not logarithms!) of  discoveries.  </a:t>
            </a:r>
          </a:p>
          <a:p>
            <a:pPr marL="0" indent="0">
              <a:buNone/>
            </a:pPr>
            <a:r>
              <a:rPr lang="en-US" dirty="0"/>
              <a:t>Since the artifacts and thus the depths are associated with completely different sites, it is assumed that the data are independent between sites.  </a:t>
            </a:r>
          </a:p>
        </p:txBody>
      </p:sp>
    </p:spTree>
    <p:extLst>
      <p:ext uri="{BB962C8B-B14F-4D97-AF65-F5344CB8AC3E}">
        <p14:creationId xmlns:p14="http://schemas.microsoft.com/office/powerpoint/2010/main" val="38461441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First Ask: Is there reason to believe any of them are different?</a:t>
            </a:r>
          </a:p>
        </p:txBody>
      </p:sp>
      <p:sp>
        <p:nvSpPr>
          <p:cNvPr id="4" name="Rectangle 3"/>
          <p:cNvSpPr/>
          <p:nvPr/>
        </p:nvSpPr>
        <p:spPr>
          <a:xfrm>
            <a:off x="2971800" y="2516201"/>
            <a:ext cx="3868367"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Model: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5" name="Rectangle 4"/>
          <p:cNvSpPr/>
          <p:nvPr/>
        </p:nvSpPr>
        <p:spPr>
          <a:xfrm>
            <a:off x="2057400" y="1931425"/>
            <a:ext cx="4305153"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Model: µ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 </a:t>
            </a:r>
            <a:r>
              <a:rPr kumimoji="0" lang="en-US" sz="3200" b="0" i="0" u="none" strike="noStrike" kern="1200" cap="none" spc="0" normalizeH="0" baseline="0" noProof="0" dirty="0">
                <a:ln>
                  <a:noFill/>
                </a:ln>
                <a:solidFill>
                  <a:prstClr val="black"/>
                </a:solidFill>
                <a:effectLst/>
                <a:uLnTx/>
                <a:uFillTx/>
                <a:latin typeface="Calibri"/>
                <a:ea typeface="+mn-ea"/>
                <a:cs typeface="+mn-cs"/>
              </a:rPr>
              <a:t>µ µ</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3276600"/>
            <a:ext cx="7641349"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14400" y="5562600"/>
            <a:ext cx="74889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evidence to suggest that at the alpha = .05 level of significance (p-value &lt; .0001) that at least 2 of the sites have different mean depths.  </a:t>
            </a:r>
          </a:p>
        </p:txBody>
      </p:sp>
    </p:spTree>
    <p:extLst>
      <p:ext uri="{BB962C8B-B14F-4D97-AF65-F5344CB8AC3E}">
        <p14:creationId xmlns:p14="http://schemas.microsoft.com/office/powerpoint/2010/main" val="12338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685800" y="1828799"/>
                <a:ext cx="8153400" cy="4752754"/>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marL="342900" marR="0" lvl="0" indent="-342900" algn="l" defTabSz="914400" rtl="0" eaLnBrk="0" fontAlgn="base" latinLnBrk="0" hangingPunct="0">
                  <a:lnSpc>
                    <a:spcPct val="100000"/>
                  </a:lnSpc>
                  <a:spcBef>
                    <a:spcPct val="30000"/>
                  </a:spcBef>
                  <a:spcAft>
                    <a:spcPct val="30000"/>
                  </a:spcAft>
                  <a:buClrTx/>
                  <a:buSzTx/>
                  <a:buFontTx/>
                  <a:buNone/>
                  <a:tabLst/>
                  <a:defRPr/>
                </a:pP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1. The distribution of sample </a:t>
                </a:r>
                <a14:m>
                  <m:oMath xmlns:m="http://schemas.openxmlformats.org/officeDocument/2006/math">
                    <m:acc>
                      <m:accPr>
                        <m:chr m:val="̅"/>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acc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e>
                    </m:acc>
                  </m:oMath>
                </a14:m>
                <a:r>
                  <a:rPr kumimoji="0" lang="en-US" altLang="en-US" sz="2800" b="1" i="1"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’s</a:t>
                </a: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 will, as the sample size increases, approach a </a:t>
                </a:r>
                <a:r>
                  <a:rPr kumimoji="0" lang="en-US" altLang="en-US" sz="2800" b="1" i="0" u="none" strike="noStrike" kern="1200" cap="none" spc="0" normalizeH="0" baseline="0" noProof="0" dirty="0">
                    <a:ln>
                      <a:noFill/>
                    </a:ln>
                    <a:solidFill>
                      <a:srgbClr val="FFCC00"/>
                    </a:solidFill>
                    <a:effectLst/>
                    <a:uLnTx/>
                    <a:uFillTx/>
                    <a:latin typeface="Arial" pitchFamily="34" charset="0"/>
                    <a:ea typeface="ＭＳ Ｐゴシック" pitchFamily="34" charset="-128"/>
                    <a:cs typeface="+mn-cs"/>
                  </a:rPr>
                  <a:t>normal</a:t>
                </a: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 distribution.</a:t>
                </a:r>
              </a:p>
              <a:p>
                <a:pPr marL="342900" marR="0" lvl="0" indent="-342900" algn="l" defTabSz="914400" rtl="0" eaLnBrk="0" fontAlgn="base" latinLnBrk="0" hangingPunct="0">
                  <a:lnSpc>
                    <a:spcPct val="100000"/>
                  </a:lnSpc>
                  <a:spcBef>
                    <a:spcPct val="30000"/>
                  </a:spcBef>
                  <a:spcAft>
                    <a:spcPct val="30000"/>
                  </a:spcAft>
                  <a:buClrTx/>
                  <a:buSzTx/>
                  <a:buFontTx/>
                  <a:buNone/>
                  <a:tabLst/>
                  <a:defRPr/>
                </a:pP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2. The mean of the sample means is the  population mean </a:t>
                </a:r>
                <a:r>
                  <a:rPr kumimoji="0" lang="en-US" altLang="en-US" sz="2800" b="1" i="1"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µ</a:t>
                </a: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  </a:t>
                </a:r>
                <a14:m>
                  <m:oMath xmlns:m="http://schemas.openxmlformats.org/officeDocument/2006/math">
                    <m:sSub>
                      <m:sSub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b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𝝁</m:t>
                        </m:r>
                      </m:e>
                      <m:sub>
                        <m:acc>
                          <m:accPr>
                            <m:chr m:val="̅"/>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acc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e>
                        </m:acc>
                      </m:sub>
                    </m:sSub>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m:t>
                    </m:r>
                    <m:sSub>
                      <m:sSub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b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𝝁</m:t>
                        </m:r>
                      </m:e>
                      <m:sub>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sub>
                    </m:sSub>
                  </m:oMath>
                </a14:m>
                <a:endPar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endParaRPr>
              </a:p>
              <a:p>
                <a:pPr marL="342900" marR="0" lvl="0" indent="-342900" algn="l" defTabSz="914400" rtl="0" eaLnBrk="0" fontAlgn="base" latinLnBrk="0" hangingPunct="0">
                  <a:lnSpc>
                    <a:spcPct val="100000"/>
                  </a:lnSpc>
                  <a:spcBef>
                    <a:spcPct val="30000"/>
                  </a:spcBef>
                  <a:spcAft>
                    <a:spcPct val="30000"/>
                  </a:spcAft>
                  <a:buClrTx/>
                  <a:buSzTx/>
                  <a:buFontTx/>
                  <a:buNone/>
                  <a:tabLst/>
                  <a:defRPr/>
                </a:pPr>
                <a:r>
                  <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rPr>
                  <a:t>3. The standard deviation of the distribution of sample means is </a:t>
                </a:r>
                <a14:m>
                  <m:oMath xmlns:m="http://schemas.openxmlformats.org/officeDocument/2006/math">
                    <m:f>
                      <m:f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fPr>
                      <m:num>
                        <m:sSub>
                          <m:sSub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b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𝝈</m:t>
                            </m:r>
                          </m:e>
                          <m:sub>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sub>
                        </m:sSub>
                      </m:num>
                      <m:den>
                        <m:rad>
                          <m:radPr>
                            <m:degHide m:val="on"/>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radPr>
                          <m:deg/>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𝒏</m:t>
                            </m:r>
                          </m:e>
                        </m:rad>
                      </m:den>
                    </m:f>
                  </m:oMath>
                </a14:m>
                <a:r>
                  <a:rPr kumimoji="0" lang="en-US" altLang="en-US" sz="2800" b="1" i="0" u="none" strike="noStrike" kern="1200" cap="none" spc="0" normalizeH="0" baseline="0" noProof="0" dirty="0">
                    <a:ln>
                      <a:noFill/>
                    </a:ln>
                    <a:solidFill>
                      <a:srgbClr val="FFFFFF"/>
                    </a:solidFill>
                    <a:effectLst/>
                    <a:uLnTx/>
                    <a:uFillTx/>
                    <a:latin typeface="Symbol" pitchFamily="18" charset="2"/>
                    <a:ea typeface="ＭＳ Ｐゴシック" pitchFamily="34" charset="-128"/>
                    <a:cs typeface="+mn-cs"/>
                  </a:rPr>
                  <a:t>.  </a:t>
                </a:r>
                <a14:m>
                  <m:oMath xmlns:m="http://schemas.openxmlformats.org/officeDocument/2006/math">
                    <m:sSub>
                      <m:sSub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b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𝝈</m:t>
                        </m:r>
                      </m:e>
                      <m:sub>
                        <m:acc>
                          <m:accPr>
                            <m:chr m:val="̅"/>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acc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e>
                        </m:acc>
                      </m:sub>
                    </m:sSub>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m:t>
                    </m:r>
                    <m:f>
                      <m:f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fPr>
                      <m:num>
                        <m:sSub>
                          <m:sSubPr>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sSubPr>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mn-cs"/>
                              </a:rPr>
                              <m:t>𝝈</m:t>
                            </m:r>
                          </m:e>
                          <m:sub>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𝒙</m:t>
                            </m:r>
                          </m:sub>
                        </m:sSub>
                      </m:num>
                      <m:den>
                        <m:rad>
                          <m:radPr>
                            <m:degHide m:val="on"/>
                            <m:ctrlP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ctrlPr>
                          </m:radPr>
                          <m:deg/>
                          <m:e>
                            <m:r>
                              <a:rPr kumimoji="0" lang="en-US" altLang="en-US" sz="2800" b="1" i="1" u="none" strike="noStrike" kern="1200" cap="none" spc="0" normalizeH="0" baseline="0" noProof="0" smtClean="0">
                                <a:ln>
                                  <a:noFill/>
                                </a:ln>
                                <a:solidFill>
                                  <a:srgbClr val="FFFFFF"/>
                                </a:solidFill>
                                <a:effectLst/>
                                <a:uLnTx/>
                                <a:uFillTx/>
                                <a:latin typeface="Cambria Math" panose="02040503050406030204" pitchFamily="18" charset="0"/>
                                <a:cs typeface="+mn-cs"/>
                              </a:rPr>
                              <m:t>𝒏</m:t>
                            </m:r>
                          </m:e>
                        </m:rad>
                      </m:den>
                    </m:f>
                  </m:oMath>
                </a14:m>
                <a:r>
                  <a:rPr kumimoji="0" lang="en-US" altLang="en-US" sz="2800" b="1" i="0" u="none" strike="noStrike" kern="1200" cap="none" spc="0" normalizeH="0" baseline="0" noProof="0" dirty="0">
                    <a:ln>
                      <a:noFill/>
                    </a:ln>
                    <a:solidFill>
                      <a:srgbClr val="FFFFFF"/>
                    </a:solidFill>
                    <a:effectLst/>
                    <a:uLnTx/>
                    <a:uFillTx/>
                    <a:latin typeface="Symbol" pitchFamily="18" charset="2"/>
                    <a:ea typeface="ＭＳ Ｐゴシック" pitchFamily="34" charset="-128"/>
                    <a:cs typeface="+mn-cs"/>
                  </a:rPr>
                  <a:t> </a:t>
                </a:r>
                <a:r>
                  <a:rPr kumimoji="0" lang="en-US" altLang="en-US" sz="3600" b="1" i="0" u="none" strike="noStrike" kern="1200" cap="none" spc="0" normalizeH="0" baseline="0" noProof="0" dirty="0">
                    <a:ln>
                      <a:noFill/>
                    </a:ln>
                    <a:solidFill>
                      <a:srgbClr val="FFFFFF"/>
                    </a:solidFill>
                    <a:effectLst/>
                    <a:uLnTx/>
                    <a:uFillTx/>
                    <a:latin typeface="Symbol" pitchFamily="18" charset="2"/>
                    <a:ea typeface="ＭＳ Ｐゴシック" pitchFamily="34" charset="-128"/>
                    <a:cs typeface="+mn-cs"/>
                  </a:rPr>
                  <a:t></a:t>
                </a:r>
                <a:endPar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endParaRPr>
              </a:p>
              <a:p>
                <a:pPr marL="342900" marR="0" lvl="0" indent="-342900" algn="l" defTabSz="914400" rtl="0" eaLnBrk="0" fontAlgn="base" latinLnBrk="1" hangingPunct="0">
                  <a:lnSpc>
                    <a:spcPct val="100000"/>
                  </a:lnSpc>
                  <a:spcBef>
                    <a:spcPct val="30000"/>
                  </a:spcBef>
                  <a:spcAft>
                    <a:spcPct val="30000"/>
                  </a:spcAft>
                  <a:buClrTx/>
                  <a:buSzTx/>
                  <a:buFontTx/>
                  <a:buNone/>
                  <a:tabLst/>
                  <a:defRPr/>
                </a:pPr>
                <a:endParaRPr kumimoji="0" lang="en-US" altLang="en-US" sz="2800" b="1"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mn-cs"/>
                </a:endParaRPr>
              </a:p>
            </p:txBody>
          </p:sp>
        </mc:Choice>
        <mc:Fallback xmlns="">
          <p:sp>
            <p:nvSpPr>
              <p:cNvPr id="8196" name="Rectangle 4"/>
              <p:cNvSpPr>
                <a:spLocks noRot="1" noChangeAspect="1" noMove="1" noResize="1" noEditPoints="1" noAdjustHandles="1" noChangeArrowheads="1" noChangeShapeType="1" noTextEdit="1"/>
              </p:cNvSpPr>
              <p:nvPr/>
            </p:nvSpPr>
            <p:spPr bwMode="auto">
              <a:xfrm>
                <a:off x="685800" y="1828799"/>
                <a:ext cx="8153400" cy="4752754"/>
              </a:xfrm>
              <a:prstGeom prst="rect">
                <a:avLst/>
              </a:prstGeom>
              <a:blipFill>
                <a:blip r:embed="rId2"/>
                <a:stretch>
                  <a:fillRect l="-1571" t="-1410" r="-12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047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a:t>
            </a:r>
            <a:br>
              <a:rPr lang="en-US" sz="4000" dirty="0"/>
            </a:br>
            <a:r>
              <a:rPr lang="en-US" sz="4000" dirty="0"/>
              <a:t>1. Are the means of sites 1 and 4 different? </a:t>
            </a:r>
            <a:br>
              <a:rPr lang="en-US" sz="4000" dirty="0"/>
            </a:br>
            <a:br>
              <a:rPr lang="en-US" dirty="0"/>
            </a:br>
            <a:endParaRPr lang="en-US" dirty="0"/>
          </a:p>
        </p:txBody>
      </p:sp>
      <p:sp>
        <p:nvSpPr>
          <p:cNvPr id="4" name="Rectangle 3"/>
          <p:cNvSpPr/>
          <p:nvPr/>
        </p:nvSpPr>
        <p:spPr>
          <a:xfrm>
            <a:off x="2971800" y="2273662"/>
            <a:ext cx="3868367"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Model: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a:t>
            </a:r>
          </a:p>
        </p:txBody>
      </p:sp>
      <p:sp>
        <p:nvSpPr>
          <p:cNvPr id="5" name="Rectangle 4"/>
          <p:cNvSpPr/>
          <p:nvPr/>
        </p:nvSpPr>
        <p:spPr>
          <a:xfrm>
            <a:off x="2057400" y="1828837"/>
            <a:ext cx="4866204"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Model: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a:t>
            </a:r>
          </a:p>
        </p:txBody>
      </p:sp>
      <p:sp>
        <p:nvSpPr>
          <p:cNvPr id="6" name="Rectangle 5"/>
          <p:cNvSpPr/>
          <p:nvPr/>
        </p:nvSpPr>
        <p:spPr>
          <a:xfrm>
            <a:off x="1708213" y="3028890"/>
            <a:ext cx="199157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7" name="Rectangle 6"/>
          <p:cNvSpPr/>
          <p:nvPr/>
        </p:nvSpPr>
        <p:spPr>
          <a:xfrm>
            <a:off x="5630631" y="3323166"/>
            <a:ext cx="174759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2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3</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80" y="3828748"/>
            <a:ext cx="401002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081372" y="3355311"/>
            <a:ext cx="188224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2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3</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a:t>
            </a:r>
          </a:p>
        </p:txBody>
      </p:sp>
      <p:sp>
        <p:nvSpPr>
          <p:cNvPr id="11" name="Rectangle 10"/>
          <p:cNvSpPr/>
          <p:nvPr/>
        </p:nvSpPr>
        <p:spPr>
          <a:xfrm>
            <a:off x="5105400" y="3028890"/>
            <a:ext cx="1991572"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 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5486399" y="4396317"/>
            <a:ext cx="1183445"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2" name="Table 11"/>
          <p:cNvGraphicFramePr>
            <a:graphicFrameLocks noGrp="1"/>
          </p:cNvGraphicFramePr>
          <p:nvPr>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r>
                        <a:rPr lang="en-US" dirty="0"/>
                        <a:t>1</a:t>
                      </a:r>
                    </a:p>
                  </a:txBody>
                  <a:tcPr/>
                </a:tc>
                <a:tc>
                  <a:txBody>
                    <a:bodyPr/>
                    <a:lstStyle/>
                    <a:p>
                      <a:r>
                        <a:rPr lang="en-US" dirty="0"/>
                        <a:t>780.3</a:t>
                      </a:r>
                    </a:p>
                  </a:txBody>
                  <a:tcPr/>
                </a:tc>
                <a:tc>
                  <a:txBody>
                    <a:bodyPr/>
                    <a:lstStyle/>
                    <a:p>
                      <a:r>
                        <a:rPr lang="en-US" dirty="0"/>
                        <a:t>780.3</a:t>
                      </a:r>
                    </a:p>
                  </a:txBody>
                  <a:tcPr/>
                </a:tc>
                <a:tc>
                  <a:txBody>
                    <a:bodyPr/>
                    <a:lstStyle/>
                    <a:p>
                      <a:r>
                        <a:rPr lang="en-US" dirty="0"/>
                        <a:t>2.86</a:t>
                      </a:r>
                    </a:p>
                  </a:txBody>
                  <a:tcPr/>
                </a:tc>
                <a:tc>
                  <a:txBody>
                    <a:bodyPr/>
                    <a:lstStyle/>
                    <a:p>
                      <a:r>
                        <a:rPr lang="en-US" dirty="0"/>
                        <a:t>.098</a:t>
                      </a:r>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r>
                        <a:rPr lang="en-US" dirty="0"/>
                        <a:t>12244.9</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04426" y="5029200"/>
            <a:ext cx="241097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enough evidence to suggest (alpha = .05, p-value = .098) that site 1 and site 4 have different mean depths.</a:t>
            </a:r>
          </a:p>
        </p:txBody>
      </p:sp>
      <p:sp>
        <p:nvSpPr>
          <p:cNvPr id="3" name="TextBox 2"/>
          <p:cNvSpPr txBox="1"/>
          <p:nvPr/>
        </p:nvSpPr>
        <p:spPr>
          <a:xfrm>
            <a:off x="-4740" y="1409700"/>
            <a:ext cx="18288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*Recode the variables into three groups: 2, 3, and 1/4 combined and perform ANOVA to get the first table.</a:t>
            </a:r>
          </a:p>
        </p:txBody>
      </p:sp>
    </p:spTree>
    <p:extLst>
      <p:ext uri="{BB962C8B-B14F-4D97-AF65-F5344CB8AC3E}">
        <p14:creationId xmlns:p14="http://schemas.microsoft.com/office/powerpoint/2010/main" val="19597474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2. Are the means of sites 2 and 3 different? </a:t>
            </a:r>
            <a:br>
              <a:rPr lang="en-US" sz="4000" dirty="0"/>
            </a:br>
            <a:br>
              <a:rPr lang="en-US" dirty="0"/>
            </a:br>
            <a:endParaRPr lang="en-US" dirty="0"/>
          </a:p>
        </p:txBody>
      </p:sp>
      <p:sp>
        <p:nvSpPr>
          <p:cNvPr id="4" name="Rectangle 3"/>
          <p:cNvSpPr/>
          <p:nvPr/>
        </p:nvSpPr>
        <p:spPr>
          <a:xfrm>
            <a:off x="4849404" y="1746355"/>
            <a:ext cx="1967205"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5503450" y="4396317"/>
            <a:ext cx="1202150"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2" name="Table 11"/>
          <p:cNvGraphicFramePr>
            <a:graphicFrameLocks noGrp="1"/>
          </p:cNvGraphicFramePr>
          <p:nvPr>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0" y="1409700"/>
            <a:ext cx="212137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2025342" y="1812137"/>
            <a:ext cx="2915350"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Model:</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BCB6227-1122-4AF9-8094-BEE9C9CE3194}"/>
              </a:ext>
            </a:extLst>
          </p:cNvPr>
          <p:cNvSpPr/>
          <p:nvPr/>
        </p:nvSpPr>
        <p:spPr>
          <a:xfrm>
            <a:off x="2025342" y="3019429"/>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4BC2AF3-2A0A-4493-9C5A-D1EE0C1104ED}"/>
              </a:ext>
            </a:extLst>
          </p:cNvPr>
          <p:cNvSpPr/>
          <p:nvPr/>
        </p:nvSpPr>
        <p:spPr>
          <a:xfrm>
            <a:off x="4583293" y="3004401"/>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70DD881-3D67-4712-A795-D635506CCA1A}"/>
              </a:ext>
            </a:extLst>
          </p:cNvPr>
          <p:cNvSpPr/>
          <p:nvPr/>
        </p:nvSpPr>
        <p:spPr>
          <a:xfrm>
            <a:off x="5563162" y="2997369"/>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2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3</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spTree>
    <p:extLst>
      <p:ext uri="{BB962C8B-B14F-4D97-AF65-F5344CB8AC3E}">
        <p14:creationId xmlns:p14="http://schemas.microsoft.com/office/powerpoint/2010/main" val="16164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9" grpId="0" animBg="1"/>
      <p:bldP spid="13" grpId="0" animBg="1"/>
      <p:bldP spid="17" grpId="0"/>
      <p:bldP spid="19" grpId="0"/>
      <p:bldP spid="20" grpId="0"/>
      <p:bldP spid="21"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2. Are the means of sites 2 and 3 different? </a:t>
            </a:r>
            <a:br>
              <a:rPr lang="en-US" sz="4000" dirty="0"/>
            </a:br>
            <a:br>
              <a:rPr lang="en-US" dirty="0"/>
            </a:br>
            <a:endParaRPr lang="en-US" dirty="0"/>
          </a:p>
        </p:txBody>
      </p:sp>
      <p:sp>
        <p:nvSpPr>
          <p:cNvPr id="4" name="Rectangle 3"/>
          <p:cNvSpPr/>
          <p:nvPr/>
        </p:nvSpPr>
        <p:spPr>
          <a:xfrm>
            <a:off x="4849404" y="1746355"/>
            <a:ext cx="1967205"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5503450" y="4396317"/>
            <a:ext cx="116334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2" name="Table 11"/>
          <p:cNvGraphicFramePr>
            <a:graphicFrameLocks noGrp="1"/>
          </p:cNvGraphicFramePr>
          <p:nvPr>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11477.7</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40" y="1409700"/>
            <a:ext cx="212137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2025342" y="1812137"/>
            <a:ext cx="2915350"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Model:</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BCB6227-1122-4AF9-8094-BEE9C9CE3194}"/>
              </a:ext>
            </a:extLst>
          </p:cNvPr>
          <p:cNvSpPr/>
          <p:nvPr/>
        </p:nvSpPr>
        <p:spPr>
          <a:xfrm>
            <a:off x="2025342" y="3019429"/>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4BC2AF3-2A0A-4493-9C5A-D1EE0C1104ED}"/>
              </a:ext>
            </a:extLst>
          </p:cNvPr>
          <p:cNvSpPr/>
          <p:nvPr/>
        </p:nvSpPr>
        <p:spPr>
          <a:xfrm>
            <a:off x="4583293" y="3004401"/>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70DD881-3D67-4712-A795-D635506CCA1A}"/>
              </a:ext>
            </a:extLst>
          </p:cNvPr>
          <p:cNvSpPr/>
          <p:nvPr/>
        </p:nvSpPr>
        <p:spPr>
          <a:xfrm>
            <a:off x="5563162" y="2997369"/>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2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3</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spTree>
    <p:extLst>
      <p:ext uri="{BB962C8B-B14F-4D97-AF65-F5344CB8AC3E}">
        <p14:creationId xmlns:p14="http://schemas.microsoft.com/office/powerpoint/2010/main" val="38932062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1143000"/>
          </a:xfrm>
        </p:spPr>
        <p:txBody>
          <a:bodyPr>
            <a:normAutofit fontScale="90000"/>
          </a:bodyPr>
          <a:lstStyle/>
          <a:p>
            <a:r>
              <a:rPr lang="en-US" sz="4000" dirty="0"/>
              <a:t>Question of Interest: (try it!)</a:t>
            </a:r>
            <a:br>
              <a:rPr lang="en-US" sz="4000" dirty="0"/>
            </a:br>
            <a:r>
              <a:rPr lang="en-US" sz="4000" dirty="0"/>
              <a:t>2. Are the means of sites 2 and 3 different? </a:t>
            </a:r>
            <a:br>
              <a:rPr lang="en-US" sz="4000" dirty="0"/>
            </a:br>
            <a:br>
              <a:rPr lang="en-US" dirty="0"/>
            </a:br>
            <a:endParaRPr lang="en-US" dirty="0"/>
          </a:p>
        </p:txBody>
      </p:sp>
      <p:sp>
        <p:nvSpPr>
          <p:cNvPr id="4" name="Rectangle 3"/>
          <p:cNvSpPr/>
          <p:nvPr/>
        </p:nvSpPr>
        <p:spPr>
          <a:xfrm>
            <a:off x="4849404" y="1746355"/>
            <a:ext cx="1967205"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o</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1</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2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3</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452" y="3839634"/>
            <a:ext cx="4059948" cy="1113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011728" y="3015390"/>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o</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15443"/>
            <a:ext cx="40386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43000" y="4396317"/>
            <a:ext cx="118039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5503450" y="4396317"/>
            <a:ext cx="1163347" cy="251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2" name="Table 11"/>
          <p:cNvGraphicFramePr>
            <a:graphicFrameLocks noGrp="1"/>
          </p:cNvGraphicFramePr>
          <p:nvPr>
            <p:extLst/>
          </p:nvPr>
        </p:nvGraphicFramePr>
        <p:xfrm>
          <a:off x="228600" y="5105400"/>
          <a:ext cx="6096000" cy="1483360"/>
        </p:xfrm>
        <a:graphic>
          <a:graphicData uri="http://schemas.openxmlformats.org/drawingml/2006/table">
            <a:tbl>
              <a:tblPr firstRow="1" bandRow="1">
                <a:tableStyleId>{5C22544A-7EE6-4342-B048-85BDC9FD1C3A}</a:tableStyleId>
              </a:tblPr>
              <a:tblGrid>
                <a:gridCol w="2407149">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40851">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 (Full)</a:t>
                      </a:r>
                    </a:p>
                  </a:txBody>
                  <a:tcPr/>
                </a:tc>
                <a:tc>
                  <a:txBody>
                    <a:bodyPr/>
                    <a:lstStyle/>
                    <a:p>
                      <a:r>
                        <a:rPr lang="en-US" dirty="0"/>
                        <a:t>1</a:t>
                      </a:r>
                    </a:p>
                  </a:txBody>
                  <a:tcPr/>
                </a:tc>
                <a:tc>
                  <a:txBody>
                    <a:bodyPr/>
                    <a:lstStyle/>
                    <a:p>
                      <a:r>
                        <a:rPr lang="en-US" dirty="0"/>
                        <a:t>13.1</a:t>
                      </a:r>
                    </a:p>
                  </a:txBody>
                  <a:tcPr/>
                </a:tc>
                <a:tc>
                  <a:txBody>
                    <a:bodyPr/>
                    <a:lstStyle/>
                    <a:p>
                      <a:r>
                        <a:rPr lang="en-US" dirty="0"/>
                        <a:t>13.1</a:t>
                      </a:r>
                    </a:p>
                  </a:txBody>
                  <a:tcPr/>
                </a:tc>
                <a:tc>
                  <a:txBody>
                    <a:bodyPr/>
                    <a:lstStyle/>
                    <a:p>
                      <a:r>
                        <a:rPr lang="en-US" dirty="0"/>
                        <a:t>.048</a:t>
                      </a:r>
                    </a:p>
                  </a:txBody>
                  <a:tcPr/>
                </a:tc>
                <a:tc>
                  <a:txBody>
                    <a:bodyPr/>
                    <a:lstStyle/>
                    <a:p>
                      <a:r>
                        <a:rPr lang="en-US" dirty="0"/>
                        <a:t>.828</a:t>
                      </a:r>
                    </a:p>
                  </a:txBody>
                  <a:tcPr/>
                </a:tc>
                <a:extLst>
                  <a:ext uri="{0D108BD9-81ED-4DB2-BD59-A6C34878D82A}">
                    <a16:rowId xmlns:a16="http://schemas.microsoft.com/office/drawing/2014/main" val="10001"/>
                  </a:ext>
                </a:extLst>
              </a:tr>
              <a:tr h="370840">
                <a:tc>
                  <a:txBody>
                    <a:bodyPr/>
                    <a:lstStyle/>
                    <a:p>
                      <a:r>
                        <a:rPr lang="en-US" dirty="0"/>
                        <a:t>Error (From Full)</a:t>
                      </a:r>
                    </a:p>
                  </a:txBody>
                  <a:tcPr/>
                </a:tc>
                <a:tc>
                  <a:txBody>
                    <a:bodyPr/>
                    <a:lstStyle/>
                    <a:p>
                      <a:r>
                        <a:rPr lang="en-US" dirty="0"/>
                        <a:t>42</a:t>
                      </a:r>
                    </a:p>
                  </a:txBody>
                  <a:tcPr/>
                </a:tc>
                <a:tc>
                  <a:txBody>
                    <a:bodyPr/>
                    <a:lstStyle/>
                    <a:p>
                      <a:r>
                        <a:rPr lang="en-US" dirty="0"/>
                        <a:t>11464.6</a:t>
                      </a:r>
                    </a:p>
                  </a:txBody>
                  <a:tcPr/>
                </a:tc>
                <a:tc>
                  <a:txBody>
                    <a:bodyPr/>
                    <a:lstStyle/>
                    <a:p>
                      <a:r>
                        <a:rPr lang="en-US" dirty="0"/>
                        <a:t>273</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 (From Reduced)</a:t>
                      </a:r>
                    </a:p>
                  </a:txBody>
                  <a:tcPr/>
                </a:tc>
                <a:tc>
                  <a:txBody>
                    <a:bodyPr/>
                    <a:lstStyle/>
                    <a:p>
                      <a:r>
                        <a:rPr lang="en-US" dirty="0"/>
                        <a:t>43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11477.7</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cxnSp>
        <p:nvCxnSpPr>
          <p:cNvPr id="15" name="Straight Arrow Connector 14"/>
          <p:cNvCxnSpPr/>
          <p:nvPr/>
        </p:nvCxnSpPr>
        <p:spPr>
          <a:xfrm>
            <a:off x="4343400" y="2858437"/>
            <a:ext cx="0" cy="207521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77000" y="5029200"/>
            <a:ext cx="248717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enough evidence to suggest (alpha = .05, p-value = .828) that site 2 and site 3 have different mean depths.</a:t>
            </a:r>
          </a:p>
        </p:txBody>
      </p:sp>
      <p:sp>
        <p:nvSpPr>
          <p:cNvPr id="17" name="TextBox 16"/>
          <p:cNvSpPr txBox="1"/>
          <p:nvPr/>
        </p:nvSpPr>
        <p:spPr>
          <a:xfrm>
            <a:off x="-4740" y="1409700"/>
            <a:ext cx="212137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*Recode the variables into three groups: 1, 4, and 2/3 combined and perform ANOVA to get the first table.</a:t>
            </a:r>
          </a:p>
        </p:txBody>
      </p:sp>
      <p:sp>
        <p:nvSpPr>
          <p:cNvPr id="18" name="Rectangle 17">
            <a:extLst>
              <a:ext uri="{FF2B5EF4-FFF2-40B4-BE49-F238E27FC236}">
                <a16:creationId xmlns:a16="http://schemas.microsoft.com/office/drawing/2014/main" id="{A774C55C-09EE-4BB0-9FD4-403E57FA8B29}"/>
              </a:ext>
            </a:extLst>
          </p:cNvPr>
          <p:cNvSpPr/>
          <p:nvPr/>
        </p:nvSpPr>
        <p:spPr>
          <a:xfrm>
            <a:off x="2025342" y="1812137"/>
            <a:ext cx="2915350" cy="107721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Model:</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BCB6227-1122-4AF9-8094-BEE9C9CE3194}"/>
              </a:ext>
            </a:extLst>
          </p:cNvPr>
          <p:cNvSpPr/>
          <p:nvPr/>
        </p:nvSpPr>
        <p:spPr>
          <a:xfrm>
            <a:off x="2025342" y="3019429"/>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4BC2AF3-2A0A-4493-9C5A-D1EE0C1104ED}"/>
              </a:ext>
            </a:extLst>
          </p:cNvPr>
          <p:cNvSpPr/>
          <p:nvPr/>
        </p:nvSpPr>
        <p:spPr>
          <a:xfrm>
            <a:off x="4583293" y="3004401"/>
            <a:ext cx="1158009"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Reduced: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Full:</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570DD881-3D67-4712-A795-D635506CCA1A}"/>
              </a:ext>
            </a:extLst>
          </p:cNvPr>
          <p:cNvSpPr/>
          <p:nvPr/>
        </p:nvSpPr>
        <p:spPr>
          <a:xfrm>
            <a:off x="5563162" y="2997369"/>
            <a:ext cx="125547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µ µ</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1</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2 </a:t>
            </a:r>
            <a:r>
              <a:rPr kumimoji="0" lang="en-US" sz="2000" b="0" i="0" u="none" strike="noStrike" kern="1200" cap="none" spc="0" normalizeH="0" baseline="0" noProof="0" dirty="0">
                <a:ln>
                  <a:noFill/>
                </a:ln>
                <a:solidFill>
                  <a:prstClr val="black"/>
                </a:solidFill>
                <a:effectLst/>
                <a:uLnTx/>
                <a:uFillTx/>
                <a:latin typeface="Calibri"/>
                <a:ea typeface="+mn-ea"/>
                <a:cs typeface="+mn-cs"/>
              </a:rPr>
              <a:t>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3</a:t>
            </a:r>
            <a:r>
              <a:rPr kumimoji="0" lang="en-US" sz="2000" b="0" i="0" u="none" strike="noStrike" kern="1200" cap="none" spc="0" normalizeH="0" baseline="0" noProof="0" dirty="0">
                <a:ln>
                  <a:noFill/>
                </a:ln>
                <a:solidFill>
                  <a:prstClr val="black"/>
                </a:solidFill>
                <a:effectLst/>
                <a:uLnTx/>
                <a:uFillTx/>
                <a:latin typeface="Calibri"/>
                <a:ea typeface="+mn-ea"/>
                <a:cs typeface="+mn-cs"/>
              </a:rPr>
              <a:t> µ</a:t>
            </a:r>
            <a:r>
              <a:rPr kumimoji="0" lang="en-US" sz="2000" b="0" i="0" u="none" strike="noStrike" kern="1200" cap="none" spc="0" normalizeH="0" baseline="-25000" noProof="0" dirty="0">
                <a:ln>
                  <a:noFill/>
                </a:ln>
                <a:solidFill>
                  <a:prstClr val="black"/>
                </a:solidFill>
                <a:effectLst/>
                <a:uLnTx/>
                <a:uFillTx/>
                <a:latin typeface="Calibri"/>
                <a:ea typeface="+mn-ea"/>
                <a:cs typeface="+mn-cs"/>
              </a:rPr>
              <a:t>4</a:t>
            </a:r>
          </a:p>
        </p:txBody>
      </p:sp>
    </p:spTree>
    <p:extLst>
      <p:ext uri="{BB962C8B-B14F-4D97-AF65-F5344CB8AC3E}">
        <p14:creationId xmlns:p14="http://schemas.microsoft.com/office/powerpoint/2010/main" val="252757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838200"/>
          </a:xfrm>
        </p:spPr>
        <p:txBody>
          <a:bodyPr>
            <a:normAutofit fontScale="90000"/>
          </a:bodyPr>
          <a:lstStyle/>
          <a:p>
            <a:r>
              <a:rPr lang="en-US" sz="4000" dirty="0"/>
              <a:t>Question of Interest:</a:t>
            </a:r>
            <a:br>
              <a:rPr lang="en-US" sz="4000" dirty="0"/>
            </a:br>
            <a:r>
              <a:rPr lang="en-US" sz="4000" dirty="0"/>
              <a:t>3. Are sites 1 and 4 different than 2 and 3?</a:t>
            </a:r>
            <a:br>
              <a:rPr lang="en-US" sz="4000" dirty="0"/>
            </a:br>
            <a:br>
              <a:rPr lang="en-US" dirty="0"/>
            </a:br>
            <a:endParaRPr lang="en-US" dirty="0"/>
          </a:p>
        </p:txBody>
      </p:sp>
      <p:sp>
        <p:nvSpPr>
          <p:cNvPr id="6" name="Rectangle 5"/>
          <p:cNvSpPr/>
          <p:nvPr/>
        </p:nvSpPr>
        <p:spPr>
          <a:xfrm>
            <a:off x="3236646" y="1600200"/>
            <a:ext cx="2985882"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Reduced: µ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 </a:t>
            </a:r>
            <a:r>
              <a:rPr kumimoji="0" lang="en-US" sz="3200" b="0" i="0" u="none" strike="noStrike" kern="1200" cap="none" spc="0" normalizeH="0" baseline="0" noProof="0" dirty="0">
                <a:ln>
                  <a:noFill/>
                </a:ln>
                <a:solidFill>
                  <a:prstClr val="black"/>
                </a:solidFill>
                <a:effectLst/>
                <a:uLnTx/>
                <a:uFillTx/>
                <a:latin typeface="Calibri"/>
                <a:ea typeface="+mn-ea"/>
                <a:cs typeface="+mn-cs"/>
              </a:rPr>
              <a:t>µ µ</a:t>
            </a:r>
            <a:endParaRPr kumimoji="0" lang="en-US" sz="32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0" name="Rectangle 9"/>
          <p:cNvSpPr/>
          <p:nvPr/>
        </p:nvSpPr>
        <p:spPr>
          <a:xfrm>
            <a:off x="3386110" y="2207429"/>
            <a:ext cx="2686954"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Full: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b</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a </a:t>
            </a:r>
            <a:r>
              <a:rPr kumimoji="0" lang="en-US" sz="3200" b="0" i="0" u="none" strike="noStrike" kern="1200" cap="none" spc="0" normalizeH="0" baseline="0" noProof="0" dirty="0">
                <a:ln>
                  <a:noFill/>
                </a:ln>
                <a:solidFill>
                  <a:prstClr val="black"/>
                </a:solidFill>
                <a:effectLst/>
                <a:uLnTx/>
                <a:uFillTx/>
                <a:latin typeface="Calibri"/>
                <a:ea typeface="+mn-ea"/>
                <a:cs typeface="+mn-cs"/>
              </a:rPr>
              <a:t>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a</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b</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400" y="2895600"/>
            <a:ext cx="6052374" cy="1624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09600" y="4648200"/>
            <a:ext cx="784860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There is sufficient evidence to suggest (alpha = .05, p-value &lt; .0001) that sites 1 and 4 have different mean depths than sites 2 and 3.</a:t>
            </a:r>
          </a:p>
        </p:txBody>
      </p:sp>
      <p:sp>
        <p:nvSpPr>
          <p:cNvPr id="7" name="TextBox 6"/>
          <p:cNvSpPr txBox="1"/>
          <p:nvPr/>
        </p:nvSpPr>
        <p:spPr>
          <a:xfrm>
            <a:off x="457200" y="1397170"/>
            <a:ext cx="212137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*Recode the variables into two groups 1/4 and 2/3 and perform ANOVA to get the table.</a:t>
            </a:r>
          </a:p>
        </p:txBody>
      </p:sp>
    </p:spTree>
    <p:extLst>
      <p:ext uri="{BB962C8B-B14F-4D97-AF65-F5344CB8AC3E}">
        <p14:creationId xmlns:p14="http://schemas.microsoft.com/office/powerpoint/2010/main" val="9601448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 Small Example</a:t>
            </a: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387" b="3838"/>
          <a:stretch/>
        </p:blipFill>
        <p:spPr bwMode="auto">
          <a:xfrm>
            <a:off x="685800" y="1995624"/>
            <a:ext cx="1832115" cy="4138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971800"/>
            <a:ext cx="3795712" cy="2884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312" y="1171849"/>
            <a:ext cx="2819400" cy="164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515292"/>
            <a:ext cx="175260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95772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Normality Assumption</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84307"/>
            <a:ext cx="2590800"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799" y="984307"/>
            <a:ext cx="2563277"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984307"/>
            <a:ext cx="2580226" cy="194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998704" y="5248870"/>
            <a:ext cx="46212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against these data coming from a normal distribution and the sample size is small. ANOVA? WELCH’S ANOVA?  </a:t>
            </a:r>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3008369"/>
            <a:ext cx="2667000" cy="213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5353" y="2906856"/>
            <a:ext cx="2770723"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0393" y="2973545"/>
            <a:ext cx="2702361" cy="2171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585" y="5377160"/>
            <a:ext cx="2839429" cy="795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94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a:t>So …. NONPARAMETRIC!!!!</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762000"/>
            <a:ext cx="7086600" cy="344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972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05168"/>
            <a:ext cx="8229600" cy="792162"/>
          </a:xfrm>
        </p:spPr>
        <p:txBody>
          <a:bodyPr/>
          <a:lstStyle/>
          <a:p>
            <a:r>
              <a:rPr lang="en-US" dirty="0" err="1"/>
              <a:t>Kruskal</a:t>
            </a:r>
            <a:r>
              <a:rPr lang="en-US" dirty="0"/>
              <a:t>-Wallis Test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34907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835" y="2133600"/>
            <a:ext cx="2498365" cy="183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96686" y="4049486"/>
            <a:ext cx="77724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sufficient evidence at the alpha = .05 level of significance (p-value = .3766 from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Kruskal</a:t>
            </a:r>
            <a:r>
              <a:rPr kumimoji="0" lang="en-US" sz="1800" b="0" i="0" u="none" strike="noStrike" kern="1200" cap="none" spc="0" normalizeH="0" baseline="0" noProof="0" dirty="0">
                <a:ln>
                  <a:noFill/>
                </a:ln>
                <a:solidFill>
                  <a:prstClr val="black"/>
                </a:solidFill>
                <a:effectLst/>
                <a:uLnTx/>
                <a:uFillTx/>
                <a:latin typeface="Calibri"/>
                <a:ea typeface="+mn-ea"/>
                <a:cs typeface="+mn-cs"/>
              </a:rPr>
              <a:t>-Wallis Test) to suggest that at least two of the medians are different.   </a:t>
            </a:r>
          </a:p>
        </p:txBody>
      </p:sp>
      <p:sp>
        <p:nvSpPr>
          <p:cNvPr id="7" name="TextBox 6"/>
          <p:cNvSpPr txBox="1"/>
          <p:nvPr/>
        </p:nvSpPr>
        <p:spPr>
          <a:xfrm>
            <a:off x="685800" y="4830454"/>
            <a:ext cx="777240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Notice that each test failed to reject their respective Ho.  The point isn’t so much that one test will reject when the other will fail to reject. We must remember that as statisticians we don’t personally favor one outcome over the other.  We just want the appropriate test: the one with the most power.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Kruskal</a:t>
            </a:r>
            <a:r>
              <a:rPr kumimoji="0" lang="en-US" sz="1800" b="0" i="0" u="none" strike="noStrike" kern="1200" cap="none" spc="0" normalizeH="0" baseline="0" noProof="0" dirty="0">
                <a:ln>
                  <a:noFill/>
                </a:ln>
                <a:solidFill>
                  <a:prstClr val="black"/>
                </a:solidFill>
                <a:effectLst/>
                <a:uLnTx/>
                <a:uFillTx/>
                <a:latin typeface="Calibri"/>
                <a:ea typeface="+mn-ea"/>
                <a:cs typeface="+mn-cs"/>
              </a:rPr>
              <a:t>-Wallis Test is the </a:t>
            </a:r>
            <a:r>
              <a:rPr kumimoji="0" lang="en-US" sz="1800" b="1" i="1" u="none" strike="noStrike" kern="1200" cap="none" spc="0" normalizeH="0" baseline="0" noProof="0" dirty="0">
                <a:ln>
                  <a:noFill/>
                </a:ln>
                <a:solidFill>
                  <a:prstClr val="black"/>
                </a:solidFill>
                <a:effectLst/>
                <a:uLnTx/>
                <a:uFillTx/>
                <a:latin typeface="Calibri"/>
                <a:ea typeface="+mn-ea"/>
                <a:cs typeface="+mn-cs"/>
              </a:rPr>
              <a:t>appropriate</a:t>
            </a:r>
            <a:r>
              <a:rPr kumimoji="0" lang="en-US" sz="1800" b="0" i="0" u="none" strike="noStrike" kern="1200" cap="none" spc="0" normalizeH="0" baseline="0" noProof="0" dirty="0">
                <a:ln>
                  <a:noFill/>
                </a:ln>
                <a:solidFill>
                  <a:prstClr val="black"/>
                </a:solidFill>
                <a:effectLst/>
                <a:uLnTx/>
                <a:uFillTx/>
                <a:latin typeface="Calibri"/>
                <a:ea typeface="+mn-ea"/>
                <a:cs typeface="+mn-cs"/>
              </a:rPr>
              <a:t> test.  </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713" y="1087931"/>
            <a:ext cx="3779687" cy="740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520613" y="264741"/>
            <a:ext cx="7009886" cy="673016"/>
          </a:xfrm>
          <a:prstGeom prst="rect">
            <a:avLst/>
          </a:prstGeom>
        </p:spPr>
      </p:pic>
    </p:spTree>
    <p:extLst>
      <p:ext uri="{BB962C8B-B14F-4D97-AF65-F5344CB8AC3E}">
        <p14:creationId xmlns:p14="http://schemas.microsoft.com/office/powerpoint/2010/main" val="20444599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Another Analysis!!!!</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4672"/>
          <a:stretch/>
        </p:blipFill>
        <p:spPr bwMode="auto">
          <a:xfrm>
            <a:off x="4005217" y="1720962"/>
            <a:ext cx="4537348" cy="352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86" y="4384901"/>
            <a:ext cx="3377030" cy="1939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66800"/>
            <a:ext cx="642004"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6789" y="1066799"/>
            <a:ext cx="657077"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1066799"/>
            <a:ext cx="643072" cy="3019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5400000">
            <a:off x="2873030" y="4027698"/>
            <a:ext cx="5668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15789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8" y="1737363"/>
                <a:ext cx="7543802" cy="4023360"/>
              </a:xfrm>
            </p:spPr>
            <p:txBody>
              <a:bodyPr>
                <a:normAutofit fontScale="85000" lnSpcReduction="20000"/>
              </a:body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p>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endParaRPr lang="en-US" dirty="0">
                  <a:solidFill>
                    <a:schemeClr val="tx1"/>
                  </a:solidFill>
                </a:endParaRPr>
              </a:p>
              <a:p>
                <a:endParaRPr lang="en-US" b="1" u="sng" cap="small" dirty="0"/>
              </a:p>
              <a:p>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oMath>
                </a14:m>
                <a:r>
                  <a:rPr lang="en-US" dirty="0">
                    <a:solidFill>
                      <a:schemeClr val="tx1"/>
                    </a:solidFill>
                  </a:rPr>
                  <a:t>:</a:t>
                </a:r>
              </a:p>
              <a:p>
                <a14:m>
                  <m:oMath xmlns:m="http://schemas.openxmlformats.org/officeDocument/2006/math">
                    <m:r>
                      <a:rPr lang="en-US" b="0" i="1" dirty="0" smtClean="0">
                        <a:solidFill>
                          <a:schemeClr val="tx1"/>
                        </a:solidFill>
                        <a:latin typeface="Cambria Math" charset="0"/>
                      </a:rPr>
                      <m:t>𝑠</m:t>
                    </m:r>
                    <m:r>
                      <a:rPr lang="en-US" b="0" i="1" dirty="0" smtClean="0">
                        <a:solidFill>
                          <a:schemeClr val="tx1"/>
                        </a:solidFill>
                        <a:latin typeface="Cambria Math" charset="0"/>
                      </a:rPr>
                      <m:t>= </m:t>
                    </m:r>
                    <m:f>
                      <m:fPr>
                        <m:ctrlPr>
                          <a:rPr lang="en-US" i="1" dirty="0" smtClean="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𝑌</m:t>
                                    </m:r>
                                  </m:e>
                                  <m:sub>
                                    <m:r>
                                      <a:rPr lang="en-US" i="1">
                                        <a:solidFill>
                                          <a:schemeClr val="tx1"/>
                                        </a:solidFill>
                                        <a:latin typeface="Cambria Math" charset="0"/>
                                      </a:rPr>
                                      <m:t>1 </m:t>
                                    </m:r>
                                  </m:sub>
                                </m:sSub>
                                <m:r>
                                  <a:rPr lang="en-US" i="1">
                                    <a:solidFill>
                                      <a:schemeClr val="tx1"/>
                                    </a:solidFill>
                                    <a:latin typeface="Cambria Math" charset="0"/>
                                  </a:rPr>
                                  <m:t>− </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charset="0"/>
                                      </a:rPr>
                                      <m:t>𝑦</m:t>
                                    </m:r>
                                  </m:e>
                                </m:acc>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𝑌</m:t>
                                    </m:r>
                                  </m:e>
                                  <m:sub>
                                    <m:r>
                                      <a:rPr lang="en-US" i="1">
                                        <a:solidFill>
                                          <a:schemeClr val="tx1"/>
                                        </a:solidFill>
                                        <a:latin typeface="Cambria Math" charset="0"/>
                                      </a:rPr>
                                      <m:t>2</m:t>
                                    </m:r>
                                  </m:sub>
                                </m:sSub>
                                <m:r>
                                  <a:rPr lang="en-US" i="1">
                                    <a:solidFill>
                                      <a:schemeClr val="tx1"/>
                                    </a:solidFill>
                                    <a:latin typeface="Cambria Math" charset="0"/>
                                  </a:rPr>
                                  <m:t>− </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charset="0"/>
                                      </a:rPr>
                                      <m:t>𝑦</m:t>
                                    </m:r>
                                  </m:e>
                                </m:acc>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 …+</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charset="0"/>
                                      </a:rPr>
                                      <m:t>𝑌</m:t>
                                    </m:r>
                                  </m:e>
                                  <m:sub>
                                    <m:r>
                                      <a:rPr lang="en-US" i="1">
                                        <a:solidFill>
                                          <a:schemeClr val="tx1"/>
                                        </a:solidFill>
                                        <a:latin typeface="Cambria Math" charset="0"/>
                                      </a:rPr>
                                      <m:t>𝑛</m:t>
                                    </m:r>
                                    <m:r>
                                      <a:rPr lang="en-US" i="1">
                                        <a:solidFill>
                                          <a:schemeClr val="tx1"/>
                                        </a:solidFill>
                                        <a:latin typeface="Cambria Math" charset="0"/>
                                      </a:rPr>
                                      <m:t> </m:t>
                                    </m:r>
                                  </m:sub>
                                </m:sSub>
                                <m:r>
                                  <a:rPr lang="en-US" i="1">
                                    <a:solidFill>
                                      <a:schemeClr val="tx1"/>
                                    </a:solidFill>
                                    <a:latin typeface="Cambria Math" charset="0"/>
                                  </a:rPr>
                                  <m:t>− </m:t>
                                </m:r>
                                <m:acc>
                                  <m:accPr>
                                    <m:chr m:val="̅"/>
                                    <m:ctrlPr>
                                      <a:rPr lang="en-US" i="1">
                                        <a:solidFill>
                                          <a:schemeClr val="tx1"/>
                                        </a:solidFill>
                                        <a:latin typeface="Cambria Math" panose="02040503050406030204" pitchFamily="18" charset="0"/>
                                      </a:rPr>
                                    </m:ctrlPr>
                                  </m:accPr>
                                  <m:e>
                                    <m:r>
                                      <a:rPr lang="en-US" b="0" i="1" smtClean="0">
                                        <a:solidFill>
                                          <a:schemeClr val="tx1"/>
                                        </a:solidFill>
                                        <a:latin typeface="Cambria Math" charset="0"/>
                                      </a:rPr>
                                      <m:t>𝑦</m:t>
                                    </m:r>
                                  </m:e>
                                </m:acc>
                                <m:r>
                                  <a:rPr lang="en-US" i="1">
                                    <a:solidFill>
                                      <a:schemeClr val="tx1"/>
                                    </a:solidFill>
                                    <a:latin typeface="Cambria Math" charset="0"/>
                                  </a:rPr>
                                  <m:t>)</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smtClean="0">
                                <a:solidFill>
                                  <a:schemeClr val="tx1"/>
                                </a:solidFill>
                                <a:latin typeface="Cambria Math" panose="02040503050406030204" pitchFamily="18" charset="0"/>
                              </a:rPr>
                            </m:ctrlPr>
                          </m:radPr>
                          <m:deg/>
                          <m:e>
                            <m:r>
                              <a:rPr lang="en-US" b="0" i="1" dirty="0" smtClean="0">
                                <a:solidFill>
                                  <a:schemeClr val="tx1"/>
                                </a:solidFill>
                                <a:latin typeface="Cambria Math" charset="0"/>
                              </a:rPr>
                              <m:t>𝑛</m:t>
                            </m:r>
                            <m:r>
                              <a:rPr lang="en-US" b="0" i="1" dirty="0" smtClean="0">
                                <a:solidFill>
                                  <a:schemeClr val="tx1"/>
                                </a:solidFill>
                                <a:latin typeface="Cambria Math" charset="0"/>
                              </a:rPr>
                              <m:t>−1</m:t>
                            </m:r>
                          </m:e>
                        </m:rad>
                      </m:den>
                    </m:f>
                  </m:oMath>
                </a14:m>
                <a:r>
                  <a:rPr lang="en-US" dirty="0">
                    <a:solidFill>
                      <a:schemeClr val="tx1"/>
                    </a:solidFill>
                  </a:rPr>
                  <a:t>, we can think of the standard deviation as the average distance from each data point to the mean (it’s not exactly this, though)</a:t>
                </a:r>
              </a:p>
              <a:p>
                <a:endParaRPr lang="en-US" dirty="0">
                  <a:solidFill>
                    <a:schemeClr val="tx1"/>
                  </a:solidFill>
                </a:endParaRPr>
              </a:p>
              <a:p>
                <a:r>
                  <a:rPr lang="en-US" b="1" dirty="0">
                    <a:solidFill>
                      <a:schemeClr val="tx1"/>
                    </a:solidFill>
                  </a:rPr>
                  <a:t>Example:</a:t>
                </a:r>
                <a:r>
                  <a:rPr lang="en-US" dirty="0">
                    <a:solidFill>
                      <a:schemeClr val="tx1"/>
                    </a:solidFill>
                  </a:rPr>
                  <a:t> If we have data 79, 83, 84, 89, 90 mm for </a:t>
                </a:r>
                <a:r>
                  <a:rPr lang="en-US" dirty="0" err="1">
                    <a:solidFill>
                      <a:schemeClr val="tx1"/>
                    </a:solidFill>
                  </a:rPr>
                  <a:t>digitus</a:t>
                </a:r>
                <a:r>
                  <a:rPr lang="en-US" dirty="0">
                    <a:solidFill>
                      <a:schemeClr val="tx1"/>
                    </a:solidFill>
                  </a:rPr>
                  <a:t> </a:t>
                </a:r>
                <a:r>
                  <a:rPr lang="en-US" dirty="0" err="1">
                    <a:solidFill>
                      <a:schemeClr val="tx1"/>
                    </a:solidFill>
                  </a:rPr>
                  <a:t>tertius</a:t>
                </a:r>
                <a:r>
                  <a:rPr lang="en-US" dirty="0">
                    <a:solidFill>
                      <a:schemeClr val="tx1"/>
                    </a:solidFill>
                  </a:rPr>
                  <a:t> (the human middle finger).  What is an estimate of the standard deviation?</a:t>
                </a:r>
              </a:p>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charset="0"/>
                          </a:rPr>
                          <m:t>𝑦</m:t>
                        </m:r>
                      </m:e>
                    </m:acc>
                    <m:r>
                      <a:rPr lang="en-US" b="0"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b="0" i="1" smtClean="0">
                                    <a:solidFill>
                                      <a:schemeClr val="tx1"/>
                                    </a:solidFill>
                                    <a:latin typeface="Cambria Math" charset="0"/>
                                  </a:rPr>
                                  <m:t>79</m:t>
                                </m:r>
                                <m:r>
                                  <a:rPr lang="en-US" i="1">
                                    <a:solidFill>
                                      <a:schemeClr val="tx1"/>
                                    </a:solidFill>
                                    <a:latin typeface="Cambria Math" charset="0"/>
                                  </a:rPr>
                                  <m:t>−</m:t>
                                </m:r>
                                <m:r>
                                  <a:rPr lang="en-US" b="0"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b="0"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b="0"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b="0"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b="0"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b="0"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b="0"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b="0"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charset="0"/>
                              </a:rPr>
                              <m:t>5</m:t>
                            </m:r>
                            <m:r>
                              <a:rPr lang="en-US" i="1" dirty="0">
                                <a:solidFill>
                                  <a:schemeClr val="tx1"/>
                                </a:solidFill>
                                <a:latin typeface="Cambria Math" charset="0"/>
                              </a:rPr>
                              <m:t>−1</m:t>
                            </m:r>
                          </m:e>
                        </m:rad>
                      </m:den>
                    </m:f>
                    <m:r>
                      <a:rPr lang="en-US" b="0"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b="0"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b="0"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8" y="1737363"/>
                <a:ext cx="7543802" cy="4023360"/>
              </a:xfrm>
              <a:blipFill>
                <a:blip r:embed="rId4"/>
                <a:stretch>
                  <a:fillRect l="-485" t="-2121" r="-20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93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Normality Assumption</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342900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650" y="990600"/>
            <a:ext cx="3483150" cy="2789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62400"/>
            <a:ext cx="3276600" cy="2641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0" y="4217075"/>
            <a:ext cx="274320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in favor of these data coming from a normal distribution.  We will proceed under this assumption.</a:t>
            </a:r>
          </a:p>
        </p:txBody>
      </p:sp>
    </p:spTree>
    <p:extLst>
      <p:ext uri="{BB962C8B-B14F-4D97-AF65-F5344CB8AC3E}">
        <p14:creationId xmlns:p14="http://schemas.microsoft.com/office/powerpoint/2010/main" val="372755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Homogeneity of Variance Assumption</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418563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203" y="1752600"/>
            <a:ext cx="3609975"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823089" y="3276600"/>
            <a:ext cx="371739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in support of these data coming from distributions with different standard deviations.  We will proceed under this assumption and run the Welch’s ANOVA.</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064019"/>
            <a:ext cx="3068187"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46519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Assumptions and Analysis: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081" y="961685"/>
            <a:ext cx="4370734" cy="153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61574"/>
            <a:ext cx="2944906"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909" y="3962400"/>
            <a:ext cx="40862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ultiply 3"/>
          <p:cNvSpPr/>
          <p:nvPr/>
        </p:nvSpPr>
        <p:spPr>
          <a:xfrm>
            <a:off x="5435894" y="3429000"/>
            <a:ext cx="2590800" cy="2209800"/>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p:nvPr/>
        </p:nvCxnSpPr>
        <p:spPr>
          <a:xfrm>
            <a:off x="4419600" y="3733800"/>
            <a:ext cx="1" cy="7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26" y="1060037"/>
            <a:ext cx="4033774" cy="305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p:nvPr/>
        </p:nvCxnSpPr>
        <p:spPr>
          <a:xfrm flipH="1">
            <a:off x="3429000" y="4495800"/>
            <a:ext cx="762002"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1400" y="5553670"/>
            <a:ext cx="51327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sufficient evidence at the alpha = .05 level of significance (p-value = .0201 from Welch’s ANOVA) to suggest that at least two of the means are different.   </a:t>
            </a:r>
          </a:p>
        </p:txBody>
      </p:sp>
      <p:sp>
        <p:nvSpPr>
          <p:cNvPr id="21" name="TextBox 20"/>
          <p:cNvSpPr txBox="1"/>
          <p:nvPr/>
        </p:nvSpPr>
        <p:spPr>
          <a:xfrm>
            <a:off x="4300096" y="2513749"/>
            <a:ext cx="437871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in support of these data coming from distributions with different standard deviations.  We will proceed under this assumption and run the Welch’s ANOVA.</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65" y="5762625"/>
            <a:ext cx="25431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0590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94" y="228600"/>
            <a:ext cx="8229600" cy="792162"/>
          </a:xfrm>
        </p:spPr>
        <p:txBody>
          <a:bodyPr/>
          <a:lstStyle/>
          <a:p>
            <a:r>
              <a:rPr lang="en-US" dirty="0"/>
              <a:t>Performance of Welch’s Test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7" y="3352800"/>
            <a:ext cx="8624291" cy="3163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7" y="1066800"/>
            <a:ext cx="878091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1752600" y="2590800"/>
            <a:ext cx="762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81200" y="2362200"/>
            <a:ext cx="3810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20000" y="2362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0" y="3124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200" y="2895600"/>
            <a:ext cx="137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7200" y="5486400"/>
            <a:ext cx="4267200" cy="457200"/>
          </a:xfrm>
          <a:prstGeom prst="rect">
            <a:avLst/>
          </a:pr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3203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Effects vs. Random Effects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Quick answer: </a:t>
            </a:r>
          </a:p>
          <a:p>
            <a:r>
              <a:rPr lang="en-US" dirty="0"/>
              <a:t>Do your groupings exhaust the data (e.g., data on four different machines and there are only four machines)? Fixed Effects! Use Proc GLM in SAS.</a:t>
            </a:r>
          </a:p>
          <a:p>
            <a:r>
              <a:rPr lang="en-US" dirty="0"/>
              <a:t>Are your groupings a random sample of a larger population that could have been chosen to be a group (e.g., data on four different machines that were chosen from a random sample of 100 machines)? Random Effects! Use Proc Mixed in SAS.</a:t>
            </a:r>
          </a:p>
          <a:p>
            <a:endParaRPr lang="en-US" dirty="0"/>
          </a:p>
        </p:txBody>
      </p:sp>
    </p:spTree>
    <p:extLst>
      <p:ext uri="{BB962C8B-B14F-4D97-AF65-F5344CB8AC3E}">
        <p14:creationId xmlns:p14="http://schemas.microsoft.com/office/powerpoint/2010/main" val="416222982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AA76-C8B4-4CEB-830A-33A431B8CD08}"/>
              </a:ext>
            </a:extLst>
          </p:cNvPr>
          <p:cNvSpPr>
            <a:spLocks noGrp="1"/>
          </p:cNvSpPr>
          <p:nvPr>
            <p:ph type="title"/>
          </p:nvPr>
        </p:nvSpPr>
        <p:spPr/>
        <p:txBody>
          <a:bodyPr/>
          <a:lstStyle/>
          <a:p>
            <a:r>
              <a:rPr lang="en-US" dirty="0"/>
              <a:t>Fixed or random effects</a:t>
            </a:r>
          </a:p>
        </p:txBody>
      </p:sp>
      <p:sp>
        <p:nvSpPr>
          <p:cNvPr id="3" name="Content Placeholder 2">
            <a:extLst>
              <a:ext uri="{FF2B5EF4-FFF2-40B4-BE49-F238E27FC236}">
                <a16:creationId xmlns:a16="http://schemas.microsoft.com/office/drawing/2014/main" id="{F19E07A2-6AA3-4182-84D1-0444A549E85C}"/>
              </a:ext>
            </a:extLst>
          </p:cNvPr>
          <p:cNvSpPr>
            <a:spLocks noGrp="1"/>
          </p:cNvSpPr>
          <p:nvPr>
            <p:ph idx="1"/>
          </p:nvPr>
        </p:nvSpPr>
        <p:spPr>
          <a:xfrm>
            <a:off x="265289" y="3344361"/>
            <a:ext cx="8229600" cy="668867"/>
          </a:xfrm>
        </p:spPr>
        <p:txBody>
          <a:bodyPr/>
          <a:lstStyle/>
          <a:p>
            <a:pPr marL="0" indent="0">
              <a:buNone/>
            </a:pPr>
            <a:r>
              <a:rPr lang="en-US" dirty="0"/>
              <a:t>	Fixed Effects</a:t>
            </a:r>
          </a:p>
          <a:p>
            <a:pPr marL="0" indent="0">
              <a:buNone/>
            </a:pPr>
            <a:endParaRPr lang="en-US" dirty="0"/>
          </a:p>
          <a:p>
            <a:endParaRPr lang="en-US" dirty="0"/>
          </a:p>
          <a:p>
            <a:endParaRPr lang="en-US" dirty="0"/>
          </a:p>
        </p:txBody>
      </p:sp>
      <p:sp>
        <p:nvSpPr>
          <p:cNvPr id="4" name="Content Placeholder 2">
            <a:extLst>
              <a:ext uri="{FF2B5EF4-FFF2-40B4-BE49-F238E27FC236}">
                <a16:creationId xmlns:a16="http://schemas.microsoft.com/office/drawing/2014/main" id="{7D87A021-BFA9-4BCF-82CE-846CE21F4D27}"/>
              </a:ext>
            </a:extLst>
          </p:cNvPr>
          <p:cNvSpPr txBox="1">
            <a:spLocks/>
          </p:cNvSpPr>
          <p:nvPr/>
        </p:nvSpPr>
        <p:spPr>
          <a:xfrm>
            <a:off x="180622" y="2743200"/>
            <a:ext cx="8810978" cy="15824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Scenario 1: There is only one machine of each type.</a:t>
            </a:r>
          </a:p>
        </p:txBody>
      </p:sp>
      <p:sp>
        <p:nvSpPr>
          <p:cNvPr id="5" name="Content Placeholder 2">
            <a:extLst>
              <a:ext uri="{FF2B5EF4-FFF2-40B4-BE49-F238E27FC236}">
                <a16:creationId xmlns:a16="http://schemas.microsoft.com/office/drawing/2014/main" id="{F2D6DE66-074A-42CB-B6F8-86AA84ABE214}"/>
              </a:ext>
            </a:extLst>
          </p:cNvPr>
          <p:cNvSpPr txBox="1">
            <a:spLocks/>
          </p:cNvSpPr>
          <p:nvPr/>
        </p:nvSpPr>
        <p:spPr>
          <a:xfrm>
            <a:off x="180622" y="4032273"/>
            <a:ext cx="8658578" cy="1861784"/>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Scenario 2: There are several of each type of machine. The Coke samples all came from the same Coke bottling machine, and the Diet Coke samples all came from the same Diet Coke machine.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ontent Placeholder 2">
            <a:extLst>
              <a:ext uri="{FF2B5EF4-FFF2-40B4-BE49-F238E27FC236}">
                <a16:creationId xmlns:a16="http://schemas.microsoft.com/office/drawing/2014/main" id="{E8A8A283-928F-4DD1-BBE0-B472CB0C9A48}"/>
              </a:ext>
            </a:extLst>
          </p:cNvPr>
          <p:cNvSpPr txBox="1">
            <a:spLocks/>
          </p:cNvSpPr>
          <p:nvPr/>
        </p:nvSpPr>
        <p:spPr>
          <a:xfrm>
            <a:off x="293511" y="5894057"/>
            <a:ext cx="7450667" cy="106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Random effects</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97FCD5E2-6B73-40F6-ACD5-A82788E55AB4}"/>
              </a:ext>
            </a:extLst>
          </p:cNvPr>
          <p:cNvSpPr txBox="1"/>
          <p:nvPr/>
        </p:nvSpPr>
        <p:spPr>
          <a:xfrm>
            <a:off x="304800" y="1349587"/>
            <a:ext cx="76200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Measured the amount of liquid in twenty randomly selected cans of Coke and twenty randomly selected cans of Diet Coke at a regional bottling company. Coke and Diet Coke are bottled using different types of machines.</a:t>
            </a:r>
          </a:p>
        </p:txBody>
      </p:sp>
    </p:spTree>
    <p:extLst>
      <p:ext uri="{BB962C8B-B14F-4D97-AF65-F5344CB8AC3E}">
        <p14:creationId xmlns:p14="http://schemas.microsoft.com/office/powerpoint/2010/main" val="19748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oMath>
                </a14:m>
                <a:r>
                  <a:rPr lang="en-US" dirty="0"/>
                  <a:t> is called the coefficient of determination, or square of the correlation coefficient</a:t>
                </a:r>
              </a:p>
              <a:p>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r>
                              <a:rPr lang="en-US" i="1" dirty="0">
                                <a:latin typeface="Cambria Math" panose="02040503050406030204" pitchFamily="18" charset="0"/>
                              </a:rPr>
                              <m:t>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r>
                              <a:rPr lang="en-US" i="1" dirty="0">
                                <a:latin typeface="Cambria Math" panose="02040503050406030204" pitchFamily="18" charset="0"/>
                              </a:rPr>
                              <m:t>𝑆</m:t>
                            </m:r>
                          </m:e>
                          <m:sub>
                            <m:r>
                              <a:rPr lang="en-US" b="0" i="1" dirty="0" smtClean="0">
                                <a:latin typeface="Cambria Math" panose="02040503050406030204" pitchFamily="18" charset="0"/>
                              </a:rPr>
                              <m:t>𝑡𝑜𝑡𝑎𝑙</m:t>
                            </m:r>
                          </m:sub>
                        </m:sSub>
                      </m:den>
                    </m:f>
                  </m:oMath>
                </a14:m>
                <a:endParaRPr lang="en-US" dirty="0"/>
              </a:p>
              <a:p>
                <a:pPr marL="0" indent="0">
                  <a:buNone/>
                </a:pPr>
                <a:r>
                  <a:rPr lang="en-US" dirty="0"/>
                  <a:t>We can think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oMath>
                </a14:m>
                <a:r>
                  <a:rPr lang="en-US" dirty="0"/>
                  <a:t> as the proportion of variability that is explained by the independent variables (grouping data).</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852" t="-1617"/>
                </a:stretch>
              </a:blipFill>
            </p:spPr>
            <p:txBody>
              <a:bodyPr/>
              <a:lstStyle/>
              <a:p>
                <a:r>
                  <a:rPr lang="en-US">
                    <a:noFill/>
                  </a:rPr>
                  <a:t> </a:t>
                </a:r>
              </a:p>
            </p:txBody>
          </p:sp>
        </mc:Fallback>
      </mc:AlternateContent>
    </p:spTree>
    <p:extLst>
      <p:ext uri="{BB962C8B-B14F-4D97-AF65-F5344CB8AC3E}">
        <p14:creationId xmlns:p14="http://schemas.microsoft.com/office/powerpoint/2010/main" val="72497562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1800" dirty="0"/>
                  <a:t>While </a:t>
                </a:r>
                <a14:m>
                  <m:oMath xmlns:m="http://schemas.openxmlformats.org/officeDocument/2006/math">
                    <m:sSup>
                      <m:sSupPr>
                        <m:ctrlPr>
                          <a:rPr lang="en-US" sz="1800" i="1" dirty="0" smtClean="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oMath>
                </a14:m>
                <a:r>
                  <a:rPr lang="en-US" sz="1800" dirty="0"/>
                  <a:t>is gleaned from the data, the true parameter is referred to as </a:t>
                </a:r>
                <a14:m>
                  <m:oMath xmlns:m="http://schemas.openxmlformats.org/officeDocument/2006/math">
                    <m:r>
                      <a:rPr lang="en-US" sz="1800" i="1" smtClean="0">
                        <a:latin typeface="Cambria Math" panose="02040503050406030204" pitchFamily="18" charset="0"/>
                        <a:ea typeface="Cambria Math" panose="02040503050406030204" pitchFamily="18" charset="0"/>
                      </a:rPr>
                      <m:t>𝜌</m:t>
                    </m:r>
                  </m:oMath>
                </a14:m>
                <a:r>
                  <a:rPr lang="en-US" sz="1800" dirty="0"/>
                  <a:t> (rho). </a:t>
                </a:r>
              </a:p>
              <a:p>
                <a:pPr marL="0" indent="0">
                  <a:buNone/>
                </a:pPr>
                <a:r>
                  <a:rPr lang="en-US" sz="1800" dirty="0"/>
                  <a:t>The following two hypothesis tests are equivalent:</a:t>
                </a:r>
              </a:p>
              <a:p>
                <a:r>
                  <a:rPr lang="en-US" sz="1800" dirty="0"/>
                  <a:t>1	</a:t>
                </a:r>
                <a:endParaRPr lang="en-US" sz="180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𝐻</m:t>
                          </m:r>
                        </m:e>
                        <m:sub>
                          <m:r>
                            <a:rPr lang="en-US" sz="1800" b="0" i="1" dirty="0" smtClean="0">
                              <a:latin typeface="Cambria Math" panose="02040503050406030204" pitchFamily="18" charset="0"/>
                            </a:rPr>
                            <m:t>0</m:t>
                          </m:r>
                        </m:sub>
                      </m:sSub>
                      <m:r>
                        <a:rPr lang="en-US" sz="1800" b="0" i="1" dirty="0" smtClean="0">
                          <a:latin typeface="Cambria Math" panose="02040503050406030204" pitchFamily="18" charset="0"/>
                        </a:rPr>
                        <m:t>: </m:t>
                      </m:r>
                      <m:sSub>
                        <m:sSubPr>
                          <m:ctrlPr>
                            <a:rPr lang="en-US" sz="1800" b="0" i="1" dirty="0" smtClean="0">
                              <a:latin typeface="Cambria Math" panose="02040503050406030204" pitchFamily="18" charset="0"/>
                            </a:rPr>
                          </m:ctrlPr>
                        </m:sSubPr>
                        <m:e>
                          <m:r>
                            <a:rPr lang="en-US" sz="1800" b="0" i="1" dirty="0" smtClean="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1</m:t>
                          </m:r>
                        </m:sub>
                      </m:sSub>
                      <m:r>
                        <a:rPr lang="en-US" sz="1800" b="0" i="1" dirty="0" smtClean="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2</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𝑘</m:t>
                          </m:r>
                        </m:sub>
                      </m:sSub>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i="1" dirty="0">
                              <a:latin typeface="Cambria Math" panose="02040503050406030204" pitchFamily="18" charset="0"/>
                            </a:rPr>
                            <m:t>0</m:t>
                          </m:r>
                        </m:sub>
                      </m:sSub>
                      <m:r>
                        <a:rPr lang="en-US" sz="1800" i="1" dirty="0">
                          <a:latin typeface="Cambria Math" panose="02040503050406030204" pitchFamily="18" charset="0"/>
                        </a:rPr>
                        <m:t>:</m:t>
                      </m:r>
                      <m:r>
                        <a:rPr lang="en-US" sz="1800" b="0" i="1" dirty="0" smtClean="0">
                          <a:latin typeface="Cambria Math" panose="02040503050406030204" pitchFamily="18" charset="0"/>
                        </a:rPr>
                        <m:t>𝑎𝑡</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𝑙𝑒𝑎𝑠𝑡</m:t>
                      </m:r>
                      <m:r>
                        <a:rPr lang="en-US" sz="1800" b="0" i="1" dirty="0" smtClean="0">
                          <a:latin typeface="Cambria Math" panose="02040503050406030204" pitchFamily="18" charset="0"/>
                        </a:rPr>
                        <m:t> 1 </m:t>
                      </m:r>
                      <m:sSub>
                        <m:sSubPr>
                          <m:ctrlPr>
                            <a:rPr lang="en-US" sz="1800" i="1" dirty="0">
                              <a:latin typeface="Cambria Math" panose="02040503050406030204" pitchFamily="18" charset="0"/>
                            </a:rPr>
                          </m:ctrlPr>
                        </m:sSubPr>
                        <m:e>
                          <m:r>
                            <a:rPr lang="en-US" sz="1800" i="1" dirty="0">
                              <a:latin typeface="Cambria Math" panose="02040503050406030204" pitchFamily="18" charset="0"/>
                              <a:ea typeface="Cambria Math" panose="02040503050406030204" pitchFamily="18" charset="0"/>
                            </a:rPr>
                            <m:t>𝜇</m:t>
                          </m:r>
                        </m:e>
                        <m:sub>
                          <m:r>
                            <a:rPr lang="en-US" sz="1800" b="0" i="1" dirty="0" smtClean="0">
                              <a:latin typeface="Cambria Math" panose="02040503050406030204" pitchFamily="18" charset="0"/>
                            </a:rPr>
                            <m:t>𝑖</m:t>
                          </m:r>
                        </m:sub>
                      </m:sSub>
                      <m:r>
                        <a:rPr lang="en-US" sz="1800" b="0" i="1" dirty="0" smtClean="0">
                          <a:latin typeface="Cambria Math" panose="02040503050406030204" pitchFamily="18" charset="0"/>
                        </a:rPr>
                        <m:t> </m:t>
                      </m:r>
                      <m:r>
                        <a:rPr lang="en-US" sz="1800" b="0" i="1" dirty="0" smtClean="0">
                          <a:latin typeface="Cambria Math" panose="02040503050406030204" pitchFamily="18" charset="0"/>
                        </a:rPr>
                        <m:t>𝑖𝑠</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𝑑𝑖𝑓𝑓𝑒𝑟𝑒𝑛𝑡</m:t>
                      </m:r>
                    </m:oMath>
                  </m:oMathPara>
                </a14:m>
                <a:endParaRPr lang="en-US" sz="1800" b="0" dirty="0"/>
              </a:p>
              <a:p>
                <a:pPr marL="0" indent="0">
                  <a:buNone/>
                </a:pPr>
                <a:r>
                  <a:rPr lang="en-US" sz="1800" dirty="0"/>
                  <a:t>Test statistic: </a:t>
                </a:r>
              </a:p>
              <a:p>
                <a:pPr marL="0" indent="0">
                  <a:buNone/>
                </a:pPr>
                <a14:m>
                  <m:oMath xmlns:m="http://schemas.openxmlformats.org/officeDocument/2006/math">
                    <m:r>
                      <a:rPr lang="en-US" sz="1800" i="1" dirty="0" smtClean="0">
                        <a:latin typeface="Cambria Math" panose="02040503050406030204" pitchFamily="18" charset="0"/>
                      </a:rPr>
                      <m:t>𝐹</m:t>
                    </m:r>
                    <m:r>
                      <a:rPr lang="en-US" sz="1800" i="1" dirty="0" smtClean="0">
                        <a:latin typeface="Cambria Math" panose="02040503050406030204" pitchFamily="18" charset="0"/>
                      </a:rPr>
                      <m:t>=</m:t>
                    </m:r>
                    <m:f>
                      <m:fPr>
                        <m:ctrlPr>
                          <a:rPr lang="en-US" sz="1800" i="1" dirty="0" smtClean="0">
                            <a:latin typeface="Cambria Math" panose="02040503050406030204" pitchFamily="18" charset="0"/>
                          </a:rPr>
                        </m:ctrlPr>
                      </m:fPr>
                      <m:num>
                        <m:r>
                          <a:rPr lang="en-US" sz="1800" i="1" dirty="0">
                            <a:latin typeface="Cambria Math" panose="02040503050406030204" pitchFamily="18" charset="0"/>
                          </a:rPr>
                          <m:t>𝑀𝑆</m:t>
                        </m:r>
                        <m:r>
                          <a:rPr lang="en-US" sz="1800" i="1" dirty="0">
                            <a:latin typeface="Cambria Math" panose="02040503050406030204" pitchFamily="18" charset="0"/>
                          </a:rPr>
                          <m:t>(</m:t>
                        </m:r>
                        <m:r>
                          <a:rPr lang="en-US" sz="1800" i="1" dirty="0">
                            <a:latin typeface="Cambria Math" panose="02040503050406030204" pitchFamily="18" charset="0"/>
                          </a:rPr>
                          <m:t>𝑚𝑜𝑑𝑒𝑙</m:t>
                        </m:r>
                        <m:r>
                          <a:rPr lang="en-US" sz="1800" i="1" dirty="0">
                            <a:latin typeface="Cambria Math" panose="02040503050406030204" pitchFamily="18" charset="0"/>
                          </a:rPr>
                          <m:t>)</m:t>
                        </m:r>
                      </m:num>
                      <m:den>
                        <m:r>
                          <a:rPr lang="en-US" sz="1800" i="1" dirty="0">
                            <a:latin typeface="Cambria Math" panose="02040503050406030204" pitchFamily="18" charset="0"/>
                          </a:rPr>
                          <m:t>𝑀𝑆</m:t>
                        </m:r>
                        <m:r>
                          <a:rPr lang="en-US" sz="1800" i="1" dirty="0">
                            <a:latin typeface="Cambria Math" panose="02040503050406030204" pitchFamily="18" charset="0"/>
                          </a:rPr>
                          <m:t>(</m:t>
                        </m:r>
                        <m:r>
                          <a:rPr lang="en-US" sz="1800" b="0" i="1" dirty="0" smtClean="0">
                            <a:latin typeface="Cambria Math" panose="02040503050406030204" pitchFamily="18" charset="0"/>
                          </a:rPr>
                          <m:t>𝑒𝑟𝑟𝑜𝑟</m:t>
                        </m:r>
                        <m:r>
                          <a:rPr lang="en-US" sz="1800" i="1" dirty="0">
                            <a:latin typeface="Cambria Math" panose="02040503050406030204" pitchFamily="18" charset="0"/>
                          </a:rPr>
                          <m:t>)</m:t>
                        </m:r>
                      </m:den>
                    </m:f>
                  </m:oMath>
                </a14:m>
                <a:r>
                  <a:rPr lang="en-US" sz="1800" dirty="0"/>
                  <a:t>, where </a:t>
                </a:r>
                <a14:m>
                  <m:oMath xmlns:m="http://schemas.openxmlformats.org/officeDocument/2006/math">
                    <m:r>
                      <a:rPr lang="en-US" sz="1800" i="1" dirty="0" smtClean="0">
                        <a:latin typeface="Cambria Math" panose="02040503050406030204" pitchFamily="18" charset="0"/>
                      </a:rPr>
                      <m:t>𝐹</m:t>
                    </m:r>
                  </m:oMath>
                </a14:m>
                <a:r>
                  <a:rPr lang="en-US" sz="1800" dirty="0"/>
                  <a:t> is </a:t>
                </a:r>
                <a14:m>
                  <m:oMath xmlns:m="http://schemas.openxmlformats.org/officeDocument/2006/math">
                    <m:r>
                      <a:rPr lang="en-US" sz="1800" i="1" dirty="0" smtClean="0">
                        <a:latin typeface="Cambria Math" panose="02040503050406030204" pitchFamily="18" charset="0"/>
                      </a:rPr>
                      <m:t>𝐹</m:t>
                    </m:r>
                  </m:oMath>
                </a14:m>
                <a:r>
                  <a:rPr lang="en-US" sz="1800" dirty="0"/>
                  <a:t> distributed with </a:t>
                </a:r>
                <a14:m>
                  <m:oMath xmlns:m="http://schemas.openxmlformats.org/officeDocument/2006/math">
                    <m:r>
                      <a:rPr lang="en-US" sz="1800" i="1" dirty="0" smtClean="0">
                        <a:latin typeface="Cambria Math" panose="02040503050406030204" pitchFamily="18" charset="0"/>
                      </a:rPr>
                      <m:t>𝑘</m:t>
                    </m:r>
                    <m:r>
                      <a:rPr lang="en-US" sz="1800" i="1" dirty="0" smtClean="0">
                        <a:latin typeface="Cambria Math" panose="02040503050406030204" pitchFamily="18" charset="0"/>
                      </a:rPr>
                      <m:t>−1</m:t>
                    </m:r>
                  </m:oMath>
                </a14:m>
                <a:r>
                  <a:rPr lang="en-US" sz="1800" dirty="0"/>
                  <a:t>, </a:t>
                </a:r>
                <a14:m>
                  <m:oMath xmlns:m="http://schemas.openxmlformats.org/officeDocument/2006/math">
                    <m:r>
                      <a:rPr lang="en-US" sz="1800" i="1" dirty="0" smtClean="0">
                        <a:latin typeface="Cambria Math" panose="02040503050406030204" pitchFamily="18" charset="0"/>
                      </a:rPr>
                      <m:t>𝑛</m:t>
                    </m:r>
                    <m:r>
                      <a:rPr lang="en-US" sz="1800" i="1" dirty="0" smtClean="0">
                        <a:latin typeface="Cambria Math" panose="02040503050406030204" pitchFamily="18" charset="0"/>
                      </a:rPr>
                      <m:t>−</m:t>
                    </m:r>
                    <m:r>
                      <a:rPr lang="en-US" sz="1800" i="1" dirty="0" smtClean="0">
                        <a:latin typeface="Cambria Math" panose="02040503050406030204" pitchFamily="18" charset="0"/>
                      </a:rPr>
                      <m:t>𝑘</m:t>
                    </m:r>
                  </m:oMath>
                </a14:m>
                <a:r>
                  <a:rPr lang="en-US" sz="1800" dirty="0"/>
                  <a:t> degrees of freedom</a:t>
                </a:r>
              </a:p>
              <a:p>
                <a:pPr marL="0" indent="0">
                  <a:buNone/>
                </a:pPr>
                <a:endParaRPr lang="en-US" sz="1800" dirty="0"/>
              </a:p>
              <a:p>
                <a:r>
                  <a:rPr lang="en-US" sz="1800" dirty="0"/>
                  <a:t>2</a:t>
                </a:r>
              </a:p>
              <a:p>
                <a:pPr marL="457200" lvl="1"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i="1" dirty="0">
                              <a:latin typeface="Cambria Math" panose="02040503050406030204" pitchFamily="18" charset="0"/>
                            </a:rPr>
                            <m:t>0</m:t>
                          </m:r>
                        </m:sub>
                      </m:sSub>
                      <m:r>
                        <a:rPr lang="en-US" sz="1800" i="1" dirty="0">
                          <a:latin typeface="Cambria Math" panose="02040503050406030204" pitchFamily="18" charset="0"/>
                        </a:rPr>
                        <m:t>: </m:t>
                      </m:r>
                      <m:r>
                        <a:rPr lang="en-US" sz="1800" i="1" dirty="0" smtClean="0">
                          <a:latin typeface="Cambria Math" panose="02040503050406030204" pitchFamily="18" charset="0"/>
                          <a:ea typeface="Cambria Math" panose="02040503050406030204" pitchFamily="18" charset="0"/>
                        </a:rPr>
                        <m:t>𝜌</m:t>
                      </m:r>
                      <m:r>
                        <a:rPr lang="en-US" sz="1800" i="1" dirty="0">
                          <a:latin typeface="Cambria Math" panose="02040503050406030204" pitchFamily="18" charset="0"/>
                        </a:rPr>
                        <m:t>=</m:t>
                      </m:r>
                      <m:r>
                        <a:rPr lang="en-US" sz="1800" b="0" i="1" dirty="0" smtClean="0">
                          <a:latin typeface="Cambria Math" panose="02040503050406030204" pitchFamily="18" charset="0"/>
                        </a:rPr>
                        <m:t>0</m:t>
                      </m:r>
                    </m:oMath>
                  </m:oMathPara>
                </a14:m>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𝐻</m:t>
                          </m:r>
                        </m:e>
                        <m:sub>
                          <m:r>
                            <a:rPr lang="en-US" sz="1800" i="1" dirty="0">
                              <a:latin typeface="Cambria Math" panose="02040503050406030204" pitchFamily="18" charset="0"/>
                            </a:rPr>
                            <m:t>0</m:t>
                          </m:r>
                        </m:sub>
                      </m:sSub>
                      <m:r>
                        <a:rPr lang="en-US" sz="1800" i="1" dirty="0">
                          <a:latin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𝜌</m:t>
                      </m:r>
                      <m:r>
                        <a:rPr lang="en-US" sz="1800" i="1" dirty="0" smtClean="0">
                          <a:latin typeface="Cambria Math" panose="02040503050406030204" pitchFamily="18" charset="0"/>
                          <a:ea typeface="Cambria Math" panose="02040503050406030204" pitchFamily="18" charset="0"/>
                        </a:rPr>
                        <m:t>≠0</m:t>
                      </m:r>
                    </m:oMath>
                  </m:oMathPara>
                </a14:m>
                <a:endParaRPr lang="en-US" sz="1800" dirty="0"/>
              </a:p>
              <a:p>
                <a:pPr marL="0" indent="0">
                  <a:buNone/>
                </a:pPr>
                <a:r>
                  <a:rPr lang="en-US" sz="1800" dirty="0"/>
                  <a:t>Test statistic: </a:t>
                </a:r>
              </a:p>
              <a:p>
                <a:pPr marL="0" indent="0">
                  <a:buNone/>
                </a:pPr>
                <a14:m>
                  <m:oMath xmlns:m="http://schemas.openxmlformats.org/officeDocument/2006/math">
                    <m:r>
                      <a:rPr lang="en-US" sz="1800" i="1" dirty="0">
                        <a:latin typeface="Cambria Math" panose="02040503050406030204" pitchFamily="18" charset="0"/>
                      </a:rPr>
                      <m:t>𝐹</m:t>
                    </m:r>
                    <m:r>
                      <a:rPr lang="en-US" sz="1800" i="1" dirty="0">
                        <a:latin typeface="Cambria Math" panose="02040503050406030204" pitchFamily="18" charset="0"/>
                      </a:rPr>
                      <m:t>=</m:t>
                    </m:r>
                    <m:f>
                      <m:fPr>
                        <m:ctrlPr>
                          <a:rPr lang="en-US" sz="1800" i="1" dirty="0">
                            <a:latin typeface="Cambria Math" panose="02040503050406030204" pitchFamily="18" charset="0"/>
                          </a:rPr>
                        </m:ctrlPr>
                      </m:fPr>
                      <m:num>
                        <m:sSup>
                          <m:sSupPr>
                            <m:ctrlPr>
                              <a:rPr lang="en-US" sz="1800" i="1" dirty="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r>
                          <a:rPr lang="en-US" sz="1800" i="1" dirty="0">
                            <a:latin typeface="Cambria Math" panose="02040503050406030204" pitchFamily="18" charset="0"/>
                          </a:rPr>
                          <m:t>(</m:t>
                        </m:r>
                        <m:r>
                          <a:rPr lang="en-US" sz="1800" b="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𝑘</m:t>
                        </m:r>
                        <m:r>
                          <a:rPr lang="en-US" sz="1800" i="1" dirty="0">
                            <a:latin typeface="Cambria Math" panose="02040503050406030204" pitchFamily="18" charset="0"/>
                          </a:rPr>
                          <m:t>)</m:t>
                        </m:r>
                      </m:num>
                      <m:den>
                        <m:d>
                          <m:dPr>
                            <m:ctrlPr>
                              <a:rPr lang="en-US" sz="1800" b="0" i="1" dirty="0">
                                <a:latin typeface="Cambria Math" panose="02040503050406030204" pitchFamily="18" charset="0"/>
                              </a:rPr>
                            </m:ctrlPr>
                          </m:dPr>
                          <m:e>
                            <m:r>
                              <a:rPr lang="en-US" sz="1800" b="0" i="1" dirty="0" smtClean="0">
                                <a:latin typeface="Cambria Math" panose="02040503050406030204" pitchFamily="18" charset="0"/>
                              </a:rPr>
                              <m:t>1−</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𝑟</m:t>
                                </m:r>
                              </m:e>
                              <m:sup>
                                <m:r>
                                  <a:rPr lang="en-US" sz="1800" i="1" dirty="0">
                                    <a:latin typeface="Cambria Math" panose="02040503050406030204" pitchFamily="18" charset="0"/>
                                  </a:rPr>
                                  <m:t>2</m:t>
                                </m:r>
                              </m:sup>
                            </m:sSup>
                          </m:e>
                        </m:d>
                        <m:d>
                          <m:dPr>
                            <m:ctrlPr>
                              <a:rPr lang="en-US" sz="1800" i="1" dirty="0" smtClean="0">
                                <a:latin typeface="Cambria Math" panose="02040503050406030204" pitchFamily="18" charset="0"/>
                              </a:rPr>
                            </m:ctrlPr>
                          </m:dPr>
                          <m:e>
                            <m:r>
                              <a:rPr lang="en-US" sz="1800" b="0" i="1" dirty="0" smtClean="0">
                                <a:latin typeface="Cambria Math" panose="02040503050406030204" pitchFamily="18" charset="0"/>
                              </a:rPr>
                              <m:t>𝑘</m:t>
                            </m:r>
                            <m:r>
                              <a:rPr lang="en-US" sz="1800" b="0" i="1" dirty="0" smtClean="0">
                                <a:latin typeface="Cambria Math" panose="02040503050406030204" pitchFamily="18" charset="0"/>
                              </a:rPr>
                              <m:t>−1</m:t>
                            </m:r>
                          </m:e>
                        </m:d>
                      </m:den>
                    </m:f>
                  </m:oMath>
                </a14:m>
                <a:r>
                  <a:rPr lang="en-US" sz="1800" dirty="0"/>
                  <a:t>, where </a:t>
                </a:r>
                <a14:m>
                  <m:oMath xmlns:m="http://schemas.openxmlformats.org/officeDocument/2006/math">
                    <m:r>
                      <a:rPr lang="en-US" sz="1800" i="1" dirty="0">
                        <a:latin typeface="Cambria Math" panose="02040503050406030204" pitchFamily="18" charset="0"/>
                      </a:rPr>
                      <m:t>𝐹</m:t>
                    </m:r>
                  </m:oMath>
                </a14:m>
                <a:r>
                  <a:rPr lang="en-US" sz="1800" dirty="0"/>
                  <a:t> is </a:t>
                </a:r>
                <a14:m>
                  <m:oMath xmlns:m="http://schemas.openxmlformats.org/officeDocument/2006/math">
                    <m:r>
                      <a:rPr lang="en-US" sz="1800" i="1" dirty="0">
                        <a:latin typeface="Cambria Math" panose="02040503050406030204" pitchFamily="18" charset="0"/>
                      </a:rPr>
                      <m:t>𝐹</m:t>
                    </m:r>
                  </m:oMath>
                </a14:m>
                <a:r>
                  <a:rPr lang="en-US" sz="1800" dirty="0"/>
                  <a:t> distributed with </a:t>
                </a:r>
                <a14:m>
                  <m:oMath xmlns:m="http://schemas.openxmlformats.org/officeDocument/2006/math">
                    <m:r>
                      <a:rPr lang="en-US" sz="1800" i="1" dirty="0">
                        <a:latin typeface="Cambria Math" panose="02040503050406030204" pitchFamily="18" charset="0"/>
                      </a:rPr>
                      <m:t>𝑘</m:t>
                    </m:r>
                    <m:r>
                      <a:rPr lang="en-US" sz="1800" i="1" dirty="0">
                        <a:latin typeface="Cambria Math" panose="02040503050406030204" pitchFamily="18" charset="0"/>
                      </a:rPr>
                      <m:t>−1</m:t>
                    </m:r>
                  </m:oMath>
                </a14:m>
                <a:r>
                  <a:rPr lang="en-US" sz="1800" dirty="0"/>
                  <a:t>, </a:t>
                </a:r>
                <a14:m>
                  <m:oMath xmlns:m="http://schemas.openxmlformats.org/officeDocument/2006/math">
                    <m:r>
                      <a:rPr lang="en-US" sz="1800" i="1" dirty="0">
                        <a:latin typeface="Cambria Math" panose="02040503050406030204" pitchFamily="18" charset="0"/>
                      </a:rPr>
                      <m:t>𝑛</m:t>
                    </m:r>
                    <m:r>
                      <a:rPr lang="en-US" sz="1800" i="1" dirty="0">
                        <a:latin typeface="Cambria Math" panose="02040503050406030204" pitchFamily="18" charset="0"/>
                      </a:rPr>
                      <m:t>−</m:t>
                    </m:r>
                    <m:r>
                      <a:rPr lang="en-US" sz="1800" i="1" dirty="0">
                        <a:latin typeface="Cambria Math" panose="02040503050406030204" pitchFamily="18" charset="0"/>
                      </a:rPr>
                      <m:t>𝑘</m:t>
                    </m:r>
                  </m:oMath>
                </a14:m>
                <a:r>
                  <a:rPr lang="en-US" sz="1800" dirty="0"/>
                  <a:t> degrees of freedom</a:t>
                </a:r>
              </a:p>
              <a:p>
                <a:pPr marL="0" indent="0">
                  <a:buNone/>
                </a:pPr>
                <a:endParaRPr lang="en-US" sz="1800" dirty="0"/>
              </a:p>
              <a:p>
                <a:pPr marL="0" indent="0">
                  <a:buNone/>
                </a:pPr>
                <a:r>
                  <a:rPr lang="en-US" sz="1800" dirty="0"/>
                  <a:t>You can use algebra to prove the two test statistics are equivalent. Try it yourself!</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93" t="-809" b="-16307"/>
                </a:stretch>
              </a:blipFill>
            </p:spPr>
            <p:txBody>
              <a:bodyPr/>
              <a:lstStyle/>
              <a:p>
                <a:r>
                  <a:rPr lang="en-US">
                    <a:noFill/>
                  </a:rPr>
                  <a:t> </a:t>
                </a:r>
              </a:p>
            </p:txBody>
          </p:sp>
        </mc:Fallback>
      </mc:AlternateContent>
    </p:spTree>
    <p:extLst>
      <p:ext uri="{BB962C8B-B14F-4D97-AF65-F5344CB8AC3E}">
        <p14:creationId xmlns:p14="http://schemas.microsoft.com/office/powerpoint/2010/main" val="33749507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What does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𝑟</m:t>
                        </m:r>
                      </m:e>
                      <m:sup>
                        <m:r>
                          <a:rPr lang="en-US" b="0" i="1" dirty="0" smtClean="0">
                            <a:latin typeface="Cambria Math" panose="02040503050406030204" pitchFamily="18" charset="0"/>
                          </a:rPr>
                          <m:t>2</m:t>
                        </m:r>
                      </m:sup>
                    </m:sSup>
                  </m:oMath>
                </a14:m>
                <a:r>
                  <a:rPr lang="en-US" dirty="0"/>
                  <a:t> mean?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b="-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524000"/>
                <a:ext cx="8229600" cy="4525963"/>
              </a:xfrm>
            </p:spPr>
            <p:txBody>
              <a:bodyPr>
                <a:normAutofit fontScale="62500" lnSpcReduction="20000"/>
              </a:bodyPr>
              <a:lstStyle/>
              <a:p>
                <a:pPr marL="0" indent="0">
                  <a:buNone/>
                </a:pPr>
                <a:r>
                  <a:rPr lang="en-US" dirty="0"/>
                  <a:t>Let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1</m:t>
                        </m:r>
                      </m:sub>
                    </m:sSub>
                    <m:r>
                      <a:rPr lang="en-US" i="1" dirty="0">
                        <a:latin typeface="Cambria Math" panose="02040503050406030204" pitchFamily="18" charset="0"/>
                      </a:rPr>
                      <m:t>=</m:t>
                    </m:r>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d>
                          <m:dPr>
                            <m:ctrlPr>
                              <a:rPr lang="en-US" i="1" dirty="0">
                                <a:latin typeface="Cambria Math" panose="02040503050406030204" pitchFamily="18" charset="0"/>
                              </a:rPr>
                            </m:ctrlPr>
                          </m:dPr>
                          <m:e>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e>
                        </m:d>
                        <m:d>
                          <m:dPr>
                            <m:ctrlPr>
                              <a:rPr lang="en-US" i="1" dirty="0" smtClean="0">
                                <a:latin typeface="Cambria Math" panose="02040503050406030204" pitchFamily="18" charset="0"/>
                              </a:rPr>
                            </m:ctrlPr>
                          </m:dPr>
                          <m:e>
                            <m:r>
                              <a:rPr lang="en-US" b="0" i="1" dirty="0" smtClean="0">
                                <a:latin typeface="Cambria Math" panose="02040503050406030204" pitchFamily="18" charset="0"/>
                              </a:rPr>
                              <m:t>𝑘</m:t>
                            </m:r>
                            <m:r>
                              <a:rPr lang="en-US" b="0" i="1" dirty="0" smtClean="0">
                                <a:latin typeface="Cambria Math" panose="02040503050406030204" pitchFamily="18" charset="0"/>
                              </a:rPr>
                              <m:t>−1</m:t>
                            </m:r>
                          </m:e>
                        </m:d>
                      </m:den>
                    </m:f>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2</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𝑒𝑟𝑟𝑜𝑟</m:t>
                        </m:r>
                        <m:r>
                          <a:rPr lang="en-US" i="1" dirty="0">
                            <a:latin typeface="Cambria Math" panose="02040503050406030204" pitchFamily="18" charset="0"/>
                          </a:rPr>
                          <m:t>)</m:t>
                        </m:r>
                      </m:den>
                    </m:f>
                  </m:oMath>
                </a14:m>
                <a:r>
                  <a:rPr lang="en-US" dirty="0"/>
                  <a:t>, where </a:t>
                </a:r>
                <a14:m>
                  <m:oMath xmlns:m="http://schemas.openxmlformats.org/officeDocument/2006/math">
                    <m:r>
                      <a:rPr lang="en-US" i="1" dirty="0" smtClean="0">
                        <a:latin typeface="Cambria Math" panose="02040503050406030204" pitchFamily="18" charset="0"/>
                      </a:rPr>
                      <m:t>𝑘</m:t>
                    </m:r>
                  </m:oMath>
                </a14:m>
                <a:r>
                  <a:rPr lang="en-US" dirty="0"/>
                  <a:t> is the number of groups and </a:t>
                </a:r>
                <a14:m>
                  <m:oMath xmlns:m="http://schemas.openxmlformats.org/officeDocument/2006/math">
                    <m:r>
                      <a:rPr lang="en-US" i="1" dirty="0" smtClean="0">
                        <a:latin typeface="Cambria Math" panose="02040503050406030204" pitchFamily="18" charset="0"/>
                      </a:rPr>
                      <m:t>𝑛</m:t>
                    </m:r>
                  </m:oMath>
                </a14:m>
                <a:r>
                  <a:rPr lang="en-US" dirty="0"/>
                  <a:t> is the total number of data points.</a:t>
                </a:r>
              </a:p>
              <a:p>
                <a:pPr marL="0" indent="0">
                  <a:buNone/>
                </a:pPr>
                <a:r>
                  <a:rPr lang="en-US" dirty="0"/>
                  <a:t>Recall that </a:t>
                </a:r>
              </a:p>
              <a:p>
                <a:pPr marL="0" indent="0">
                  <a:buNone/>
                </a:pP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𝑆𝑆</m:t>
                            </m:r>
                          </m:e>
                          <m:sub>
                            <m:r>
                              <a:rPr lang="en-US" b="0" i="1" dirty="0" smtClean="0">
                                <a:latin typeface="Cambria Math" panose="02040503050406030204" pitchFamily="18" charset="0"/>
                              </a:rPr>
                              <m:t>𝑡𝑜𝑡𝑎𝑙</m:t>
                            </m:r>
                          </m:sub>
                        </m:sSub>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𝑆𝑆</m:t>
                            </m:r>
                          </m:e>
                          <m:sub>
                            <m:r>
                              <a:rPr lang="en-US" b="0" i="1" dirty="0" smtClean="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b="0" i="1" dirty="0" smtClean="0">
                        <a:latin typeface="Cambria Math" panose="02040503050406030204" pitchFamily="18" charset="0"/>
                      </a:rPr>
                      <m:t>=1−</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b="0" i="1" dirty="0" smtClean="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oMath>
                </a14:m>
                <a:r>
                  <a:rPr lang="en-US" dirty="0"/>
                  <a:t>.</a:t>
                </a:r>
              </a:p>
              <a:p>
                <a:pPr marL="0" indent="0">
                  <a:buNone/>
                </a:pPr>
                <a:r>
                  <a:rPr lang="en-US" dirty="0"/>
                  <a:t>So, </a:t>
                </a:r>
                <a14:m>
                  <m:oMath xmlns:m="http://schemas.openxmlformats.org/officeDocument/2006/math">
                    <m:r>
                      <a:rPr lang="en-US" b="0" i="0" dirty="0" smtClean="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oMath>
                </a14:m>
                <a:r>
                  <a:rPr lang="en-US" dirty="0"/>
                  <a:t>.</a:t>
                </a:r>
              </a:p>
              <a:p>
                <a:pPr marL="0" indent="0">
                  <a:buNone/>
                </a:pPr>
                <a:r>
                  <a:rPr lang="en-US" dirty="0"/>
                  <a:t>Also remember that </a:t>
                </a:r>
                <a14:m>
                  <m:oMath xmlns:m="http://schemas.openxmlformats.org/officeDocument/2006/math">
                    <m:r>
                      <a:rPr lang="en-US" i="1" dirty="0">
                        <a:latin typeface="Cambria Math" panose="02040503050406030204" pitchFamily="18" charset="0"/>
                      </a:rPr>
                      <m:t>𝑀𝑆</m:t>
                    </m:r>
                    <m:d>
                      <m:dPr>
                        <m:ctrlPr>
                          <a:rPr lang="en-US" i="1" dirty="0">
                            <a:latin typeface="Cambria Math" panose="02040503050406030204" pitchFamily="18" charset="0"/>
                          </a:rPr>
                        </m:ctrlPr>
                      </m:dPr>
                      <m:e>
                        <m:r>
                          <a:rPr lang="en-US" i="1" dirty="0">
                            <a:latin typeface="Cambria Math" panose="02040503050406030204" pitchFamily="18" charset="0"/>
                          </a:rPr>
                          <m:t>𝑚𝑜𝑑𝑒𝑙</m:t>
                        </m:r>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𝑆</m:t>
                        </m:r>
                        <m:r>
                          <a:rPr lang="en-US" i="1" dirty="0">
                            <a:latin typeface="Cambria Math" panose="02040503050406030204" pitchFamily="18" charset="0"/>
                          </a:rPr>
                          <m:t>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b="0" i="1" dirty="0" smtClean="0">
                            <a:latin typeface="Cambria Math" panose="02040503050406030204" pitchFamily="18" charset="0"/>
                          </a:rPr>
                          <m:t>𝑘</m:t>
                        </m:r>
                        <m:r>
                          <a:rPr lang="en-US" b="0" i="1" dirty="0" smtClean="0">
                            <a:latin typeface="Cambria Math" panose="02040503050406030204" pitchFamily="18" charset="0"/>
                          </a:rPr>
                          <m:t>−1</m:t>
                        </m:r>
                      </m:den>
                    </m:f>
                  </m:oMath>
                </a14:m>
                <a:r>
                  <a:rPr lang="en-US" dirty="0"/>
                  <a:t> and </a:t>
                </a:r>
                <a14:m>
                  <m:oMath xmlns:m="http://schemas.openxmlformats.org/officeDocument/2006/math">
                    <m:r>
                      <a:rPr lang="en-US" i="1" dirty="0">
                        <a:latin typeface="Cambria Math" panose="02040503050406030204" pitchFamily="18" charset="0"/>
                      </a:rPr>
                      <m:t>𝑀𝑆</m:t>
                    </m:r>
                    <m:d>
                      <m:dPr>
                        <m:ctrlPr>
                          <a:rPr lang="en-US" i="1" dirty="0">
                            <a:latin typeface="Cambria Math" panose="02040503050406030204" pitchFamily="18" charset="0"/>
                          </a:rPr>
                        </m:ctrlPr>
                      </m:dPr>
                      <m:e>
                        <m:r>
                          <a:rPr lang="en-US" b="0" i="1" dirty="0" smtClean="0">
                            <a:latin typeface="Cambria Math" panose="02040503050406030204" pitchFamily="18" charset="0"/>
                          </a:rPr>
                          <m:t>𝑒𝑟𝑟𝑜𝑟</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𝑆𝑆</m:t>
                        </m:r>
                        <m:r>
                          <a:rPr lang="en-US" i="1" dirty="0">
                            <a:latin typeface="Cambria Math" panose="02040503050406030204" pitchFamily="18" charset="0"/>
                          </a:rPr>
                          <m:t>(</m:t>
                        </m:r>
                        <m:r>
                          <a:rPr lang="en-US" b="0" i="1" dirty="0" smtClean="0">
                            <a:latin typeface="Cambria Math" panose="02040503050406030204" pitchFamily="18" charset="0"/>
                          </a:rPr>
                          <m:t>𝑒𝑟𝑟𝑜𝑟</m:t>
                        </m:r>
                        <m:r>
                          <a:rPr lang="en-US" i="1" dirty="0">
                            <a:latin typeface="Cambria Math" panose="02040503050406030204" pitchFamily="18" charset="0"/>
                          </a:rPr>
                          <m:t>)</m:t>
                        </m:r>
                      </m:num>
                      <m:den>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den>
                    </m:f>
                  </m:oMath>
                </a14:m>
                <a:r>
                  <a:rPr lang="en-US" dirty="0"/>
                  <a:t>.</a:t>
                </a:r>
              </a:p>
              <a:p>
                <a:pPr marL="0" indent="0">
                  <a:buNone/>
                </a:pPr>
                <a14:m>
                  <m:oMathPara xmlns:m="http://schemas.openxmlformats.org/officeDocument/2006/math">
                    <m:oMathParaPr>
                      <m:jc m:val="centerGroup"/>
                    </m:oMathParaPr>
                    <m:oMath xmlns:m="http://schemas.openxmlformats.org/officeDocument/2006/math">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d>
                            <m:dPr>
                              <m:ctrlPr>
                                <a:rPr lang="en-US" i="1" dirty="0">
                                  <a:latin typeface="Cambria Math" panose="02040503050406030204" pitchFamily="18" charset="0"/>
                                </a:rPr>
                              </m:ctrlPr>
                            </m:dPr>
                            <m:e>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i="1" dirty="0">
                                      <a:latin typeface="Cambria Math" panose="02040503050406030204" pitchFamily="18" charset="0"/>
                                    </a:rPr>
                                    <m:t>𝑟</m:t>
                                  </m:r>
                                </m:e>
                                <m:sup>
                                  <m:r>
                                    <a:rPr lang="en-US" i="1" dirty="0">
                                      <a:latin typeface="Cambria Math" panose="02040503050406030204" pitchFamily="18" charset="0"/>
                                    </a:rPr>
                                    <m:t>2</m:t>
                                  </m:r>
                                </m:sup>
                              </m:sSup>
                            </m:e>
                          </m:d>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𝑡𝑜𝑡𝑎𝑙</m:t>
                                  </m:r>
                                </m:sub>
                              </m:sSub>
                            </m:den>
                          </m:f>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r>
                            <a:rPr lang="en-US" i="1" dirty="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−1</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𝑚𝑜𝑑𝑒𝑙</m:t>
                              </m:r>
                            </m:sub>
                          </m:sSub>
                          <m:r>
                            <a:rPr lang="en-US" b="0" i="1" dirty="0" smtClean="0">
                              <a:latin typeface="Cambria Math" panose="02040503050406030204" pitchFamily="18" charset="0"/>
                            </a:rPr>
                            <m:t>/</m:t>
                          </m:r>
                          <m:r>
                            <a:rPr lang="en-US" i="1" dirty="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−1) </m:t>
                          </m:r>
                        </m:num>
                        <m:den>
                          <m:sSub>
                            <m:sSubPr>
                              <m:ctrlPr>
                                <a:rPr lang="en-US" i="1" dirty="0">
                                  <a:latin typeface="Cambria Math" panose="02040503050406030204" pitchFamily="18" charset="0"/>
                                </a:rPr>
                              </m:ctrlPr>
                            </m:sSubPr>
                            <m:e>
                              <m:r>
                                <a:rPr lang="en-US" i="1" dirty="0">
                                  <a:latin typeface="Cambria Math" panose="02040503050406030204" pitchFamily="18" charset="0"/>
                                </a:rPr>
                                <m:t>𝑆𝑆</m:t>
                              </m:r>
                            </m:e>
                            <m:sub>
                              <m:r>
                                <a:rPr lang="en-US" i="1" dirty="0">
                                  <a:latin typeface="Cambria Math" panose="02040503050406030204" pitchFamily="18" charset="0"/>
                                </a:rPr>
                                <m:t>𝑒𝑟𝑟𝑜𝑟</m:t>
                              </m:r>
                            </m:sub>
                          </m:sSub>
                          <m:r>
                            <a:rPr lang="en-US" b="0" i="1" dirty="0" smtClean="0">
                              <a:latin typeface="Cambria Math" panose="02040503050406030204" pitchFamily="18" charset="0"/>
                            </a:rPr>
                            <m:t>/</m:t>
                          </m:r>
                          <m:d>
                            <m:dPr>
                              <m:ctrlPr>
                                <a:rPr lang="en-US" i="1" dirty="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𝑘</m:t>
                              </m:r>
                            </m:e>
                          </m:d>
                        </m:den>
                      </m:f>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𝑚𝑜𝑑𝑒𝑙</m:t>
                          </m:r>
                          <m:r>
                            <a:rPr lang="en-US" i="1" dirty="0">
                              <a:latin typeface="Cambria Math" panose="02040503050406030204" pitchFamily="18" charset="0"/>
                            </a:rPr>
                            <m:t>)</m:t>
                          </m:r>
                        </m:num>
                        <m:den>
                          <m:r>
                            <a:rPr lang="en-US" i="1" dirty="0">
                              <a:latin typeface="Cambria Math" panose="02040503050406030204" pitchFamily="18" charset="0"/>
                            </a:rPr>
                            <m:t>𝑀𝑆</m:t>
                          </m:r>
                          <m:r>
                            <a:rPr lang="en-US" i="1" dirty="0">
                              <a:latin typeface="Cambria Math" panose="02040503050406030204" pitchFamily="18" charset="0"/>
                            </a:rPr>
                            <m:t>(</m:t>
                          </m:r>
                          <m:r>
                            <a:rPr lang="en-US" i="1" dirty="0">
                              <a:latin typeface="Cambria Math" panose="02040503050406030204" pitchFamily="18" charset="0"/>
                            </a:rPr>
                            <m:t>𝑒𝑟𝑟𝑜𝑟</m:t>
                          </m:r>
                          <m:r>
                            <a:rPr lang="en-US" i="1" dirty="0">
                              <a:latin typeface="Cambria Math" panose="02040503050406030204" pitchFamily="18" charset="0"/>
                            </a:rPr>
                            <m:t>)</m:t>
                          </m:r>
                        </m:den>
                      </m:f>
                    </m:oMath>
                  </m:oMathPara>
                </a14:m>
                <a:endParaRPr lang="en-US" dirty="0"/>
              </a:p>
              <a:p>
                <a:pPr marL="0" indent="0">
                  <a:buNone/>
                </a:pPr>
                <a:r>
                  <a:rPr lang="en-US" dirty="0"/>
                  <a:t>Therefore,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524000"/>
                <a:ext cx="8229600" cy="4525963"/>
              </a:xfrm>
              <a:blipFill rotWithShape="0">
                <a:blip r:embed="rId3"/>
                <a:stretch>
                  <a:fillRect l="-741" t="-135" b="-2156"/>
                </a:stretch>
              </a:blipFill>
            </p:spPr>
            <p:txBody>
              <a:bodyPr/>
              <a:lstStyle/>
              <a:p>
                <a:r>
                  <a:rPr lang="en-US">
                    <a:noFill/>
                  </a:rPr>
                  <a:t> </a:t>
                </a:r>
              </a:p>
            </p:txBody>
          </p:sp>
        </mc:Fallback>
      </mc:AlternateContent>
    </p:spTree>
    <p:extLst>
      <p:ext uri="{BB962C8B-B14F-4D97-AF65-F5344CB8AC3E}">
        <p14:creationId xmlns:p14="http://schemas.microsoft.com/office/powerpoint/2010/main" val="388848454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MSE vs. Variance in each group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MSE is a weighted average of the sample variances of each group. Let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𝑘</m:t>
                        </m:r>
                      </m:sub>
                      <m:sup>
                        <m:r>
                          <a:rPr lang="en-US" i="1">
                            <a:latin typeface="Cambria Math" panose="02040503050406030204" pitchFamily="18" charset="0"/>
                          </a:rPr>
                          <m:t>2</m:t>
                        </m:r>
                      </m:sup>
                    </m:sSubSup>
                  </m:oMath>
                </a14:m>
                <a:r>
                  <a:rPr lang="en-US" dirty="0"/>
                  <a:t> be the sample variance in group </a:t>
                </a:r>
                <a14:m>
                  <m:oMath xmlns:m="http://schemas.openxmlformats.org/officeDocument/2006/math">
                    <m:r>
                      <a:rPr lang="en-US" i="1" dirty="0" smtClean="0">
                        <a:latin typeface="Cambria Math" panose="02040503050406030204" pitchFamily="18" charset="0"/>
                      </a:rPr>
                      <m:t>𝑘</m:t>
                    </m:r>
                  </m:oMath>
                </a14:m>
                <a:r>
                  <a:rPr lang="en-US" dirty="0"/>
                  <a:t>.</a:t>
                </a:r>
              </a:p>
              <a:p>
                <a:pPr marL="0" indent="0">
                  <a:buNone/>
                </a:pPr>
                <a14:m>
                  <m:oMath xmlns:m="http://schemas.openxmlformats.org/officeDocument/2006/math">
                    <m:r>
                      <a:rPr lang="en-US" b="0" i="1" smtClean="0">
                        <a:latin typeface="Cambria Math" panose="02040503050406030204" pitchFamily="18" charset="0"/>
                      </a:rPr>
                      <m:t>𝑀𝑆𝐸</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−1</m:t>
                            </m:r>
                          </m:e>
                        </m:d>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i="1">
                                <a:latin typeface="Cambria Math" panose="02040503050406030204" pitchFamily="18" charset="0"/>
                              </a:rPr>
                              <m:t>−1</m:t>
                            </m:r>
                          </m:e>
                        </m:d>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𝑘</m:t>
                                </m:r>
                              </m:sub>
                            </m:sSub>
                            <m:r>
                              <a:rPr lang="en-US" i="1">
                                <a:latin typeface="Cambria Math" panose="02040503050406030204" pitchFamily="18" charset="0"/>
                              </a:rPr>
                              <m:t>−1</m:t>
                            </m:r>
                          </m:e>
                        </m:d>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b="0" i="1" smtClean="0">
                                <a:latin typeface="Cambria Math" panose="02040503050406030204" pitchFamily="18" charset="0"/>
                              </a:rPr>
                              <m:t>𝑘</m:t>
                            </m:r>
                          </m:sub>
                          <m:sup>
                            <m:r>
                              <a:rPr lang="en-US" i="1">
                                <a:latin typeface="Cambria Math" panose="02040503050406030204" pitchFamily="18" charset="0"/>
                              </a:rPr>
                              <m:t>2</m:t>
                            </m:r>
                          </m:sup>
                        </m:sSubSup>
                      </m:num>
                      <m:den>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r>
                              <a:rPr lang="en-US" i="1">
                                <a:latin typeface="Cambria Math" panose="02040503050406030204" pitchFamily="18" charset="0"/>
                              </a:rPr>
                              <m:t>−1</m:t>
                            </m:r>
                          </m:e>
                        </m:d>
                      </m:den>
                    </m:f>
                  </m:oMath>
                </a14:m>
                <a:r>
                  <a:rPr lang="en-US" dirty="0"/>
                  <a: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𝑀𝑆𝐸</m:t>
                      </m:r>
                      <m:r>
                        <a:rPr lang="en-US" sz="2400" b="0" i="1" smtClean="0">
                          <a:latin typeface="Cambria Math" panose="02040503050406030204" pitchFamily="18" charset="0"/>
                        </a:rPr>
                        <m:t>=</m:t>
                      </m:r>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1</m:t>
                              </m:r>
                            </m:sub>
                            <m:sup>
                              <m:r>
                                <a:rPr lang="en-US" sz="2400" i="1">
                                  <a:latin typeface="Cambria Math" panose="02040503050406030204" pitchFamily="18" charset="0"/>
                                </a:rPr>
                                <m:t>2</m:t>
                              </m:r>
                            </m:sup>
                          </m:sSubSup>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2</m:t>
                              </m:r>
                            </m:sub>
                            <m:sup>
                              <m:r>
                                <a:rPr lang="en-US" sz="2400" i="1">
                                  <a:latin typeface="Cambria Math" panose="02040503050406030204" pitchFamily="18" charset="0"/>
                                </a:rPr>
                                <m:t>2</m:t>
                              </m:r>
                            </m:sup>
                          </m:sSub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𝑘</m:t>
                                  </m:r>
                                </m:sub>
                              </m:sSub>
                              <m:r>
                                <a:rPr lang="en-US" sz="2400" i="1">
                                  <a:latin typeface="Cambria Math" panose="02040503050406030204" pitchFamily="18" charset="0"/>
                                </a:rPr>
                                <m:t>−1</m:t>
                              </m:r>
                            </m:e>
                          </m:d>
                          <m:sSubSup>
                            <m:sSubSupPr>
                              <m:ctrlPr>
                                <a:rPr lang="en-US" sz="2400" i="1">
                                  <a:latin typeface="Cambria Math" panose="02040503050406030204" pitchFamily="18" charset="0"/>
                                </a:rPr>
                              </m:ctrlPr>
                            </m:sSubSupPr>
                            <m:e>
                              <m:r>
                                <a:rPr lang="en-US" sz="2400" i="1">
                                  <a:latin typeface="Cambria Math" panose="02040503050406030204" pitchFamily="18" charset="0"/>
                                </a:rPr>
                                <m:t>𝑠</m:t>
                              </m:r>
                            </m:e>
                            <m:sub>
                              <m:r>
                                <a:rPr lang="en-US" sz="2400" i="1">
                                  <a:latin typeface="Cambria Math" panose="02040503050406030204" pitchFamily="18" charset="0"/>
                                </a:rPr>
                                <m:t>𝑘</m:t>
                              </m:r>
                            </m:sub>
                            <m:sup>
                              <m:r>
                                <a:rPr lang="en-US" sz="2400" i="1">
                                  <a:latin typeface="Cambria Math" panose="02040503050406030204" pitchFamily="18" charset="0"/>
                                </a:rPr>
                                <m:t>2</m:t>
                              </m:r>
                            </m:sup>
                          </m:sSubSup>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den>
                      </m:f>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US">
                    <a:noFill/>
                  </a:rPr>
                  <a:t> </a:t>
                </a:r>
              </a:p>
            </p:txBody>
          </p:sp>
        </mc:Fallback>
      </mc:AlternateContent>
    </p:spTree>
    <p:extLst>
      <p:ext uri="{BB962C8B-B14F-4D97-AF65-F5344CB8AC3E}">
        <p14:creationId xmlns:p14="http://schemas.microsoft.com/office/powerpoint/2010/main" val="386835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buFont typeface="Arial" charset="0"/>
                  <a:buChar char="•"/>
                </a:pPr>
                <a14:m>
                  <m:oMath xmlns:m="http://schemas.openxmlformats.org/officeDocument/2006/math">
                    <m:r>
                      <m:rPr>
                        <m:nor/>
                      </m:rPr>
                      <a:rPr lang="en-US" altLang="en-US" sz="2400" b="0" i="0" dirty="0" smtClean="0"/>
                      <m:t> </m:t>
                    </m:r>
                    <m:r>
                      <m:rPr>
                        <m:nor/>
                      </m:rPr>
                      <a:rPr lang="en-US" altLang="en-US" sz="2400" b="0" i="0" dirty="0" smtClean="0"/>
                      <m:t>Facts</m:t>
                    </m:r>
                    <m:r>
                      <m:rPr>
                        <m:nor/>
                      </m:rPr>
                      <a:rPr lang="en-US" altLang="en-US" sz="2400" b="0" i="0" dirty="0" smtClean="0"/>
                      <m:t> </m:t>
                    </m:r>
                    <m:r>
                      <m:rPr>
                        <m:nor/>
                      </m:rPr>
                      <a:rPr lang="en-US" altLang="en-US" sz="2400" b="0" i="0" dirty="0" smtClean="0"/>
                      <m:t>about</m:t>
                    </m:r>
                    <m:r>
                      <m:rPr>
                        <m:nor/>
                      </m:rPr>
                      <a:rPr lang="en-US" altLang="en-US" sz="2400" b="0" i="0" dirty="0" smtClean="0"/>
                      <m:t> </m:t>
                    </m:r>
                    <m:acc>
                      <m:accPr>
                        <m:chr m:val="̅"/>
                        <m:ctrlPr>
                          <a:rPr lang="en-US" altLang="en-US" sz="2400" b="0" i="1" dirty="0" smtClean="0">
                            <a:latin typeface="Cambria Math" panose="02040503050406030204" pitchFamily="18" charset="0"/>
                          </a:rPr>
                        </m:ctrlPr>
                      </m:accPr>
                      <m:e>
                        <m:r>
                          <a:rPr lang="en-US" altLang="en-US" sz="2400" b="0" i="1" dirty="0" smtClean="0">
                            <a:latin typeface="Cambria Math" charset="0"/>
                          </a:rPr>
                          <m:t>𝑌</m:t>
                        </m:r>
                      </m:e>
                    </m:acc>
                  </m:oMath>
                </a14:m>
                <a:r>
                  <a:rPr lang="en-US" altLang="en-US" sz="2400" dirty="0"/>
                  <a:t>:</a:t>
                </a:r>
              </a:p>
              <a:p>
                <a:pPr marL="635508" lvl="1" indent="-3429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charset="0"/>
                        <a:ea typeface="Cambria Math" charset="0"/>
                        <a:cs typeface="Cambria Math" charset="0"/>
                      </a:rPr>
                      <m:t>𝜇</m:t>
                    </m:r>
                  </m:oMath>
                </a14:m>
                <a:endParaRPr lang="en-US" altLang="en-US" dirty="0"/>
              </a:p>
              <a:p>
                <a:pPr marL="635508" lvl="1" indent="-342900">
                  <a:buFont typeface="+mj-lt"/>
                  <a:buAutoNum type="arabicPeriod"/>
                </a:pPr>
                <a:r>
                  <a:rPr lang="en-US" altLang="en-US" i="1" dirty="0"/>
                  <a:t> </a:t>
                </a:r>
                <a14:m>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endParaRPr lang="en-US" altLang="en-US" dirty="0"/>
              </a:p>
              <a:p>
                <a:pPr marL="635508" lvl="1" indent="-342900">
                  <a:buFont typeface="+mj-lt"/>
                  <a:buAutoNum type="arabicPeriod"/>
                </a:pPr>
                <a:r>
                  <a:rPr lang="en-US" altLang="en-US" i="1" dirty="0">
                    <a:solidFill>
                      <a:schemeClr val="tx1"/>
                    </a:solidFill>
                  </a:rPr>
                  <a:t> </a:t>
                </a:r>
                <a14:m>
                  <m:oMath xmlns:m="http://schemas.openxmlformats.org/officeDocument/2006/math">
                    <m:acc>
                      <m:accPr>
                        <m:chr m:val="̅"/>
                        <m:ctrlPr>
                          <a:rPr lang="en-US" altLang="en-US" i="1" smtClean="0">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a14:m>
                <a:endParaRPr lang="en-US" altLang="en-US" dirty="0">
                  <a:solidFill>
                    <a:schemeClr val="tx1"/>
                  </a:solidFill>
                </a:endParaRPr>
              </a:p>
              <a:p>
                <a:pPr marL="635508" lvl="1" indent="-342900">
                  <a:buFont typeface="+mj-lt"/>
                  <a:buAutoNum type="arabicPeriod"/>
                </a:pPr>
                <a:r>
                  <a:rPr lang="en-US" altLang="en-US" i="1" dirty="0">
                    <a:solidFill>
                      <a:schemeClr val="tx1"/>
                    </a:solidFill>
                  </a:rPr>
                  <a:t> </a:t>
                </a:r>
                <a14:m>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b="0" i="0" dirty="0" smtClean="0">
                        <a:solidFill>
                          <a:schemeClr val="tx1"/>
                        </a:solidFill>
                      </a:rPr>
                      <m:t>IS</m:t>
                    </m:r>
                    <m:r>
                      <m:rPr>
                        <m:nor/>
                      </m:rPr>
                      <a:rPr lang="en-US" altLang="en-US" b="0" i="0" dirty="0" smtClean="0">
                        <a:solidFill>
                          <a:schemeClr val="tx1"/>
                        </a:solidFill>
                      </a:rPr>
                      <m:t> </m:t>
                    </m:r>
                    <m:r>
                      <m:rPr>
                        <m:nor/>
                      </m:rPr>
                      <a:rPr lang="en-US" altLang="en-US" dirty="0">
                        <a:solidFill>
                          <a:schemeClr val="tx1"/>
                        </a:solidFill>
                      </a:rPr>
                      <m:t>normal</m:t>
                    </m:r>
                    <m:r>
                      <m:rPr>
                        <m:nor/>
                      </m:rPr>
                      <a:rPr lang="en-US" altLang="en-US" b="0" i="0" dirty="0" smtClean="0">
                        <a:solidFill>
                          <a:schemeClr val="tx1"/>
                        </a:solidFill>
                      </a:rPr>
                      <m:t>ly</m:t>
                    </m:r>
                    <m:r>
                      <m:rPr>
                        <m:nor/>
                      </m:rPr>
                      <a:rPr lang="en-US" altLang="en-US" b="0" i="0" dirty="0" smtClean="0">
                        <a:solidFill>
                          <a:schemeClr val="tx1"/>
                        </a:solidFill>
                      </a:rPr>
                      <m:t> </m:t>
                    </m:r>
                    <m:r>
                      <m:rPr>
                        <m:nor/>
                      </m:rPr>
                      <a:rPr lang="en-US" altLang="en-US" b="0" i="0" dirty="0" smtClean="0">
                        <a:solidFill>
                          <a:schemeClr val="tx1"/>
                        </a:solidFill>
                      </a:rPr>
                      <m:t>distributed</m:t>
                    </m:r>
                    <m:r>
                      <m:rPr>
                        <m:nor/>
                      </m:rPr>
                      <a:rPr lang="en-US" altLang="en-US" b="0" i="0" dirty="0" smtClean="0">
                        <a:solidFill>
                          <a:schemeClr val="tx1"/>
                        </a:solidFill>
                      </a:rPr>
                      <m:t> </m:t>
                    </m:r>
                    <m:r>
                      <m:rPr>
                        <m:nor/>
                      </m:rPr>
                      <a:rPr lang="en-US" altLang="en-US" b="0" i="0" dirty="0" smtClean="0">
                        <a:solidFill>
                          <a:schemeClr val="tx1"/>
                        </a:solidFill>
                      </a:rPr>
                      <m:t>if</m:t>
                    </m:r>
                    <m:r>
                      <m:rPr>
                        <m:nor/>
                      </m:rPr>
                      <a:rPr lang="en-US" altLang="en-US" b="0" i="0" dirty="0" smtClean="0">
                        <a:solidFill>
                          <a:schemeClr val="tx1"/>
                        </a:solidFill>
                      </a:rPr>
                      <m:t> </m:t>
                    </m:r>
                    <m:r>
                      <m:rPr>
                        <m:nor/>
                      </m:rPr>
                      <a:rPr lang="en-US" altLang="en-US" b="0"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b="0" dirty="0" smtClean="0">
                        <a:solidFill>
                          <a:schemeClr val="tx1"/>
                        </a:solidFill>
                      </a:rPr>
                      <m:t>normally</m:t>
                    </m:r>
                    <m:r>
                      <m:rPr>
                        <m:nor/>
                      </m:rPr>
                      <a:rPr lang="en-US" altLang="en-US" b="0" dirty="0" smtClean="0">
                        <a:solidFill>
                          <a:schemeClr val="tx1"/>
                        </a:solidFill>
                      </a:rPr>
                      <m:t> </m:t>
                    </m:r>
                    <m:r>
                      <m:rPr>
                        <m:nor/>
                      </m:rPr>
                      <a:rPr lang="en-US" altLang="en-US" b="0" dirty="0" smtClean="0">
                        <a:solidFill>
                          <a:schemeClr val="tx1"/>
                        </a:solidFill>
                      </a:rPr>
                      <m:t>distributed</m:t>
                    </m:r>
                    <m:r>
                      <m:rPr>
                        <m:nor/>
                      </m:rPr>
                      <a:rPr lang="en-US" altLang="en-US" b="0" dirty="0" smtClean="0">
                        <a:solidFill>
                          <a:schemeClr val="tx1"/>
                        </a:solidFill>
                      </a:rPr>
                      <m:t>, </m:t>
                    </m:r>
                    <m:r>
                      <m:rPr>
                        <m:nor/>
                      </m:rPr>
                      <a:rPr lang="en-US" altLang="en-US" b="0" dirty="0" smtClean="0">
                        <a:solidFill>
                          <a:schemeClr val="tx1"/>
                        </a:solidFill>
                      </a:rPr>
                      <m:t>regardless</m:t>
                    </m:r>
                    <m:r>
                      <m:rPr>
                        <m:nor/>
                      </m:rPr>
                      <a:rPr lang="en-US" altLang="en-US" b="0" dirty="0" smtClean="0">
                        <a:solidFill>
                          <a:schemeClr val="tx1"/>
                        </a:solidFill>
                      </a:rPr>
                      <m:t> </m:t>
                    </m:r>
                    <m:r>
                      <m:rPr>
                        <m:nor/>
                      </m:rPr>
                      <a:rPr lang="en-US" altLang="en-US" b="0" dirty="0" smtClean="0">
                        <a:solidFill>
                          <a:schemeClr val="tx1"/>
                        </a:solidFill>
                      </a:rPr>
                      <m:t>of</m:t>
                    </m:r>
                    <m:r>
                      <m:rPr>
                        <m:nor/>
                      </m:rPr>
                      <a:rPr lang="en-US" altLang="en-US" b="0" dirty="0" smtClean="0">
                        <a:solidFill>
                          <a:schemeClr val="tx1"/>
                        </a:solidFill>
                      </a:rPr>
                      <m:t> </m:t>
                    </m:r>
                    <m:r>
                      <m:rPr>
                        <m:nor/>
                      </m:rPr>
                      <a:rPr lang="en-US" altLang="en-US" b="0" dirty="0" smtClean="0">
                        <a:solidFill>
                          <a:schemeClr val="tx1"/>
                        </a:solidFill>
                      </a:rPr>
                      <m:t>sample</m:t>
                    </m:r>
                    <m:r>
                      <m:rPr>
                        <m:nor/>
                      </m:rPr>
                      <a:rPr lang="en-US" altLang="en-US" b="0" dirty="0" smtClean="0">
                        <a:solidFill>
                          <a:schemeClr val="tx1"/>
                        </a:solidFill>
                      </a:rPr>
                      <m:t> </m:t>
                    </m:r>
                    <m:r>
                      <m:rPr>
                        <m:nor/>
                      </m:rPr>
                      <a:rPr lang="en-US" altLang="en-US" b="0" dirty="0" smtClean="0">
                        <a:solidFill>
                          <a:schemeClr val="tx1"/>
                        </a:solidFill>
                      </a:rPr>
                      <m:t>size</m:t>
                    </m:r>
                  </m:oMath>
                </a14:m>
                <a:endParaRPr lang="en-US" altLang="en-US" b="0" dirty="0">
                  <a:solidFill>
                    <a:schemeClr val="tx1"/>
                  </a:solidFill>
                </a:endParaRPr>
              </a:p>
              <a:p>
                <a:pPr marL="635508" lvl="1" indent="-342900">
                  <a:buFont typeface="+mj-lt"/>
                  <a:buAutoNum type="arabicPeriod"/>
                </a:pPr>
                <a:r>
                  <a:rPr lang="en-US" altLang="en-US" i="1" dirty="0">
                    <a:solidFill>
                      <a:schemeClr val="tx1"/>
                    </a:solidFill>
                  </a:rPr>
                  <a:t> </a:t>
                </a:r>
                <a:r>
                  <a:rPr lang="en-US" dirty="0"/>
                  <a:t>Z</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altLang="en-US" i="1" dirty="0">
                    <a:solidFill>
                      <a:schemeClr val="tx1"/>
                    </a:solidFill>
                  </a:rPr>
                  <a:t> </a:t>
                </a:r>
                <a:r>
                  <a:rPr lang="en-US" altLang="en-US" dirty="0">
                    <a:solidFill>
                      <a:schemeClr val="tx1"/>
                    </a:solidFill>
                  </a:rPr>
                  <a:t> is distributed according to a standard normal dist. (normal, with a</a:t>
                </a:r>
              </a:p>
              <a:p>
                <a:pPr marL="292608" lvl="1" indent="0">
                  <a:buNone/>
                </a:pPr>
                <a:r>
                  <a:rPr lang="en-US" altLang="en-US" dirty="0">
                    <a:solidFill>
                      <a:schemeClr val="tx1"/>
                    </a:solidFill>
                  </a:rPr>
                  <a:t>	 mean of 0 and a standard deviation of 1)</a:t>
                </a:r>
                <a:endParaRPr lang="en-US" altLang="en-US" i="1" dirty="0">
                  <a:solidFill>
                    <a:schemeClr val="tx1"/>
                  </a:solidFill>
                </a:endParaRPr>
              </a:p>
              <a:p>
                <a:pPr>
                  <a:buFont typeface="Arial" charset="0"/>
                  <a:buChar char="•"/>
                </a:pPr>
                <a:r>
                  <a:rPr lang="en-US" i="1" dirty="0">
                    <a:solidFill>
                      <a:srgbClr val="FF0000"/>
                    </a:solidFill>
                    <a:latin typeface="Cambria Math" charset="0"/>
                    <a:ea typeface="Cambria Math" charset="0"/>
                    <a:cs typeface="Cambria Math" charset="0"/>
                  </a:rPr>
                  <a:t> </a:t>
                </a:r>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smtClean="0">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a:p>
                <a:pPr>
                  <a:buFont typeface="Arial" charset="0"/>
                  <a:buChar char="•"/>
                </a:pPr>
                <a:endParaRPr lang="en-US" i="1" dirty="0">
                  <a:solidFill>
                    <a:srgbClr val="FF0000"/>
                  </a:solidFill>
                  <a:latin typeface="Cambria Math" charset="0"/>
                  <a:ea typeface="Cambria Math" charset="0"/>
                  <a:cs typeface="Cambria Math" charset="0"/>
                </a:endParaRPr>
              </a:p>
              <a:p>
                <a:pPr>
                  <a:buFont typeface="Arial" charset="0"/>
                  <a:buChar char="•"/>
                </a:pPr>
                <a:r>
                  <a:rPr lang="en-US" b="1" dirty="0">
                    <a:solidFill>
                      <a:schemeClr val="tx1"/>
                    </a:solidFill>
                    <a:latin typeface="Cambria Math" charset="0"/>
                    <a:ea typeface="Cambria Math" charset="0"/>
                    <a:cs typeface="Cambria Math" charset="0"/>
                  </a:rPr>
                  <a:t>THEN:</a:t>
                </a:r>
                <a:endParaRPr lang="en-US" dirty="0"/>
              </a:p>
              <a:p>
                <a:pPr marL="0" inden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b="0"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00" t="-3182" r="-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1933303" y="5608133"/>
            <a:ext cx="57345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ratio HAS a t – distribution if Y is normally distributed. </a:t>
            </a:r>
          </a:p>
        </p:txBody>
      </p:sp>
    </p:spTree>
    <p:extLst>
      <p:ext uri="{BB962C8B-B14F-4D97-AF65-F5344CB8AC3E}">
        <p14:creationId xmlns:p14="http://schemas.microsoft.com/office/powerpoint/2010/main" val="20582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792162"/>
          </a:xfrm>
        </p:spPr>
        <p:txBody>
          <a:bodyPr/>
          <a:lstStyle/>
          <a:p>
            <a:r>
              <a:rPr lang="en-US" dirty="0"/>
              <a:t>Let’s try one together in class!</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1078646" cy="534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43743" y="609600"/>
            <a:ext cx="71628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5 different sports were analyzed to see if the average height of basketball players was greater than the average of all the other sports.  We could of course compare each pairwise grouping of sports but that would result in 4 tests which would take a lot of time and those tests would each have less power since they don’t use all the data.  Let’s use ANOVA similarly to how we did in prior problems.  </a:t>
            </a:r>
          </a:p>
        </p:txBody>
      </p:sp>
      <p:sp>
        <p:nvSpPr>
          <p:cNvPr id="3" name="TextBox 2"/>
          <p:cNvSpPr txBox="1"/>
          <p:nvPr/>
        </p:nvSpPr>
        <p:spPr>
          <a:xfrm>
            <a:off x="1643744" y="2257485"/>
            <a:ext cx="7162800" cy="45243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Make a side by side box plot of the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Run a basic ANOVA  to test for any pairwise difference of means.  Check the assumptions here, but no need to address them after this.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Test the model that keeps basketball by itself but groups the other sports as “others.”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Use the previous two models to conduct an extra sum of squares F-Test: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Depending on the results of this test, test to see if there is evidence that basketball has a different mean than each of the sports.  (Equivalent to testing basketball versus the others.)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Make sure and provide written conclusions for questions 2,3,4 and 5.</a:t>
            </a:r>
          </a:p>
        </p:txBody>
      </p:sp>
      <p:sp>
        <p:nvSpPr>
          <p:cNvPr id="7" name="Rectangle 6"/>
          <p:cNvSpPr/>
          <p:nvPr/>
        </p:nvSpPr>
        <p:spPr>
          <a:xfrm>
            <a:off x="2590800" y="4050268"/>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Reduced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p:cNvSpPr/>
          <p:nvPr/>
        </p:nvSpPr>
        <p:spPr>
          <a:xfrm>
            <a:off x="2590800" y="4385650"/>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Soc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2612571" y="5653088"/>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Reduced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9"/>
          <p:cNvSpPr/>
          <p:nvPr/>
        </p:nvSpPr>
        <p:spPr>
          <a:xfrm>
            <a:off x="2612571" y="5943600"/>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77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 Plot the Data!</a:t>
            </a:r>
          </a:p>
        </p:txBody>
      </p:sp>
      <p:pic>
        <p:nvPicPr>
          <p:cNvPr id="21506" name="Picture 2" descr="Fit Plot for height by 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855" y="1371600"/>
            <a:ext cx="6477000"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9208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629400" cy="1143000"/>
          </a:xfrm>
        </p:spPr>
        <p:txBody>
          <a:bodyPr/>
          <a:lstStyle/>
          <a:p>
            <a:r>
              <a:rPr lang="en-US" dirty="0"/>
              <a:t>Plot the Data cont.</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10" y="2819400"/>
            <a:ext cx="158299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71600"/>
            <a:ext cx="162961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4510" y="2809875"/>
            <a:ext cx="1615152"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4510" y="1371600"/>
            <a:ext cx="1615152" cy="130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7110" y="2843212"/>
            <a:ext cx="152686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0562" y="1371600"/>
            <a:ext cx="1613413"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72501" y="2843212"/>
            <a:ext cx="1544254"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215" y="1382486"/>
            <a:ext cx="1620826"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87698" y="2846234"/>
            <a:ext cx="1551572" cy="1241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97223" y="1371600"/>
            <a:ext cx="160757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86803" y="4267200"/>
            <a:ext cx="82999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Normality:  We have very small sample size here.  There is not a lot of evidence against normality for each group although there is not a lot of evidence to begin with.  We will proceed with caution under the assumption of normal distributions for each sport.  </a:t>
            </a:r>
          </a:p>
        </p:txBody>
      </p:sp>
      <p:sp>
        <p:nvSpPr>
          <p:cNvPr id="20" name="TextBox 19"/>
          <p:cNvSpPr txBox="1"/>
          <p:nvPr/>
        </p:nvSpPr>
        <p:spPr>
          <a:xfrm>
            <a:off x="386803" y="5181600"/>
            <a:ext cx="82999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Homogeneity of Variance judging from the box plots, there is some visual evidence against equal standard deviations although the sample size is still small.   A secondary test would be nice to lean on here.</a:t>
            </a:r>
          </a:p>
        </p:txBody>
      </p:sp>
      <p:sp>
        <p:nvSpPr>
          <p:cNvPr id="21" name="TextBox 20"/>
          <p:cNvSpPr txBox="1"/>
          <p:nvPr/>
        </p:nvSpPr>
        <p:spPr>
          <a:xfrm>
            <a:off x="463003" y="6183868"/>
            <a:ext cx="82999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will assume the observations are independent both between and within groups. </a:t>
            </a:r>
          </a:p>
        </p:txBody>
      </p:sp>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381000"/>
            <a:ext cx="26289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19645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Brown and Forsythe Test for Equality of Variance.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5466906" cy="180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143000" y="4038600"/>
            <a:ext cx="72957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some visual evidence against equal standard deviations between sports.  The Brown and Forsythe test was used as secondary evidence and does not provide significant evidence against equal standard deviations. (p-value = .9672)</a:t>
            </a:r>
          </a:p>
        </p:txBody>
      </p:sp>
    </p:spTree>
    <p:extLst>
      <p:ext uri="{BB962C8B-B14F-4D97-AF65-F5344CB8AC3E}">
        <p14:creationId xmlns:p14="http://schemas.microsoft.com/office/powerpoint/2010/main" val="22370713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Way ANOVA</a:t>
            </a:r>
          </a:p>
        </p:txBody>
      </p:sp>
      <p:sp>
        <p:nvSpPr>
          <p:cNvPr id="6" name="TextBox 5"/>
          <p:cNvSpPr txBox="1"/>
          <p:nvPr/>
        </p:nvSpPr>
        <p:spPr>
          <a:xfrm>
            <a:off x="457200" y="1371600"/>
            <a:ext cx="84582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Ho: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Basketball </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Football</a:t>
            </a:r>
            <a:r>
              <a:rPr kumimoji="0" lang="en-US" sz="3200" b="0" i="0" u="none" strike="noStrike" kern="1200" cap="none" spc="0" normalizeH="0" baseline="0" noProof="0" dirty="0">
                <a:ln>
                  <a:noFill/>
                </a:ln>
                <a:solidFill>
                  <a:prstClr val="black"/>
                </a:solidFill>
                <a:effectLst/>
                <a:uLnTx/>
                <a:uFillTx/>
                <a:latin typeface="Calibri"/>
                <a:ea typeface="+mn-ea"/>
                <a:cs typeface="+mn-cs"/>
              </a:rPr>
              <a:t>=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Soccer</a:t>
            </a:r>
            <a:r>
              <a:rPr kumimoji="0" lang="en-US" sz="3200" b="0" i="0" u="none" strike="noStrike" kern="1200" cap="none" spc="0" normalizeH="0" baseline="0" noProof="0" dirty="0">
                <a:ln>
                  <a:noFill/>
                </a:ln>
                <a:solidFill>
                  <a:prstClr val="black"/>
                </a:solidFill>
                <a:effectLst/>
                <a:uLnTx/>
                <a:uFillTx/>
                <a:latin typeface="Calibri"/>
                <a:ea typeface="+mn-ea"/>
                <a:cs typeface="+mn-cs"/>
              </a:rPr>
              <a:t> =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3200" b="0" i="0" u="none" strike="noStrike" kern="1200" cap="none" spc="0" normalizeH="0" baseline="0" noProof="0" dirty="0">
                <a:ln>
                  <a:noFill/>
                </a:ln>
                <a:solidFill>
                  <a:prstClr val="black"/>
                </a:solidFill>
                <a:effectLst/>
                <a:uLnTx/>
                <a:uFillTx/>
                <a:latin typeface="Calibri"/>
                <a:ea typeface="+mn-ea"/>
                <a:cs typeface="+mn-cs"/>
              </a:rPr>
              <a:t> =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Tennis</a:t>
            </a:r>
            <a:r>
              <a:rPr kumimoji="0" lang="en-US" sz="3200" b="0" i="0" u="none" strike="noStrike" kern="1200" cap="none" spc="0" normalizeH="0" baseline="0" noProof="0" dirty="0">
                <a:ln>
                  <a:noFill/>
                </a:ln>
                <a:solidFill>
                  <a:prstClr val="black"/>
                </a:solidFill>
                <a:effectLst/>
                <a:uLnTx/>
                <a:uFillTx/>
                <a:latin typeface="Calibri"/>
                <a:ea typeface="+mn-ea"/>
                <a:cs typeface="+mn-cs"/>
              </a:rPr>
              <a:t> </a:t>
            </a:r>
            <a:r>
              <a:rPr kumimoji="0" lang="en-US" sz="32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Ha: At least one pair of means are different. </a:t>
            </a:r>
          </a:p>
        </p:txBody>
      </p:sp>
      <p:pic>
        <p:nvPicPr>
          <p:cNvPr id="7" name="Picture 2" descr="Fit Plot for Height by 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77399"/>
            <a:ext cx="3733800" cy="280035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22171"/>
            <a:ext cx="406163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81000" y="6019800"/>
            <a:ext cx="8382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to suggest that the at least one of the sports has a mean height that is different than the others (p-value &lt; .0001 from an ANOVA).  </a:t>
            </a:r>
          </a:p>
        </p:txBody>
      </p:sp>
    </p:spTree>
    <p:extLst>
      <p:ext uri="{BB962C8B-B14F-4D97-AF65-F5344CB8AC3E}">
        <p14:creationId xmlns:p14="http://schemas.microsoft.com/office/powerpoint/2010/main" val="39803260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6" y="1000125"/>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733534" y="2174831"/>
            <a:ext cx="933466"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6025310" y="112691"/>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a:t>
            </a:r>
          </a:p>
        </p:txBody>
      </p:sp>
      <mc:AlternateContent xmlns:mc="http://schemas.openxmlformats.org/markup-compatibility/2006" xmlns:a14="http://schemas.microsoft.com/office/drawing/2010/main">
        <mc:Choice Requires="a14">
          <p:sp>
            <p:nvSpPr>
              <p:cNvPr id="12" name="TextBox 11"/>
              <p:cNvSpPr txBox="1"/>
              <p:nvPr/>
            </p:nvSpPr>
            <p:spPr>
              <a:xfrm>
                <a:off x="5169754" y="2298363"/>
                <a:ext cx="3706464" cy="666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(153.19 −141.56)/(30−27)</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141.56/27</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169754" y="2298363"/>
                <a:ext cx="3706464" cy="6665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636468" y="3070008"/>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=.74</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636468" y="3070008"/>
                <a:ext cx="966931"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12114" y="3441363"/>
                <a:ext cx="17858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P-value =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0.5375</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412114" y="3441363"/>
                <a:ext cx="1785874" cy="369332"/>
              </a:xfrm>
              <a:prstGeom prst="rect">
                <a:avLst/>
              </a:prstGeom>
              <a:blipFill rotWithShape="0">
                <a:blip r:embed="rId5"/>
                <a:stretch>
                  <a:fillRect l="-3072" t="-10000" b="-26667"/>
                </a:stretch>
              </a:blipFill>
            </p:spPr>
            <p:txBody>
              <a:bodyPr/>
              <a:lstStyle/>
              <a:p>
                <a:r>
                  <a:rPr lang="en-US">
                    <a:noFill/>
                  </a:rPr>
                  <a:t> </a:t>
                </a:r>
              </a:p>
            </p:txBody>
          </p:sp>
        </mc:Fallback>
      </mc:AlternateContent>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4229606"/>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4170" y="3898563"/>
            <a:ext cx="170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Fail to Reject Ho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10"/>
          <p:cNvSpPr/>
          <p:nvPr/>
        </p:nvSpPr>
        <p:spPr>
          <a:xfrm>
            <a:off x="1828800" y="5359312"/>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p:cNvSpPr txBox="1"/>
          <p:nvPr/>
        </p:nvSpPr>
        <p:spPr>
          <a:xfrm>
            <a:off x="5169755" y="4570274"/>
            <a:ext cx="355993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There is not sufficient evidence at the alpha = .05 level of significance (p-value = 0.5375) to suggest that the mean heights of non-basketball sports are not equal.  Therefore we will proceed as if they are equal.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963" y="12954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Rectangle 14"/>
              <p:cNvSpPr/>
              <p:nvPr/>
            </p:nvSpPr>
            <p:spPr>
              <a:xfrm>
                <a:off x="5410200" y="1601271"/>
                <a:ext cx="5982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Rectangle 14"/>
              <p:cNvSpPr>
                <a:spLocks noRot="1" noChangeAspect="1" noMove="1" noResize="1" noEditPoints="1" noAdjustHandles="1" noChangeArrowheads="1" noChangeShapeType="1" noTextEdit="1"/>
              </p:cNvSpPr>
              <p:nvPr/>
            </p:nvSpPr>
            <p:spPr>
              <a:xfrm>
                <a:off x="5410200" y="1601271"/>
                <a:ext cx="598241" cy="369332"/>
              </a:xfrm>
              <a:prstGeom prst="rect">
                <a:avLst/>
              </a:prstGeom>
              <a:blipFill rotWithShape="1">
                <a:blip r:embed="rId8"/>
                <a:stretch>
                  <a:fillRect/>
                </a:stretch>
              </a:blipFill>
            </p:spPr>
            <p:txBody>
              <a:bodyPr/>
              <a:lstStyle/>
              <a:p>
                <a:r>
                  <a:rPr lang="en-US">
                    <a:noFill/>
                  </a:rPr>
                  <a:t> </a:t>
                </a:r>
              </a:p>
            </p:txBody>
          </p:sp>
        </mc:Fallback>
      </mc:AlternateContent>
      <p:sp>
        <p:nvSpPr>
          <p:cNvPr id="20" name="TextBox 19"/>
          <p:cNvSpPr txBox="1"/>
          <p:nvPr/>
        </p:nvSpPr>
        <p:spPr>
          <a:xfrm>
            <a:off x="190050" y="167044"/>
            <a:ext cx="4343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Basketball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Football</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Soccer</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Tennis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At least one pair of means are different.</a:t>
            </a:r>
          </a:p>
        </p:txBody>
      </p:sp>
      <p:sp>
        <p:nvSpPr>
          <p:cNvPr id="21" name="TextBox 20"/>
          <p:cNvSpPr txBox="1"/>
          <p:nvPr/>
        </p:nvSpPr>
        <p:spPr>
          <a:xfrm>
            <a:off x="342450" y="3352800"/>
            <a:ext cx="4343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Basketball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Football</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Soccer</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Tennis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Basketball </a:t>
            </a:r>
            <a:r>
              <a:rPr kumimoji="0" lang="en-US" sz="1800" b="0" i="0" u="none" strike="noStrike" kern="1200" cap="none" spc="0" normalizeH="0" baseline="0" noProof="0" dirty="0">
                <a:ln>
                  <a:noFill/>
                </a:ln>
                <a:solidFill>
                  <a:prstClr val="black"/>
                </a:solidFill>
                <a:effectLst/>
                <a:uLnTx/>
                <a:uFillTx/>
                <a:latin typeface="Calibri"/>
                <a:ea typeface="+mn-ea"/>
                <a:cs typeface="+mn-cs"/>
              </a:rPr>
              <a:t>is different than the Others. </a:t>
            </a:r>
          </a:p>
        </p:txBody>
      </p:sp>
      <p:sp>
        <p:nvSpPr>
          <p:cNvPr id="22" name="Rectangle 21"/>
          <p:cNvSpPr/>
          <p:nvPr/>
        </p:nvSpPr>
        <p:spPr>
          <a:xfrm>
            <a:off x="4876800" y="499646"/>
            <a:ext cx="474520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 The Others are equal. (Including Basketball)</a:t>
            </a:r>
          </a:p>
        </p:txBody>
      </p:sp>
      <p:sp>
        <p:nvSpPr>
          <p:cNvPr id="23" name="Rectangle 22"/>
          <p:cNvSpPr/>
          <p:nvPr/>
        </p:nvSpPr>
        <p:spPr>
          <a:xfrm>
            <a:off x="4876800" y="956846"/>
            <a:ext cx="511580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Ha: The Others are different (Including Basketball)</a:t>
            </a:r>
          </a:p>
        </p:txBody>
      </p:sp>
    </p:spTree>
    <p:extLst>
      <p:ext uri="{BB962C8B-B14F-4D97-AF65-F5344CB8AC3E}">
        <p14:creationId xmlns:p14="http://schemas.microsoft.com/office/powerpoint/2010/main" val="297010240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6" y="1000125"/>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733534" y="2174831"/>
            <a:ext cx="933466"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p:cNvSpPr txBox="1"/>
          <p:nvPr/>
        </p:nvSpPr>
        <p:spPr>
          <a:xfrm>
            <a:off x="6025310" y="112691"/>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a:t>
            </a:r>
          </a:p>
        </p:txBody>
      </p:sp>
      <mc:AlternateContent xmlns:mc="http://schemas.openxmlformats.org/markup-compatibility/2006" xmlns:a14="http://schemas.microsoft.com/office/drawing/2010/main">
        <mc:Choice Requires="a14">
          <p:sp>
            <p:nvSpPr>
              <p:cNvPr id="12" name="TextBox 11"/>
              <p:cNvSpPr txBox="1"/>
              <p:nvPr/>
            </p:nvSpPr>
            <p:spPr>
              <a:xfrm>
                <a:off x="5169754" y="2298363"/>
                <a:ext cx="3706464" cy="666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(153.19 −141.56)/(30−27)</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141.56/27</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169754" y="2298363"/>
                <a:ext cx="3706464" cy="66659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636468" y="3070008"/>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=.74</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636468" y="3070008"/>
                <a:ext cx="966931"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412114" y="3441363"/>
                <a:ext cx="17153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Pvalue =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0.5375</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412114" y="3441363"/>
                <a:ext cx="1715341" cy="369332"/>
              </a:xfrm>
              <a:prstGeom prst="rect">
                <a:avLst/>
              </a:prstGeom>
              <a:blipFill rotWithShape="1">
                <a:blip r:embed="rId5"/>
                <a:stretch>
                  <a:fillRect l="-3203" t="-8333" b="-26667"/>
                </a:stretch>
              </a:blipFill>
            </p:spPr>
            <p:txBody>
              <a:bodyPr/>
              <a:lstStyle/>
              <a:p>
                <a:r>
                  <a:rPr lang="en-US">
                    <a:noFill/>
                  </a:rPr>
                  <a:t> </a:t>
                </a:r>
              </a:p>
            </p:txBody>
          </p:sp>
        </mc:Fallback>
      </mc:AlternateContent>
      <p:pic>
        <p:nvPicPr>
          <p:cNvPr id="184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4229606"/>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4170" y="3898563"/>
            <a:ext cx="170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Fail to Reject Ho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10"/>
          <p:cNvSpPr/>
          <p:nvPr/>
        </p:nvSpPr>
        <p:spPr>
          <a:xfrm>
            <a:off x="1828800" y="5359312"/>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p:cNvSpPr txBox="1"/>
          <p:nvPr/>
        </p:nvSpPr>
        <p:spPr>
          <a:xfrm>
            <a:off x="5169755" y="4570274"/>
            <a:ext cx="355993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There is not sufficient evidence at the alpha = .05 level of significance (p-value = 0.5375) to suggest that the mean heights of non-basketball sports are not equal.  Therefore we will proceed as if they are equal.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963" y="12954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Rectangle 14"/>
              <p:cNvSpPr/>
              <p:nvPr/>
            </p:nvSpPr>
            <p:spPr>
              <a:xfrm>
                <a:off x="5410200" y="1601271"/>
                <a:ext cx="5982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5" name="Rectangle 14"/>
              <p:cNvSpPr>
                <a:spLocks noRot="1" noChangeAspect="1" noMove="1" noResize="1" noEditPoints="1" noAdjustHandles="1" noChangeArrowheads="1" noChangeShapeType="1" noTextEdit="1"/>
              </p:cNvSpPr>
              <p:nvPr/>
            </p:nvSpPr>
            <p:spPr>
              <a:xfrm>
                <a:off x="5410200" y="1601271"/>
                <a:ext cx="598241" cy="369332"/>
              </a:xfrm>
              <a:prstGeom prst="rect">
                <a:avLst/>
              </a:prstGeom>
              <a:blipFill rotWithShape="1">
                <a:blip r:embed="rId8"/>
                <a:stretch>
                  <a:fillRect/>
                </a:stretch>
              </a:blipFill>
            </p:spPr>
            <p:txBody>
              <a:bodyPr/>
              <a:lstStyle/>
              <a:p>
                <a:r>
                  <a:rPr lang="en-US">
                    <a:noFill/>
                  </a:rPr>
                  <a:t> </a:t>
                </a:r>
              </a:p>
            </p:txBody>
          </p:sp>
        </mc:Fallback>
      </mc:AlternateContent>
      <p:sp>
        <p:nvSpPr>
          <p:cNvPr id="20" name="TextBox 19"/>
          <p:cNvSpPr txBox="1"/>
          <p:nvPr/>
        </p:nvSpPr>
        <p:spPr>
          <a:xfrm>
            <a:off x="76200" y="167044"/>
            <a:ext cx="44572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Reduced Model: µ µ µ µ µ </a:t>
            </a:r>
            <a:r>
              <a:rPr kumimoji="0" lang="en-US" sz="18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Soc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TextBox 20"/>
          <p:cNvSpPr txBox="1"/>
          <p:nvPr/>
        </p:nvSpPr>
        <p:spPr>
          <a:xfrm>
            <a:off x="342450" y="3352800"/>
            <a:ext cx="4343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Reduced Model: µ µ µ µ µ </a:t>
            </a:r>
            <a:r>
              <a:rPr kumimoji="0" lang="en-US" sz="18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p:cNvSpPr/>
          <p:nvPr/>
        </p:nvSpPr>
        <p:spPr>
          <a:xfrm>
            <a:off x="4876800" y="499646"/>
            <a:ext cx="474520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 </a:t>
            </a:r>
            <a:r>
              <a:rPr kumimoji="0" lang="en-US" sz="1600" b="0" i="1" u="none" strike="noStrike" kern="1200" cap="none" spc="0" normalizeH="0" baseline="0" noProof="0" dirty="0">
                <a:ln>
                  <a:noFill/>
                </a:ln>
                <a:solidFill>
                  <a:prstClr val="black"/>
                </a:solidFill>
                <a:effectLst/>
                <a:uLnTx/>
                <a:uFillTx/>
                <a:latin typeface="Calibri"/>
                <a:ea typeface="+mn-ea"/>
                <a:cs typeface="+mn-cs"/>
              </a:rPr>
              <a:t>Reduced</a:t>
            </a:r>
            <a:r>
              <a:rPr kumimoji="0" lang="en-US" sz="1600" b="0" i="0" u="none" strike="noStrike" kern="1200" cap="none" spc="0" normalizeH="0" baseline="0" noProof="0" dirty="0">
                <a:ln>
                  <a:noFill/>
                </a:ln>
                <a:solidFill>
                  <a:prstClr val="black"/>
                </a:solidFill>
                <a:effectLst/>
                <a:uLnTx/>
                <a:uFillTx/>
                <a:latin typeface="Calibri"/>
                <a:ea typeface="+mn-ea"/>
                <a:cs typeface="+mn-cs"/>
              </a:rPr>
              <a:t> Model: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B</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O</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O</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O</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p:cNvSpPr/>
          <p:nvPr/>
        </p:nvSpPr>
        <p:spPr>
          <a:xfrm>
            <a:off x="4876800" y="956846"/>
            <a:ext cx="511580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B </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F</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Soc</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600" b="0" i="0" u="none" strike="noStrike" kern="1200" cap="none" spc="0" normalizeH="0" baseline="0" noProof="0" dirty="0">
                <a:ln>
                  <a:noFill/>
                </a:ln>
                <a:solidFill>
                  <a:prstClr val="black"/>
                </a:solidFill>
                <a:effectLst/>
                <a:uLnTx/>
                <a:uFillTx/>
                <a:latin typeface="Calibri"/>
                <a:ea typeface="+mn-ea"/>
                <a:cs typeface="+mn-cs"/>
              </a:rPr>
              <a:t>  µ</a:t>
            </a:r>
            <a:r>
              <a:rPr kumimoji="0" lang="en-US" sz="1600" b="0" i="0" u="none" strike="noStrike" kern="1200" cap="none" spc="0" normalizeH="0" baseline="-25000" noProof="0" dirty="0">
                <a:ln>
                  <a:noFill/>
                </a:ln>
                <a:solidFill>
                  <a:prstClr val="black"/>
                </a:solidFill>
                <a:effectLst/>
                <a:uLnTx/>
                <a:uFillTx/>
                <a:latin typeface="Calibri"/>
                <a:ea typeface="+mn-ea"/>
                <a:cs typeface="+mn-cs"/>
              </a:rPr>
              <a:t>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TextBox 1"/>
          <p:cNvSpPr txBox="1"/>
          <p:nvPr/>
        </p:nvSpPr>
        <p:spPr>
          <a:xfrm>
            <a:off x="2819400" y="-33353"/>
            <a:ext cx="3124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a:ea typeface="+mn-ea"/>
                <a:cs typeface="+mn-cs"/>
              </a:rPr>
              <a:t>Same Test as last slide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Calibri"/>
                <a:ea typeface="+mn-ea"/>
                <a:cs typeface="+mn-cs"/>
              </a:rPr>
              <a:t>Different Notation</a:t>
            </a:r>
          </a:p>
        </p:txBody>
      </p:sp>
    </p:spTree>
    <p:extLst>
      <p:ext uri="{BB962C8B-B14F-4D97-AF65-F5344CB8AC3E}">
        <p14:creationId xmlns:p14="http://schemas.microsoft.com/office/powerpoint/2010/main" val="24193218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3352800"/>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 Another Look</a:t>
            </a:r>
          </a:p>
        </p:txBody>
      </p:sp>
      <p:graphicFrame>
        <p:nvGraphicFramePr>
          <p:cNvPr id="9" name="Table 8"/>
          <p:cNvGraphicFramePr>
            <a:graphicFrameLocks noGrp="1"/>
          </p:cNvGraphicFramePr>
          <p:nvPr>
            <p:extLst/>
          </p:nvPr>
        </p:nvGraphicFramePr>
        <p:xfrm>
          <a:off x="1524000" y="4688989"/>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11.63</a:t>
                      </a:r>
                    </a:p>
                  </a:txBody>
                  <a:tcPr/>
                </a:tc>
                <a:tc>
                  <a:txBody>
                    <a:bodyPr/>
                    <a:lstStyle/>
                    <a:p>
                      <a:r>
                        <a:rPr lang="en-US" dirty="0"/>
                        <a:t>3.87</a:t>
                      </a:r>
                    </a:p>
                  </a:txBody>
                  <a:tcPr/>
                </a:tc>
                <a:tc>
                  <a:txBody>
                    <a:bodyPr/>
                    <a:lstStyle/>
                    <a:p>
                      <a:r>
                        <a:rPr lang="en-US" dirty="0"/>
                        <a:t>.74</a:t>
                      </a:r>
                    </a:p>
                  </a:txBody>
                  <a:tcPr/>
                </a:tc>
                <a:tc>
                  <a:txBody>
                    <a:bodyPr/>
                    <a:lstStyle/>
                    <a:p>
                      <a:r>
                        <a:rPr lang="en-US" dirty="0"/>
                        <a:t>0.5375</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141.56</a:t>
                      </a:r>
                    </a:p>
                  </a:txBody>
                  <a:tcPr/>
                </a:tc>
                <a:tc>
                  <a:txBody>
                    <a:bodyPr/>
                    <a:lstStyle/>
                    <a:p>
                      <a:r>
                        <a:rPr lang="en-US" dirty="0"/>
                        <a:t>5.24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153.19</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2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791200" y="152400"/>
            <a:ext cx="30688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661987"/>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1742195" y="1828800"/>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933195" y="1828800"/>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2123195" y="3722132"/>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Reduced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ectangle 17"/>
          <p:cNvSpPr/>
          <p:nvPr/>
        </p:nvSpPr>
        <p:spPr>
          <a:xfrm>
            <a:off x="2123195" y="4179332"/>
            <a:ext cx="474520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Full Model: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Soc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Rectangle 1"/>
          <p:cNvSpPr/>
          <p:nvPr/>
        </p:nvSpPr>
        <p:spPr>
          <a:xfrm>
            <a:off x="1407859" y="163677"/>
            <a:ext cx="195630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 </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Soc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Swim</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0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16" grpId="0" animBg="1"/>
      <p:bldP spid="17" grpId="0"/>
      <p:bldP spid="18"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2667000"/>
          </a:xfrm>
        </p:spPr>
        <p:txBody>
          <a:bodyPr/>
          <a:lstStyle/>
          <a:p>
            <a:pPr marL="0" indent="0">
              <a:buNone/>
            </a:pPr>
            <a:r>
              <a:rPr lang="en-US" dirty="0"/>
              <a:t>Since we are proceeding under the assumption that the mean heights of the other sports (besides basketball) are equal, we can test whether basketball has a mean height different than the other sports by testing: </a:t>
            </a:r>
          </a:p>
        </p:txBody>
      </p:sp>
      <p:sp>
        <p:nvSpPr>
          <p:cNvPr id="6" name="TextBox 5"/>
          <p:cNvSpPr txBox="1"/>
          <p:nvPr/>
        </p:nvSpPr>
        <p:spPr>
          <a:xfrm>
            <a:off x="5240510" y="4244565"/>
            <a:ext cx="34290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at the alpha = .05 level of significance (p-value &lt; .0001) that supports the claim that the mean height of basketball players is different than that of the other 4 sports.  </a:t>
            </a:r>
          </a:p>
        </p:txBody>
      </p:sp>
      <p:sp>
        <p:nvSpPr>
          <p:cNvPr id="7" name="Rectangle 6"/>
          <p:cNvSpPr/>
          <p:nvPr/>
        </p:nvSpPr>
        <p:spPr>
          <a:xfrm>
            <a:off x="1295400" y="2890859"/>
            <a:ext cx="6705600"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Basketball</a:t>
            </a:r>
            <a:r>
              <a:rPr kumimoji="0" lang="en-US" sz="2800" b="0" i="0" u="none" strike="noStrike" kern="1200" cap="none" spc="0" normalizeH="0" baseline="0" noProof="0" dirty="0">
                <a:ln>
                  <a:noFill/>
                </a:ln>
                <a:solidFill>
                  <a:prstClr val="black"/>
                </a:solidFill>
                <a:effectLst/>
                <a:uLnTx/>
                <a:uFillTx/>
                <a:latin typeface="Calibri"/>
                <a:ea typeface="+mn-ea"/>
                <a:cs typeface="+mn-cs"/>
              </a:rPr>
              <a:t> =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Others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p:cNvSpPr/>
          <p:nvPr/>
        </p:nvSpPr>
        <p:spPr>
          <a:xfrm>
            <a:off x="1143000" y="3348059"/>
            <a:ext cx="685800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Basketball</a:t>
            </a:r>
            <a:r>
              <a:rPr kumimoji="0" lang="en-US" sz="2800" b="0" i="0" u="none" strike="noStrike" kern="1200" cap="none" spc="0" normalizeH="0" baseline="0" noProof="0" dirty="0">
                <a:ln>
                  <a:noFill/>
                </a:ln>
                <a:solidFill>
                  <a:prstClr val="black"/>
                </a:solidFill>
                <a:effectLst/>
                <a:uLnTx/>
                <a:uFillTx/>
                <a:latin typeface="Calibri"/>
                <a:ea typeface="+mn-ea"/>
                <a:cs typeface="+mn-cs"/>
              </a:rPr>
              <a:t> ≠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Others</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 y="4114800"/>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02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1143000"/>
          </a:xfrm>
        </p:spPr>
        <p:txBody>
          <a:bodyPr/>
          <a:lstStyle/>
          <a:p>
            <a:r>
              <a:rPr lang="en-US" dirty="0"/>
              <a:t>Spock Trial </a:t>
            </a:r>
          </a:p>
        </p:txBody>
      </p:sp>
      <p:sp>
        <p:nvSpPr>
          <p:cNvPr id="3" name="Content Placeholder 2"/>
          <p:cNvSpPr>
            <a:spLocks noGrp="1"/>
          </p:cNvSpPr>
          <p:nvPr>
            <p:ph idx="1"/>
          </p:nvPr>
        </p:nvSpPr>
        <p:spPr>
          <a:xfrm>
            <a:off x="381000" y="1966913"/>
            <a:ext cx="8229600" cy="4525963"/>
          </a:xfrm>
        </p:spPr>
        <p:txBody>
          <a:bodyPr>
            <a:normAutofit fontScale="70000" lnSpcReduction="20000"/>
          </a:bodyPr>
          <a:lstStyle/>
          <a:p>
            <a:r>
              <a:rPr lang="en-US" dirty="0"/>
              <a:t>1968: Dr. Ben Spock was accused of conspiracy to violate the Selective Service Act by encouraging young men to resist being drafted into military service for Vietnam.</a:t>
            </a:r>
          </a:p>
          <a:p>
            <a:r>
              <a:rPr lang="en-US" dirty="0"/>
              <a:t>Jury Selection: A “venire” of 30 potential jurors is selected at random from a list of 300 names that were previously selected at random from citizens of Boston.  </a:t>
            </a:r>
          </a:p>
          <a:p>
            <a:r>
              <a:rPr lang="en-US" dirty="0"/>
              <a:t>A jury is then selected NOT at random by the attorneys trying the case.  </a:t>
            </a:r>
          </a:p>
          <a:p>
            <a:r>
              <a:rPr lang="en-US" dirty="0"/>
              <a:t>For this case, the venire consisted of only one woman, who was let go by the prosecution, thus resulting in an all male jury.  </a:t>
            </a:r>
          </a:p>
          <a:p>
            <a:r>
              <a:rPr lang="en-US" dirty="0"/>
              <a:t>There was reason to believe that women were more sympathetic to Dr. Spock’s actions due to his popular child rearing books.  </a:t>
            </a:r>
          </a:p>
          <a:p>
            <a:r>
              <a:rPr lang="en-US" dirty="0"/>
              <a:t>The defense argued that the judge in this case had a history of venires that underrepresented women, which is contrary to the law.</a:t>
            </a:r>
          </a:p>
          <a:p>
            <a:r>
              <a:rPr lang="en-US" dirty="0"/>
              <a:t>Let’s see if there is any evidence for this claim!  </a:t>
            </a:r>
          </a:p>
        </p:txBody>
      </p:sp>
      <p:sp>
        <p:nvSpPr>
          <p:cNvPr id="5" name="AutoShape 4" descr="data:image/jpeg;base64,/9j/4AAQSkZJRgABAQAAAQABAAD/2wCEAAkGBxISEhQUEhQVFBUUFBYUFxQUFBQVFBYUFRQWFxQUFhUYHCggGBolGxQUITEhJSkrLi4uFx8zODMsNygtLisBCgoKDg0OGhAQGiwkHyQsLCwsLCwsLCwsLCwsLCwsLCwsLCwsLCwsLCwsLCwsLCwsLCwsLCwsLCwsLCwsLCwsLP/AABEIAPgAywMBIgACEQEDEQH/xAAbAAABBQEBAAAAAAAAAAAAAAACAAEDBAUGB//EADwQAAEDAgQDBQUIAQMFAQAAAAEAAhEDIQQFEjFBUWEGE3GBkSIyobHwFCNCUmLB0eGCcqLxFRYkQ5IH/8QAGgEAAgMBAQAAAAAAAAAAAAAAAQIAAwQFBv/EACgRAAICAQQCAgICAwEAAAAAAAABAhEDBBIhMRNBIlEyQgUUM2FxI//aAAwDAQACEQMRAD8A8rGIClbXCz06p8kjd/XgzSDwilZgJRCoU3mYHpV6ZpJQqArFEMQUyzr2I9LL7L0IYVYYpEMUEyzREenmTFMUH2gJOrDgn8kfsr8U7qhEIXK7hMDVqe4zUONiY9F1uF7P03ND3/d21SfZBDY1DxOyzz1UV6NMNHJ9s4M0zyPoonhemPZl9KBrdUkiQIFg65N4NvkqOY5zhaVS1JjmTJmZ0mwuOO6rWpb/AFGlpEv2PPigK7SpnGW1LPotj812u/28evRY+Oyyg4zh6hH6Khm45P8A5VkcyfDVFUtO1+LTMIBKFPWw7mGHCD9bFRwrrsz1QCSIhCpRBimRFCoQSZOUyhBJQkkoQkTgKZtAqRmFceC0f05v9WItQl+xBpThis/ZnckhSSS0jXcSyOqfqRX7tLuirYpIhSVX9ZFy1cyiaZQlq0e7VGu0vnSQI4E3PkqsmHZ7L8epcvRFqErUy3DguDqpLaV5cG6tvwxzWA55aYIFtwpX455GkEhu0A28wkeJiLUq+Tq8z7S0mBrcKCzSZLg53tCwhw47LEx/aCvWsXnSeAJCx2tKvswulhe/waOZjdNHFGJXLPOZXFd3M3+SeriXEyTdBpSbTJTUhHKRHqRMrOBsU7qRQQm4YnKLDsa4xJJ5ypBVBVItR0zCnXRE7fyLRem1KOEoSeRl/hQepNqQwmR8gPEEXJSgSU3g8QaaUKZTeDxs36NQLVwVdnFc416mbUXr8P8AJY12cLLo3JHZDuiOCzsZTp8IWGKzuaRLjxWn+9haMsNBkg73MsVmjgoZSZQKssoLDl1Gn9xOhjxZF7IM0hmH1H3nu0tveG728/guYc8rQzzFa3gDZg0j1klZq83NqU3L/Z0ukkOjptlAFNRFx4j5pAGngsEZJIgNBPtc/qVcxmHD2NLNg0GOZMkn66KHGYmZb+EONvNRYXFFo5i0ct0C6NFpuVkgeA43khSUMqJdAHP6lL7UXbb7W+atYPMHEAbQC3zkfwlkkXQatEGMykiIE2BssmtgiCbEb/BbIxlSmXHyvzN1L/1IPH3jQZuYH10SRQ2SrOW7pFTpXXSUqdB9oguEA8BcSSlQy6mDd43BHhB1Kzm6KNqMilgzE7gITQW/UzSk0aQ0Rtq5wbj5qjUpg7XHDwVigmxHJroyzQQGitJ1JRmko8SB5H9meaaHQrxpKVmXkiVXJRj2PHfPiJl6U2labsucg+wOVe6H2WeLMv1ZI2mEQoomKZoXTowWRNoI20ipQEbQpRCNocpKdQzfr6QpAFDj6hbSeRvEetv3Qm6ixo8tWcriCC5xG0mJ3hCAlCnZQJPwWIs7dgNprRy/B6on6unwuG96fJbeU0ASLbD4pWy2EOTYyfK6QHtMBPW632YOibGkwjq0KthKOkT0RVcZpGrSXRuGxPUwVmk22dCCSRfp5ThiZFJo/wBIgW6IP+2cLrDg0gzMCzTPTl/KbAZnSqCQ/wAjYrapNEb7qu5IeomPiOxmHqiGy2TNj8I5LIzD/wDPTB7urJ4Ne2BbhqC7Wlp4+qKod4kxz68kym0K4Rl6PMT2RxLHNBZO/tNII5bqhnmXPpvDQ0iGwCQb3iV66187BU8dQB3aD4wU6yv2J4I9I8NxFJwkHhf1WtlhJpieFp5hdR21y+maLn6QHBzPaAgxqAhYtNhgDpZbNM93Jhzw2OiIsQOpqyWFAaZWqjPZXZRkrUpMgKkGkIjVcsWpwSydHQ0WqhhtyReACkDGrKdVeg796wy/jpvpnYx/zWFdxMpmIU7MSqARheg2nkrNJuICmZWCywiaUyiRs121BzWx2ZotfiGarhp1weJbt8SuUbUK2chxndvDjtMHwKz6lVjZdg5yKzHzzC/+XiARH3riQOAmbeRCgoUtN94ML0TtH2ediCyvh2gvLdL4PvC2l3iBZcXWw7my17Yix6EFYIStGqcKbHYYMHi2y6fIMBDNZ/FsFzmEoS5s8NvNd7TpwwAcApMfCuSKr03UNJmkXNyrPck3Cr4ug8+6CSqUamRVsBRqbjQfzNsVj4x2JwvtMqGpT9QB1HBW3ZNWqteXVzScLtY1hgxuC/gVlM7K1HsfqquNQEBrCTDhJ1GRtAhWdIpdt9G3kva5xIDwD1XW0MyY4W3MeULzzCdkKwuXgNFtjqB8NiOq6rs1hQw6eIME844qmdei7HaXJ0WIxEEcov48VUxmOY0EuI5f2srtrXq02/dDUZ4cBzXB4yri414hlWnTABLi2PZc7SCA43vZSEHIGTIoo6btFmVCrSezWNRtAubEEH4KlpHwUOU4bDOAewlx5k382hHUrCVu00abSMOpk5U2OWoS1MaoQmsFqMo5aoy1OawQGsEGERah0JGsEu9CD4Cc53BTAK5RdJhBiKd1upOO5Ga2nTIQETQlpRAJRh1fwXu+aohdH2fa04XEyBqZoqAkCRuDHqs+r/xl2n/yI2ezOcd3NJxgi7Zt/iqnaqkHO1ttM6vE8YWvj8tpPwoqVBD2U9QeLOGkTBPELCIdUwwrERqAt02n1XIXdo6jXHJTySjqqDxJ9F2AcuQyerpefX+V0DMQnyO6FwqrNrDMVxlER5LOw9Ta60qTphUl9EbsLfePJOMKVd7uQn7ogX2hSyMz8SwAX8VTy4AOJ5lS42rJPJVMFUlyWx0jXxtPWW85N91n9q5xoYKzWuNMmC2W2JuIMhaeJMMa4cContB8/rdPGVFcopnntDJTh3vePccHEDeI4Tx/pZpeV3+c0B3NQfpJXn5XS0LtM52rW2khF5TF5TISt9Ix2OXlAXFOUJQaCNJTa05QQlaCRYUXUmJ3TYUIahunhxjK5fmCE6ZEFAiC2ezziRXY3d9EwOZaQ6PQFY4VnLsW6lUa9u4M/wAhV5oucGkWY5KMkzvO2OJd9gBZs9rGuI4Ndv8AwsHIs3bUo9w+zmt0Dw/D+y6PB1W1aLm09Lqb2kd278JO7erVHhsiw8FvcsY6PfFi39XVcKq7Owuao5IjS4dD/S3KdwD6/wBLMxVKH6Xe81xDvEWJ8OPmtfBt9keH1+yZvgVKmaFJuxVzD14N5UGGb0Uui8/BVM0I1aWJ6/P4+is98XAz4eay6J2VllS4HLdCyUjFzCtNRzRYj4TdQ4WuxtpE8QFFn3Z6q+pVe2oNNQzpkh7TAkA7EWXJv7L1cO4O01HB2z2Akg8oCeKQsmz10VKD6A9oglm3VZWGqyB9bLjMBjsXXIZTpuaCSzvHtIY0gXLl12Fp6GNbOrSILuZ5/NBqiIDNKoDHz+U/JecOXWdpcdDS3nb+VyS6egi9rZzdbJbkgUyIoSugYRKWnQlDRF1NUdCPCVsHLdIjNAJu5CHUkq/PH6H8b+ytRsFCSpZgKFWS4ikVrltjhECgRBKMEE4QhPKhDayDEvZJZ6cD0VzFdo6lQQB3c2JBl07FUcnFlHi2w89brBrca/NGzS5He0fD1HGoS86i5xM85XTYUWhcpqggrp8BVBXPZvi+TVou28Poqw1318lSa6dv+FNTdJ+iq2Wou64v6KSgeJ8VWnYHgJ89h8lG/Ft5geLgggtmm6ogFcgW84WY/OsOzd4cRwBFk1DtBh3GDYfmDgfUJgbJMuaiD47qCpWhpvxTPzClUdDCbbE8VSzGvppPdy2HXgpVsj+PZy+c4nVUifdt58VnkpnOkyhJXfxQ2RUTh5JbpNhSmlMCmKdiUS0DdSVFDRN1JUKk/wACR/Ihcn1oHFDpKxl/ZFWNlCEVd11Gtk3yZ4dBynCCU4KUJJKdACnRIbeVmyWYC4KDLzZPi3beazar8GXad/NFYq9l2NLSBw2VEoVzKOidtgqk3+pU7BB+XVc3lOPj2T5eK6GnVDoCRoui7NIXAPT+VUrYOkTJpUyeZaJVvDXEbqKrhikGTIO+pNEGnpH6QI+AUTqmDduGGPzsFvNWjgSd/iqNbL4vE+Sax97RXq4GkXB1JwYQQfZ2I5Fv7qDtO/TRaJ953wC0MHTvtAFyuf7YYqagaNmiY6u/4V2BbsiM+qn8GzDLk2pR6k2pdpHGJJSLlHqTSpZCxRN1I4qtRddG96GR/AkfyETdXWUrBZ2pX2VbBc/K36NmJJ9mNVN0ITOKQW6T5MSCTyhRIWMFKeUKaUUwGthXwFJUOyq4dymZUB2MwYMc1n1Mvg0XYF80ajcEKjPZs4CR1tssV0gkGx5Fb+TPtH1ClzzJ+8b3lP3huOf9rm3R0qtHOtetLA5qWwDdY0kJa0RLo9Ey/GhwkFaza4I5LzHA5o6mbG3IreodoGke9CRxZZGaO4biGadr+PFV8TWaR1XKM7QM/MPVWWZm115UaYVJfZo16oa0u4RfoAvOcyxfe1HP5m3hwW32pzMwKbQRIBJPEcguW1LdpMdfJmLVZN3xRJKWpRSlqW6zHRMXISUEppQslE1Eoi66hpFESjN/+ZI/kE56bvygJQysb5LkNCeEk5WplCBThPCQEm3oiwiSWvgOzeIqwdGhp/E/2fhut+j2bpUmn/2VI3PuNP6W8T4oWSuTkXtMRJaXA6eqfKHDRHEEyOMzdZ+aYkuqEybG3khpYwzJs78w4+I4rDkTyKzVjlHHKjssqqe0umoLz/LM1aHAu9R/C7bL8zovFqjJ6kD4FZZxku0bsU4y6ZXzfJGVfaZ7L+PI+S5TMsprUhJYS38zbjz5LvsQLT8rhSYR0+Pz/lIpUPLGmeQPch7wjivV8RkOEeSXUWSeQ0mfJZOO7GYWJ1uo+LgW/wC5WLJH2Z5aefo89D3cyvReyWTmlT11hL3wQHX0N4WOxKzcLhstwjtbqrsQ9tw0NGkHnyJ81FmXbV75FJoYDxPtP8uAT1KfEUCKjj5m+fosdssOHPaZghpudvetK5R4IMFEcW95JeS4niTKv5UKNR2isHDVDW1Gm7HHaQbELZii4RpmTLJTlaMwFPK38z7IYinJYO9bzb7wHVv8LAe0gwQQRuCIPordxUKU0ppTqWQOkbpqjroWuhSkApn8oUgLh2Q602pSGmE3dBU+GQ280vsgU+Fyd9Qwxpd1i3quxwHZ6iy9T7x3o30WsXgWEAcgICtbFSOUwfYvjWfH6WXPqV0OCy6hQH3bAD+Y3d6lTmpKEsJ5D4o9kFVql3QcTxULXRAaJvMlTCgRsJQPok3LSOoTKgcnmvavLXUqziWwx7iWnhe8fNYgYvVsxwQc0tcC5rrEOH781xOa9nalKXUwXs5D3gPDiEssPuJFPmmc8GlEDzUwg9Expzsqto5Lh8a9nuvc3wJWlhe0uIpkEPDujgCsU0yh7squWNPtDxySj0zoMV2uxT/xhnRgj47rHxGMe8y9xceZJKgFIohTUjijHpDSyzl2xakQSAhXsBlNat7jSG/ndZvrx8lbGNvgpdIph3BdRknZxx01K3sixDB71rgu5DotHK8jpUbxqf8And+w2C1C/otMMVdlcsl9FinjC0724xNvD1UuMwtKsPvWNeOf4h/kLqu3E2jQ0jqD8FPhy08NHnI9ChOC7oMZerOdzHsU03oVI/RU28nAfNczmGUV6B+9YQPzC7fUL04MIFocP0kE+iIQbEEg8CJHmFTtHPIdJS0lek4/srRqXp/duPCCWf0uex+QVaV3MLm/mb7Q+CqbY+05eCm0lbPdt5Ie7apvZNp6IHz9WQPrDxVA1yf4Qd4tqxGbyGg7EH6tyQd6VT1lLvDCPjJvZbOIdwKJuLfzVIvS1qbF9E3su1MW4iC7ioi88woAnTRVCydlfMMmo1rvYJ/M32XeoXN47snVaZpPDxydZ3rxXYsdZFHFGUYy7RIya6POK2W4hnvUn+IEj4Ks5pG7Hjxa4fsvUWmFIXKl4V9j+R/R5dQwtR/uU3n/ABMepWthey1d13ltMf8A0fCBb4rui7ohLugUWOC/2RykzDwXZqhTguaajhxcbT/p2W01g9E8pAK5UlSE5YtIlPAQakBepZKLFOm0nl9XUpZRbvJ84WfqunQkm/YU6L/2trfcYB8Sm+2PPFUwEQMIPHEO9lo4l3Aom5g4b3VIuKYoeKL7C8jXRZxWV4bE3I0OP422v1GxWLU7GVpOmowjhMg+i0QY2/pWhjXcx57qp6fn4jrN9mYnIQtRE2WplApTBDKNqhBwCnCZO0oEHhOBskU7VCDwjYfooI/pGFAhz6pBASi4IE/6EClKFMUtMe0EXoHOSQuTJC2MUoSASRoFjIkJCcFEgUoZSlIJbIPCdMSmLkEFjyoyilMmtLsXshakbppSaEzAkO1qdpTm6cCELCOAE6aUkAjp9SFySIA5RAIAjmyBLCTyglFwUCEmamlKOKhAXJAJymRsA6UJShlAIiUiEyRKNEHSTEpgUKIPKYlMShlFcAfIQSLkIKdLJWFSohDfRE0HkmSTiIk26ptR+gmSSoYJqV0klH2FDmeScDokkoAcfVkY8EklPQRyOieEklCCalpMpJIMgg3xTQkkmFGIPVKjhKlVxaC+mxjDUq1WUy8tFxSEBrvecLmDYHZJJUambjjbRdhSc6ZWwOJNRtx7TfZda0xuOhU8JJJsUnKCbBlW2bSEPBCQkkrSoZ3gmKSSYgzR0SukkoQ//9k=">
            <a:hlinkClick r:id="rId2"/>
          </p:cNvPr>
          <p:cNvSpPr>
            <a:spLocks noChangeAspect="1" noChangeArrowheads="1"/>
          </p:cNvSpPr>
          <p:nvPr/>
        </p:nvSpPr>
        <p:spPr bwMode="auto">
          <a:xfrm>
            <a:off x="114300" y="-1804988"/>
            <a:ext cx="3095625" cy="37719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03" y="297655"/>
            <a:ext cx="130984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095" y="228599"/>
            <a:ext cx="1349749" cy="1738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73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3000" b="1"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a:solidFill>
                  <a:schemeClr val="hlink"/>
                </a:solidFill>
              </a:rPr>
              <a:t>Student </a:t>
            </a:r>
            <a:r>
              <a:rPr lang="en-US" altLang="en-US" b="1" i="1">
                <a:solidFill>
                  <a:schemeClr val="hlink"/>
                </a:solidFill>
              </a:rPr>
              <a:t>t</a:t>
            </a:r>
            <a:r>
              <a:rPr lang="en-US" altLang="en-US" b="1">
                <a:solidFill>
                  <a:schemeClr val="hlink"/>
                </a:solidFill>
              </a:rPr>
              <a:t> Distributions for </a:t>
            </a:r>
            <a:br>
              <a:rPr lang="en-US" altLang="en-US" b="1">
                <a:solidFill>
                  <a:schemeClr val="hlink"/>
                </a:solidFill>
              </a:rPr>
            </a:br>
            <a:r>
              <a:rPr lang="en-US" altLang="en-US" b="1" i="1">
                <a:solidFill>
                  <a:schemeClr val="hlink"/>
                </a:solidFill>
              </a:rPr>
              <a:t>n</a:t>
            </a:r>
            <a:r>
              <a:rPr lang="en-US" altLang="en-US" b="1">
                <a:solidFill>
                  <a:schemeClr val="hlink"/>
                </a:solidFill>
              </a:rPr>
              <a:t> = 3 and </a:t>
            </a:r>
            <a:r>
              <a:rPr lang="en-US" altLang="en-US" b="1" i="1">
                <a:solidFill>
                  <a:schemeClr val="hlink"/>
                </a:solidFill>
              </a:rPr>
              <a:t>n</a:t>
            </a:r>
            <a:r>
              <a:rPr lang="en-US" altLang="en-US" b="1">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000" b="1" i="0" u="none" strike="noStrike" kern="1200" cap="none" spc="0" normalizeH="0" baseline="0" noProof="0" dirty="0">
                <a:ln>
                  <a:noFill/>
                </a:ln>
                <a:solidFill>
                  <a:prstClr val="black"/>
                </a:solidFill>
                <a:effectLst/>
                <a:uLnTx/>
                <a:uFillTx/>
                <a:latin typeface="Arial" charset="0"/>
                <a:ea typeface="MS PGothic" pitchFamily="34" charset="-128"/>
                <a:cs typeface="+mn-cs"/>
              </a:rPr>
              <a:t>William Sealy </a:t>
            </a:r>
            <a:r>
              <a:rPr kumimoji="0" lang="en-US" altLang="en-US" sz="3000" b="1" i="0" u="none" strike="noStrike" kern="1200" cap="none" spc="0" normalizeH="0" baseline="0" noProof="0" dirty="0" err="1">
                <a:ln>
                  <a:noFill/>
                </a:ln>
                <a:solidFill>
                  <a:prstClr val="black"/>
                </a:solidFill>
                <a:effectLst/>
                <a:uLnTx/>
                <a:uFillTx/>
                <a:latin typeface="Arial" charset="0"/>
                <a:ea typeface="MS PGothic" pitchFamily="34" charset="-128"/>
                <a:cs typeface="+mn-cs"/>
              </a:rPr>
              <a:t>Gosset</a:t>
            </a:r>
            <a:r>
              <a:rPr kumimoji="0" lang="en-US" altLang="en-US" sz="3000" b="1" i="0" u="none" strike="noStrike" kern="1200" cap="none" spc="0" normalizeH="0" baseline="0" noProof="0" dirty="0">
                <a:ln>
                  <a:noFill/>
                </a:ln>
                <a:solidFill>
                  <a:prstClr val="black"/>
                </a:solidFill>
                <a:effectLst/>
                <a:uLnTx/>
                <a:uFillTx/>
                <a:latin typeface="Arial" charset="0"/>
                <a:ea typeface="MS PGothic" pitchFamily="34" charset="-128"/>
                <a:cs typeface="+mn-cs"/>
              </a:rPr>
              <a: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As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groupChr>
                      <m:groupChrPr>
                        <m:chr m:val="→"/>
                        <m:pos m:val="top"/>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groupChrPr>
                      <m:e/>
                    </m:groupCh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𝑑𝑖𝑠𝑡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groupChr>
                        <m:groupChrPr>
                          <m:chr m:val="→"/>
                          <m:pos m:val="top"/>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groupChrPr>
                        <m:e/>
                      </m:groupCh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𝑑𝑖𝑠𝑡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Student t distributions have the same general shape and symmetry as the standard normal distribution but reflect a greater variability (heavier tails), which is expected with small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7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The Raw Data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971550"/>
            <a:ext cx="62103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94395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5410200" cy="609600"/>
          </a:xfrm>
        </p:spPr>
        <p:txBody>
          <a:bodyPr>
            <a:normAutofit fontScale="90000"/>
          </a:bodyPr>
          <a:lstStyle/>
          <a:p>
            <a:r>
              <a:rPr lang="en-US" dirty="0"/>
              <a:t>Comparing Two Means </a:t>
            </a:r>
            <a:br>
              <a:rPr lang="en-US" dirty="0"/>
            </a:br>
            <a:r>
              <a:rPr lang="en-US" dirty="0"/>
              <a:t>From Many Groups.</a:t>
            </a:r>
          </a:p>
        </p:txBody>
      </p:sp>
      <p:graphicFrame>
        <p:nvGraphicFramePr>
          <p:cNvPr id="4" name="Table 3"/>
          <p:cNvGraphicFramePr>
            <a:graphicFrameLocks noGrp="1"/>
          </p:cNvGraphicFramePr>
          <p:nvPr>
            <p:extLst/>
          </p:nvPr>
        </p:nvGraphicFramePr>
        <p:xfrm>
          <a:off x="685802" y="1447800"/>
          <a:ext cx="3973284" cy="2438400"/>
        </p:xfrm>
        <a:graphic>
          <a:graphicData uri="http://schemas.openxmlformats.org/drawingml/2006/table">
            <a:tbl>
              <a:tblPr firstRow="1" bandRow="1">
                <a:tableStyleId>{5C22544A-7EE6-4342-B048-85BDC9FD1C3A}</a:tableStyleId>
              </a:tblPr>
              <a:tblGrid>
                <a:gridCol w="993321">
                  <a:extLst>
                    <a:ext uri="{9D8B030D-6E8A-4147-A177-3AD203B41FA5}">
                      <a16:colId xmlns:a16="http://schemas.microsoft.com/office/drawing/2014/main" val="20000"/>
                    </a:ext>
                  </a:extLst>
                </a:gridCol>
                <a:gridCol w="993321">
                  <a:extLst>
                    <a:ext uri="{9D8B030D-6E8A-4147-A177-3AD203B41FA5}">
                      <a16:colId xmlns:a16="http://schemas.microsoft.com/office/drawing/2014/main" val="20001"/>
                    </a:ext>
                  </a:extLst>
                </a:gridCol>
                <a:gridCol w="993321">
                  <a:extLst>
                    <a:ext uri="{9D8B030D-6E8A-4147-A177-3AD203B41FA5}">
                      <a16:colId xmlns:a16="http://schemas.microsoft.com/office/drawing/2014/main" val="20002"/>
                    </a:ext>
                  </a:extLst>
                </a:gridCol>
                <a:gridCol w="993321">
                  <a:extLst>
                    <a:ext uri="{9D8B030D-6E8A-4147-A177-3AD203B41FA5}">
                      <a16:colId xmlns:a16="http://schemas.microsoft.com/office/drawing/2014/main" val="20003"/>
                    </a:ext>
                  </a:extLst>
                </a:gridCol>
              </a:tblGrid>
              <a:tr h="247015">
                <a:tc>
                  <a:txBody>
                    <a:bodyPr/>
                    <a:lstStyle/>
                    <a:p>
                      <a:pPr algn="ctr"/>
                      <a:r>
                        <a:rPr lang="en-US" sz="1400" dirty="0"/>
                        <a:t>Judge</a:t>
                      </a:r>
                    </a:p>
                  </a:txBody>
                  <a:tcPr/>
                </a:tc>
                <a:tc>
                  <a:txBody>
                    <a:bodyPr/>
                    <a:lstStyle/>
                    <a:p>
                      <a:pPr algn="ctr"/>
                      <a:r>
                        <a:rPr lang="en-US" sz="1400" dirty="0"/>
                        <a:t>N</a:t>
                      </a:r>
                    </a:p>
                  </a:txBody>
                  <a:tcPr/>
                </a:tc>
                <a:tc>
                  <a:txBody>
                    <a:bodyPr/>
                    <a:lstStyle/>
                    <a:p>
                      <a:pPr algn="ctr"/>
                      <a:r>
                        <a:rPr lang="en-US" sz="1400" dirty="0" err="1"/>
                        <a:t>Xbar</a:t>
                      </a:r>
                      <a:endParaRPr lang="en-US" sz="1400" dirty="0"/>
                    </a:p>
                  </a:txBody>
                  <a:tcPr/>
                </a:tc>
                <a:tc>
                  <a:txBody>
                    <a:bodyPr/>
                    <a:lstStyle/>
                    <a:p>
                      <a:pPr algn="ctr"/>
                      <a:r>
                        <a:rPr lang="en-US" sz="1400" dirty="0" err="1"/>
                        <a:t>Sd</a:t>
                      </a:r>
                      <a:endParaRPr lang="en-US" sz="1400" dirty="0"/>
                    </a:p>
                  </a:txBody>
                  <a:tcPr/>
                </a:tc>
                <a:extLst>
                  <a:ext uri="{0D108BD9-81ED-4DB2-BD59-A6C34878D82A}">
                    <a16:rowId xmlns:a16="http://schemas.microsoft.com/office/drawing/2014/main" val="10000"/>
                  </a:ext>
                </a:extLst>
              </a:tr>
              <a:tr h="247015">
                <a:tc>
                  <a:txBody>
                    <a:bodyPr/>
                    <a:lstStyle/>
                    <a:p>
                      <a:pPr algn="ctr"/>
                      <a:r>
                        <a:rPr lang="en-US" sz="1400" dirty="0"/>
                        <a:t>Spock</a:t>
                      </a:r>
                    </a:p>
                  </a:txBody>
                  <a:tcPr/>
                </a:tc>
                <a:tc>
                  <a:txBody>
                    <a:bodyPr/>
                    <a:lstStyle/>
                    <a:p>
                      <a:pPr algn="ctr"/>
                      <a:r>
                        <a:rPr lang="en-US" sz="1400" dirty="0"/>
                        <a:t>9</a:t>
                      </a:r>
                    </a:p>
                  </a:txBody>
                  <a:tcPr/>
                </a:tc>
                <a:tc>
                  <a:txBody>
                    <a:bodyPr/>
                    <a:lstStyle/>
                    <a:p>
                      <a:pPr algn="ctr"/>
                      <a:r>
                        <a:rPr lang="en-US" sz="1400" dirty="0"/>
                        <a:t>14.6</a:t>
                      </a:r>
                    </a:p>
                  </a:txBody>
                  <a:tcPr/>
                </a:tc>
                <a:tc>
                  <a:txBody>
                    <a:bodyPr/>
                    <a:lstStyle/>
                    <a:p>
                      <a:pPr algn="ctr"/>
                      <a:r>
                        <a:rPr lang="en-US" sz="1400" dirty="0"/>
                        <a:t>5.04</a:t>
                      </a:r>
                    </a:p>
                  </a:txBody>
                  <a:tcPr/>
                </a:tc>
                <a:extLst>
                  <a:ext uri="{0D108BD9-81ED-4DB2-BD59-A6C34878D82A}">
                    <a16:rowId xmlns:a16="http://schemas.microsoft.com/office/drawing/2014/main" val="10001"/>
                  </a:ext>
                </a:extLst>
              </a:tr>
              <a:tr h="247015">
                <a:tc>
                  <a:txBody>
                    <a:bodyPr/>
                    <a:lstStyle/>
                    <a:p>
                      <a:pPr algn="ctr"/>
                      <a:r>
                        <a:rPr lang="en-US" sz="1400" dirty="0"/>
                        <a:t>A</a:t>
                      </a:r>
                    </a:p>
                  </a:txBody>
                  <a:tcPr/>
                </a:tc>
                <a:tc>
                  <a:txBody>
                    <a:bodyPr/>
                    <a:lstStyle/>
                    <a:p>
                      <a:pPr algn="ctr"/>
                      <a:r>
                        <a:rPr lang="en-US" sz="1400" dirty="0"/>
                        <a:t>5</a:t>
                      </a:r>
                    </a:p>
                  </a:txBody>
                  <a:tcPr/>
                </a:tc>
                <a:tc>
                  <a:txBody>
                    <a:bodyPr/>
                    <a:lstStyle/>
                    <a:p>
                      <a:pPr algn="ctr"/>
                      <a:r>
                        <a:rPr lang="en-US" sz="1400" dirty="0"/>
                        <a:t>34.1</a:t>
                      </a:r>
                    </a:p>
                  </a:txBody>
                  <a:tcPr/>
                </a:tc>
                <a:tc>
                  <a:txBody>
                    <a:bodyPr/>
                    <a:lstStyle/>
                    <a:p>
                      <a:pPr algn="ctr"/>
                      <a:r>
                        <a:rPr lang="en-US" sz="1400" dirty="0"/>
                        <a:t>11.94</a:t>
                      </a:r>
                    </a:p>
                  </a:txBody>
                  <a:tcPr/>
                </a:tc>
                <a:extLst>
                  <a:ext uri="{0D108BD9-81ED-4DB2-BD59-A6C34878D82A}">
                    <a16:rowId xmlns:a16="http://schemas.microsoft.com/office/drawing/2014/main" val="10002"/>
                  </a:ext>
                </a:extLst>
              </a:tr>
              <a:tr h="247015">
                <a:tc>
                  <a:txBody>
                    <a:bodyPr/>
                    <a:lstStyle/>
                    <a:p>
                      <a:pPr algn="ctr"/>
                      <a:r>
                        <a:rPr lang="en-US" sz="1400" dirty="0"/>
                        <a:t>B</a:t>
                      </a:r>
                    </a:p>
                  </a:txBody>
                  <a:tcPr/>
                </a:tc>
                <a:tc>
                  <a:txBody>
                    <a:bodyPr/>
                    <a:lstStyle/>
                    <a:p>
                      <a:pPr algn="ctr"/>
                      <a:r>
                        <a:rPr lang="en-US" sz="1400" dirty="0"/>
                        <a:t>6</a:t>
                      </a:r>
                    </a:p>
                  </a:txBody>
                  <a:tcPr/>
                </a:tc>
                <a:tc>
                  <a:txBody>
                    <a:bodyPr/>
                    <a:lstStyle/>
                    <a:p>
                      <a:pPr algn="ctr"/>
                      <a:r>
                        <a:rPr lang="en-US" sz="1400" dirty="0"/>
                        <a:t>33.6</a:t>
                      </a:r>
                    </a:p>
                  </a:txBody>
                  <a:tcPr/>
                </a:tc>
                <a:tc>
                  <a:txBody>
                    <a:bodyPr/>
                    <a:lstStyle/>
                    <a:p>
                      <a:pPr algn="ctr"/>
                      <a:r>
                        <a:rPr lang="en-US" sz="1400" dirty="0"/>
                        <a:t>6.58</a:t>
                      </a:r>
                    </a:p>
                  </a:txBody>
                  <a:tcPr/>
                </a:tc>
                <a:extLst>
                  <a:ext uri="{0D108BD9-81ED-4DB2-BD59-A6C34878D82A}">
                    <a16:rowId xmlns:a16="http://schemas.microsoft.com/office/drawing/2014/main" val="10003"/>
                  </a:ext>
                </a:extLst>
              </a:tr>
              <a:tr h="247015">
                <a:tc>
                  <a:txBody>
                    <a:bodyPr/>
                    <a:lstStyle/>
                    <a:p>
                      <a:pPr algn="ctr"/>
                      <a:r>
                        <a:rPr lang="en-US" sz="1400" dirty="0"/>
                        <a:t>C</a:t>
                      </a:r>
                    </a:p>
                  </a:txBody>
                  <a:tcPr/>
                </a:tc>
                <a:tc>
                  <a:txBody>
                    <a:bodyPr/>
                    <a:lstStyle/>
                    <a:p>
                      <a:pPr algn="ctr"/>
                      <a:r>
                        <a:rPr lang="en-US" sz="1400" dirty="0"/>
                        <a:t>9</a:t>
                      </a:r>
                    </a:p>
                  </a:txBody>
                  <a:tcPr/>
                </a:tc>
                <a:tc>
                  <a:txBody>
                    <a:bodyPr/>
                    <a:lstStyle/>
                    <a:p>
                      <a:pPr algn="ctr"/>
                      <a:r>
                        <a:rPr lang="en-US" sz="1400" dirty="0"/>
                        <a:t>29.1</a:t>
                      </a:r>
                    </a:p>
                  </a:txBody>
                  <a:tcPr/>
                </a:tc>
                <a:tc>
                  <a:txBody>
                    <a:bodyPr/>
                    <a:lstStyle/>
                    <a:p>
                      <a:pPr algn="ctr"/>
                      <a:r>
                        <a:rPr lang="en-US" sz="1400" dirty="0"/>
                        <a:t>4.59</a:t>
                      </a:r>
                    </a:p>
                  </a:txBody>
                  <a:tcPr/>
                </a:tc>
                <a:extLst>
                  <a:ext uri="{0D108BD9-81ED-4DB2-BD59-A6C34878D82A}">
                    <a16:rowId xmlns:a16="http://schemas.microsoft.com/office/drawing/2014/main" val="10004"/>
                  </a:ext>
                </a:extLst>
              </a:tr>
              <a:tr h="247015">
                <a:tc>
                  <a:txBody>
                    <a:bodyPr/>
                    <a:lstStyle/>
                    <a:p>
                      <a:pPr algn="ctr"/>
                      <a:r>
                        <a:rPr lang="en-US" sz="1400" dirty="0"/>
                        <a:t>D</a:t>
                      </a:r>
                    </a:p>
                  </a:txBody>
                  <a:tcPr/>
                </a:tc>
                <a:tc>
                  <a:txBody>
                    <a:bodyPr/>
                    <a:lstStyle/>
                    <a:p>
                      <a:pPr algn="ctr"/>
                      <a:r>
                        <a:rPr lang="en-US" sz="1400" dirty="0"/>
                        <a:t>2</a:t>
                      </a:r>
                    </a:p>
                  </a:txBody>
                  <a:tcPr/>
                </a:tc>
                <a:tc>
                  <a:txBody>
                    <a:bodyPr/>
                    <a:lstStyle/>
                    <a:p>
                      <a:pPr algn="ctr"/>
                      <a:r>
                        <a:rPr lang="en-US" sz="1400" dirty="0"/>
                        <a:t>27.0</a:t>
                      </a:r>
                    </a:p>
                  </a:txBody>
                  <a:tcPr/>
                </a:tc>
                <a:tc>
                  <a:txBody>
                    <a:bodyPr/>
                    <a:lstStyle/>
                    <a:p>
                      <a:pPr algn="ctr"/>
                      <a:r>
                        <a:rPr lang="en-US" sz="1400" dirty="0"/>
                        <a:t>3.81</a:t>
                      </a:r>
                    </a:p>
                  </a:txBody>
                  <a:tcPr/>
                </a:tc>
                <a:extLst>
                  <a:ext uri="{0D108BD9-81ED-4DB2-BD59-A6C34878D82A}">
                    <a16:rowId xmlns:a16="http://schemas.microsoft.com/office/drawing/2014/main" val="10005"/>
                  </a:ext>
                </a:extLst>
              </a:tr>
              <a:tr h="247015">
                <a:tc>
                  <a:txBody>
                    <a:bodyPr/>
                    <a:lstStyle/>
                    <a:p>
                      <a:pPr algn="ctr"/>
                      <a:r>
                        <a:rPr lang="en-US" sz="1400" dirty="0"/>
                        <a:t>E</a:t>
                      </a:r>
                    </a:p>
                  </a:txBody>
                  <a:tcPr/>
                </a:tc>
                <a:tc>
                  <a:txBody>
                    <a:bodyPr/>
                    <a:lstStyle/>
                    <a:p>
                      <a:pPr algn="ctr"/>
                      <a:r>
                        <a:rPr lang="en-US" sz="1400" dirty="0"/>
                        <a:t>6</a:t>
                      </a:r>
                    </a:p>
                  </a:txBody>
                  <a:tcPr/>
                </a:tc>
                <a:tc>
                  <a:txBody>
                    <a:bodyPr/>
                    <a:lstStyle/>
                    <a:p>
                      <a:pPr algn="ctr"/>
                      <a:r>
                        <a:rPr lang="en-US" sz="1400" dirty="0"/>
                        <a:t>27.0</a:t>
                      </a:r>
                    </a:p>
                  </a:txBody>
                  <a:tcPr/>
                </a:tc>
                <a:tc>
                  <a:txBody>
                    <a:bodyPr/>
                    <a:lstStyle/>
                    <a:p>
                      <a:pPr algn="ctr"/>
                      <a:r>
                        <a:rPr lang="en-US" sz="1400" dirty="0"/>
                        <a:t>9.01</a:t>
                      </a:r>
                    </a:p>
                  </a:txBody>
                  <a:tcPr/>
                </a:tc>
                <a:extLst>
                  <a:ext uri="{0D108BD9-81ED-4DB2-BD59-A6C34878D82A}">
                    <a16:rowId xmlns:a16="http://schemas.microsoft.com/office/drawing/2014/main" val="10006"/>
                  </a:ext>
                </a:extLst>
              </a:tr>
              <a:tr h="247015">
                <a:tc>
                  <a:txBody>
                    <a:bodyPr/>
                    <a:lstStyle/>
                    <a:p>
                      <a:pPr algn="ctr"/>
                      <a:r>
                        <a:rPr lang="en-US" sz="1400" dirty="0"/>
                        <a:t>F</a:t>
                      </a:r>
                    </a:p>
                  </a:txBody>
                  <a:tcPr/>
                </a:tc>
                <a:tc>
                  <a:txBody>
                    <a:bodyPr/>
                    <a:lstStyle/>
                    <a:p>
                      <a:pPr algn="ctr"/>
                      <a:r>
                        <a:rPr lang="en-US" sz="1400" dirty="0"/>
                        <a:t>9</a:t>
                      </a:r>
                    </a:p>
                  </a:txBody>
                  <a:tcPr/>
                </a:tc>
                <a:tc>
                  <a:txBody>
                    <a:bodyPr/>
                    <a:lstStyle/>
                    <a:p>
                      <a:pPr algn="ctr"/>
                      <a:r>
                        <a:rPr lang="en-US" sz="1400" dirty="0"/>
                        <a:t>26.8</a:t>
                      </a:r>
                    </a:p>
                  </a:txBody>
                  <a:tcPr/>
                </a:tc>
                <a:tc>
                  <a:txBody>
                    <a:bodyPr/>
                    <a:lstStyle/>
                    <a:p>
                      <a:pPr algn="ctr"/>
                      <a:r>
                        <a:rPr lang="en-US" sz="1400" dirty="0"/>
                        <a:t>5.97</a:t>
                      </a:r>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5867400" y="121999"/>
            <a:ext cx="304800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Ho: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S</a:t>
            </a:r>
            <a:r>
              <a:rPr kumimoji="0" lang="en-US" sz="3200" b="0" i="0" u="none" strike="noStrike" kern="1200" cap="none" spc="0" normalizeH="0" baseline="0" noProof="0" dirty="0">
                <a:ln>
                  <a:noFill/>
                </a:ln>
                <a:solidFill>
                  <a:prstClr val="black"/>
                </a:solidFill>
                <a:effectLst/>
                <a:uLnTx/>
                <a:uFillTx/>
                <a:latin typeface="Calibri"/>
                <a:ea typeface="+mn-ea"/>
                <a:cs typeface="+mn-cs"/>
              </a:rPr>
              <a:t> =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Ha: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S</a:t>
            </a:r>
            <a:r>
              <a:rPr kumimoji="0" lang="en-US" sz="3200" b="0" i="0" u="none" strike="noStrike" kern="1200" cap="none" spc="0" normalizeH="0" baseline="0" noProof="0" dirty="0">
                <a:ln>
                  <a:noFill/>
                </a:ln>
                <a:solidFill>
                  <a:prstClr val="black"/>
                </a:solidFill>
                <a:effectLst/>
                <a:uLnTx/>
                <a:uFillTx/>
                <a:latin typeface="Calibri"/>
                <a:ea typeface="+mn-ea"/>
                <a:cs typeface="+mn-cs"/>
              </a:rPr>
              <a:t> ≠ µ</a:t>
            </a:r>
            <a:r>
              <a:rPr kumimoji="0" lang="en-US" sz="3200" b="0" i="0" u="none" strike="noStrike" kern="1200" cap="none" spc="0" normalizeH="0" baseline="-25000" noProof="0" dirty="0">
                <a:ln>
                  <a:noFill/>
                </a:ln>
                <a:solidFill>
                  <a:prstClr val="black"/>
                </a:solidFill>
                <a:effectLst/>
                <a:uLnTx/>
                <a:uFillTx/>
                <a:latin typeface="Calibri"/>
                <a:ea typeface="+mn-ea"/>
                <a:cs typeface="+mn-cs"/>
              </a:rPr>
              <a:t>F</a:t>
            </a:r>
          </a:p>
        </p:txBody>
      </p:sp>
      <mc:AlternateContent xmlns:mc="http://schemas.openxmlformats.org/markup-compatibility/2006" xmlns:a14="http://schemas.microsoft.com/office/drawing/2010/main">
        <mc:Choice Requires="a14">
          <p:sp>
            <p:nvSpPr>
              <p:cNvPr id="6" name="TextBox 5"/>
              <p:cNvSpPr txBox="1"/>
              <p:nvPr/>
            </p:nvSpPr>
            <p:spPr>
              <a:xfrm>
                <a:off x="377339" y="5295299"/>
                <a:ext cx="8305800" cy="5924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𝑠</m:t>
                          </m:r>
                        </m:e>
                        <m:sub>
                          <m:r>
                            <a:rPr kumimoji="0" lang="en-US" sz="1100" b="0" i="1" u="none" strike="noStrike" kern="1200" cap="none" spc="0" normalizeH="0" baseline="0" noProof="0" smtClean="0">
                              <a:ln>
                                <a:noFill/>
                              </a:ln>
                              <a:solidFill>
                                <a:prstClr val="black"/>
                              </a:solidFill>
                              <a:effectLst/>
                              <a:uLnTx/>
                              <a:uFillTx/>
                              <a:latin typeface="Cambria Math"/>
                              <a:ea typeface="+mn-ea"/>
                              <a:cs typeface="+mn-cs"/>
                            </a:rPr>
                            <m:t>𝑝</m:t>
                          </m:r>
                        </m:sub>
                      </m:sSub>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rad>
                        <m:radPr>
                          <m:degHide m:val="on"/>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9−1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5.04</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5−1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11.94</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6−1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6.58</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9−1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4.59</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2−1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3.81</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6−1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9.01</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9−1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5.97</m:t>
                                  </m:r>
                                </m:e>
                                <m:sup>
                                  <m:r>
                                    <a:rPr kumimoji="0" lang="en-US" sz="1100" b="0" i="1" u="none" strike="noStrike" kern="1200" cap="none" spc="0" normalizeH="0" baseline="0" noProof="0" smtClean="0">
                                      <a:ln>
                                        <a:noFill/>
                                      </a:ln>
                                      <a:solidFill>
                                        <a:prstClr val="black"/>
                                      </a:solidFill>
                                      <a:effectLst/>
                                      <a:uLnTx/>
                                      <a:uFillTx/>
                                      <a:latin typeface="Cambria Math"/>
                                      <a:ea typeface="+mn-ea"/>
                                      <a:cs typeface="+mn-cs"/>
                                    </a:rPr>
                                    <m:t>2</m:t>
                                  </m:r>
                                </m:sup>
                              </m:sSup>
                            </m:num>
                            <m:den>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a:ea typeface="+mn-ea"/>
                                      <a:cs typeface="+mn-cs"/>
                                    </a:rPr>
                                    <m:t>9−1</m:t>
                                  </m:r>
                                </m:e>
                              </m:d>
                              <m:r>
                                <a:rPr kumimoji="0" lang="en-US" sz="1100" b="0" i="1" u="none" strike="noStrike" kern="1200" cap="none" spc="0" normalizeH="0" baseline="0" noProof="0" smtClean="0">
                                  <a:ln>
                                    <a:noFill/>
                                  </a:ln>
                                  <a:solidFill>
                                    <a:prstClr val="black"/>
                                  </a:solidFill>
                                  <a:effectLst/>
                                  <a:uLnTx/>
                                  <a:uFillTx/>
                                  <a:latin typeface="Cambria Math"/>
                                  <a:ea typeface="+mn-ea"/>
                                  <a:cs typeface="+mn-cs"/>
                                </a:rPr>
                                <m:t>+(5−1)+(6−1)+(9−1)+(2−1)+(6−1)+(9−1)</m:t>
                              </m:r>
                            </m:den>
                          </m:f>
                        </m:e>
                      </m:rad>
                    </m:oMath>
                  </m:oMathPara>
                </a14:m>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7339" y="5295299"/>
                <a:ext cx="8305800" cy="592470"/>
              </a:xfrm>
              <a:prstGeom prst="rect">
                <a:avLst/>
              </a:prstGeom>
              <a:blipFill rotWithShape="0">
                <a:blip r:embed="rId3"/>
                <a:stretch>
                  <a:fillRect/>
                </a:stretch>
              </a:blipFill>
            </p:spPr>
            <p:txBody>
              <a:bodyPr/>
              <a:lstStyle/>
              <a:p>
                <a:r>
                  <a:rPr lang="en-US">
                    <a:noFill/>
                  </a:rPr>
                  <a:t> </a:t>
                </a:r>
              </a:p>
            </p:txBody>
          </p:sp>
        </mc:Fallback>
      </mc:AlternateContent>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581743"/>
            <a:ext cx="4953000" cy="71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6019799" y="2319055"/>
                <a:ext cx="1832746" cy="9484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𝑝</m:t>
                              </m:r>
                            </m:sub>
                          </m:sSub>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𝑛</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𝑛</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den>
                              </m:f>
                            </m:e>
                          </m:rad>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019799" y="2319055"/>
                <a:ext cx="1832746" cy="948465"/>
              </a:xfrm>
              <a:prstGeom prst="rect">
                <a:avLst/>
              </a:prstGeom>
              <a:blipFill rotWithShape="0">
                <a:blip r:embed="rId5"/>
                <a:stretch>
                  <a:fillRect/>
                </a:stretch>
              </a:blipFill>
            </p:spPr>
            <p:txBody>
              <a:bodyPr/>
              <a:lstStyle/>
              <a:p>
                <a:r>
                  <a:rPr lang="en-US">
                    <a:noFill/>
                  </a:rPr>
                  <a:t> </a:t>
                </a:r>
              </a:p>
            </p:txBody>
          </p:sp>
        </mc:Fallback>
      </mc:AlternateContent>
      <p:sp>
        <p:nvSpPr>
          <p:cNvPr id="8" name="TextBox 7"/>
          <p:cNvSpPr txBox="1"/>
          <p:nvPr/>
        </p:nvSpPr>
        <p:spPr>
          <a:xfrm>
            <a:off x="583967" y="5752204"/>
            <a:ext cx="9906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p</a:t>
            </a:r>
            <a:r>
              <a:rPr kumimoji="0" lang="en-US" sz="1800" b="0" i="0" u="none" strike="noStrike" kern="1200" cap="none" spc="0" normalizeH="0" baseline="0" noProof="0" dirty="0">
                <a:ln>
                  <a:noFill/>
                </a:ln>
                <a:solidFill>
                  <a:prstClr val="black"/>
                </a:solidFill>
                <a:effectLst/>
                <a:uLnTx/>
                <a:uFillTx/>
                <a:latin typeface="Calibri"/>
                <a:ea typeface="+mn-ea"/>
                <a:cs typeface="+mn-cs"/>
              </a:rPr>
              <a:t> = 6.91</a:t>
            </a:r>
          </a:p>
        </p:txBody>
      </p:sp>
      <mc:AlternateContent xmlns:mc="http://schemas.openxmlformats.org/markup-compatibility/2006" xmlns:a14="http://schemas.microsoft.com/office/drawing/2010/main">
        <mc:Choice Requires="a14">
          <p:sp>
            <p:nvSpPr>
              <p:cNvPr id="10" name="TextBox 9"/>
              <p:cNvSpPr txBox="1"/>
              <p:nvPr/>
            </p:nvSpPr>
            <p:spPr>
              <a:xfrm>
                <a:off x="4715250" y="5790989"/>
                <a:ext cx="4123950" cy="9811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14.6</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−26.8</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6.91</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9</m:t>
                                  </m:r>
                                </m:den>
                              </m:f>
                            </m:e>
                          </m:rad>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−12.2</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3.25</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=−3.75</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15250" y="5790989"/>
                <a:ext cx="4123950" cy="98116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739850" y="3378671"/>
                <a:ext cx="2392643"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𝐶𝑉</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.025,1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2</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739850" y="3378671"/>
                <a:ext cx="2392643"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11903" y="6364111"/>
                <a:ext cx="1166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Reject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𝐻𝑜</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811903" y="6364111"/>
                <a:ext cx="1166730" cy="369332"/>
              </a:xfrm>
              <a:prstGeom prst="rect">
                <a:avLst/>
              </a:prstGeom>
              <a:blipFill rotWithShape="0">
                <a:blip r:embed="rId8"/>
                <a:stretch>
                  <a:fillRect l="-4167"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09624" y="5868296"/>
                <a:ext cx="2387833"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𝐶𝑉</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.025,</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39</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2.02</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09624" y="5868296"/>
                <a:ext cx="2387833" cy="381515"/>
              </a:xfrm>
              <a:prstGeom prst="rect">
                <a:avLst/>
              </a:prstGeom>
              <a:blipFill rotWithShape="0">
                <a:blip r:embed="rId9"/>
                <a:stretch>
                  <a:fillRect/>
                </a:stretch>
              </a:blipFill>
            </p:spPr>
            <p:txBody>
              <a:bodyPr/>
              <a:lstStyle/>
              <a:p>
                <a:r>
                  <a:rPr lang="en-US">
                    <a:noFill/>
                  </a:rPr>
                  <a:t> </a:t>
                </a:r>
              </a:p>
            </p:txBody>
          </p:sp>
        </mc:Fallback>
      </mc:AlternateContent>
      <p:sp>
        <p:nvSpPr>
          <p:cNvPr id="14" name="Rounded Rectangle 13"/>
          <p:cNvSpPr/>
          <p:nvPr/>
        </p:nvSpPr>
        <p:spPr>
          <a:xfrm>
            <a:off x="4876800" y="1398114"/>
            <a:ext cx="4038600" cy="264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5181600" y="1575861"/>
            <a:ext cx="3352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2 groups estimating the pooled SD. </a:t>
            </a:r>
          </a:p>
        </p:txBody>
      </p:sp>
      <p:sp>
        <p:nvSpPr>
          <p:cNvPr id="17" name="TextBox 16"/>
          <p:cNvSpPr txBox="1"/>
          <p:nvPr/>
        </p:nvSpPr>
        <p:spPr>
          <a:xfrm>
            <a:off x="304800" y="4250681"/>
            <a:ext cx="8610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With all 7 groups estimating the pooled SD, bigger ‘n’ greater </a:t>
            </a:r>
            <a:r>
              <a:rPr kumimoji="0" lang="en-US" sz="1800" b="1" i="0" u="none" strike="noStrike" kern="1200" cap="none" spc="0" normalizeH="0" baseline="0" noProof="0" dirty="0" err="1">
                <a:ln>
                  <a:noFill/>
                </a:ln>
                <a:solidFill>
                  <a:srgbClr val="FF0000"/>
                </a:solidFill>
                <a:effectLst/>
                <a:uLnTx/>
                <a:uFillTx/>
                <a:latin typeface="Calibri"/>
                <a:ea typeface="+mn-ea"/>
                <a:cs typeface="+mn-cs"/>
              </a:rPr>
              <a:t>df</a:t>
            </a:r>
            <a:r>
              <a:rPr kumimoji="0" lang="en-US" sz="1800" b="0" i="0" u="none" strike="noStrike" kern="1200" cap="none" spc="0" normalizeH="0" baseline="0" noProof="0" dirty="0">
                <a:ln>
                  <a:noFill/>
                </a:ln>
                <a:solidFill>
                  <a:prstClr val="black"/>
                </a:solidFill>
                <a:effectLst/>
                <a:uLnTx/>
                <a:uFillTx/>
                <a:latin typeface="Calibri"/>
                <a:ea typeface="+mn-ea"/>
                <a:cs typeface="+mn-cs"/>
              </a:rPr>
              <a:t>! More POWER!!!</a:t>
            </a:r>
          </a:p>
        </p:txBody>
      </p:sp>
      <p:sp>
        <p:nvSpPr>
          <p:cNvPr id="18" name="Rounded Rectangle 17"/>
          <p:cNvSpPr/>
          <p:nvPr/>
        </p:nvSpPr>
        <p:spPr>
          <a:xfrm>
            <a:off x="127116" y="4114800"/>
            <a:ext cx="8940683" cy="2640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8"/>
          <p:cNvSpPr txBox="1"/>
          <p:nvPr/>
        </p:nvSpPr>
        <p:spPr>
          <a:xfrm>
            <a:off x="1755494" y="6364111"/>
            <a:ext cx="16752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P-value  = .0006</a:t>
            </a:r>
          </a:p>
        </p:txBody>
      </p:sp>
      <p:sp>
        <p:nvSpPr>
          <p:cNvPr id="3" name="Rectangle 2"/>
          <p:cNvSpPr/>
          <p:nvPr/>
        </p:nvSpPr>
        <p:spPr>
          <a:xfrm>
            <a:off x="3360229" y="6019800"/>
            <a:ext cx="221171" cy="230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6893923" y="3533907"/>
            <a:ext cx="221171" cy="2091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9704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2290"/>
                                        </p:tgtEl>
                                        <p:attrNameLst>
                                          <p:attrName>style.visibility</p:attrName>
                                        </p:attrNameLst>
                                      </p:cBhvr>
                                      <p:to>
                                        <p:strVal val="visible"/>
                                      </p:to>
                                    </p:set>
                                    <p:animEffect transition="in" filter="fade">
                                      <p:cBhvr>
                                        <p:cTn id="28" dur="500"/>
                                        <p:tgtEl>
                                          <p:spTgt spid="122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9" grpId="0"/>
      <p:bldP spid="12" grpId="0"/>
      <p:bldP spid="13" grpId="0"/>
      <p:bldP spid="14" grpId="0" animBg="1"/>
      <p:bldP spid="15" grpId="0"/>
      <p:bldP spid="17" grpId="0"/>
      <p:bldP spid="18" grpId="0" animBg="1"/>
      <p:bldP spid="19" grpId="0"/>
      <p:bldP spid="3" grpId="0" animBg="1"/>
      <p:bldP spid="20"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Spock Data Steps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1981200"/>
            <a:ext cx="3987800" cy="28702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49" y="5257800"/>
            <a:ext cx="6477000" cy="927100"/>
          </a:xfrm>
          <a:prstGeom prst="rect">
            <a:avLst/>
          </a:prstGeom>
        </p:spPr>
      </p:pic>
      <p:sp>
        <p:nvSpPr>
          <p:cNvPr id="6" name="TextBox 5"/>
          <p:cNvSpPr txBox="1"/>
          <p:nvPr/>
        </p:nvSpPr>
        <p:spPr>
          <a:xfrm>
            <a:off x="5257800" y="2574250"/>
            <a:ext cx="34137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Question:</a:t>
            </a:r>
            <a:r>
              <a:rPr kumimoji="0" lang="en-US" sz="1800" b="0" i="0" u="none" strike="noStrike" kern="1200" cap="none" spc="0" normalizeH="0" baseline="0" noProof="0" dirty="0">
                <a:ln>
                  <a:noFill/>
                </a:ln>
                <a:solidFill>
                  <a:prstClr val="black"/>
                </a:solidFill>
                <a:effectLst/>
                <a:uLnTx/>
                <a:uFillTx/>
                <a:latin typeface="Calibri"/>
                <a:ea typeface="+mn-ea"/>
                <a:cs typeface="+mn-cs"/>
              </a:rPr>
              <a:t> Suppose we wish to test if the “S” judge’s venires are different from the “F” judge’s.</a:t>
            </a:r>
          </a:p>
        </p:txBody>
      </p:sp>
    </p:spTree>
    <p:extLst>
      <p:ext uri="{BB962C8B-B14F-4D97-AF65-F5344CB8AC3E}">
        <p14:creationId xmlns:p14="http://schemas.microsoft.com/office/powerpoint/2010/main" val="244020151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06" y="2561216"/>
            <a:ext cx="4724400" cy="3612776"/>
          </a:xfrm>
          <a:prstGeom prst="rect">
            <a:avLst/>
          </a:prstGeom>
        </p:spPr>
      </p:pic>
      <p:sp>
        <p:nvSpPr>
          <p:cNvPr id="2" name="Title 1"/>
          <p:cNvSpPr>
            <a:spLocks noGrp="1"/>
          </p:cNvSpPr>
          <p:nvPr>
            <p:ph type="title"/>
          </p:nvPr>
        </p:nvSpPr>
        <p:spPr/>
        <p:txBody>
          <a:bodyPr>
            <a:normAutofit fontScale="90000"/>
          </a:bodyPr>
          <a:lstStyle/>
          <a:p>
            <a:r>
              <a:rPr lang="en-US" dirty="0"/>
              <a:t>Two Judge Analysis w/</a:t>
            </a:r>
            <a:br>
              <a:rPr lang="en-US" dirty="0"/>
            </a:br>
            <a:r>
              <a:rPr lang="en-US" dirty="0"/>
              <a:t>t-Tools</a:t>
            </a:r>
          </a:p>
        </p:txBody>
      </p:sp>
      <p:sp>
        <p:nvSpPr>
          <p:cNvPr id="6" name="Frame 5"/>
          <p:cNvSpPr/>
          <p:nvPr/>
        </p:nvSpPr>
        <p:spPr>
          <a:xfrm>
            <a:off x="1066800" y="4113904"/>
            <a:ext cx="3352800" cy="2286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p:cNvSpPr txBox="1"/>
          <p:nvPr/>
        </p:nvSpPr>
        <p:spPr>
          <a:xfrm>
            <a:off x="5943600" y="2406134"/>
            <a:ext cx="30480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Statistical Conclusion: </a:t>
            </a:r>
            <a:r>
              <a:rPr kumimoji="0" lang="en-US" sz="1800" b="0" i="0" u="none" strike="noStrike" kern="1200" cap="none" spc="0" normalizeH="0" baseline="0" noProof="0" dirty="0">
                <a:ln>
                  <a:noFill/>
                </a:ln>
                <a:solidFill>
                  <a:prstClr val="black"/>
                </a:solidFill>
                <a:effectLst/>
                <a:uLnTx/>
                <a:uFillTx/>
                <a:latin typeface="Calibri"/>
                <a:ea typeface="+mn-ea"/>
                <a:cs typeface="+mn-cs"/>
              </a:rPr>
              <a:t>We find that there is substantial evidence that the difference in the mean percentage of females on judge S and judge F venires is not equal to zero.</a:t>
            </a:r>
          </a:p>
        </p:txBody>
      </p:sp>
      <p:sp>
        <p:nvSpPr>
          <p:cNvPr id="8" name="Frame 7"/>
          <p:cNvSpPr/>
          <p:nvPr/>
        </p:nvSpPr>
        <p:spPr>
          <a:xfrm>
            <a:off x="1905000" y="4884421"/>
            <a:ext cx="2667000" cy="22008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1761566"/>
            <a:ext cx="4206240" cy="794880"/>
          </a:xfrm>
          <a:prstGeom prst="rect">
            <a:avLst/>
          </a:prstGeom>
        </p:spPr>
      </p:pic>
      <p:sp>
        <p:nvSpPr>
          <p:cNvPr id="13" name="TextBox 12"/>
          <p:cNvSpPr txBox="1"/>
          <p:nvPr/>
        </p:nvSpPr>
        <p:spPr>
          <a:xfrm>
            <a:off x="6207162" y="4518212"/>
            <a:ext cx="282179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Estimated Diff      = -12.1778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Sp</a:t>
            </a:r>
            <a:r>
              <a:rPr kumimoji="0" lang="en-US" sz="1800" b="0" i="0" u="none" strike="noStrike" kern="1200" cap="none" spc="0" normalizeH="0" baseline="0" noProof="0" dirty="0">
                <a:ln>
                  <a:noFill/>
                </a:ln>
                <a:solidFill>
                  <a:prstClr val="black"/>
                </a:solidFill>
                <a:effectLst/>
                <a:uLnTx/>
                <a:uFillTx/>
                <a:latin typeface="Calibri"/>
                <a:ea typeface="+mn-ea"/>
                <a:cs typeface="+mn-cs"/>
              </a:rPr>
              <a:t>	              =  5.5234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Pooled Std. Error =   2.6038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t-Statistic               =   -4.68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Deg. of freedom   =  16</a:t>
            </a:r>
          </a:p>
        </p:txBody>
      </p:sp>
    </p:spTree>
    <p:extLst>
      <p:ext uri="{BB962C8B-B14F-4D97-AF65-F5344CB8AC3E}">
        <p14:creationId xmlns:p14="http://schemas.microsoft.com/office/powerpoint/2010/main" val="2986167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81988"/>
          <a:stretch/>
        </p:blipFill>
        <p:spPr>
          <a:xfrm>
            <a:off x="4100541" y="3597558"/>
            <a:ext cx="4781229" cy="745850"/>
          </a:xfrm>
          <a:prstGeom prst="rect">
            <a:avLst/>
          </a:prstGeom>
        </p:spPr>
      </p:pic>
      <p:sp>
        <p:nvSpPr>
          <p:cNvPr id="2" name="Title 1"/>
          <p:cNvSpPr>
            <a:spLocks noGrp="1"/>
          </p:cNvSpPr>
          <p:nvPr>
            <p:ph type="title"/>
          </p:nvPr>
        </p:nvSpPr>
        <p:spPr>
          <a:xfrm>
            <a:off x="457200" y="286604"/>
            <a:ext cx="7909560" cy="1450757"/>
          </a:xfrm>
        </p:spPr>
        <p:txBody>
          <a:bodyPr/>
          <a:lstStyle/>
          <a:p>
            <a:r>
              <a:rPr lang="en-US" dirty="0"/>
              <a:t>Two Judge Analysis w/</a:t>
            </a:r>
            <a:br>
              <a:rPr lang="en-US" dirty="0"/>
            </a:br>
            <a:r>
              <a:rPr lang="en-US" dirty="0"/>
              <a:t>Several-Groups</a:t>
            </a:r>
          </a:p>
        </p:txBody>
      </p:sp>
      <p:sp>
        <p:nvSpPr>
          <p:cNvPr id="6" name="Frame 5"/>
          <p:cNvSpPr/>
          <p:nvPr/>
        </p:nvSpPr>
        <p:spPr>
          <a:xfrm>
            <a:off x="4304839" y="3657600"/>
            <a:ext cx="4508799" cy="67232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p:nvPr/>
        </p:nvSpPr>
        <p:spPr>
          <a:xfrm>
            <a:off x="6416027" y="397407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39" y="5234306"/>
            <a:ext cx="7239000" cy="992960"/>
          </a:xfrm>
          <a:prstGeom prst="rect">
            <a:avLst/>
          </a:prstGeom>
        </p:spPr>
      </p:pic>
      <p:sp>
        <p:nvSpPr>
          <p:cNvPr id="14" name="TextBox 13"/>
          <p:cNvSpPr txBox="1"/>
          <p:nvPr/>
        </p:nvSpPr>
        <p:spPr>
          <a:xfrm>
            <a:off x="562087" y="2001850"/>
            <a:ext cx="2927596"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From PROC 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Estimated Diff      =   -12.1778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Sp</a:t>
            </a:r>
            <a:r>
              <a:rPr kumimoji="0" lang="en-US" sz="1800" b="0" i="0" u="none" strike="noStrike" kern="1200" cap="none" spc="0" normalizeH="0" baseline="0" noProof="0" dirty="0">
                <a:ln>
                  <a:noFill/>
                </a:ln>
                <a:solidFill>
                  <a:prstClr val="black"/>
                </a:solidFill>
                <a:effectLst/>
                <a:uLnTx/>
                <a:uFillTx/>
                <a:latin typeface="Calibri"/>
                <a:ea typeface="+mn-ea"/>
                <a:cs typeface="+mn-cs"/>
              </a:rPr>
              <a:t>	              =    5.5234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Pooled Std. Error =     2.6038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t-Statistic               =   -4.68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Deg. of freedom   =  16</a:t>
            </a:r>
          </a:p>
        </p:txBody>
      </p:sp>
      <p:sp>
        <p:nvSpPr>
          <p:cNvPr id="16" name="TextBox 15"/>
          <p:cNvSpPr txBox="1"/>
          <p:nvPr/>
        </p:nvSpPr>
        <p:spPr>
          <a:xfrm>
            <a:off x="567690" y="4061887"/>
            <a:ext cx="31215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Deg. of freedom   =  46 – 7 = 39</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63616"/>
          <a:stretch/>
        </p:blipFill>
        <p:spPr>
          <a:xfrm>
            <a:off x="4221766" y="2059398"/>
            <a:ext cx="4614570" cy="1454068"/>
          </a:xfrm>
          <a:prstGeom prst="rect">
            <a:avLst/>
          </a:prstGeom>
        </p:spPr>
      </p:pic>
      <p:sp>
        <p:nvSpPr>
          <p:cNvPr id="19" name="Frame 18"/>
          <p:cNvSpPr/>
          <p:nvPr/>
        </p:nvSpPr>
        <p:spPr>
          <a:xfrm>
            <a:off x="5514475" y="2955088"/>
            <a:ext cx="304800" cy="23156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58303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Judge Analysis:</a:t>
            </a:r>
            <a:br>
              <a:rPr lang="en-US" dirty="0"/>
            </a:br>
            <a:r>
              <a:rPr lang="en-US" dirty="0"/>
              <a:t>Conclusion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3429000"/>
                <a:ext cx="7711441" cy="2743200"/>
              </a:xfrm>
            </p:spPr>
            <p:txBody>
              <a:bodyPr>
                <a:normAutofit fontScale="92500" lnSpcReduction="10000"/>
              </a:bodyPr>
              <a:lstStyle/>
              <a:p>
                <a:r>
                  <a:rPr lang="en-US" dirty="0"/>
                  <a:t>We can use regular t-Tools or several-group analysis.</a:t>
                </a:r>
              </a:p>
              <a:p>
                <a:endParaRPr lang="en-US" dirty="0"/>
              </a:p>
              <a:p>
                <a:r>
                  <a:rPr lang="en-US" dirty="0"/>
                  <a:t>The several-group analysis allows us to use all of the available information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 </m:t>
                    </m:r>
                  </m:oMath>
                </a14:m>
                <a:r>
                  <a:rPr lang="en-US" dirty="0"/>
                  <a:t>larger degrees of freedom </a:t>
                </a:r>
                <a14:m>
                  <m:oMath xmlns:m="http://schemas.openxmlformats.org/officeDocument/2006/math">
                    <m:r>
                      <a:rPr lang="en-US" i="1" smtClean="0">
                        <a:latin typeface="Cambria Math" charset="0"/>
                        <a:ea typeface="Cambria Math" charset="0"/>
                        <a:cs typeface="Cambria Math" charset="0"/>
                      </a:rPr>
                      <m:t>→</m:t>
                    </m:r>
                  </m:oMath>
                </a14:m>
                <a:r>
                  <a:rPr lang="en-US" dirty="0"/>
                  <a:t> </a:t>
                </a:r>
                <a:r>
                  <a:rPr lang="en-US" sz="3200" dirty="0"/>
                  <a:t>more power</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3429000"/>
                <a:ext cx="7711441" cy="2743200"/>
              </a:xfrm>
              <a:blipFill rotWithShape="0">
                <a:blip r:embed="rId2"/>
                <a:stretch>
                  <a:fillRect l="-1581" t="-4444" r="-1028" b="-6889"/>
                </a:stretch>
              </a:blipFill>
            </p:spPr>
            <p:txBody>
              <a:bodyPr/>
              <a:lstStyle/>
              <a:p>
                <a:r>
                  <a:rPr lang="en-US">
                    <a:noFill/>
                  </a:rPr>
                  <a:t> </a:t>
                </a:r>
              </a:p>
            </p:txBody>
          </p:sp>
        </mc:Fallback>
      </mc:AlternateContent>
      <p:sp>
        <p:nvSpPr>
          <p:cNvPr id="4" name="TextBox 3"/>
          <p:cNvSpPr txBox="1"/>
          <p:nvPr/>
        </p:nvSpPr>
        <p:spPr>
          <a:xfrm>
            <a:off x="822959" y="1981200"/>
            <a:ext cx="34137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Question:</a:t>
            </a:r>
            <a:r>
              <a:rPr kumimoji="0" lang="en-US" sz="1800" b="0" i="0" u="none" strike="noStrike" kern="1200" cap="none" spc="0" normalizeH="0" baseline="0" noProof="0" dirty="0">
                <a:ln>
                  <a:noFill/>
                </a:ln>
                <a:solidFill>
                  <a:prstClr val="black"/>
                </a:solidFill>
                <a:effectLst/>
                <a:uLnTx/>
                <a:uFillTx/>
                <a:latin typeface="Calibri"/>
                <a:ea typeface="+mn-ea"/>
                <a:cs typeface="+mn-cs"/>
              </a:rPr>
              <a:t> Suppose we wish to test if the “S” judge’s venires are different from the “F” judge’s.</a:t>
            </a:r>
          </a:p>
        </p:txBody>
      </p:sp>
      <p:sp>
        <p:nvSpPr>
          <p:cNvPr id="7" name="TextBox 6"/>
          <p:cNvSpPr txBox="1"/>
          <p:nvPr/>
        </p:nvSpPr>
        <p:spPr>
          <a:xfrm>
            <a:off x="4800600" y="1977390"/>
            <a:ext cx="341376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Answer:</a:t>
            </a:r>
            <a:r>
              <a:rPr kumimoji="0" lang="en-US" sz="1800" b="0" i="0" u="none" strike="noStrike" kern="1200" cap="none" spc="0" normalizeH="0" baseline="0" noProof="0" dirty="0">
                <a:ln>
                  <a:noFill/>
                </a:ln>
                <a:solidFill>
                  <a:prstClr val="black"/>
                </a:solidFill>
                <a:effectLst/>
                <a:uLnTx/>
                <a:uFillTx/>
                <a:latin typeface="Calibri"/>
                <a:ea typeface="+mn-ea"/>
                <a:cs typeface="+mn-cs"/>
              </a:rPr>
              <a:t> There is evidence that the mean of the two groups is different.</a:t>
            </a:r>
          </a:p>
        </p:txBody>
      </p:sp>
    </p:spTree>
    <p:extLst>
      <p:ext uri="{BB962C8B-B14F-4D97-AF65-F5344CB8AC3E}">
        <p14:creationId xmlns:p14="http://schemas.microsoft.com/office/powerpoint/2010/main" val="78646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1143000"/>
          </a:xfrm>
        </p:spPr>
        <p:txBody>
          <a:bodyPr/>
          <a:lstStyle/>
          <a:p>
            <a:r>
              <a:rPr lang="en-US" dirty="0"/>
              <a:t>Spock Trial QOI 2 </a:t>
            </a:r>
          </a:p>
        </p:txBody>
      </p:sp>
      <p:sp>
        <p:nvSpPr>
          <p:cNvPr id="3" name="Content Placeholder 2"/>
          <p:cNvSpPr>
            <a:spLocks noGrp="1"/>
          </p:cNvSpPr>
          <p:nvPr>
            <p:ph idx="1"/>
          </p:nvPr>
        </p:nvSpPr>
        <p:spPr>
          <a:xfrm>
            <a:off x="228600" y="3048000"/>
            <a:ext cx="8686800" cy="2452687"/>
          </a:xfrm>
        </p:spPr>
        <p:txBody>
          <a:bodyPr>
            <a:normAutofit fontScale="70000" lnSpcReduction="20000"/>
          </a:bodyPr>
          <a:lstStyle/>
          <a:p>
            <a:pPr>
              <a:buFont typeface="Arial" charset="0"/>
              <a:buChar char="•"/>
            </a:pPr>
            <a:r>
              <a:rPr lang="en-US" dirty="0"/>
              <a:t> QOI2: Is the percent of women on recent venires of Spock’s judge (which we will call S) significantly lower than those of 6 other judges (which we notate A to F)?</a:t>
            </a:r>
          </a:p>
          <a:p>
            <a:pPr>
              <a:buFont typeface="Arial" charset="0"/>
              <a:buChar char="•"/>
            </a:pPr>
            <a:r>
              <a:rPr lang="en-US" dirty="0"/>
              <a:t>There are two key questions:</a:t>
            </a:r>
          </a:p>
          <a:p>
            <a:pPr marL="544068" lvl="1" indent="-342900">
              <a:buFont typeface="+mj-lt"/>
              <a:buAutoNum type="arabicPeriod"/>
            </a:pPr>
            <a:r>
              <a:rPr lang="en-US" dirty="0"/>
              <a:t>Is there evidence that women are underrepresented on S’s venires relative to A to F’s?</a:t>
            </a:r>
          </a:p>
          <a:p>
            <a:pPr marL="544068" lvl="1" indent="-342900">
              <a:buFont typeface="+mj-lt"/>
              <a:buAutoNum type="arabicPeriod"/>
            </a:pPr>
            <a:r>
              <a:rPr lang="en-US" dirty="0"/>
              <a:t>Is there evidence of a difference in women’s representation on A to F’s venires?</a:t>
            </a:r>
          </a:p>
          <a:p>
            <a:pPr lvl="1">
              <a:buFont typeface="Arial" charset="0"/>
              <a:buChar char="•"/>
            </a:pPr>
            <a:endParaRPr lang="en-US" dirty="0"/>
          </a:p>
          <a:p>
            <a:pPr lvl="1">
              <a:buFont typeface="Arial" charset="0"/>
              <a:buChar char="•"/>
            </a:pPr>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80962"/>
            <a:ext cx="130984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99" y="37603"/>
            <a:ext cx="1309841" cy="1686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381000" y="5243513"/>
            <a:ext cx="8763000" cy="245268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4F81BD"/>
              </a:buClr>
              <a:buSzPct val="100000"/>
              <a:buFont typeface="Arial" charset="0"/>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The question of interest is addressed by 1</a:t>
            </a:r>
          </a:p>
          <a:p>
            <a:pPr marL="91440" marR="0" lvl="0" indent="-91440" algn="l" defTabSz="914400" rtl="0" eaLnBrk="1" fontAlgn="auto" latinLnBrk="0" hangingPunct="1">
              <a:lnSpc>
                <a:spcPct val="90000"/>
              </a:lnSpc>
              <a:spcBef>
                <a:spcPts val="1200"/>
              </a:spcBef>
              <a:spcAft>
                <a:spcPts val="200"/>
              </a:spcAft>
              <a:buClr>
                <a:srgbClr val="4F81BD"/>
              </a:buClr>
              <a:buSzPct val="100000"/>
              <a:buFont typeface="Arial" charset="0"/>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The strength of the result in 1 would be substantially diminished if 2 is true</a:t>
            </a:r>
          </a:p>
        </p:txBody>
      </p:sp>
      <p:sp>
        <p:nvSpPr>
          <p:cNvPr id="4" name="Rectangle 3"/>
          <p:cNvSpPr/>
          <p:nvPr/>
        </p:nvSpPr>
        <p:spPr>
          <a:xfrm>
            <a:off x="375843" y="1836292"/>
            <a:ext cx="823991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defense argued that the judge in this case had a history of venires that underrepresented women, which is contrary to the law.</a:t>
            </a:r>
          </a:p>
        </p:txBody>
      </p:sp>
    </p:spTree>
    <p:extLst>
      <p:ext uri="{BB962C8B-B14F-4D97-AF65-F5344CB8AC3E}">
        <p14:creationId xmlns:p14="http://schemas.microsoft.com/office/powerpoint/2010/main" val="204685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fade">
                                      <p:cBhvr>
                                        <p:cTn id="7" dur="500"/>
                                        <p:tgtEl>
                                          <p:spTgt spid="2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99060" y="2514600"/>
                <a:ext cx="89916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Since we found that there was evidence that at least one of the means was different than the others, we will first (Step 1) test to see if there is evidence that the other 6 judges have similar mean female representation in their venires.  If there is no evidence their means are different then (Step 2) we have them share a mean (</a:t>
                </a:r>
                <a14:m>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𝑂</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 and compare Spock’s judge’s (</a:t>
                </a:r>
                <a14:m>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𝑆</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mean with </a:t>
                </a: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𝑂</m:t>
                        </m:r>
                      </m:sub>
                    </m:sSub>
                  </m:oMath>
                </a14:m>
                <a:r>
                  <a:rPr kumimoji="0" lang="en-US" sz="2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4" name="Rectangle 3"/>
              <p:cNvSpPr>
                <a:spLocks noRot="1" noChangeAspect="1" noMove="1" noResize="1" noEditPoints="1" noAdjustHandles="1" noChangeArrowheads="1" noChangeShapeType="1" noTextEdit="1"/>
              </p:cNvSpPr>
              <p:nvPr/>
            </p:nvSpPr>
            <p:spPr>
              <a:xfrm>
                <a:off x="99060" y="2514600"/>
                <a:ext cx="8991600" cy="3539430"/>
              </a:xfrm>
              <a:prstGeom prst="rect">
                <a:avLst/>
              </a:prstGeom>
              <a:blipFill rotWithShape="0">
                <a:blip r:embed="rId2"/>
                <a:stretch>
                  <a:fillRect l="-203" t="-1724" r="-1085"/>
                </a:stretch>
              </a:blipFill>
            </p:spPr>
            <p:txBody>
              <a:bodyPr/>
              <a:lstStyle/>
              <a:p>
                <a:r>
                  <a:rPr lang="en-US">
                    <a:noFill/>
                  </a:rPr>
                  <a:t> </a:t>
                </a:r>
              </a:p>
            </p:txBody>
          </p:sp>
        </mc:Fallback>
      </mc:AlternateContent>
      <p:sp>
        <p:nvSpPr>
          <p:cNvPr id="8" name="Title 1"/>
          <p:cNvSpPr>
            <a:spLocks noGrp="1"/>
          </p:cNvSpPr>
          <p:nvPr>
            <p:ph type="title"/>
          </p:nvPr>
        </p:nvSpPr>
        <p:spPr>
          <a:xfrm>
            <a:off x="822960" y="286604"/>
            <a:ext cx="7543800" cy="1450757"/>
          </a:xfrm>
        </p:spPr>
        <p:txBody>
          <a:bodyPr/>
          <a:lstStyle/>
          <a:p>
            <a:r>
              <a:rPr lang="en-US" dirty="0"/>
              <a:t>Spock: The Strategy</a:t>
            </a:r>
          </a:p>
        </p:txBody>
      </p:sp>
    </p:spTree>
    <p:extLst>
      <p:ext uri="{BB962C8B-B14F-4D97-AF65-F5344CB8AC3E}">
        <p14:creationId xmlns:p14="http://schemas.microsoft.com/office/powerpoint/2010/main" val="152094258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Compare Judges A - F</a:t>
            </a:r>
          </a:p>
        </p:txBody>
      </p:sp>
      <p:sp>
        <p:nvSpPr>
          <p:cNvPr id="4" name="TextBox 3"/>
          <p:cNvSpPr txBox="1"/>
          <p:nvPr/>
        </p:nvSpPr>
        <p:spPr>
          <a:xfrm>
            <a:off x="381000" y="2057400"/>
            <a:ext cx="868679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All “other” means are equal (A, B, C, D, E, F)</a:t>
            </a:r>
            <a:r>
              <a:rPr kumimoji="0" lang="en-US" sz="2800" b="0" i="0" u="none" strike="noStrike" kern="1200" cap="none" spc="0" normalizeH="0" baseline="-2500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least 2 “other” means are different (A, B, C, D, E, F)</a:t>
            </a:r>
          </a:p>
        </p:txBody>
      </p:sp>
      <p:sp>
        <p:nvSpPr>
          <p:cNvPr id="5" name="Rectangle 4"/>
          <p:cNvSpPr/>
          <p:nvPr/>
        </p:nvSpPr>
        <p:spPr>
          <a:xfrm>
            <a:off x="1712929" y="4812244"/>
            <a:ext cx="557810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Full Model: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s</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A </a:t>
            </a:r>
            <a:r>
              <a:rPr kumimoji="0" lang="en-US" sz="2800" b="0" i="0" u="none" strike="noStrike" kern="1200" cap="none" spc="0" normalizeH="0" baseline="0" noProof="0" dirty="0">
                <a:ln>
                  <a:noFill/>
                </a:ln>
                <a:solidFill>
                  <a:prstClr val="black"/>
                </a:solidFill>
                <a:effectLst/>
                <a:uLnTx/>
                <a:uFillTx/>
                <a:latin typeface="Calibri"/>
                <a:ea typeface="+mn-ea"/>
                <a:cs typeface="+mn-cs"/>
              </a:rPr>
              <a:t>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B</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C</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D</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E</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F</a:t>
            </a:r>
          </a:p>
        </p:txBody>
      </p:sp>
      <p:sp>
        <p:nvSpPr>
          <p:cNvPr id="6" name="Rectangle 5"/>
          <p:cNvSpPr/>
          <p:nvPr/>
        </p:nvSpPr>
        <p:spPr>
          <a:xfrm>
            <a:off x="1563670" y="4289024"/>
            <a:ext cx="580356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Reduced Model: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s</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 </a:t>
            </a:r>
            <a:r>
              <a:rPr kumimoji="0" lang="en-US" sz="2800" b="0" i="0" u="none" strike="noStrike" kern="1200" cap="none" spc="0" normalizeH="0" baseline="0" noProof="0" dirty="0">
                <a:ln>
                  <a:noFill/>
                </a:ln>
                <a:solidFill>
                  <a:prstClr val="black"/>
                </a:solidFill>
                <a:effectLst/>
                <a:uLnTx/>
                <a:uFillTx/>
                <a:latin typeface="Calibri"/>
                <a:ea typeface="+mn-ea"/>
                <a:cs typeface="+mn-cs"/>
              </a:rPr>
              <a:t>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a:t>
            </a:r>
            <a:r>
              <a:rPr kumimoji="0" lang="en-US" sz="2800" b="0" i="0" u="none" strike="noStrike" kern="1200" cap="none" spc="0" normalizeH="0" baseline="0" noProof="0" dirty="0">
                <a:ln>
                  <a:noFill/>
                </a:ln>
                <a:solidFill>
                  <a:prstClr val="black"/>
                </a:solidFill>
                <a:effectLst/>
                <a:uLnTx/>
                <a:uFillTx/>
                <a:latin typeface="Calibri"/>
                <a:ea typeface="+mn-ea"/>
                <a:cs typeface="+mn-cs"/>
              </a:rPr>
              <a:t> µ</a:t>
            </a:r>
            <a:r>
              <a:rPr kumimoji="0" lang="en-US" sz="28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20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7" name="Rectangle 6"/>
          <p:cNvSpPr/>
          <p:nvPr/>
        </p:nvSpPr>
        <p:spPr>
          <a:xfrm>
            <a:off x="539584" y="3276600"/>
            <a:ext cx="79248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But … Let’s use </a:t>
            </a:r>
            <a:r>
              <a:rPr kumimoji="0" lang="en-US" sz="1800" b="0" i="0" u="sng" strike="noStrike" kern="1200" cap="none" spc="0" normalizeH="0" baseline="0" noProof="0" dirty="0">
                <a:ln>
                  <a:noFill/>
                </a:ln>
                <a:solidFill>
                  <a:prstClr val="black"/>
                </a:solidFill>
                <a:effectLst/>
                <a:uLnTx/>
                <a:uFillTx/>
                <a:latin typeface="Calibri"/>
                <a:ea typeface="+mn-ea"/>
                <a:cs typeface="+mn-cs"/>
              </a:rPr>
              <a:t>all the data </a:t>
            </a:r>
            <a:r>
              <a:rPr kumimoji="0" lang="en-US" sz="1800" b="0" i="0" u="none" strike="noStrike" kern="1200" cap="none" spc="0" normalizeH="0" baseline="0" noProof="0" dirty="0">
                <a:ln>
                  <a:noFill/>
                </a:ln>
                <a:solidFill>
                  <a:prstClr val="black"/>
                </a:solidFill>
                <a:effectLst/>
                <a:uLnTx/>
                <a:uFillTx/>
                <a:latin typeface="Calibri"/>
                <a:ea typeface="+mn-ea"/>
                <a:cs typeface="+mn-cs"/>
              </a:rPr>
              <a:t>to estimate the pooled standard deviation!</a:t>
            </a:r>
          </a:p>
        </p:txBody>
      </p:sp>
    </p:spTree>
    <p:extLst>
      <p:ext uri="{BB962C8B-B14F-4D97-AF65-F5344CB8AC3E}">
        <p14:creationId xmlns:p14="http://schemas.microsoft.com/office/powerpoint/2010/main" val="422526597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94432"/>
            <a:ext cx="5220559" cy="487362"/>
          </a:xfrm>
        </p:spPr>
        <p:txBody>
          <a:bodyPr>
            <a:normAutofit fontScale="90000"/>
          </a:bodyPr>
          <a:lstStyle/>
          <a:p>
            <a:r>
              <a:rPr lang="en-US" dirty="0"/>
              <a:t>Different Models in SAS</a:t>
            </a:r>
          </a:p>
        </p:txBody>
      </p:sp>
      <p:sp>
        <p:nvSpPr>
          <p:cNvPr id="4" name="Rectangle 3"/>
          <p:cNvSpPr/>
          <p:nvPr/>
        </p:nvSpPr>
        <p:spPr>
          <a:xfrm>
            <a:off x="914400" y="2002636"/>
            <a:ext cx="352654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Least 2 are different (S, A, B, … F)</a:t>
            </a:r>
          </a:p>
        </p:txBody>
      </p:sp>
      <p:sp>
        <p:nvSpPr>
          <p:cNvPr id="5" name="Rectangle 4"/>
          <p:cNvSpPr/>
          <p:nvPr/>
        </p:nvSpPr>
        <p:spPr>
          <a:xfrm>
            <a:off x="304800" y="3128582"/>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Spock is different than the Others</a:t>
            </a:r>
          </a:p>
        </p:txBody>
      </p:sp>
      <p:sp>
        <p:nvSpPr>
          <p:cNvPr id="14" name="Rectangle 13"/>
          <p:cNvSpPr/>
          <p:nvPr/>
        </p:nvSpPr>
        <p:spPr>
          <a:xfrm>
            <a:off x="360191" y="3433382"/>
            <a:ext cx="474520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s</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 </a:t>
            </a: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5" name="Rectangle 14"/>
          <p:cNvSpPr/>
          <p:nvPr/>
        </p:nvSpPr>
        <p:spPr>
          <a:xfrm>
            <a:off x="1479041" y="2307436"/>
            <a:ext cx="25763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s</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A </a:t>
            </a: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B</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C</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D</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E</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F</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5791200" y="152400"/>
            <a:ext cx="2341135" cy="6040217"/>
          </a:xfrm>
          <a:prstGeom prst="rect">
            <a:avLst/>
          </a:prstGeom>
        </p:spPr>
      </p:pic>
      <p:pic>
        <p:nvPicPr>
          <p:cNvPr id="6" name="Picture 5"/>
          <p:cNvPicPr>
            <a:picLocks noChangeAspect="1"/>
          </p:cNvPicPr>
          <p:nvPr/>
        </p:nvPicPr>
        <p:blipFill>
          <a:blip r:embed="rId3"/>
          <a:stretch>
            <a:fillRect/>
          </a:stretch>
        </p:blipFill>
        <p:spPr>
          <a:xfrm>
            <a:off x="457200" y="4131976"/>
            <a:ext cx="4754931" cy="1261184"/>
          </a:xfrm>
          <a:prstGeom prst="rect">
            <a:avLst/>
          </a:prstGeom>
        </p:spPr>
      </p:pic>
    </p:spTree>
    <p:extLst>
      <p:ext uri="{BB962C8B-B14F-4D97-AF65-F5344CB8AC3E}">
        <p14:creationId xmlns:p14="http://schemas.microsoft.com/office/powerpoint/2010/main" val="2095730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409575" y="3770313"/>
            <a:ext cx="82296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2400" dirty="0"/>
              <a:t>The following are ages of 7 randomly selected patrons at the Beach Comber in South Mission Beach at 7pm! We assume that the data come from a normal distribution and would like to build a 95% confidence interval for the actual mean age of patrons at the Comber.</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a:t>Different Models in SAS</a:t>
            </a:r>
          </a:p>
        </p:txBody>
      </p:sp>
      <p:sp>
        <p:nvSpPr>
          <p:cNvPr id="4" name="Rectangle 3"/>
          <p:cNvSpPr/>
          <p:nvPr/>
        </p:nvSpPr>
        <p:spPr>
          <a:xfrm>
            <a:off x="413360" y="685800"/>
            <a:ext cx="352654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Least 2 are different (S, A, B, … F)</a:t>
            </a:r>
          </a:p>
        </p:txBody>
      </p:sp>
      <p:sp>
        <p:nvSpPr>
          <p:cNvPr id="5" name="Rectangle 4"/>
          <p:cNvSpPr/>
          <p:nvPr/>
        </p:nvSpPr>
        <p:spPr>
          <a:xfrm>
            <a:off x="-304800" y="4567535"/>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Spock is different than the Others</a:t>
            </a:r>
          </a:p>
        </p:txBody>
      </p:sp>
      <p:sp>
        <p:nvSpPr>
          <p:cNvPr id="14" name="Rectangle 13"/>
          <p:cNvSpPr/>
          <p:nvPr/>
        </p:nvSpPr>
        <p:spPr>
          <a:xfrm>
            <a:off x="-249409" y="4872335"/>
            <a:ext cx="474520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s</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 </a:t>
            </a: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o</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5" name="Rectangle 14"/>
          <p:cNvSpPr/>
          <p:nvPr/>
        </p:nvSpPr>
        <p:spPr>
          <a:xfrm>
            <a:off x="978001" y="990600"/>
            <a:ext cx="25763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s</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A </a:t>
            </a:r>
            <a:r>
              <a:rPr kumimoji="0" lang="en-US" sz="2400" b="0" i="0" u="none" strike="noStrike" kern="1200" cap="none" spc="0" normalizeH="0" baseline="0" noProof="0" dirty="0">
                <a:ln>
                  <a:noFill/>
                </a:ln>
                <a:solidFill>
                  <a:prstClr val="black"/>
                </a:solidFill>
                <a:effectLst/>
                <a:uLnTx/>
                <a:uFillTx/>
                <a:latin typeface="Calibri"/>
                <a:ea typeface="+mn-ea"/>
                <a:cs typeface="+mn-cs"/>
              </a:rPr>
              <a:t>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B</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C</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D</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E</a:t>
            </a:r>
            <a:r>
              <a:rPr kumimoji="0" lang="en-US" sz="2400" b="0" i="0" u="none" strike="noStrike" kern="1200" cap="none" spc="0" normalizeH="0" baseline="0" noProof="0" dirty="0">
                <a:ln>
                  <a:noFill/>
                </a:ln>
                <a:solidFill>
                  <a:prstClr val="black"/>
                </a:solidFill>
                <a:effectLst/>
                <a:uLnTx/>
                <a:uFillTx/>
                <a:latin typeface="Calibri"/>
                <a:ea typeface="+mn-ea"/>
                <a:cs typeface="+mn-cs"/>
              </a:rPr>
              <a:t> µ</a:t>
            </a:r>
            <a:r>
              <a:rPr kumimoji="0" lang="en-US" sz="2400" b="0" i="0" u="none" strike="noStrike" kern="1200" cap="none" spc="0" normalizeH="0" baseline="-25000" noProof="0" dirty="0">
                <a:ln>
                  <a:noFill/>
                </a:ln>
                <a:solidFill>
                  <a:prstClr val="black"/>
                </a:solidFill>
                <a:effectLst/>
                <a:uLnTx/>
                <a:uFillTx/>
                <a:latin typeface="Calibri"/>
                <a:ea typeface="+mn-ea"/>
                <a:cs typeface="+mn-cs"/>
              </a:rPr>
              <a:t>F</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6172200" y="685800"/>
            <a:ext cx="2341135" cy="6040217"/>
          </a:xfrm>
          <a:prstGeom prst="rect">
            <a:avLst/>
          </a:prstGeom>
        </p:spPr>
      </p:pic>
      <p:pic>
        <p:nvPicPr>
          <p:cNvPr id="6" name="Picture 5"/>
          <p:cNvPicPr>
            <a:picLocks noChangeAspect="1"/>
          </p:cNvPicPr>
          <p:nvPr/>
        </p:nvPicPr>
        <p:blipFill>
          <a:blip r:embed="rId3"/>
          <a:stretch>
            <a:fillRect/>
          </a:stretch>
        </p:blipFill>
        <p:spPr>
          <a:xfrm>
            <a:off x="670252" y="2158856"/>
            <a:ext cx="3738562" cy="2042987"/>
          </a:xfrm>
          <a:prstGeom prst="rect">
            <a:avLst/>
          </a:prstGeom>
        </p:spPr>
      </p:pic>
    </p:spTree>
    <p:extLst>
      <p:ext uri="{BB962C8B-B14F-4D97-AF65-F5344CB8AC3E}">
        <p14:creationId xmlns:p14="http://schemas.microsoft.com/office/powerpoint/2010/main" val="10879045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Two Models:</a:t>
            </a:r>
            <a:br>
              <a:rPr lang="en-US" dirty="0"/>
            </a:br>
            <a:r>
              <a:rPr lang="en-US" dirty="0"/>
              <a:t>Both are not Equal Means Model</a:t>
            </a:r>
          </a:p>
        </p:txBody>
      </p:sp>
      <p:graphicFrame>
        <p:nvGraphicFramePr>
          <p:cNvPr id="4" name="Table 3"/>
          <p:cNvGraphicFramePr>
            <a:graphicFrameLocks noGrp="1"/>
          </p:cNvGraphicFramePr>
          <p:nvPr>
            <p:extLst/>
          </p:nvPr>
        </p:nvGraphicFramePr>
        <p:xfrm>
          <a:off x="2438400" y="4793965"/>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48618" y="593193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Equal Means Model</a:t>
            </a:r>
          </a:p>
        </p:txBody>
      </p:sp>
      <p:cxnSp>
        <p:nvCxnSpPr>
          <p:cNvPr id="7" name="Straight Arrow Connector 6"/>
          <p:cNvCxnSpPr/>
          <p:nvPr/>
        </p:nvCxnSpPr>
        <p:spPr>
          <a:xfrm>
            <a:off x="1444018" y="568609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444018" y="6136593"/>
            <a:ext cx="838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8160" y="1864698"/>
            <a:ext cx="8153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SAS (proc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glm</a:t>
            </a:r>
            <a:r>
              <a:rPr kumimoji="0" lang="en-US" sz="1800" b="0" i="0" u="none" strike="noStrike" kern="1200" cap="none" spc="0" normalizeH="0" baseline="0" noProof="0" dirty="0">
                <a:ln>
                  <a:noFill/>
                </a:ln>
                <a:solidFill>
                  <a:prstClr val="black"/>
                </a:solidFill>
                <a:effectLst/>
                <a:uLnTx/>
                <a:uFillTx/>
                <a:latin typeface="Calibri"/>
                <a:ea typeface="+mn-ea"/>
                <a:cs typeface="+mn-cs"/>
              </a:rPr>
              <a:t>) compares models to the equal means model.  When you run proc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glm</a:t>
            </a:r>
            <a:r>
              <a:rPr kumimoji="0" lang="en-US" sz="1800" b="0" i="0" u="none" strike="noStrike" kern="1200" cap="none" spc="0" normalizeH="0" baseline="0" noProof="0" dirty="0">
                <a:ln>
                  <a:noFill/>
                </a:ln>
                <a:solidFill>
                  <a:prstClr val="black"/>
                </a:solidFill>
                <a:effectLst/>
                <a:uLnTx/>
                <a:uFillTx/>
                <a:latin typeface="Calibri"/>
                <a:ea typeface="+mn-ea"/>
                <a:cs typeface="+mn-cs"/>
              </a:rPr>
              <a:t>, it always makes the “Corrected Total Row” the equal means model.  However, we can build our own ANOVA table (BYOA) to compare two models, both of which are not the equal means model.  </a:t>
            </a:r>
          </a:p>
        </p:txBody>
      </p:sp>
      <p:sp>
        <p:nvSpPr>
          <p:cNvPr id="14" name="TextBox 13"/>
          <p:cNvSpPr txBox="1"/>
          <p:nvPr/>
        </p:nvSpPr>
        <p:spPr>
          <a:xfrm>
            <a:off x="476851" y="2962863"/>
            <a:ext cx="8153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To do this we will need to identify the “full” model and the “reduced” model.  The “full” model will be the model with the most parameters (means) in it while the “reduced model” will have fewer parameters.  (Note that the equal means model (with one parameter) is the most reduced model you can have.)</a:t>
            </a:r>
          </a:p>
        </p:txBody>
      </p:sp>
      <p:sp>
        <p:nvSpPr>
          <p:cNvPr id="16" name="TextBox 15"/>
          <p:cNvSpPr txBox="1"/>
          <p:nvPr/>
        </p:nvSpPr>
        <p:spPr>
          <a:xfrm>
            <a:off x="146899" y="5362925"/>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Separate Means Model</a:t>
            </a:r>
          </a:p>
        </p:txBody>
      </p:sp>
      <p:sp>
        <p:nvSpPr>
          <p:cNvPr id="18" name="TextBox 17"/>
          <p:cNvSpPr txBox="1"/>
          <p:nvPr/>
        </p:nvSpPr>
        <p:spPr>
          <a:xfrm>
            <a:off x="409222" y="6486491"/>
            <a:ext cx="18669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(Reduced Model)</a:t>
            </a:r>
          </a:p>
        </p:txBody>
      </p:sp>
      <p:sp>
        <p:nvSpPr>
          <p:cNvPr id="19" name="TextBox 18"/>
          <p:cNvSpPr txBox="1"/>
          <p:nvPr/>
        </p:nvSpPr>
        <p:spPr>
          <a:xfrm>
            <a:off x="1141281" y="5372414"/>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a:ea typeface="+mn-ea"/>
                <a:cs typeface="+mn-cs"/>
              </a:rPr>
              <a:t>(Full Model) </a:t>
            </a:r>
          </a:p>
        </p:txBody>
      </p:sp>
      <p:sp>
        <p:nvSpPr>
          <p:cNvPr id="20" name="TextBox 19"/>
          <p:cNvSpPr txBox="1"/>
          <p:nvPr/>
        </p:nvSpPr>
        <p:spPr>
          <a:xfrm>
            <a:off x="-242579" y="4191261"/>
            <a:ext cx="26809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Extra Sum of Squares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Test / BYOA</a:t>
            </a:r>
          </a:p>
        </p:txBody>
      </p:sp>
    </p:spTree>
    <p:extLst>
      <p:ext uri="{BB962C8B-B14F-4D97-AF65-F5344CB8AC3E}">
        <p14:creationId xmlns:p14="http://schemas.microsoft.com/office/powerpoint/2010/main" val="325859304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2800" y="3200400"/>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 Another Look</a:t>
            </a:r>
          </a:p>
        </p:txBody>
      </p:sp>
      <p:sp>
        <p:nvSpPr>
          <p:cNvPr id="5" name="Rectangle 4"/>
          <p:cNvSpPr/>
          <p:nvPr/>
        </p:nvSpPr>
        <p:spPr>
          <a:xfrm>
            <a:off x="2931923" y="3861894"/>
            <a:ext cx="37060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At least 2 are different (A,B,C …F) </a:t>
            </a:r>
          </a:p>
        </p:txBody>
      </p:sp>
      <p:sp>
        <p:nvSpPr>
          <p:cNvPr id="8" name="Rectangle 7"/>
          <p:cNvSpPr/>
          <p:nvPr/>
        </p:nvSpPr>
        <p:spPr>
          <a:xfrm>
            <a:off x="2362200" y="3569732"/>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A</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C</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are Equal</a:t>
            </a:r>
          </a:p>
        </p:txBody>
      </p:sp>
      <p:graphicFrame>
        <p:nvGraphicFramePr>
          <p:cNvPr id="9" name="Table 8"/>
          <p:cNvGraphicFramePr>
            <a:graphicFrameLocks noGrp="1"/>
          </p:cNvGraphicFramePr>
          <p:nvPr>
            <p:extLst/>
          </p:nvPr>
        </p:nvGraphicFramePr>
        <p:xfrm>
          <a:off x="1524000" y="5069840"/>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r>
                        <a:rPr lang="en-US" dirty="0"/>
                        <a:t>326.5</a:t>
                      </a:r>
                    </a:p>
                  </a:txBody>
                  <a:tcPr/>
                </a:tc>
                <a:tc>
                  <a:txBody>
                    <a:bodyPr/>
                    <a:lstStyle/>
                    <a:p>
                      <a:r>
                        <a:rPr lang="en-US" dirty="0"/>
                        <a:t>65.29</a:t>
                      </a:r>
                    </a:p>
                  </a:txBody>
                  <a:tcPr/>
                </a:tc>
                <a:tc>
                  <a:txBody>
                    <a:bodyPr/>
                    <a:lstStyle/>
                    <a:p>
                      <a:r>
                        <a:rPr lang="en-US" dirty="0"/>
                        <a:t>1.37</a:t>
                      </a:r>
                    </a:p>
                  </a:txBody>
                  <a:tcPr/>
                </a:tc>
                <a:tc>
                  <a:txBody>
                    <a:bodyPr/>
                    <a:lstStyle/>
                    <a:p>
                      <a:r>
                        <a:rPr lang="en-US" dirty="0"/>
                        <a:t>0.26</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39</a:t>
                      </a:r>
                    </a:p>
                  </a:txBody>
                  <a:tcPr/>
                </a:tc>
                <a:tc>
                  <a:txBody>
                    <a:bodyPr/>
                    <a:lstStyle/>
                    <a:p>
                      <a:r>
                        <a:rPr lang="en-US" dirty="0"/>
                        <a:t>1864.4</a:t>
                      </a:r>
                    </a:p>
                  </a:txBody>
                  <a:tcPr/>
                </a:tc>
                <a:tc>
                  <a:txBody>
                    <a:bodyPr/>
                    <a:lstStyle/>
                    <a:p>
                      <a:r>
                        <a:rPr lang="en-US" dirty="0"/>
                        <a:t>47.81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44</a:t>
                      </a:r>
                    </a:p>
                  </a:txBody>
                  <a:tcPr/>
                </a:tc>
                <a:tc>
                  <a:txBody>
                    <a:bodyPr/>
                    <a:lstStyle/>
                    <a:p>
                      <a:r>
                        <a:rPr lang="en-US" dirty="0"/>
                        <a:t>2190.9</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094330"/>
            <a:ext cx="3886200" cy="210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957" y="1038811"/>
            <a:ext cx="3831320" cy="2161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881012" y="152400"/>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Spock is different than others</a:t>
            </a:r>
          </a:p>
        </p:txBody>
      </p:sp>
      <p:sp>
        <p:nvSpPr>
          <p:cNvPr id="14" name="Rectangle 13"/>
          <p:cNvSpPr/>
          <p:nvPr/>
        </p:nvSpPr>
        <p:spPr>
          <a:xfrm>
            <a:off x="310400" y="152400"/>
            <a:ext cx="410362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least 2 are different (Spock, A, B, C … F)</a:t>
            </a:r>
          </a:p>
        </p:txBody>
      </p:sp>
      <p:sp>
        <p:nvSpPr>
          <p:cNvPr id="15" name="Rectangle 14"/>
          <p:cNvSpPr/>
          <p:nvPr/>
        </p:nvSpPr>
        <p:spPr>
          <a:xfrm>
            <a:off x="1676400" y="214736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585271" y="2096477"/>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p:cNvSpPr/>
          <p:nvPr/>
        </p:nvSpPr>
        <p:spPr>
          <a:xfrm>
            <a:off x="856954" y="521732"/>
            <a:ext cx="272444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A </a:t>
            </a: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D</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p>
        </p:txBody>
      </p:sp>
      <p:sp>
        <p:nvSpPr>
          <p:cNvPr id="3" name="Rectangle 2"/>
          <p:cNvSpPr/>
          <p:nvPr/>
        </p:nvSpPr>
        <p:spPr>
          <a:xfrm>
            <a:off x="5316679" y="521732"/>
            <a:ext cx="192232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 </a:t>
            </a: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p>
        </p:txBody>
      </p:sp>
      <p:sp>
        <p:nvSpPr>
          <p:cNvPr id="17" name="Rectangle 16"/>
          <p:cNvSpPr/>
          <p:nvPr/>
        </p:nvSpPr>
        <p:spPr>
          <a:xfrm>
            <a:off x="3016170" y="4231226"/>
            <a:ext cx="290573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Reduced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 </a:t>
            </a: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o</a:t>
            </a:r>
          </a:p>
        </p:txBody>
      </p:sp>
      <p:sp>
        <p:nvSpPr>
          <p:cNvPr id="18" name="Rectangle 17"/>
          <p:cNvSpPr/>
          <p:nvPr/>
        </p:nvSpPr>
        <p:spPr>
          <a:xfrm>
            <a:off x="3106811" y="4603049"/>
            <a:ext cx="272444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Full: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s</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A </a:t>
            </a:r>
            <a:r>
              <a:rPr kumimoji="0" lang="en-US" sz="1800" b="0" i="0" u="none" strike="noStrike" kern="1200" cap="none" spc="0" normalizeH="0" baseline="0" noProof="0" dirty="0">
                <a:ln>
                  <a:noFill/>
                </a:ln>
                <a:solidFill>
                  <a:prstClr val="black"/>
                </a:solidFill>
                <a:effectLst/>
                <a:uLnTx/>
                <a:uFillTx/>
                <a:latin typeface="Calibri"/>
                <a:ea typeface="+mn-ea"/>
                <a:cs typeface="+mn-cs"/>
              </a:rPr>
              <a:t>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C</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D</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E</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p>
        </p:txBody>
      </p:sp>
      <p:sp>
        <p:nvSpPr>
          <p:cNvPr id="6" name="Rectangle 5"/>
          <p:cNvSpPr/>
          <p:nvPr/>
        </p:nvSpPr>
        <p:spPr>
          <a:xfrm>
            <a:off x="419100" y="6187226"/>
            <a:ext cx="9997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Reduced</a:t>
            </a:r>
          </a:p>
        </p:txBody>
      </p:sp>
      <p:sp>
        <p:nvSpPr>
          <p:cNvPr id="7" name="Rectangle 6"/>
          <p:cNvSpPr/>
          <p:nvPr/>
        </p:nvSpPr>
        <p:spPr>
          <a:xfrm>
            <a:off x="659934" y="5817894"/>
            <a:ext cx="5180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Full</a:t>
            </a:r>
          </a:p>
        </p:txBody>
      </p:sp>
    </p:spTree>
    <p:extLst>
      <p:ext uri="{BB962C8B-B14F-4D97-AF65-F5344CB8AC3E}">
        <p14:creationId xmlns:p14="http://schemas.microsoft.com/office/powerpoint/2010/main" val="129074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5" grpId="0" animBg="1"/>
      <p:bldP spid="16" grpId="0" animBg="1"/>
      <p:bldP spid="17" grpId="0"/>
      <p:bldP spid="18" grpId="0"/>
      <p:bldP spid="6" grpId="0"/>
      <p:bldP spid="7"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84152" y="762000"/>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a:t>
            </a:r>
          </a:p>
        </p:txBody>
      </p:sp>
      <p:sp>
        <p:nvSpPr>
          <p:cNvPr id="13" name="Rectangle 12"/>
          <p:cNvSpPr/>
          <p:nvPr/>
        </p:nvSpPr>
        <p:spPr>
          <a:xfrm>
            <a:off x="473223" y="1510585"/>
            <a:ext cx="353936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At least 2 are different (A,B, .. F)</a:t>
            </a:r>
          </a:p>
        </p:txBody>
      </p:sp>
      <p:sp>
        <p:nvSpPr>
          <p:cNvPr id="14" name="Rectangle 13"/>
          <p:cNvSpPr/>
          <p:nvPr/>
        </p:nvSpPr>
        <p:spPr>
          <a:xfrm>
            <a:off x="-172216" y="1143000"/>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A</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are Equal</a:t>
            </a:r>
          </a:p>
        </p:txBody>
      </p:sp>
      <mc:AlternateContent xmlns:mc="http://schemas.openxmlformats.org/markup-compatibility/2006" xmlns:a14="http://schemas.microsoft.com/office/drawing/2010/main">
        <mc:Choice Requires="a14">
          <p:sp>
            <p:nvSpPr>
              <p:cNvPr id="12" name="TextBox 11"/>
              <p:cNvSpPr txBox="1"/>
              <p:nvPr/>
            </p:nvSpPr>
            <p:spPr>
              <a:xfrm>
                <a:off x="228599" y="2831068"/>
                <a:ext cx="3706464" cy="6665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(2190.9 −1864.4)/(44−39)</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1864.4/39</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28599" y="2831068"/>
                <a:ext cx="3706464" cy="66659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95313" y="3602713"/>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1.37</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695313" y="3602713"/>
                <a:ext cx="1095172"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470959" y="3974068"/>
                <a:ext cx="1529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P-value =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0.26</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470959" y="3974068"/>
                <a:ext cx="1529393" cy="369332"/>
              </a:xfrm>
              <a:prstGeom prst="rect">
                <a:avLst/>
              </a:prstGeom>
              <a:blipFill rotWithShape="0">
                <a:blip r:embed="rId4"/>
                <a:stretch>
                  <a:fillRect l="-3187" t="-9836" b="-24590"/>
                </a:stretch>
              </a:blipFill>
            </p:spPr>
            <p:txBody>
              <a:bodyPr/>
              <a:lstStyle/>
              <a:p>
                <a:r>
                  <a:rPr lang="en-US">
                    <a:noFill/>
                  </a:rPr>
                  <a:t> </a:t>
                </a:r>
              </a:p>
            </p:txBody>
          </p:sp>
        </mc:Fallback>
      </mc:AlternateContent>
      <p:sp>
        <p:nvSpPr>
          <p:cNvPr id="18" name="TextBox 17"/>
          <p:cNvSpPr txBox="1"/>
          <p:nvPr/>
        </p:nvSpPr>
        <p:spPr>
          <a:xfrm>
            <a:off x="1433015" y="4431268"/>
            <a:ext cx="170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Fail to Reject Ho</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18"/>
          <p:cNvSpPr txBox="1"/>
          <p:nvPr/>
        </p:nvSpPr>
        <p:spPr>
          <a:xfrm>
            <a:off x="697266" y="4975662"/>
            <a:ext cx="309126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There is not sufficient evidence at the alpha = .05 level of significance (p-value = 0.26) to suggest that the means are not equal.  Therefore, we will proceed as if they are equal.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808" y="1828800"/>
            <a:ext cx="24574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657600" y="664735"/>
            <a:ext cx="5638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Ho: All means are equal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Spock,A,B,C</a:t>
            </a:r>
            <a:r>
              <a:rPr kumimoji="0" lang="en-US" sz="2000" b="0" i="0" u="none" strike="noStrike" kern="1200" cap="none" spc="0" normalizeH="0" baseline="0" noProof="0" dirty="0">
                <a:ln>
                  <a:noFill/>
                </a:ln>
                <a:solidFill>
                  <a:prstClr val="black"/>
                </a:solidFill>
                <a:effectLst/>
                <a:uLnTx/>
                <a:uFillTx/>
                <a:latin typeface="Calibri"/>
                <a:ea typeface="+mn-ea"/>
                <a:cs typeface="+mn-cs"/>
              </a:rPr>
              <a:t>…,F) </a:t>
            </a:r>
            <a:r>
              <a:rPr kumimoji="0" lang="en-US" sz="2000" b="0" i="0" u="none" strike="noStrike" kern="1200" cap="none" spc="0" normalizeH="0" baseline="-25000" noProof="0" dirty="0">
                <a:ln>
                  <a:noFill/>
                </a:ln>
                <a:solidFill>
                  <a:prstClr val="black"/>
                </a:solidFill>
                <a:effectLst/>
                <a:uLnTx/>
                <a:uFillTx/>
                <a:latin typeface="Calibri"/>
                <a:ea typeface="+mn-ea"/>
                <a:cs typeface="+mn-cs"/>
              </a:rPr>
              <a:t>	</a:t>
            </a:r>
          </a:p>
        </p:txBody>
      </p:sp>
      <p:sp>
        <p:nvSpPr>
          <p:cNvPr id="21" name="Rectangle 20"/>
          <p:cNvSpPr/>
          <p:nvPr/>
        </p:nvSpPr>
        <p:spPr>
          <a:xfrm>
            <a:off x="4344058" y="1123890"/>
            <a:ext cx="4591513"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 At least 2 are different (</a:t>
            </a:r>
            <a:r>
              <a:rPr kumimoji="0" lang="en-US" sz="2000" b="0" i="0" u="none" strike="noStrike" kern="1200" cap="none" spc="0" normalizeH="0" baseline="0" noProof="0" dirty="0" err="1">
                <a:ln>
                  <a:noFill/>
                </a:ln>
                <a:solidFill>
                  <a:prstClr val="black"/>
                </a:solidFill>
                <a:effectLst/>
                <a:uLnTx/>
                <a:uFillTx/>
                <a:latin typeface="Calibri"/>
                <a:ea typeface="+mn-ea"/>
                <a:cs typeface="+mn-cs"/>
              </a:rPr>
              <a:t>Spock,A,B</a:t>
            </a:r>
            <a:r>
              <a:rPr kumimoji="0" lang="en-US" sz="2000" b="0" i="0" u="none" strike="noStrike" kern="1200" cap="none" spc="0" normalizeH="0" baseline="0" noProof="0" dirty="0">
                <a:ln>
                  <a:noFill/>
                </a:ln>
                <a:solidFill>
                  <a:prstClr val="black"/>
                </a:solidFill>
                <a:effectLst/>
                <a:uLnTx/>
                <a:uFillTx/>
                <a:latin typeface="Calibri"/>
                <a:ea typeface="+mn-ea"/>
                <a:cs typeface="+mn-cs"/>
              </a:rPr>
              <a:t>,….F)</a:t>
            </a: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627730"/>
            <a:ext cx="3886200" cy="210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3211735" y="3657600"/>
            <a:ext cx="63781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 Spock is equal to Others </a:t>
            </a:r>
            <a:r>
              <a:rPr kumimoji="0" lang="en-US" sz="2400" b="0" i="0" u="none" strike="noStrike" kern="1200" cap="none" spc="0" normalizeH="0" baseline="-25000" noProof="0" dirty="0">
                <a:ln>
                  <a:noFill/>
                </a:ln>
                <a:solidFill>
                  <a:prstClr val="black"/>
                </a:solidFill>
                <a:effectLst/>
                <a:uLnTx/>
                <a:uFillTx/>
                <a:latin typeface="Calibri"/>
                <a:ea typeface="+mn-ea"/>
                <a:cs typeface="+mn-cs"/>
              </a:rPr>
              <a:t>	</a:t>
            </a:r>
          </a:p>
        </p:txBody>
      </p:sp>
      <p:sp>
        <p:nvSpPr>
          <p:cNvPr id="24" name="Rectangle 23"/>
          <p:cNvSpPr/>
          <p:nvPr/>
        </p:nvSpPr>
        <p:spPr>
          <a:xfrm>
            <a:off x="3581400" y="4060660"/>
            <a:ext cx="55626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Ha: Spock is diff from Others</a:t>
            </a:r>
          </a:p>
        </p:txBody>
      </p:sp>
      <p:pic>
        <p:nvPicPr>
          <p:cNvPr id="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700" y="4575000"/>
            <a:ext cx="3831320" cy="2161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5715000" y="268076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5715000" y="5701005"/>
            <a:ext cx="848605"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8" name="Rectangle 27"/>
              <p:cNvSpPr/>
              <p:nvPr/>
            </p:nvSpPr>
            <p:spPr>
              <a:xfrm>
                <a:off x="362519" y="2199274"/>
                <a:ext cx="5982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F</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8" name="Rectangle 27"/>
              <p:cNvSpPr>
                <a:spLocks noRot="1" noChangeAspect="1" noMove="1" noResize="1" noEditPoints="1" noAdjustHandles="1" noChangeArrowheads="1" noChangeShapeType="1" noTextEdit="1"/>
              </p:cNvSpPr>
              <p:nvPr/>
            </p:nvSpPr>
            <p:spPr>
              <a:xfrm>
                <a:off x="362519" y="2199274"/>
                <a:ext cx="598241" cy="369332"/>
              </a:xfrm>
              <a:prstGeom prst="rect">
                <a:avLst/>
              </a:prstGeom>
              <a:blipFill rotWithShape="0">
                <a:blip r:embed="rId8"/>
                <a:stretch>
                  <a:fillRect/>
                </a:stretch>
              </a:blipFill>
            </p:spPr>
            <p:txBody>
              <a:bodyPr/>
              <a:lstStyle/>
              <a:p>
                <a:r>
                  <a:rPr lang="en-US">
                    <a:noFill/>
                  </a:rPr>
                  <a:t> </a:t>
                </a:r>
              </a:p>
            </p:txBody>
          </p:sp>
        </mc:Fallback>
      </mc:AlternateContent>
      <p:sp>
        <p:nvSpPr>
          <p:cNvPr id="2" name="TextBox 1"/>
          <p:cNvSpPr txBox="1"/>
          <p:nvPr/>
        </p:nvSpPr>
        <p:spPr>
          <a:xfrm>
            <a:off x="2514600" y="76200"/>
            <a:ext cx="51148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EXTRA SUMS OF SQUARES F TEST</a:t>
            </a:r>
          </a:p>
        </p:txBody>
      </p:sp>
    </p:spTree>
    <p:extLst>
      <p:ext uri="{BB962C8B-B14F-4D97-AF65-F5344CB8AC3E}">
        <p14:creationId xmlns:p14="http://schemas.microsoft.com/office/powerpoint/2010/main" val="30658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fade">
                                      <p:cBhvr>
                                        <p:cTn id="12" dur="500"/>
                                        <p:tgtEl>
                                          <p:spTgt spid="92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2" grpId="0"/>
      <p:bldP spid="16" grpId="0"/>
      <p:bldP spid="17" grpId="0"/>
      <p:bldP spid="18" grpId="0"/>
      <p:bldP spid="19" grpId="0"/>
      <p:bldP spid="20" grpId="0"/>
      <p:bldP spid="21" grpId="0"/>
      <p:bldP spid="23" grpId="0"/>
      <p:bldP spid="24" grpId="0"/>
      <p:bldP spid="26" grpId="0" animBg="1"/>
      <p:bldP spid="27" grpId="0" animBg="1"/>
      <p:bldP spid="28"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Complete!</a:t>
            </a:r>
          </a:p>
        </p:txBody>
      </p:sp>
      <p:sp>
        <p:nvSpPr>
          <p:cNvPr id="5" name="TextBox 4"/>
          <p:cNvSpPr txBox="1"/>
          <p:nvPr/>
        </p:nvSpPr>
        <p:spPr>
          <a:xfrm>
            <a:off x="3276600" y="3312574"/>
            <a:ext cx="223247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F-TEST: Another Look</a:t>
            </a:r>
          </a:p>
        </p:txBody>
      </p:sp>
      <p:sp>
        <p:nvSpPr>
          <p:cNvPr id="6" name="Rectangle 5"/>
          <p:cNvSpPr/>
          <p:nvPr/>
        </p:nvSpPr>
        <p:spPr>
          <a:xfrm>
            <a:off x="2855723" y="3974068"/>
            <a:ext cx="370607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At least 2 are different (A,B,C …F) </a:t>
            </a:r>
          </a:p>
        </p:txBody>
      </p:sp>
      <p:sp>
        <p:nvSpPr>
          <p:cNvPr id="7" name="Rectangle 6"/>
          <p:cNvSpPr/>
          <p:nvPr/>
        </p:nvSpPr>
        <p:spPr>
          <a:xfrm>
            <a:off x="2286000" y="3681906"/>
            <a:ext cx="47452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A</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B</a:t>
            </a:r>
            <a:r>
              <a:rPr kumimoji="0" lang="en-US" sz="1800" b="0" i="0" u="none" strike="noStrike" kern="1200" cap="none" spc="0" normalizeH="0" baseline="0" noProof="0" dirty="0">
                <a:ln>
                  <a:noFill/>
                </a:ln>
                <a:solidFill>
                  <a:prstClr val="black"/>
                </a:solidFill>
                <a:effectLst/>
                <a:uLnTx/>
                <a:uFillTx/>
                <a:latin typeface="Calibri"/>
                <a:ea typeface="+mn-ea"/>
                <a:cs typeface="+mn-cs"/>
              </a:rPr>
              <a:t>,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C</a:t>
            </a:r>
            <a:r>
              <a:rPr kumimoji="0" lang="en-US" sz="1800" b="0" i="0" u="none" strike="noStrike" kern="1200" cap="none" spc="0" normalizeH="0" baseline="0" noProof="0" dirty="0">
                <a:ln>
                  <a:noFill/>
                </a:ln>
                <a:solidFill>
                  <a:prstClr val="black"/>
                </a:solidFill>
                <a:effectLst/>
                <a:uLnTx/>
                <a:uFillTx/>
                <a:latin typeface="Calibri"/>
                <a:ea typeface="+mn-ea"/>
                <a:cs typeface="+mn-cs"/>
              </a:rPr>
              <a:t> …. µ</a:t>
            </a:r>
            <a:r>
              <a:rPr kumimoji="0" lang="en-US" sz="1800" b="0" i="0" u="none" strike="noStrike" kern="1200" cap="none" spc="0" normalizeH="0" baseline="-25000" noProof="0" dirty="0">
                <a:ln>
                  <a:noFill/>
                </a:ln>
                <a:solidFill>
                  <a:prstClr val="black"/>
                </a:solidFill>
                <a:effectLst/>
                <a:uLnTx/>
                <a:uFillTx/>
                <a:latin typeface="Calibri"/>
                <a:ea typeface="+mn-ea"/>
                <a:cs typeface="+mn-cs"/>
              </a:rPr>
              <a:t>F</a:t>
            </a:r>
            <a:r>
              <a:rPr kumimoji="0" lang="en-US" sz="1800" b="0" i="0" u="none" strike="noStrike" kern="1200" cap="none" spc="0" normalizeH="0" baseline="0" noProof="0" dirty="0">
                <a:ln>
                  <a:noFill/>
                </a:ln>
                <a:solidFill>
                  <a:prstClr val="black"/>
                </a:solidFill>
                <a:effectLst/>
                <a:uLnTx/>
                <a:uFillTx/>
                <a:latin typeface="Calibri"/>
                <a:ea typeface="+mn-ea"/>
                <a:cs typeface="+mn-cs"/>
              </a:rPr>
              <a:t> are Equal</a:t>
            </a:r>
          </a:p>
        </p:txBody>
      </p:sp>
      <p:graphicFrame>
        <p:nvGraphicFramePr>
          <p:cNvPr id="8" name="Table 7"/>
          <p:cNvGraphicFramePr>
            <a:graphicFrameLocks noGrp="1"/>
          </p:cNvGraphicFramePr>
          <p:nvPr>
            <p:extLst/>
          </p:nvPr>
        </p:nvGraphicFramePr>
        <p:xfrm>
          <a:off x="1447800" y="4459811"/>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5</a:t>
                      </a:r>
                    </a:p>
                  </a:txBody>
                  <a:tcPr/>
                </a:tc>
                <a:tc>
                  <a:txBody>
                    <a:bodyPr/>
                    <a:lstStyle/>
                    <a:p>
                      <a:r>
                        <a:rPr lang="en-US" dirty="0"/>
                        <a:t>326.5</a:t>
                      </a:r>
                    </a:p>
                  </a:txBody>
                  <a:tcPr/>
                </a:tc>
                <a:tc>
                  <a:txBody>
                    <a:bodyPr/>
                    <a:lstStyle/>
                    <a:p>
                      <a:r>
                        <a:rPr lang="en-US" dirty="0"/>
                        <a:t>65.29</a:t>
                      </a:r>
                    </a:p>
                  </a:txBody>
                  <a:tcPr/>
                </a:tc>
                <a:tc>
                  <a:txBody>
                    <a:bodyPr/>
                    <a:lstStyle/>
                    <a:p>
                      <a:r>
                        <a:rPr lang="en-US" dirty="0"/>
                        <a:t>1.37</a:t>
                      </a:r>
                    </a:p>
                  </a:txBody>
                  <a:tcPr/>
                </a:tc>
                <a:tc>
                  <a:txBody>
                    <a:bodyPr/>
                    <a:lstStyle/>
                    <a:p>
                      <a:r>
                        <a:rPr lang="en-US" dirty="0"/>
                        <a:t>0.26</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39</a:t>
                      </a:r>
                    </a:p>
                  </a:txBody>
                  <a:tcPr/>
                </a:tc>
                <a:tc>
                  <a:txBody>
                    <a:bodyPr/>
                    <a:lstStyle/>
                    <a:p>
                      <a:r>
                        <a:rPr lang="en-US" dirty="0"/>
                        <a:t>1864.4</a:t>
                      </a:r>
                    </a:p>
                  </a:txBody>
                  <a:tcPr/>
                </a:tc>
                <a:tc>
                  <a:txBody>
                    <a:bodyPr/>
                    <a:lstStyle/>
                    <a:p>
                      <a:r>
                        <a:rPr lang="en-US" dirty="0"/>
                        <a:t>47.81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44</a:t>
                      </a:r>
                    </a:p>
                  </a:txBody>
                  <a:tcPr/>
                </a:tc>
                <a:tc>
                  <a:txBody>
                    <a:bodyPr/>
                    <a:lstStyle/>
                    <a:p>
                      <a:r>
                        <a:rPr lang="en-US" dirty="0"/>
                        <a:t>2190.9</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13" name="TextBox 12"/>
          <p:cNvSpPr txBox="1"/>
          <p:nvPr/>
        </p:nvSpPr>
        <p:spPr>
          <a:xfrm>
            <a:off x="304800" y="1981200"/>
            <a:ext cx="8610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sufficient evidence to suggest that the mean percent of women on judge’s A-F venires are different from one another (p-value = .26 from an ANOVA).  Therefore, we will now move on to Step 2 and compare Spock’s judge’s mean to the single mean that will represent the other judges.</a:t>
            </a:r>
          </a:p>
        </p:txBody>
      </p:sp>
    </p:spTree>
    <p:extLst>
      <p:ext uri="{BB962C8B-B14F-4D97-AF65-F5344CB8AC3E}">
        <p14:creationId xmlns:p14="http://schemas.microsoft.com/office/powerpoint/2010/main" val="3628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2082"/>
            <a:ext cx="8229600" cy="990600"/>
          </a:xfrm>
        </p:spPr>
        <p:txBody>
          <a:bodyPr>
            <a:normAutofit fontScale="55000" lnSpcReduction="20000"/>
          </a:bodyPr>
          <a:lstStyle/>
          <a:p>
            <a:pPr marL="0" indent="0">
              <a:buNone/>
            </a:pPr>
            <a:r>
              <a:rPr lang="en-US" dirty="0"/>
              <a:t>Since we are proceeding under the assumption that the mean percentage of women in venires of the non-Spock judges are equal, we can test whether the Spock judge has a mean percentage different than the other judges by testing: </a:t>
            </a:r>
          </a:p>
        </p:txBody>
      </p:sp>
      <p:sp>
        <p:nvSpPr>
          <p:cNvPr id="4" name="TextBox 3"/>
          <p:cNvSpPr txBox="1"/>
          <p:nvPr/>
        </p:nvSpPr>
        <p:spPr>
          <a:xfrm>
            <a:off x="899160" y="3195935"/>
            <a:ext cx="7467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Ha: Mean of Spock is different than the mean others.</a:t>
            </a:r>
            <a:endParaRPr kumimoji="0" lang="en-US" sz="24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5" name="Rectangle 4"/>
          <p:cNvSpPr/>
          <p:nvPr/>
        </p:nvSpPr>
        <p:spPr>
          <a:xfrm>
            <a:off x="1119911" y="2768882"/>
            <a:ext cx="6925037"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Ho: Mean of Spock is equal to the mean of the others.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86200"/>
            <a:ext cx="3829381" cy="2253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822960" y="286604"/>
            <a:ext cx="7543800" cy="1450757"/>
          </a:xfrm>
        </p:spPr>
        <p:txBody>
          <a:bodyPr/>
          <a:lstStyle/>
          <a:p>
            <a:r>
              <a:rPr lang="en-US" dirty="0"/>
              <a:t>Step 2!</a:t>
            </a:r>
          </a:p>
        </p:txBody>
      </p:sp>
      <p:sp>
        <p:nvSpPr>
          <p:cNvPr id="8" name="TextBox 7"/>
          <p:cNvSpPr txBox="1"/>
          <p:nvPr/>
        </p:nvSpPr>
        <p:spPr>
          <a:xfrm>
            <a:off x="4364657" y="3657600"/>
            <a:ext cx="479194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strong evidence at the alpha = .05 level of significance (p-value &lt; .0001 from an ANOVA) to support the claim that the mean percentage of women in the Spock judge’s venires is less than that of the other 6 judges and that there is no evidence that the other 6 judges have different mean percentages of women on their venires (p-value = .26 from an Extra Sum of Squares F Test).  Spock’s lawyer has evidence for a mistrial.  </a:t>
            </a:r>
          </a:p>
        </p:txBody>
      </p:sp>
    </p:spTree>
    <p:extLst>
      <p:ext uri="{BB962C8B-B14F-4D97-AF65-F5344CB8AC3E}">
        <p14:creationId xmlns:p14="http://schemas.microsoft.com/office/powerpoint/2010/main" val="17493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fade">
                                      <p:cBhvr>
                                        <p:cTn id="15" dur="500"/>
                                        <p:tgtEl>
                                          <p:spTgt spid="1024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0" y="1085850"/>
            <a:ext cx="6515100" cy="857250"/>
          </a:xfrm>
        </p:spPr>
        <p:txBody>
          <a:bodyPr>
            <a:normAutofit fontScale="90000"/>
          </a:bodyPr>
          <a:lstStyle/>
          <a:p>
            <a:r>
              <a:rPr lang="en-US" dirty="0"/>
              <a:t>R Code for </a:t>
            </a:r>
            <a:r>
              <a:rPr lang="en-US"/>
              <a:t>Handicap Example Question 1</a:t>
            </a:r>
            <a:endParaRPr lang="en-US" dirty="0"/>
          </a:p>
        </p:txBody>
      </p:sp>
      <p:pic>
        <p:nvPicPr>
          <p:cNvPr id="4" name="Picture 3"/>
          <p:cNvPicPr>
            <a:picLocks noChangeAspect="1"/>
          </p:cNvPicPr>
          <p:nvPr/>
        </p:nvPicPr>
        <p:blipFill>
          <a:blip r:embed="rId2"/>
          <a:stretch>
            <a:fillRect/>
          </a:stretch>
        </p:blipFill>
        <p:spPr>
          <a:xfrm>
            <a:off x="2571750" y="3314700"/>
            <a:ext cx="4393031" cy="1314450"/>
          </a:xfrm>
          <a:prstGeom prst="rect">
            <a:avLst/>
          </a:prstGeom>
        </p:spPr>
      </p:pic>
      <p:sp>
        <p:nvSpPr>
          <p:cNvPr id="7" name="TextBox 6"/>
          <p:cNvSpPr txBox="1"/>
          <p:nvPr/>
        </p:nvSpPr>
        <p:spPr>
          <a:xfrm>
            <a:off x="3022593" y="2661029"/>
            <a:ext cx="3098814" cy="300082"/>
          </a:xfrm>
          <a:prstGeom prst="rect">
            <a:avLst/>
          </a:prstGeom>
          <a:noFill/>
        </p:spPr>
        <p:txBody>
          <a:bodyPr wrap="square" rtlCol="0">
            <a:spAutoFit/>
          </a:bodyPr>
          <a:lstStyle/>
          <a:p>
            <a:r>
              <a:rPr lang="en-US" sz="1350"/>
              <a:t>Question 1: Reading </a:t>
            </a:r>
            <a:r>
              <a:rPr lang="en-US" sz="1350" dirty="0"/>
              <a:t>in Data and ANOVA</a:t>
            </a:r>
          </a:p>
        </p:txBody>
      </p:sp>
    </p:spTree>
    <p:extLst>
      <p:ext uri="{BB962C8B-B14F-4D97-AF65-F5344CB8AC3E}">
        <p14:creationId xmlns:p14="http://schemas.microsoft.com/office/powerpoint/2010/main" val="22572667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024" y="971550"/>
            <a:ext cx="6457950" cy="555477"/>
          </a:xfrm>
        </p:spPr>
        <p:txBody>
          <a:bodyPr>
            <a:normAutofit fontScale="90000"/>
          </a:bodyPr>
          <a:lstStyle/>
          <a:p>
            <a:r>
              <a:rPr lang="en-US" dirty="0"/>
              <a:t>R Code for Handicap </a:t>
            </a:r>
            <a:r>
              <a:rPr lang="en-US"/>
              <a:t>Example Question 2</a:t>
            </a:r>
            <a:endParaRPr lang="en-US" dirty="0"/>
          </a:p>
        </p:txBody>
      </p:sp>
      <p:pic>
        <p:nvPicPr>
          <p:cNvPr id="3" name="Picture 2"/>
          <p:cNvPicPr>
            <a:picLocks noChangeAspect="1"/>
          </p:cNvPicPr>
          <p:nvPr/>
        </p:nvPicPr>
        <p:blipFill>
          <a:blip r:embed="rId2"/>
          <a:stretch>
            <a:fillRect/>
          </a:stretch>
        </p:blipFill>
        <p:spPr>
          <a:xfrm>
            <a:off x="3254032" y="3657600"/>
            <a:ext cx="2635937" cy="2180343"/>
          </a:xfrm>
          <a:prstGeom prst="rect">
            <a:avLst/>
          </a:prstGeom>
        </p:spPr>
      </p:pic>
      <p:pic>
        <p:nvPicPr>
          <p:cNvPr id="7" name="Picture 6"/>
          <p:cNvPicPr>
            <a:picLocks noChangeAspect="1"/>
          </p:cNvPicPr>
          <p:nvPr/>
        </p:nvPicPr>
        <p:blipFill>
          <a:blip r:embed="rId3"/>
          <a:stretch>
            <a:fillRect/>
          </a:stretch>
        </p:blipFill>
        <p:spPr>
          <a:xfrm>
            <a:off x="2501885" y="1742516"/>
            <a:ext cx="4140228" cy="1790156"/>
          </a:xfrm>
          <a:prstGeom prst="rect">
            <a:avLst/>
          </a:prstGeom>
        </p:spPr>
      </p:pic>
      <p:sp>
        <p:nvSpPr>
          <p:cNvPr id="8" name="Rectangle 7"/>
          <p:cNvSpPr/>
          <p:nvPr/>
        </p:nvSpPr>
        <p:spPr>
          <a:xfrm>
            <a:off x="4972050" y="2743200"/>
            <a:ext cx="2735877" cy="300082"/>
          </a:xfrm>
          <a:prstGeom prst="rect">
            <a:avLst/>
          </a:prstGeom>
        </p:spPr>
        <p:txBody>
          <a:bodyPr wrap="none">
            <a:spAutoFit/>
          </a:bodyPr>
          <a:lstStyle/>
          <a:p>
            <a:r>
              <a:rPr lang="en-US" sz="1350" dirty="0"/>
              <a:t>Note: Must Load </a:t>
            </a:r>
            <a:r>
              <a:rPr lang="en-US" sz="1350" dirty="0" err="1"/>
              <a:t>pairwiseCI</a:t>
            </a:r>
            <a:r>
              <a:rPr lang="en-US" sz="1350" dirty="0"/>
              <a:t> package</a:t>
            </a:r>
          </a:p>
        </p:txBody>
      </p:sp>
      <p:sp>
        <p:nvSpPr>
          <p:cNvPr id="9" name="Rectangle 8"/>
          <p:cNvSpPr/>
          <p:nvPr/>
        </p:nvSpPr>
        <p:spPr>
          <a:xfrm>
            <a:off x="1343024" y="4572001"/>
            <a:ext cx="1557558" cy="507831"/>
          </a:xfrm>
          <a:prstGeom prst="rect">
            <a:avLst/>
          </a:prstGeom>
        </p:spPr>
        <p:txBody>
          <a:bodyPr wrap="square">
            <a:spAutoFit/>
          </a:bodyPr>
          <a:lstStyle/>
          <a:p>
            <a:r>
              <a:rPr lang="en-US" sz="1350" dirty="0"/>
              <a:t>Note: Must Load </a:t>
            </a:r>
            <a:r>
              <a:rPr lang="en-US" sz="1350" dirty="0" err="1"/>
              <a:t>multcomp</a:t>
            </a:r>
            <a:r>
              <a:rPr lang="en-US" sz="1350" dirty="0"/>
              <a:t> package</a:t>
            </a:r>
          </a:p>
        </p:txBody>
      </p:sp>
      <p:sp>
        <p:nvSpPr>
          <p:cNvPr id="10" name="Rectangle 9"/>
          <p:cNvSpPr/>
          <p:nvPr/>
        </p:nvSpPr>
        <p:spPr>
          <a:xfrm>
            <a:off x="3254031" y="4857750"/>
            <a:ext cx="251812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2286001" y="2670027"/>
            <a:ext cx="251812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461972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024" y="971550"/>
            <a:ext cx="6457950" cy="555477"/>
          </a:xfrm>
        </p:spPr>
        <p:txBody>
          <a:bodyPr>
            <a:normAutofit fontScale="90000"/>
          </a:bodyPr>
          <a:lstStyle/>
          <a:p>
            <a:r>
              <a:rPr lang="en-US" dirty="0"/>
              <a:t>R Code for Handicap Example Question 3</a:t>
            </a:r>
          </a:p>
        </p:txBody>
      </p:sp>
      <p:sp>
        <p:nvSpPr>
          <p:cNvPr id="9" name="Rectangle 8"/>
          <p:cNvSpPr/>
          <p:nvPr/>
        </p:nvSpPr>
        <p:spPr>
          <a:xfrm>
            <a:off x="3371850" y="1800964"/>
            <a:ext cx="3429000" cy="300082"/>
          </a:xfrm>
          <a:prstGeom prst="rect">
            <a:avLst/>
          </a:prstGeom>
        </p:spPr>
        <p:txBody>
          <a:bodyPr wrap="square">
            <a:spAutoFit/>
          </a:bodyPr>
          <a:lstStyle/>
          <a:p>
            <a:r>
              <a:rPr lang="en-US" sz="1350" dirty="0"/>
              <a:t>Note: Must Load </a:t>
            </a:r>
            <a:r>
              <a:rPr lang="en-US" sz="1350" dirty="0" err="1"/>
              <a:t>multcomp</a:t>
            </a:r>
            <a:r>
              <a:rPr lang="en-US" sz="1350" dirty="0"/>
              <a:t> package</a:t>
            </a:r>
          </a:p>
        </p:txBody>
      </p:sp>
      <p:pic>
        <p:nvPicPr>
          <p:cNvPr id="4" name="Picture 3"/>
          <p:cNvPicPr>
            <a:picLocks noChangeAspect="1"/>
          </p:cNvPicPr>
          <p:nvPr/>
        </p:nvPicPr>
        <p:blipFill>
          <a:blip r:embed="rId2"/>
          <a:stretch>
            <a:fillRect/>
          </a:stretch>
        </p:blipFill>
        <p:spPr>
          <a:xfrm>
            <a:off x="1257300" y="2628900"/>
            <a:ext cx="3242619" cy="2686050"/>
          </a:xfrm>
          <a:prstGeom prst="rect">
            <a:avLst/>
          </a:prstGeom>
        </p:spPr>
      </p:pic>
      <p:pic>
        <p:nvPicPr>
          <p:cNvPr id="5" name="Picture 4"/>
          <p:cNvPicPr>
            <a:picLocks noChangeAspect="1"/>
          </p:cNvPicPr>
          <p:nvPr/>
        </p:nvPicPr>
        <p:blipFill>
          <a:blip r:embed="rId3"/>
          <a:stretch>
            <a:fillRect/>
          </a:stretch>
        </p:blipFill>
        <p:spPr>
          <a:xfrm>
            <a:off x="4695824" y="2400300"/>
            <a:ext cx="3105150" cy="3143250"/>
          </a:xfrm>
          <a:prstGeom prst="rect">
            <a:avLst/>
          </a:prstGeom>
        </p:spPr>
      </p:pic>
    </p:spTree>
    <p:extLst>
      <p:ext uri="{BB962C8B-B14F-4D97-AF65-F5344CB8AC3E}">
        <p14:creationId xmlns:p14="http://schemas.microsoft.com/office/powerpoint/2010/main" val="74613127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024" y="971550"/>
            <a:ext cx="6457950" cy="555477"/>
          </a:xfrm>
        </p:spPr>
        <p:txBody>
          <a:bodyPr>
            <a:normAutofit fontScale="90000"/>
          </a:bodyPr>
          <a:lstStyle/>
          <a:p>
            <a:r>
              <a:rPr lang="en-US" dirty="0"/>
              <a:t>R Code for Handicap Example Question 4</a:t>
            </a:r>
          </a:p>
        </p:txBody>
      </p:sp>
      <p:sp>
        <p:nvSpPr>
          <p:cNvPr id="9" name="Rectangle 8"/>
          <p:cNvSpPr/>
          <p:nvPr/>
        </p:nvSpPr>
        <p:spPr>
          <a:xfrm>
            <a:off x="2957293" y="1930259"/>
            <a:ext cx="3429000" cy="300082"/>
          </a:xfrm>
          <a:prstGeom prst="rect">
            <a:avLst/>
          </a:prstGeom>
        </p:spPr>
        <p:txBody>
          <a:bodyPr wrap="square">
            <a:spAutoFit/>
          </a:bodyPr>
          <a:lstStyle/>
          <a:p>
            <a:r>
              <a:rPr lang="en-US" sz="1350" dirty="0"/>
              <a:t>Note: Must Load </a:t>
            </a:r>
            <a:r>
              <a:rPr lang="en-US" sz="1350" dirty="0" err="1"/>
              <a:t>multcomp</a:t>
            </a:r>
            <a:r>
              <a:rPr lang="en-US" sz="1350" dirty="0"/>
              <a:t> package</a:t>
            </a:r>
          </a:p>
        </p:txBody>
      </p:sp>
      <p:pic>
        <p:nvPicPr>
          <p:cNvPr id="3" name="Picture 2"/>
          <p:cNvPicPr>
            <a:picLocks noChangeAspect="1"/>
          </p:cNvPicPr>
          <p:nvPr/>
        </p:nvPicPr>
        <p:blipFill>
          <a:blip r:embed="rId2"/>
          <a:stretch>
            <a:fillRect/>
          </a:stretch>
        </p:blipFill>
        <p:spPr>
          <a:xfrm>
            <a:off x="1237726" y="2590800"/>
            <a:ext cx="3410999" cy="2286000"/>
          </a:xfrm>
          <a:prstGeom prst="rect">
            <a:avLst/>
          </a:prstGeom>
        </p:spPr>
      </p:pic>
      <p:pic>
        <p:nvPicPr>
          <p:cNvPr id="7" name="Picture 6"/>
          <p:cNvPicPr>
            <a:picLocks noChangeAspect="1"/>
          </p:cNvPicPr>
          <p:nvPr/>
        </p:nvPicPr>
        <p:blipFill>
          <a:blip r:embed="rId3"/>
          <a:stretch>
            <a:fillRect/>
          </a:stretch>
        </p:blipFill>
        <p:spPr>
          <a:xfrm>
            <a:off x="4819650" y="2514600"/>
            <a:ext cx="3105150" cy="2438400"/>
          </a:xfrm>
          <a:prstGeom prst="rect">
            <a:avLst/>
          </a:prstGeom>
        </p:spPr>
      </p:pic>
    </p:spTree>
    <p:extLst>
      <p:ext uri="{BB962C8B-B14F-4D97-AF65-F5344CB8AC3E}">
        <p14:creationId xmlns:p14="http://schemas.microsoft.com/office/powerpoint/2010/main" val="81492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Salaries:</a:t>
            </a:r>
            <a:br>
              <a:rPr lang="en-US" dirty="0"/>
            </a:br>
            <a:r>
              <a:rPr lang="en-US" dirty="0"/>
              <a:t>Female vs. Male</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3704" b="25525"/>
          <a:stretch/>
        </p:blipFill>
        <p:spPr>
          <a:xfrm>
            <a:off x="676436" y="1916206"/>
            <a:ext cx="4351339" cy="2644347"/>
          </a:xfr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375" y="4111633"/>
            <a:ext cx="3336676" cy="1827064"/>
          </a:xfrm>
          <a:prstGeom prst="rect">
            <a:avLst/>
          </a:prstGeom>
        </p:spPr>
      </p:pic>
      <p:sp>
        <p:nvSpPr>
          <p:cNvPr id="6" name="TextBox 5"/>
          <p:cNvSpPr txBox="1"/>
          <p:nvPr/>
        </p:nvSpPr>
        <p:spPr>
          <a:xfrm>
            <a:off x="5272384" y="1803309"/>
            <a:ext cx="3444667" cy="2308324"/>
          </a:xfrm>
          <a:prstGeom prst="rect">
            <a:avLst/>
          </a:prstGeom>
          <a:noFill/>
        </p:spPr>
        <p:txBody>
          <a:bodyPr wrap="square" rtlCol="0">
            <a:spAutoFit/>
          </a:bodyPr>
          <a:lstStyle/>
          <a:p>
            <a:r>
              <a:rPr lang="en-US" dirty="0"/>
              <a:t>Subjects were NOT randomly chosen by the researcher (all employees at a bank were included), and the group assignments were not random either.</a:t>
            </a:r>
          </a:p>
          <a:p>
            <a:r>
              <a:rPr lang="en-US" dirty="0"/>
              <a:t>If a random sample of the employees had been used…</a:t>
            </a:r>
          </a:p>
        </p:txBody>
      </p:sp>
    </p:spTree>
    <p:extLst>
      <p:ext uri="{BB962C8B-B14F-4D97-AF65-F5344CB8AC3E}">
        <p14:creationId xmlns:p14="http://schemas.microsoft.com/office/powerpoint/2010/main" val="2804235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40192"/>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(population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40192"/>
                <a:ext cx="4762500" cy="2835275"/>
              </a:xfrm>
              <a:blipFill>
                <a:blip r:embed="rId3"/>
                <a:stretch>
                  <a:fillRect t="-3433"/>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009DD9"/>
              </a:buClr>
              <a:buSzTx/>
              <a:buFontTx/>
              <a:buNone/>
              <a:tabLst/>
              <a:defRPr/>
            </a:pP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σ</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z</a:t>
            </a:r>
            <a:r>
              <a:rPr kumimoji="0" lang="en-US" altLang="en-US" sz="2400" b="1" i="1" u="none" strike="noStrike" kern="1200" cap="none" spc="0" normalizeH="0" baseline="-25000" noProof="0" dirty="0">
                <a:ln>
                  <a:noFill/>
                </a:ln>
                <a:solidFill>
                  <a:srgbClr val="04617B"/>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endPar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2281837"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z</a:t>
              </a:r>
              <a:r>
                <a:rPr kumimoji="0" lang="en-US" altLang="en-US" sz="3200" b="1" i="1" u="none" strike="noStrike" kern="1200" cap="none" spc="0" normalizeH="0" baseline="-25000" noProof="0" dirty="0">
                  <a:ln>
                    <a:noFill/>
                  </a:ln>
                  <a:solidFill>
                    <a:srgbClr val="F49100"/>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F491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49100"/>
                  </a:solidFill>
                  <a:effectLst/>
                  <a:uLnTx/>
                  <a:uFillTx/>
                  <a:latin typeface="Arial" pitchFamily="34" charset="0"/>
                  <a:ea typeface="ＭＳ Ｐゴシック" pitchFamily="34" charset="-128"/>
                  <a:cs typeface="+mn-cs"/>
                </a:rPr>
                <a:t>2  </a:t>
              </a: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σ</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3480133"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 – 5.24  &lt; </a:t>
            </a:r>
            <a:r>
              <a:rPr kumimoji="0" lang="en-US" altLang="en-US" sz="2400" b="1" i="1" u="none" strike="noStrike" kern="1200" cap="none" spc="0" normalizeH="0" baseline="0" noProof="0" dirty="0">
                <a:ln>
                  <a:noFill/>
                </a:ln>
                <a:solidFill>
                  <a:prstClr val="black"/>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24.62 &lt; </a:t>
            </a:r>
            <a:r>
              <a:rPr kumimoji="0" lang="en-US" altLang="en-US" sz="32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 &lt; 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63705" y="5437460"/>
            <a:ext cx="8757439"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We are 95% confident that the mean age of Beach Comber patrons at 7pm is contained in any 95% confidence interval, such as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(24.62 years, 35.10 years).</a:t>
            </a:r>
          </a:p>
        </p:txBody>
      </p:sp>
      <p:grpSp>
        <p:nvGrpSpPr>
          <p:cNvPr id="7" name="Group 27"/>
          <p:cNvGrpSpPr>
            <a:grpSpLocks/>
          </p:cNvGrpSpPr>
          <p:nvPr/>
        </p:nvGrpSpPr>
        <p:grpSpPr bwMode="auto">
          <a:xfrm>
            <a:off x="2885205"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 where </a:t>
              </a:r>
              <a:endPar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7358287" y="3824753"/>
            <a:ext cx="1682805"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Calibri" panose="020F0502020204030204"/>
                <a:ea typeface="+mn-ea"/>
                <a:cs typeface="+mn-cs"/>
              </a:rPr>
              <a:t>plausible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374047" y="3385135"/>
                <a:ext cx="24686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srgbClr val="009DD9">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srgbClr val="009DD9">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009DD9">
                      <a:lumMod val="75000"/>
                    </a:srgbClr>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150416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6 Live Session</a:t>
            </a:r>
          </a:p>
        </p:txBody>
      </p:sp>
      <p:sp>
        <p:nvSpPr>
          <p:cNvPr id="3" name="Subtitle 2"/>
          <p:cNvSpPr>
            <a:spLocks noGrp="1"/>
          </p:cNvSpPr>
          <p:nvPr>
            <p:ph type="subTitle" idx="1"/>
          </p:nvPr>
        </p:nvSpPr>
        <p:spPr/>
        <p:txBody>
          <a:bodyPr/>
          <a:lstStyle/>
          <a:p>
            <a:r>
              <a:rPr lang="en-US" dirty="0"/>
              <a:t>Contrasts</a:t>
            </a:r>
          </a:p>
          <a:p>
            <a:r>
              <a:rPr lang="en-US" dirty="0"/>
              <a:t>Multiple Comparison</a:t>
            </a:r>
          </a:p>
        </p:txBody>
      </p:sp>
    </p:spTree>
    <p:extLst>
      <p:ext uri="{BB962C8B-B14F-4D97-AF65-F5344CB8AC3E}">
        <p14:creationId xmlns:p14="http://schemas.microsoft.com/office/powerpoint/2010/main" val="373862225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822959" y="1845734"/>
            <a:ext cx="7543801" cy="4478866"/>
          </a:xfrm>
        </p:spPr>
        <p:txBody>
          <a:bodyPr>
            <a:normAutofit fontScale="92500" lnSpcReduction="20000"/>
          </a:bodyPr>
          <a:lstStyle/>
          <a:p>
            <a:pPr>
              <a:buFont typeface="Arial" charset="0"/>
              <a:buChar char="•"/>
            </a:pPr>
            <a:r>
              <a:rPr lang="en-US" dirty="0"/>
              <a:t> ANOVA provides an F-test for equality of several means</a:t>
            </a:r>
          </a:p>
          <a:p>
            <a:pPr>
              <a:buFont typeface="Arial" charset="0"/>
              <a:buChar char="•"/>
            </a:pPr>
            <a:endParaRPr lang="en-US" dirty="0"/>
          </a:p>
          <a:p>
            <a:pPr>
              <a:buFont typeface="Arial" charset="0"/>
              <a:buChar char="•"/>
            </a:pPr>
            <a:r>
              <a:rPr lang="en-US" dirty="0"/>
              <a:t> The main weaknesses are</a:t>
            </a:r>
          </a:p>
          <a:p>
            <a:pPr lvl="1">
              <a:buFont typeface="Arial" charset="0"/>
              <a:buChar char="•"/>
            </a:pPr>
            <a:r>
              <a:rPr lang="en-US" sz="2000" dirty="0"/>
              <a:t>It doesn’t tell us </a:t>
            </a:r>
            <a:r>
              <a:rPr lang="en-US" sz="2000" b="1" dirty="0">
                <a:solidFill>
                  <a:srgbClr val="FF0000"/>
                </a:solidFill>
              </a:rPr>
              <a:t>which</a:t>
            </a:r>
            <a:r>
              <a:rPr lang="en-US" sz="2000" dirty="0"/>
              <a:t> means are different</a:t>
            </a:r>
          </a:p>
          <a:p>
            <a:pPr lvl="1">
              <a:buFont typeface="Arial" charset="0"/>
              <a:buChar char="•"/>
            </a:pPr>
            <a:r>
              <a:rPr lang="en-US" sz="2000" dirty="0"/>
              <a:t>It doesn’t account for any </a:t>
            </a:r>
            <a:r>
              <a:rPr lang="en-US" sz="2000" b="1" dirty="0">
                <a:solidFill>
                  <a:srgbClr val="FF0000"/>
                </a:solidFill>
              </a:rPr>
              <a:t>structure</a:t>
            </a:r>
            <a:r>
              <a:rPr lang="en-US" sz="2000" dirty="0"/>
              <a:t> in the groups</a:t>
            </a:r>
          </a:p>
          <a:p>
            <a:pPr>
              <a:buFont typeface="Arial" charset="0"/>
              <a:buChar char="•"/>
            </a:pPr>
            <a:endParaRPr lang="en-US" dirty="0"/>
          </a:p>
          <a:p>
            <a:pPr>
              <a:buFont typeface="Arial" charset="0"/>
              <a:buChar char="•"/>
            </a:pPr>
            <a:endParaRPr lang="en-US" dirty="0"/>
          </a:p>
          <a:p>
            <a:pPr>
              <a:buFont typeface="Arial" charset="0"/>
              <a:buChar char="•"/>
            </a:pPr>
            <a:r>
              <a:rPr lang="en-US" dirty="0"/>
              <a:t> The downside to this more refined analysis is that we need to control for the number of comparisons we end up making</a:t>
            </a:r>
          </a:p>
          <a:p>
            <a:endParaRPr lang="en-US" dirty="0"/>
          </a:p>
        </p:txBody>
      </p:sp>
      <p:sp>
        <p:nvSpPr>
          <p:cNvPr id="4" name="TextBox 3"/>
          <p:cNvSpPr txBox="1"/>
          <p:nvPr/>
        </p:nvSpPr>
        <p:spPr>
          <a:xfrm>
            <a:off x="1447800" y="4191000"/>
            <a:ext cx="54864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(Example: Is the average treatment effect across 3 levels of treatments different from the placebo?)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925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6" name="Content Placeholder 2"/>
          <p:cNvSpPr>
            <a:spLocks noGrp="1"/>
          </p:cNvSpPr>
          <p:nvPr>
            <p:ph idx="1"/>
          </p:nvPr>
        </p:nvSpPr>
        <p:spPr>
          <a:xfrm>
            <a:off x="838200" y="2438400"/>
            <a:ext cx="8168641" cy="4478866"/>
          </a:xfrm>
        </p:spPr>
        <p:txBody>
          <a:bodyPr>
            <a:normAutofit fontScale="77500" lnSpcReduction="20000"/>
          </a:bodyPr>
          <a:lstStyle/>
          <a:p>
            <a:pPr>
              <a:buFont typeface="Arial" charset="0"/>
              <a:buChar char="•"/>
            </a:pPr>
            <a:r>
              <a:rPr lang="en-US" b="1" dirty="0">
                <a:solidFill>
                  <a:srgbClr val="FF0000"/>
                </a:solidFill>
              </a:rPr>
              <a:t>Goal:</a:t>
            </a:r>
            <a:r>
              <a:rPr lang="en-US" dirty="0"/>
              <a:t> How do physical handicaps affect perception of employment qualification?</a:t>
            </a:r>
          </a:p>
          <a:p>
            <a:r>
              <a:rPr lang="en-US" sz="1400" dirty="0"/>
              <a:t>(Cesare, Tannenbaum, and </a:t>
            </a:r>
            <a:r>
              <a:rPr lang="en-US" sz="1400" dirty="0" err="1"/>
              <a:t>Dalessio</a:t>
            </a:r>
            <a:r>
              <a:rPr lang="en-US" sz="1400" dirty="0"/>
              <a:t> “Interviewers’ decisions related to applicant handicap type and rater empathy” (1990) </a:t>
            </a:r>
            <a:r>
              <a:rPr lang="en-US" sz="1400" i="1" dirty="0"/>
              <a:t>Human Performance)</a:t>
            </a:r>
          </a:p>
          <a:p>
            <a:pPr>
              <a:buFont typeface="Arial" charset="0"/>
              <a:buChar char="•"/>
            </a:pPr>
            <a:r>
              <a:rPr lang="en-US" dirty="0"/>
              <a:t>The researchers prepared 5 video taped job interviews with same actors</a:t>
            </a:r>
          </a:p>
          <a:p>
            <a:pPr>
              <a:buFont typeface="Arial" charset="0"/>
              <a:buChar char="•"/>
            </a:pPr>
            <a:r>
              <a:rPr lang="en-US" dirty="0"/>
              <a:t>The tapes differed only in the handicap of the applicant:</a:t>
            </a:r>
          </a:p>
          <a:p>
            <a:pPr lvl="1">
              <a:buFont typeface="Arial" charset="0"/>
              <a:buChar char="•"/>
            </a:pPr>
            <a:r>
              <a:rPr lang="en-US" dirty="0"/>
              <a:t>No handicap (This is the control group)</a:t>
            </a:r>
          </a:p>
          <a:p>
            <a:pPr lvl="1">
              <a:buFont typeface="Arial" charset="0"/>
              <a:buChar char="•"/>
            </a:pPr>
            <a:r>
              <a:rPr lang="en-US" dirty="0"/>
              <a:t>One leg amputated</a:t>
            </a:r>
          </a:p>
          <a:p>
            <a:pPr lvl="1">
              <a:buFont typeface="Arial" charset="0"/>
              <a:buChar char="•"/>
            </a:pPr>
            <a:r>
              <a:rPr lang="en-US" dirty="0"/>
              <a:t>Crutches</a:t>
            </a:r>
          </a:p>
          <a:p>
            <a:pPr lvl="1">
              <a:buFont typeface="Arial" charset="0"/>
              <a:buChar char="•"/>
            </a:pPr>
            <a:r>
              <a:rPr lang="en-US" dirty="0"/>
              <a:t>Hearing Impaired</a:t>
            </a:r>
          </a:p>
          <a:p>
            <a:pPr lvl="1">
              <a:buFont typeface="Arial" charset="0"/>
              <a:buChar char="•"/>
            </a:pPr>
            <a:r>
              <a:rPr lang="en-US" dirty="0"/>
              <a:t>Wheelchair</a:t>
            </a:r>
          </a:p>
          <a:p>
            <a:r>
              <a:rPr lang="en-US" dirty="0"/>
              <a:t>14 students were randomly assigned to each tape to rate applicants: 0-10 pts  (70 students total.)</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6171" b="50521"/>
          <a:stretch/>
        </p:blipFill>
        <p:spPr bwMode="auto">
          <a:xfrm>
            <a:off x="742354" y="764758"/>
            <a:ext cx="8229600" cy="1673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66918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a:t>
            </a:r>
            <a:br>
              <a:rPr lang="en-US" dirty="0"/>
            </a:br>
            <a:r>
              <a:rPr lang="en-US" dirty="0"/>
              <a:t>Handicap &amp; Capability Study</a:t>
            </a:r>
          </a:p>
        </p:txBody>
      </p:sp>
      <p:sp>
        <p:nvSpPr>
          <p:cNvPr id="3" name="Content Placeholder 2"/>
          <p:cNvSpPr>
            <a:spLocks noGrp="1"/>
          </p:cNvSpPr>
          <p:nvPr>
            <p:ph idx="1"/>
          </p:nvPr>
        </p:nvSpPr>
        <p:spPr>
          <a:xfrm>
            <a:off x="822959" y="1845734"/>
            <a:ext cx="7543801" cy="1717976"/>
          </a:xfrm>
        </p:spPr>
        <p:txBody>
          <a:bodyPr>
            <a:normAutofit fontScale="85000" lnSpcReduction="10000"/>
          </a:bodyPr>
          <a:lstStyle/>
          <a:p>
            <a:r>
              <a:rPr lang="en-US" dirty="0"/>
              <a:t>Do subjects systematically evaluate qualifications differently according to handicap?</a:t>
            </a:r>
          </a:p>
          <a:p>
            <a:r>
              <a:rPr lang="en-US" dirty="0"/>
              <a:t>If so, which handicaps are evaluated differently?</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203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Any Difference at All?</a:t>
            </a:r>
          </a:p>
        </p:txBody>
      </p:sp>
      <p:sp>
        <p:nvSpPr>
          <p:cNvPr id="5" name="Content Placeholder 2"/>
          <p:cNvSpPr>
            <a:spLocks noGrp="1"/>
          </p:cNvSpPr>
          <p:nvPr>
            <p:ph idx="1"/>
          </p:nvPr>
        </p:nvSpPr>
        <p:spPr>
          <a:xfrm>
            <a:off x="490293" y="1219200"/>
            <a:ext cx="7543801" cy="4419600"/>
          </a:xfrm>
        </p:spPr>
        <p:txBody>
          <a:bodyPr>
            <a:normAutofit fontScale="85000" lnSpcReduction="10000"/>
          </a:bodyPr>
          <a:lstStyle/>
          <a:p>
            <a:r>
              <a:rPr lang="en-US" dirty="0"/>
              <a:t>We should begin any several group analysis by using the ANOVA framework</a:t>
            </a:r>
          </a:p>
          <a:p>
            <a:r>
              <a:rPr lang="en-US" dirty="0"/>
              <a:t>If there isn’t any (statistically) significant difference in the population means, then there is no reason to address more refined questions</a:t>
            </a:r>
          </a:p>
          <a:p>
            <a:pPr>
              <a:buFont typeface="Arial" charset="0"/>
              <a:buChar char="•"/>
            </a:pPr>
            <a:r>
              <a:rPr lang="en-US" dirty="0"/>
              <a:t>The tapes differed only in the handicap of the applicant:</a:t>
            </a:r>
          </a:p>
          <a:p>
            <a:pPr lvl="1">
              <a:buFont typeface="Arial" charset="0"/>
              <a:buChar char="•"/>
            </a:pPr>
            <a:r>
              <a:rPr lang="en-US" sz="2000" dirty="0"/>
              <a:t>No handicap (This is the control group.)</a:t>
            </a:r>
          </a:p>
          <a:p>
            <a:pPr lvl="1">
              <a:buFont typeface="Arial" charset="0"/>
              <a:buChar char="•"/>
            </a:pPr>
            <a:r>
              <a:rPr lang="en-US" sz="2000" dirty="0"/>
              <a:t>One leg amputated</a:t>
            </a:r>
          </a:p>
          <a:p>
            <a:pPr lvl="1">
              <a:buFont typeface="Arial" charset="0"/>
              <a:buChar char="•"/>
            </a:pPr>
            <a:r>
              <a:rPr lang="en-US" sz="2000" dirty="0"/>
              <a:t>Crutches</a:t>
            </a:r>
          </a:p>
          <a:p>
            <a:pPr lvl="1">
              <a:buFont typeface="Arial" charset="0"/>
              <a:buChar char="•"/>
            </a:pPr>
            <a:r>
              <a:rPr lang="en-US" sz="2000" dirty="0"/>
              <a:t>Hearing Impaired</a:t>
            </a:r>
          </a:p>
          <a:p>
            <a:pPr lvl="1">
              <a:buFont typeface="Arial" charset="0"/>
              <a:buChar char="•"/>
            </a:pPr>
            <a:r>
              <a:rPr lang="en-US" sz="2000" dirty="0"/>
              <a:t>Wheelchair</a:t>
            </a:r>
          </a:p>
          <a:p>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257800" y="3962400"/>
                <a:ext cx="90787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𝜇</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𝑁𝑜𝑛𝑒</m:t>
                          </m:r>
                        </m:sub>
                      </m:s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257800" y="3962400"/>
                <a:ext cx="907876" cy="338554"/>
              </a:xfrm>
              <a:prstGeom prst="rect">
                <a:avLst/>
              </a:prstGeom>
              <a:blipFill rotWithShape="0">
                <a:blip r:embed="rId2"/>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257800" y="4271239"/>
                <a:ext cx="857029" cy="35753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𝜇</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𝐴𝑚𝑝</m:t>
                          </m:r>
                        </m:sub>
                      </m:s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257800" y="4271239"/>
                <a:ext cx="857029" cy="357534"/>
              </a:xfrm>
              <a:prstGeom prst="rect">
                <a:avLst/>
              </a:prstGeom>
              <a:blipFill rotWithShape="0">
                <a:blip r:embed="rId3"/>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257800" y="4560550"/>
                <a:ext cx="10273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𝜇</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𝐶𝑟𝑢𝑡𝑐h</m:t>
                          </m:r>
                        </m:sub>
                      </m:s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257800" y="4560550"/>
                <a:ext cx="1027333" cy="338554"/>
              </a:xfrm>
              <a:prstGeom prst="rect">
                <a:avLst/>
              </a:prstGeom>
              <a:blipFill rotWithShape="0">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257800" y="4860888"/>
                <a:ext cx="892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𝜇</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𝐻𝑒𝑎𝑟</m:t>
                          </m:r>
                        </m:sub>
                      </m:s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257800" y="4860888"/>
                <a:ext cx="892039" cy="338554"/>
              </a:xfrm>
              <a:prstGeom prst="rect">
                <a:avLst/>
              </a:prstGeom>
              <a:blipFill rotWithShape="0">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57800" y="5176695"/>
                <a:ext cx="9837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𝜇</m:t>
                          </m:r>
                        </m:e>
                        <m: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𝑊h𝑒𝑒𝑙</m:t>
                          </m:r>
                        </m:sub>
                      </m:sSub>
                      <m:r>
                        <a:rPr kumimoji="0" lang="en-US" sz="16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57800" y="5176695"/>
                <a:ext cx="983795" cy="338554"/>
              </a:xfrm>
              <a:prstGeom prst="rect">
                <a:avLst/>
              </a:prstGeom>
              <a:blipFill rotWithShape="0">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200" y="5865296"/>
                <a:ext cx="2515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1</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2</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3</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4</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5</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a:ln>
                      <a:noFill/>
                    </a:ln>
                    <a:solidFill>
                      <a:prstClr val="black"/>
                    </a:solidFill>
                    <a:effectLst/>
                    <a:uLnTx/>
                    <a:uFillTx/>
                    <a:latin typeface="Calibri"/>
                    <a:ea typeface="Cambria Math" charset="0"/>
                    <a:cs typeface="Cambria Math" charset="0"/>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200" y="5865296"/>
                <a:ext cx="2515304"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38200" y="6234628"/>
                <a:ext cx="2561599" cy="3916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𝑗</m:t>
                        </m:r>
                      </m:sub>
                    </m:sSub>
                    <m:r>
                      <a:rPr kumimoji="0" lang="en-US" sz="1800" b="0" i="0" u="none" strike="noStrike" kern="1200" cap="none" spc="0" normalizeH="0" baseline="0" noProof="0" dirty="0">
                        <a:ln>
                          <a:noFill/>
                        </a:ln>
                        <a:solidFill>
                          <a:prstClr val="black"/>
                        </a:solidFill>
                        <a:effectLst/>
                        <a:uLnTx/>
                        <a:uFillTx/>
                        <a:latin typeface="Cambria Math" charset="0"/>
                        <a:ea typeface="Cambria Math" charset="0"/>
                        <a:cs typeface="Cambria Math"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𝑘</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some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38200" y="6234628"/>
                <a:ext cx="2561599" cy="391646"/>
              </a:xfrm>
              <a:prstGeom prst="rect">
                <a:avLst/>
              </a:prstGeom>
              <a:blipFill rotWithShape="0">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117559975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18502"/>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818502"/>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818503"/>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818503"/>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769957"/>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There is no visual evidence to suggest that the data are not normally distributed.  We will proceed with the assumption of normally distributed groups.</a:t>
            </a:r>
          </a:p>
        </p:txBody>
      </p:sp>
      <p:sp>
        <p:nvSpPr>
          <p:cNvPr id="3" name="Title 2"/>
          <p:cNvSpPr>
            <a:spLocks noGrp="1"/>
          </p:cNvSpPr>
          <p:nvPr>
            <p:ph type="title"/>
          </p:nvPr>
        </p:nvSpPr>
        <p:spPr/>
        <p:txBody>
          <a:bodyPr>
            <a:normAutofit fontScale="90000"/>
          </a:bodyPr>
          <a:lstStyle/>
          <a:p>
            <a:r>
              <a:rPr lang="en-US" dirty="0"/>
              <a:t>Handicap &amp; Capability Study: Normality Assumption</a:t>
            </a:r>
          </a:p>
        </p:txBody>
      </p:sp>
    </p:spTree>
    <p:extLst>
      <p:ext uri="{BB962C8B-B14F-4D97-AF65-F5344CB8AC3E}">
        <p14:creationId xmlns:p14="http://schemas.microsoft.com/office/powerpoint/2010/main" val="145551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Equal Variances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260" y="1750061"/>
            <a:ext cx="4815840" cy="364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78532" y="5562600"/>
            <a:ext cx="60326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There is no evidence to suggest variances are unequal.</a:t>
            </a:r>
          </a:p>
        </p:txBody>
      </p:sp>
    </p:spTree>
    <p:extLst>
      <p:ext uri="{BB962C8B-B14F-4D97-AF65-F5344CB8AC3E}">
        <p14:creationId xmlns:p14="http://schemas.microsoft.com/office/powerpoint/2010/main" val="82207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ANOVA results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60" y="2556165"/>
            <a:ext cx="4805338" cy="13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4819551"/>
            <a:ext cx="2600325" cy="132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419860" y="4667935"/>
            <a:ext cx="5867400" cy="163129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810260" y="4021604"/>
            <a:ext cx="7086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evidence to support the claim that at least two population means are different from each other (p-value of 0.0301 from a 1-way ANOVA).</a:t>
            </a:r>
          </a:p>
        </p:txBody>
      </p:sp>
      <p:sp>
        <p:nvSpPr>
          <p:cNvPr id="6" name="TextBox 5"/>
          <p:cNvSpPr txBox="1"/>
          <p:nvPr/>
        </p:nvSpPr>
        <p:spPr>
          <a:xfrm>
            <a:off x="1597660" y="4769999"/>
            <a:ext cx="266954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Notice that since there is virtually no evidence of a difference in standard deviations, Welch’s test is almost identical to the pure F ANOVA.  </a:t>
            </a:r>
          </a:p>
        </p:txBody>
      </p:sp>
      <mc:AlternateContent xmlns:mc="http://schemas.openxmlformats.org/markup-compatibility/2006" xmlns:a14="http://schemas.microsoft.com/office/drawing/2010/main">
        <mc:Choice Requires="a14">
          <p:sp>
            <p:nvSpPr>
              <p:cNvPr id="9" name="TextBox 8"/>
              <p:cNvSpPr txBox="1"/>
              <p:nvPr/>
            </p:nvSpPr>
            <p:spPr>
              <a:xfrm>
                <a:off x="822960" y="1752327"/>
                <a:ext cx="2515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1</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2</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3</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4</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5</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a:ln>
                      <a:noFill/>
                    </a:ln>
                    <a:solidFill>
                      <a:prstClr val="black"/>
                    </a:solidFill>
                    <a:effectLst/>
                    <a:uLnTx/>
                    <a:uFillTx/>
                    <a:latin typeface="Calibri"/>
                    <a:ea typeface="Cambria Math" charset="0"/>
                    <a:cs typeface="Cambria Math" charset="0"/>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2960" y="1752327"/>
                <a:ext cx="2515304"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22960" y="2121659"/>
                <a:ext cx="2561599" cy="3916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𝑗</m:t>
                        </m:r>
                      </m:sub>
                    </m:sSub>
                    <m:r>
                      <a:rPr kumimoji="0" lang="en-US" sz="1800" b="0" i="0" u="none" strike="noStrike" kern="1200" cap="none" spc="0" normalizeH="0" baseline="0" noProof="0" dirty="0">
                        <a:ln>
                          <a:noFill/>
                        </a:ln>
                        <a:solidFill>
                          <a:prstClr val="black"/>
                        </a:solidFill>
                        <a:effectLst/>
                        <a:uLnTx/>
                        <a:uFillTx/>
                        <a:latin typeface="Cambria Math" charset="0"/>
                        <a:ea typeface="Cambria Math" charset="0"/>
                        <a:cs typeface="Cambria Math" charset="0"/>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𝑘</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some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𝑗</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22960" y="2121659"/>
                <a:ext cx="2561599" cy="391646"/>
              </a:xfrm>
              <a:prstGeom prst="rect">
                <a:avLst/>
              </a:prstGeom>
              <a:blipFill rotWithShape="0">
                <a:blip r:embed="rId5"/>
                <a:stretch>
                  <a:fillRect t="-6250" b="-20313"/>
                </a:stretch>
              </a:blipFill>
            </p:spPr>
            <p:txBody>
              <a:bodyPr/>
              <a:lstStyle/>
              <a:p>
                <a:r>
                  <a:rPr lang="en-US">
                    <a:noFill/>
                  </a:rPr>
                  <a:t> </a:t>
                </a:r>
              </a:p>
            </p:txBody>
          </p:sp>
        </mc:Fallback>
      </mc:AlternateContent>
    </p:spTree>
    <p:extLst>
      <p:ext uri="{BB962C8B-B14F-4D97-AF65-F5344CB8AC3E}">
        <p14:creationId xmlns:p14="http://schemas.microsoft.com/office/powerpoint/2010/main" val="191893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fade">
                                      <p:cBhvr>
                                        <p:cTn id="12" dur="500"/>
                                        <p:tgtEl>
                                          <p:spTgt spid="163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6"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846721"/>
            <a:ext cx="2601824" cy="202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822960" y="5685054"/>
                <a:ext cx="5393977"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𝑎𝑚𝑝</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22960" y="5685054"/>
                <a:ext cx="5393977" cy="390748"/>
              </a:xfrm>
              <a:prstGeom prst="rect">
                <a:avLst/>
              </a:prstGeom>
              <a:blipFill rotWithShape="0">
                <a:blip r:embed="rId3"/>
                <a:stretch>
                  <a:fillRect t="-37500" b="-85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971088" y="5557262"/>
                <a:ext cx="13090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 </m:t>
                      </m:r>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971088" y="5557262"/>
                <a:ext cx="1309012" cy="646331"/>
              </a:xfrm>
              <a:prstGeom prst="rect">
                <a:avLst/>
              </a:prstGeom>
              <a:blipFill rotWithShape="0">
                <a:blip r:embed="rId4"/>
                <a:stretch>
                  <a:fillRect t="-54717" b="-27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22960" y="1846721"/>
                <a:ext cx="4001801" cy="11020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22960" y="1846721"/>
                <a:ext cx="4001801" cy="110209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2960" y="4594080"/>
                <a:ext cx="4354462" cy="6891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2960" y="4594080"/>
                <a:ext cx="4354462" cy="689163"/>
              </a:xfrm>
              <a:prstGeom prst="rect">
                <a:avLst/>
              </a:prstGeom>
              <a:blipFill>
                <a:blip r:embed="rId6"/>
                <a:stretch>
                  <a:fillRect b="-2655"/>
                </a:stretch>
              </a:blipFill>
            </p:spPr>
            <p:txBody>
              <a:bodyPr/>
              <a:lstStyle/>
              <a:p>
                <a:r>
                  <a:rPr lang="en-US">
                    <a:noFill/>
                  </a:rPr>
                  <a:t> </a:t>
                </a:r>
              </a:p>
            </p:txBody>
          </p:sp>
        </mc:Fallback>
      </mc:AlternateContent>
      <p:sp>
        <p:nvSpPr>
          <p:cNvPr id="6" name="Title 5"/>
          <p:cNvSpPr>
            <a:spLocks noGrp="1"/>
          </p:cNvSpPr>
          <p:nvPr>
            <p:ph type="title"/>
          </p:nvPr>
        </p:nvSpPr>
        <p:spPr/>
        <p:txBody>
          <a:bodyPr>
            <a:normAutofit fontScale="90000"/>
          </a:bodyPr>
          <a:lstStyle/>
          <a:p>
            <a:r>
              <a:rPr lang="en-US" dirty="0"/>
              <a:t>Handicap &amp; Capability Study: </a:t>
            </a:r>
            <a:br>
              <a:rPr lang="en-US" dirty="0"/>
            </a:br>
            <a:r>
              <a:rPr lang="en-US" dirty="0"/>
              <a:t>More Specific Questions</a:t>
            </a:r>
          </a:p>
        </p:txBody>
      </p:sp>
      <mc:AlternateContent xmlns:mc="http://schemas.openxmlformats.org/markup-compatibility/2006" xmlns:a14="http://schemas.microsoft.com/office/drawing/2010/main">
        <mc:Choice Requires="a14">
          <p:sp>
            <p:nvSpPr>
              <p:cNvPr id="11" name="TextBox 10"/>
              <p:cNvSpPr txBox="1"/>
              <p:nvPr/>
            </p:nvSpPr>
            <p:spPr>
              <a:xfrm>
                <a:off x="822960" y="3308980"/>
                <a:ext cx="4405758" cy="11091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0</m:t>
                      </m:r>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22960" y="3308980"/>
                <a:ext cx="4405758" cy="110915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26984" y="2894444"/>
                <a:ext cx="3449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0000"/>
                          </a:solidFill>
                          <a:effectLst/>
                          <a:uLnTx/>
                          <a:uFillTx/>
                          <a:latin typeface="Cambria Math" charset="0"/>
                          <a:ea typeface="Cambria Math" charset="0"/>
                          <a:cs typeface="Cambria Math" charset="0"/>
                        </a:rPr>
                        <m:t>↕</m:t>
                      </m:r>
                    </m:oMath>
                  </m:oMathPara>
                </a14:m>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526984" y="2894444"/>
                <a:ext cx="344966" cy="369332"/>
              </a:xfrm>
              <a:prstGeom prst="rect">
                <a:avLst/>
              </a:prstGeom>
              <a:blipFill rotWithShape="0">
                <a:blip r:embed="rId8"/>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525620" y="4311499"/>
                <a:ext cx="3449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0000"/>
                          </a:solidFill>
                          <a:effectLst/>
                          <a:uLnTx/>
                          <a:uFillTx/>
                          <a:latin typeface="Cambria Math" charset="0"/>
                          <a:ea typeface="Cambria Math" charset="0"/>
                          <a:cs typeface="Cambria Math" charset="0"/>
                        </a:rPr>
                        <m:t>↕</m:t>
                      </m:r>
                    </m:oMath>
                  </m:oMathPara>
                </a14:m>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525620" y="4311499"/>
                <a:ext cx="344966" cy="369332"/>
              </a:xfrm>
              <a:prstGeom prst="rect">
                <a:avLst/>
              </a:prstGeom>
              <a:blipFill rotWithShape="0">
                <a:blip r:embed="rId9"/>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55550" y="5410395"/>
                <a:ext cx="3449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0000"/>
                          </a:solidFill>
                          <a:effectLst/>
                          <a:uLnTx/>
                          <a:uFillTx/>
                          <a:latin typeface="Cambria Math" charset="0"/>
                          <a:ea typeface="Cambria Math" charset="0"/>
                          <a:cs typeface="Cambria Math" charset="0"/>
                        </a:rPr>
                        <m:t>↕</m:t>
                      </m:r>
                    </m:oMath>
                  </m:oMathPara>
                </a14:m>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555550" y="5410395"/>
                <a:ext cx="344966" cy="369332"/>
              </a:xfrm>
              <a:prstGeom prst="rect">
                <a:avLst/>
              </a:prstGeom>
              <a:blipFill rotWithShape="0">
                <a:blip r:embed="rId10"/>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249046" y="5685054"/>
                <a:ext cx="450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FF0000"/>
                          </a:solidFill>
                          <a:effectLst/>
                          <a:uLnTx/>
                          <a:uFillTx/>
                          <a:latin typeface="Cambria Math" charset="0"/>
                          <a:ea typeface="Cambria Math" charset="0"/>
                          <a:cs typeface="Cambria Math" charset="0"/>
                        </a:rPr>
                        <m:t>↔</m:t>
                      </m:r>
                    </m:oMath>
                  </m:oMathPara>
                </a14:m>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249046" y="5685054"/>
                <a:ext cx="450764" cy="369332"/>
              </a:xfrm>
              <a:prstGeom prst="rect">
                <a:avLst/>
              </a:prstGeom>
              <a:blipFill rotWithShape="0">
                <a:blip r:embed="rId11"/>
                <a:stretch>
                  <a:fillRect/>
                </a:stretch>
              </a:blipFill>
            </p:spPr>
            <p:txBody>
              <a:bodyPr/>
              <a:lstStyle/>
              <a:p>
                <a:r>
                  <a:rPr lang="en-US">
                    <a:noFill/>
                  </a:rPr>
                  <a:t> </a:t>
                </a:r>
              </a:p>
            </p:txBody>
          </p:sp>
        </mc:Fallback>
      </mc:AlternateContent>
      <p:sp>
        <p:nvSpPr>
          <p:cNvPr id="9" name="TextBox 8"/>
          <p:cNvSpPr txBox="1"/>
          <p:nvPr/>
        </p:nvSpPr>
        <p:spPr>
          <a:xfrm>
            <a:off x="5050496" y="5372596"/>
            <a:ext cx="11563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small" spc="0" normalizeH="0" baseline="0" noProof="0" dirty="0">
                <a:ln>
                  <a:noFill/>
                </a:ln>
                <a:solidFill>
                  <a:srgbClr val="FF0000"/>
                </a:solidFill>
                <a:effectLst/>
                <a:uLnTx/>
                <a:uFillTx/>
                <a:latin typeface="Calibri"/>
                <a:ea typeface="+mn-ea"/>
                <a:cs typeface="+mn-cs"/>
              </a:rPr>
              <a:t>(contrast)</a:t>
            </a:r>
          </a:p>
        </p:txBody>
      </p:sp>
    </p:spTree>
    <p:extLst>
      <p:ext uri="{BB962C8B-B14F-4D97-AF65-F5344CB8AC3E}">
        <p14:creationId xmlns:p14="http://schemas.microsoft.com/office/powerpoint/2010/main" val="5610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7" grpId="0"/>
      <p:bldP spid="11" grpId="0"/>
      <p:bldP spid="7" grpId="0"/>
      <p:bldP spid="13" grpId="0"/>
      <p:bldP spid="16" grpId="0"/>
      <p:bldP spid="18" grpId="0"/>
      <p:bldP spid="9"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591446"/>
            <a:ext cx="3792260" cy="62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 y="3285095"/>
            <a:ext cx="4286250" cy="97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1905646"/>
            <a:ext cx="40073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257800" y="1998642"/>
                <a:ext cx="35634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(Constraint: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𝐶</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𝐶</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𝐶</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𝐼</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5257800" y="1998642"/>
                <a:ext cx="3563476" cy="369332"/>
              </a:xfrm>
              <a:prstGeom prst="rect">
                <a:avLst/>
              </a:prstGeom>
              <a:blipFill rotWithShape="0">
                <a:blip r:embed="rId5"/>
                <a:stretch>
                  <a:fillRect l="-1541" t="-98333" r="-514"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676400" y="4242107"/>
                <a:ext cx="6170472"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Example: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𝟎</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676400" y="4242107"/>
                <a:ext cx="6170472" cy="390748"/>
              </a:xfrm>
              <a:prstGeom prst="rect">
                <a:avLst/>
              </a:prstGeom>
              <a:blipFill rotWithShape="0">
                <a:blip r:embed="rId6"/>
                <a:stretch>
                  <a:fillRect l="-791" t="-7813" b="-2031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Linear Combinations &amp; Contrasts</a:t>
            </a:r>
          </a:p>
        </p:txBody>
      </p:sp>
      <p:sp>
        <p:nvSpPr>
          <p:cNvPr id="5" name="TextBox 4"/>
          <p:cNvSpPr txBox="1"/>
          <p:nvPr/>
        </p:nvSpPr>
        <p:spPr>
          <a:xfrm>
            <a:off x="5257800" y="3590121"/>
            <a:ext cx="29983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7030A0"/>
                </a:solidFill>
                <a:effectLst/>
                <a:uLnTx/>
                <a:uFillTx/>
                <a:latin typeface="Calibri"/>
                <a:ea typeface="+mn-ea"/>
                <a:cs typeface="+mn-cs"/>
              </a:rPr>
              <a:t>(this requires independence)</a:t>
            </a:r>
          </a:p>
        </p:txBody>
      </p:sp>
      <mc:AlternateContent xmlns:mc="http://schemas.openxmlformats.org/markup-compatibility/2006" xmlns:a14="http://schemas.microsoft.com/office/drawing/2010/main">
        <mc:Choice Requires="a14">
          <p:sp>
            <p:nvSpPr>
              <p:cNvPr id="6" name="TextBox 5"/>
              <p:cNvSpPr txBox="1"/>
              <p:nvPr/>
            </p:nvSpPr>
            <p:spPr>
              <a:xfrm>
                <a:off x="1083479" y="4703910"/>
                <a:ext cx="6516528" cy="135909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test statistic 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g</m:t>
                        </m:r>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num>
                      <m:den>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SE</m:t>
                        </m:r>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m:t>
                        </m:r>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g</m:t>
                        </m:r>
                        <m:r>
                          <m:rPr>
                            <m:nor/>
                          </m:rPr>
                          <a:rPr kumimoji="0" lang="en-US" sz="1800" b="0" i="0" u="none" strike="noStrike" kern="1200" cap="none" spc="0" normalizeH="0" baseline="0" noProof="0" dirty="0">
                            <a:ln>
                              <a:noFill/>
                            </a:ln>
                            <a:solidFill>
                              <a:prstClr val="black"/>
                            </a:solidFill>
                            <a:effectLst/>
                            <a:uLnTx/>
                            <a:uFillTx/>
                            <a:latin typeface="Calibri"/>
                            <a:ea typeface="+mn-ea"/>
                            <a:cs typeface="+mn-cs"/>
                          </a:rPr>
                          <m:t>)</m:t>
                        </m:r>
                      </m:den>
                    </m:f>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The test statistic has an approximate t-distribution w/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df</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800" b="0" i="0" u="none" strike="noStrike" kern="1200" cap="none" spc="0" normalizeH="0" baseline="0" noProof="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𝑛</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𝐼</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this case,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charset="0"/>
                        <a:ea typeface="+mn-ea"/>
                        <a:cs typeface="+mn-cs"/>
                      </a:rPr>
                      <m:t>𝑛</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𝐼</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=#data points - #groups =70-5= 65</a:t>
                </a:r>
              </a:p>
            </p:txBody>
          </p:sp>
        </mc:Choice>
        <mc:Fallback xmlns="">
          <p:sp>
            <p:nvSpPr>
              <p:cNvPr id="6" name="TextBox 5"/>
              <p:cNvSpPr txBox="1">
                <a:spLocks noRot="1" noChangeAspect="1" noMove="1" noResize="1" noEditPoints="1" noAdjustHandles="1" noChangeArrowheads="1" noChangeShapeType="1" noTextEdit="1"/>
              </p:cNvSpPr>
              <p:nvPr/>
            </p:nvSpPr>
            <p:spPr>
              <a:xfrm>
                <a:off x="1083479" y="4703910"/>
                <a:ext cx="6516528" cy="1359090"/>
              </a:xfrm>
              <a:prstGeom prst="rect">
                <a:avLst/>
              </a:prstGeom>
              <a:blipFill rotWithShape="0">
                <a:blip r:embed="rId7"/>
                <a:stretch>
                  <a:fillRect l="-842" t="-2691" b="-6278"/>
                </a:stretch>
              </a:blipFill>
            </p:spPr>
            <p:txBody>
              <a:bodyPr/>
              <a:lstStyle/>
              <a:p>
                <a:r>
                  <a:rPr lang="en-US">
                    <a:noFill/>
                  </a:rPr>
                  <a:t> </a:t>
                </a:r>
              </a:p>
            </p:txBody>
          </p:sp>
        </mc:Fallback>
      </mc:AlternateContent>
    </p:spTree>
    <p:extLst>
      <p:ext uri="{BB962C8B-B14F-4D97-AF65-F5344CB8AC3E}">
        <p14:creationId xmlns:p14="http://schemas.microsoft.com/office/powerpoint/2010/main" val="5175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4170364" y="250825"/>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a:buNone/>
                </a:pPr>
                <a:r>
                  <a:rPr lang="en-US" altLang="en-US" b="1" dirty="0"/>
                  <a:t>Sample Ages:	25, 19, 37, 29, 40, 28, 31</a:t>
                </a:r>
              </a:p>
              <a:p>
                <a:pPr algn="ctr">
                  <a:buNone/>
                </a:pPr>
                <a:r>
                  <a:rPr lang="en-US" altLang="en-US" b="1" dirty="0"/>
                  <a:t>We do </a:t>
                </a:r>
                <a:r>
                  <a:rPr lang="en-US" altLang="en-US" b="1" dirty="0">
                    <a:solidFill>
                      <a:srgbClr val="FF0000"/>
                    </a:solidFill>
                  </a:rPr>
                  <a:t>NOT</a:t>
                </a:r>
                <a:r>
                  <a:rPr lang="en-US" altLang="en-US" b="1" dirty="0"/>
                  <a:t> know </a:t>
                </a:r>
                <a14:m>
                  <m:oMath xmlns:m="http://schemas.openxmlformats.org/officeDocument/2006/math">
                    <m:r>
                      <a:rPr lang="en-US" altLang="en-US" b="1" i="1">
                        <a:latin typeface="Cambria Math" panose="02040503050406030204" pitchFamily="18" charset="0"/>
                        <a:ea typeface="Cambria Math" panose="02040503050406030204" pitchFamily="18" charset="0"/>
                      </a:rPr>
                      <m:t>𝝈</m:t>
                    </m:r>
                  </m:oMath>
                </a14:m>
                <a:r>
                  <a:rPr lang="en-US" altLang="en-US" b="1" dirty="0"/>
                  <a:t> (population standard deviation). We must estimate it using </a:t>
                </a:r>
                <a:r>
                  <a:rPr lang="en-US" altLang="en-US" b="1" dirty="0">
                    <a:solidFill>
                      <a:srgbClr val="FF0000"/>
                    </a:solidFill>
                  </a:rPr>
                  <a:t>s</a:t>
                </a:r>
                <a:r>
                  <a:rPr lang="en-US" altLang="en-US" b="1" dirty="0"/>
                  <a:t> (sample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4170364" y="250825"/>
                <a:ext cx="4762500" cy="2835275"/>
              </a:xfrm>
              <a:blipFill>
                <a:blip r:embed="rId3"/>
                <a:stretch>
                  <a:fillRect t="-3441"/>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s</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009DD9"/>
              </a:buClr>
              <a:buSzTx/>
              <a:buFont typeface="Wingdings" pitchFamily="2" charset="2"/>
              <a:buNone/>
              <a:tabLst/>
              <a:defRPr/>
            </a:pPr>
            <a:r>
              <a:rPr kumimoji="0" lang="en-US" altLang="en-US" sz="24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t</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a:t>
            </a:r>
            <a:r>
              <a:rPr kumimoji="0" lang="en-US" altLang="en-US" sz="2800" b="1" i="1"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n-1</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endParaRPr kumimoji="0" lang="en-US" altLang="en-US" sz="24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2500259"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t</a:t>
              </a:r>
              <a:r>
                <a:rPr kumimoji="0" lang="en-US" altLang="en-US" sz="3200" b="1" i="1" u="none" strike="noStrike" kern="1200" cap="none" spc="0" normalizeH="0" baseline="-25000" noProof="0" dirty="0">
                  <a:ln>
                    <a:noFill/>
                  </a:ln>
                  <a:solidFill>
                    <a:srgbClr val="F49100"/>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F491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49100"/>
                  </a:solidFill>
                  <a:effectLst/>
                  <a:uLnTx/>
                  <a:uFillTx/>
                  <a:latin typeface="Arial" pitchFamily="34" charset="0"/>
                  <a:ea typeface="ＭＳ Ｐゴシック" pitchFamily="34" charset="-128"/>
                  <a:cs typeface="+mn-cs"/>
                </a:rPr>
                <a:t>2, n-1  </a:t>
              </a: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s</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3406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 – 6.55  &lt; </a:t>
            </a:r>
            <a:r>
              <a:rPr kumimoji="0" lang="en-US" altLang="en-US" sz="2400" b="1" i="1" u="none" strike="noStrike" kern="1200" cap="none" spc="0" normalizeH="0" baseline="0" noProof="0" dirty="0">
                <a:ln>
                  <a:noFill/>
                </a:ln>
                <a:solidFill>
                  <a:prstClr val="black"/>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23.61 &lt; </a:t>
            </a:r>
            <a:r>
              <a:rPr kumimoji="0" lang="en-US" altLang="en-US" sz="32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 &lt; 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34274" y="5656386"/>
            <a:ext cx="9130985"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We are 95% confident that the mean age of Beach Comber patrons at 7pm is contained any 95% confidence interval, such as (23.31 years, 36.41 years).</a:t>
            </a:r>
          </a:p>
        </p:txBody>
      </p:sp>
      <p:grpSp>
        <p:nvGrpSpPr>
          <p:cNvPr id="7" name="Group 27"/>
          <p:cNvGrpSpPr>
            <a:grpSpLocks/>
          </p:cNvGrpSpPr>
          <p:nvPr/>
        </p:nvGrpSpPr>
        <p:grpSpPr bwMode="auto">
          <a:xfrm>
            <a:off x="2698550"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 where</a:t>
              </a:r>
              <a:endParaRPr kumimoji="0" lang="en-US" altLang="en-US" sz="32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p:cNvSpPr txBox="1"/>
          <p:nvPr/>
        </p:nvSpPr>
        <p:spPr>
          <a:xfrm>
            <a:off x="7329405" y="3753325"/>
            <a:ext cx="1682805"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Calibri" panose="020F0502020204030204"/>
                <a:ea typeface="+mn-ea"/>
                <a:cs typeface="+mn-cs"/>
              </a:rPr>
              <a:t>plausible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374047" y="3385135"/>
                <a:ext cx="24686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srgbClr val="009DD9">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srgbClr val="009DD9">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009DD9">
                      <a:lumMod val="75000"/>
                    </a:srgbClr>
                  </a:solidFill>
                  <a:effectLst/>
                  <a:uLnTx/>
                  <a:uFillTx/>
                  <a:latin typeface="Calibri" panose="020F0502020204030204"/>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val="89553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3721786"/>
                <a:ext cx="512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g</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prstClr val="black"/>
                            </a:solidFill>
                            <a:effectLst/>
                            <a:uLnTx/>
                            <a:uFillTx/>
                            <a:latin typeface="Cambria Math"/>
                            <a:ea typeface="+mn-ea"/>
                            <a:cs typeface="+mn-cs"/>
                          </a:rPr>
                          <m:t>1</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4.4−</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prstClr val="black"/>
                            </a:solidFill>
                            <a:effectLst/>
                            <a:uLnTx/>
                            <a:uFillTx/>
                            <a:latin typeface="Cambria Math"/>
                            <a:ea typeface="+mn-ea"/>
                            <a:cs typeface="+mn-cs"/>
                          </a:rPr>
                          <m:t>1</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5.9</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(1)4.1 + (0)4.9 – (1)5.3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3721786"/>
                <a:ext cx="5126788" cy="369332"/>
              </a:xfrm>
              <a:prstGeom prst="rect">
                <a:avLst/>
              </a:prstGeom>
              <a:blipFill rotWithShape="0">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22960" y="5556219"/>
                <a:ext cx="5099794" cy="9106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SE</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g</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2.666</m:t>
                          </m:r>
                        </m:e>
                      </m:rad>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e>
                      </m:rad>
                      <m:r>
                        <a:rPr kumimoji="0" lang="en-US" sz="1800" b="0" i="1" u="none" strike="noStrike" kern="1200" cap="none" spc="0" normalizeH="0" baseline="0" noProof="0" smtClean="0">
                          <a:ln>
                            <a:noFill/>
                          </a:ln>
                          <a:solidFill>
                            <a:prstClr val="black"/>
                          </a:solidFill>
                          <a:effectLst/>
                          <a:uLnTx/>
                          <a:uFillTx/>
                          <a:latin typeface="Cambria Math"/>
                          <a:ea typeface="+mn-ea"/>
                          <a:cs typeface="+mn-cs"/>
                        </a:rPr>
                        <m:t>=.87</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22960" y="5556219"/>
                <a:ext cx="5099794" cy="91069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9011" y="3059148"/>
                <a:ext cx="5252913" cy="6942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g</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charset="0"/>
                        <a:ea typeface="Cambria Math"/>
                        <a:cs typeface="+mn-cs"/>
                      </a:rPr>
                      <m:t> </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3059148"/>
                <a:ext cx="5252913" cy="694229"/>
              </a:xfrm>
              <a:prstGeom prst="rect">
                <a:avLst/>
              </a:prstGeom>
              <a:blipFill rotWithShape="0">
                <a:blip r:embed="rId5"/>
                <a:stretch>
                  <a:fillRect l="-104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39633" y="2399999"/>
                <a:ext cx="4001800" cy="6891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a:ln>
                                <a:noFill/>
                              </a:ln>
                              <a:solidFill>
                                <a:prstClr val="black"/>
                              </a:solidFill>
                              <a:effectLst/>
                              <a:uLnTx/>
                              <a:uFillTx/>
                              <a:latin typeface="Cambria Math" charset="0"/>
                              <a:ea typeface="Cambria Math"/>
                              <a:cs typeface="+mn-cs"/>
                            </a:rPr>
                            <m:t> </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39633" y="2399999"/>
                <a:ext cx="4001800" cy="689163"/>
              </a:xfrm>
              <a:prstGeom prst="rect">
                <a:avLst/>
              </a:prstGeom>
              <a:blipFill rotWithShape="0">
                <a:blip r:embed="rId6"/>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22960" y="286604"/>
            <a:ext cx="7543800" cy="1450757"/>
          </a:xfrm>
        </p:spPr>
        <p:txBody>
          <a:bodyPr/>
          <a:lstStyle/>
          <a:p>
            <a:r>
              <a:rPr lang="en-US" dirty="0"/>
              <a:t>Handicap &amp; Capability Study: </a:t>
            </a:r>
            <a:br>
              <a:rPr lang="en-US" dirty="0"/>
            </a:br>
            <a:r>
              <a:rPr lang="en-US" dirty="0"/>
              <a:t>A Contrast</a:t>
            </a:r>
          </a:p>
        </p:txBody>
      </p:sp>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023"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1" name="Group 30"/>
          <p:cNvGrpSpPr/>
          <p:nvPr/>
        </p:nvGrpSpPr>
        <p:grpSpPr>
          <a:xfrm>
            <a:off x="2133600" y="4534037"/>
            <a:ext cx="5957756" cy="1553032"/>
            <a:chOff x="2133600" y="4534037"/>
            <a:chExt cx="5957756" cy="1553032"/>
          </a:xfrm>
        </p:grpSpPr>
        <p:cxnSp>
          <p:nvCxnSpPr>
            <p:cNvPr id="21" name="Straight Arrow Connector 20"/>
            <p:cNvCxnSpPr/>
            <p:nvPr/>
          </p:nvCxnSpPr>
          <p:spPr>
            <a:xfrm flipH="1">
              <a:off x="2449911" y="5382550"/>
              <a:ext cx="4655410" cy="70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7139148" y="5296958"/>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p:cNvSpPr/>
            <p:nvPr/>
          </p:nvSpPr>
          <p:spPr>
            <a:xfrm>
              <a:off x="7509690" y="4534037"/>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3" name="Straight Arrow Connector 22"/>
            <p:cNvCxnSpPr/>
            <p:nvPr/>
          </p:nvCxnSpPr>
          <p:spPr>
            <a:xfrm flipH="1">
              <a:off x="2133600" y="4585734"/>
              <a:ext cx="5436184" cy="1501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49011" y="1750529"/>
            <a:ext cx="5342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Calculate mean difference and standard error.</a:t>
            </a:r>
          </a:p>
        </p:txBody>
      </p:sp>
    </p:spTree>
    <p:extLst>
      <p:ext uri="{BB962C8B-B14F-4D97-AF65-F5344CB8AC3E}">
        <p14:creationId xmlns:p14="http://schemas.microsoft.com/office/powerpoint/2010/main" val="125271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50529"/>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401" y="4085060"/>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49011" y="2995349"/>
                <a:ext cx="51267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g</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prstClr val="black"/>
                            </a:solidFill>
                            <a:effectLst/>
                            <a:uLnTx/>
                            <a:uFillTx/>
                            <a:latin typeface="Cambria Math"/>
                            <a:ea typeface="+mn-ea"/>
                            <a:cs typeface="+mn-cs"/>
                          </a:rPr>
                          <m:t>1</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4.4−</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smtClean="0">
                            <a:ln>
                              <a:noFill/>
                            </a:ln>
                            <a:solidFill>
                              <a:prstClr val="black"/>
                            </a:solidFill>
                            <a:effectLst/>
                            <a:uLnTx/>
                            <a:uFillTx/>
                            <a:latin typeface="Cambria Math"/>
                            <a:ea typeface="+mn-ea"/>
                            <a:cs typeface="+mn-cs"/>
                          </a:rPr>
                          <m:t>1</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5.9</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(1)4.1 + (0)4.9 – (1)5.3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449011" y="2995349"/>
                <a:ext cx="5126788" cy="369332"/>
              </a:xfrm>
              <a:prstGeom prst="rect">
                <a:avLst/>
              </a:prstGeom>
              <a:blipFill rotWithShape="0">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0100" y="3305505"/>
                <a:ext cx="5099794" cy="9106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SE</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g</m:t>
                          </m:r>
                        </m:e>
                      </m:d>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2.666</m:t>
                          </m:r>
                        </m:e>
                      </m:rad>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14</m:t>
                              </m:r>
                            </m:den>
                          </m:f>
                        </m:e>
                      </m:rad>
                      <m:r>
                        <a:rPr kumimoji="0" lang="en-US" sz="1800" b="0" i="1" u="none" strike="noStrike" kern="1200" cap="none" spc="0" normalizeH="0" baseline="0" noProof="0" smtClean="0">
                          <a:ln>
                            <a:noFill/>
                          </a:ln>
                          <a:solidFill>
                            <a:prstClr val="black"/>
                          </a:solidFill>
                          <a:effectLst/>
                          <a:uLnTx/>
                          <a:uFillTx/>
                          <a:latin typeface="Cambria Math"/>
                          <a:ea typeface="+mn-ea"/>
                          <a:cs typeface="+mn-cs"/>
                        </a:rPr>
                        <m:t>=.87</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3</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20100" y="3305505"/>
                <a:ext cx="5099794" cy="910699"/>
              </a:xfrm>
              <a:prstGeom prst="rect">
                <a:avLst/>
              </a:prstGeom>
              <a:blipFill rotWithShape="0">
                <a:blip r:embed="rId5"/>
                <a:stretch>
                  <a:fillRect/>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356" y="5251855"/>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449011" y="2301120"/>
                <a:ext cx="5252913" cy="6942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Cambria Math"/>
                    <a:cs typeface="+mn-cs"/>
                  </a:rPr>
                  <a:t>g</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charset="0"/>
                        <a:ea typeface="Cambria Math"/>
                        <a:cs typeface="+mn-cs"/>
                      </a:rPr>
                      <m:t> </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𝑌</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49011" y="2301120"/>
                <a:ext cx="5252913" cy="694229"/>
              </a:xfrm>
              <a:prstGeom prst="rect">
                <a:avLst/>
              </a:prstGeom>
              <a:blipFill rotWithShape="0">
                <a:blip r:embed="rId7"/>
                <a:stretch>
                  <a:fillRect l="-1045" b="-10526"/>
                </a:stretch>
              </a:blipFill>
            </p:spPr>
            <p:txBody>
              <a:bodyPr/>
              <a:lstStyle/>
              <a:p>
                <a:r>
                  <a:rPr lang="en-US">
                    <a:noFill/>
                  </a:rPr>
                  <a:t> </a:t>
                </a:r>
              </a:p>
            </p:txBody>
          </p:sp>
        </mc:Fallback>
      </mc:AlternateContent>
      <p:sp>
        <p:nvSpPr>
          <p:cNvPr id="7" name="TextBox 6"/>
          <p:cNvSpPr txBox="1"/>
          <p:nvPr/>
        </p:nvSpPr>
        <p:spPr>
          <a:xfrm>
            <a:off x="211491" y="4151057"/>
            <a:ext cx="539678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evidence that the sum of points assigned to Amp &amp; Hear handicaps is smaller than the sum of points assigned to Crutch &amp; Wheel handicaps at level alpha equal to 0.05 because the CI does not contain 0. </a:t>
            </a:r>
          </a:p>
        </p:txBody>
      </p:sp>
      <mc:AlternateContent xmlns:mc="http://schemas.openxmlformats.org/markup-compatibility/2006" xmlns:a14="http://schemas.microsoft.com/office/drawing/2010/main">
        <mc:Choice Requires="a14">
          <p:sp>
            <p:nvSpPr>
              <p:cNvPr id="17" name="TextBox 16"/>
              <p:cNvSpPr txBox="1"/>
              <p:nvPr/>
            </p:nvSpPr>
            <p:spPr>
              <a:xfrm>
                <a:off x="420100" y="1718800"/>
                <a:ext cx="4001801" cy="6891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a:ln>
                                <a:noFill/>
                              </a:ln>
                              <a:solidFill>
                                <a:prstClr val="black"/>
                              </a:solidFill>
                              <a:effectLst/>
                              <a:uLnTx/>
                              <a:uFillTx/>
                              <a:latin typeface="Cambria Math" charset="0"/>
                              <a:ea typeface="Cambria Math"/>
                              <a:cs typeface="+mn-cs"/>
                            </a:rPr>
                            <m:t> </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𝐶𝑟𝑢𝑡𝑐h</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0100" y="1718800"/>
                <a:ext cx="4001801" cy="689163"/>
              </a:xfrm>
              <a:prstGeom prst="rect">
                <a:avLst/>
              </a:prstGeom>
              <a:blipFill rotWithShape="0">
                <a:blip r:embed="rId8"/>
                <a:stretch>
                  <a:fillRect b="-2655"/>
                </a:stretch>
              </a:blipFill>
            </p:spPr>
            <p:txBody>
              <a:bodyPr/>
              <a:lstStyle/>
              <a:p>
                <a:r>
                  <a:rPr lang="en-US">
                    <a:noFill/>
                  </a:rPr>
                  <a:t> </a:t>
                </a:r>
              </a:p>
            </p:txBody>
          </p:sp>
        </mc:Fallback>
      </mc:AlternateContent>
      <p:sp>
        <p:nvSpPr>
          <p:cNvPr id="20" name="Title 5"/>
          <p:cNvSpPr>
            <a:spLocks noGrp="1"/>
          </p:cNvSpPr>
          <p:nvPr>
            <p:ph type="title"/>
          </p:nvPr>
        </p:nvSpPr>
        <p:spPr>
          <a:xfrm>
            <a:off x="838200" y="4565"/>
            <a:ext cx="7543800" cy="1450757"/>
          </a:xfrm>
        </p:spPr>
        <p:txBody>
          <a:bodyPr/>
          <a:lstStyle/>
          <a:p>
            <a:r>
              <a:rPr lang="en-US" dirty="0"/>
              <a:t>Handicap &amp; Capability Study: </a:t>
            </a:r>
            <a:br>
              <a:rPr lang="en-US" dirty="0"/>
            </a:br>
            <a:r>
              <a:rPr lang="en-US" dirty="0"/>
              <a:t>A Contrast</a:t>
            </a:r>
          </a:p>
        </p:txBody>
      </p:sp>
      <mc:AlternateContent xmlns:mc="http://schemas.openxmlformats.org/markup-compatibility/2006" xmlns:a14="http://schemas.microsoft.com/office/drawing/2010/main">
        <mc:Choice Requires="a14">
          <p:sp>
            <p:nvSpPr>
              <p:cNvPr id="26" name="TextBox 25"/>
              <p:cNvSpPr txBox="1"/>
              <p:nvPr/>
            </p:nvSpPr>
            <p:spPr>
              <a:xfrm>
                <a:off x="194086" y="5972274"/>
                <a:ext cx="669382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95% t-tools CI: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a:ea typeface="+mn-ea"/>
                        <a:cs typeface="+mn-cs"/>
                      </a:rPr>
                      <m:t>−2.78577 </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1.9971</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)(0</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.87286</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charset="0"/>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(-4.529, -1.043)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4086" y="5972274"/>
                <a:ext cx="6693820" cy="646331"/>
              </a:xfrm>
              <a:prstGeom prst="rect">
                <a:avLst/>
              </a:prstGeom>
              <a:blipFill rotWithShape="0">
                <a:blip r:embed="rId9"/>
                <a:stretch>
                  <a:fillRect l="-820" t="-5660"/>
                </a:stretch>
              </a:blipFill>
            </p:spPr>
            <p:txBody>
              <a:bodyPr/>
              <a:lstStyle/>
              <a:p>
                <a:r>
                  <a:rPr lang="en-US">
                    <a:noFill/>
                  </a:rPr>
                  <a:t> </a:t>
                </a:r>
              </a:p>
            </p:txBody>
          </p:sp>
        </mc:Fallback>
      </mc:AlternateContent>
      <p:grpSp>
        <p:nvGrpSpPr>
          <p:cNvPr id="29" name="Group 28"/>
          <p:cNvGrpSpPr/>
          <p:nvPr/>
        </p:nvGrpSpPr>
        <p:grpSpPr>
          <a:xfrm>
            <a:off x="2286001" y="2995349"/>
            <a:ext cx="3313774" cy="2976925"/>
            <a:chOff x="2286001" y="2995349"/>
            <a:chExt cx="3313774" cy="2976925"/>
          </a:xfrm>
        </p:grpSpPr>
        <p:cxnSp>
          <p:nvCxnSpPr>
            <p:cNvPr id="22" name="Straight Arrow Connector 21"/>
            <p:cNvCxnSpPr>
              <a:stCxn id="16" idx="3"/>
            </p:cNvCxnSpPr>
            <p:nvPr/>
          </p:nvCxnSpPr>
          <p:spPr>
            <a:xfrm flipH="1">
              <a:off x="2286001" y="3310594"/>
              <a:ext cx="2739568" cy="266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927051" y="2995349"/>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 name="Group 29"/>
          <p:cNvGrpSpPr/>
          <p:nvPr/>
        </p:nvGrpSpPr>
        <p:grpSpPr>
          <a:xfrm>
            <a:off x="4450812" y="3610044"/>
            <a:ext cx="1113275" cy="2485956"/>
            <a:chOff x="4450812" y="3610044"/>
            <a:chExt cx="1113275" cy="2485956"/>
          </a:xfrm>
        </p:grpSpPr>
        <p:cxnSp>
          <p:nvCxnSpPr>
            <p:cNvPr id="23" name="Straight Arrow Connector 22"/>
            <p:cNvCxnSpPr>
              <a:stCxn id="24" idx="4"/>
            </p:cNvCxnSpPr>
            <p:nvPr/>
          </p:nvCxnSpPr>
          <p:spPr>
            <a:xfrm flipH="1">
              <a:off x="4450812" y="3979376"/>
              <a:ext cx="776913" cy="211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891363" y="3610044"/>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1" name="Group 30"/>
          <p:cNvGrpSpPr/>
          <p:nvPr/>
        </p:nvGrpSpPr>
        <p:grpSpPr>
          <a:xfrm>
            <a:off x="3436981" y="5285589"/>
            <a:ext cx="811675" cy="686685"/>
            <a:chOff x="3436981" y="5285589"/>
            <a:chExt cx="811675" cy="686685"/>
          </a:xfrm>
        </p:grpSpPr>
        <p:cxnSp>
          <p:nvCxnSpPr>
            <p:cNvPr id="21" name="Straight Arrow Connector 20"/>
            <p:cNvCxnSpPr>
              <a:stCxn id="25" idx="3"/>
              <a:endCxn id="26" idx="0"/>
            </p:cNvCxnSpPr>
            <p:nvPr/>
          </p:nvCxnSpPr>
          <p:spPr>
            <a:xfrm flipH="1">
              <a:off x="3540996" y="5600834"/>
              <a:ext cx="14852" cy="37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436981" y="5285589"/>
              <a:ext cx="811675"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408" name="TextBox 17407"/>
          <p:cNvSpPr txBox="1"/>
          <p:nvPr/>
        </p:nvSpPr>
        <p:spPr>
          <a:xfrm>
            <a:off x="3169426" y="1302726"/>
            <a:ext cx="6248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a:ea typeface="+mn-ea"/>
                <a:cs typeface="+mn-cs"/>
              </a:rPr>
              <a:t>Confidence Intervals</a:t>
            </a:r>
          </a:p>
        </p:txBody>
      </p:sp>
    </p:spTree>
    <p:extLst>
      <p:ext uri="{BB962C8B-B14F-4D97-AF65-F5344CB8AC3E}">
        <p14:creationId xmlns:p14="http://schemas.microsoft.com/office/powerpoint/2010/main" val="15949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219"/>
            <a:ext cx="8229600" cy="715962"/>
          </a:xfrm>
        </p:spPr>
        <p:txBody>
          <a:bodyPr>
            <a:normAutofit fontScale="90000"/>
          </a:bodyPr>
          <a:lstStyle/>
          <a:p>
            <a:r>
              <a:rPr lang="en-US" dirty="0"/>
              <a:t>Chapter 6: Compare with book!</a:t>
            </a:r>
          </a:p>
        </p:txBody>
      </p:sp>
      <mc:AlternateContent xmlns:mc="http://schemas.openxmlformats.org/markup-compatibility/2006" xmlns:a14="http://schemas.microsoft.com/office/drawing/2010/main">
        <mc:Choice Requires="a14">
          <p:sp>
            <p:nvSpPr>
              <p:cNvPr id="7" name="TextBox 6"/>
              <p:cNvSpPr txBox="1"/>
              <p:nvPr/>
            </p:nvSpPr>
            <p:spPr>
              <a:xfrm>
                <a:off x="2811739" y="685800"/>
                <a:ext cx="3730317" cy="1047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811739" y="685800"/>
                <a:ext cx="3730317" cy="1047723"/>
              </a:xfrm>
              <a:prstGeom prst="rect">
                <a:avLst/>
              </a:prstGeom>
              <a:blipFill rotWithShape="0">
                <a:blip r:embed="rId2"/>
                <a:stretch>
                  <a:fillRect/>
                </a:stretch>
              </a:blipFill>
            </p:spPr>
            <p:txBody>
              <a:bodyPr/>
              <a:lstStyle/>
              <a:p>
                <a:r>
                  <a:rPr lang="en-US">
                    <a:noFill/>
                  </a:rPr>
                  <a:t> </a:t>
                </a:r>
              </a:p>
            </p:txBody>
          </p:sp>
        </mc:Fallback>
      </mc:AlternateContent>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64" y="1905000"/>
            <a:ext cx="810677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45" y="4953000"/>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2388567" y="3657600"/>
                <a:ext cx="6080062"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 </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88567" y="3657600"/>
                <a:ext cx="6080062" cy="390748"/>
              </a:xfrm>
              <a:prstGeom prst="rect">
                <a:avLst/>
              </a:prstGeom>
              <a:blipFill rotWithShape="0">
                <a:blip r:embed="rId5"/>
                <a:stretch>
                  <a:fillRect t="-6250" b="-20313"/>
                </a:stretch>
              </a:blipFill>
            </p:spPr>
            <p:txBody>
              <a:bodyPr/>
              <a:lstStyle/>
              <a:p>
                <a:r>
                  <a:rPr lang="en-US">
                    <a:noFill/>
                  </a:rPr>
                  <a:t> </a:t>
                </a:r>
              </a:p>
            </p:txBody>
          </p:sp>
        </mc:Fallback>
      </mc:AlternateContent>
      <p:sp>
        <p:nvSpPr>
          <p:cNvPr id="4" name="TextBox 3"/>
          <p:cNvSpPr txBox="1"/>
          <p:nvPr/>
        </p:nvSpPr>
        <p:spPr>
          <a:xfrm>
            <a:off x="152399" y="3668308"/>
            <a:ext cx="22361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Note the sign switch and division by 2 of the coefficients.</a:t>
            </a:r>
          </a:p>
        </p:txBody>
      </p:sp>
    </p:spTree>
    <p:extLst>
      <p:ext uri="{BB962C8B-B14F-4D97-AF65-F5344CB8AC3E}">
        <p14:creationId xmlns:p14="http://schemas.microsoft.com/office/powerpoint/2010/main" val="53423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95070"/>
            <a:ext cx="4114800" cy="2825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800600"/>
            <a:ext cx="8458200" cy="1406444"/>
          </a:xfrm>
          <a:prstGeom prst="rect">
            <a:avLst/>
          </a:prstGeom>
        </p:spPr>
      </p:pic>
      <p:sp>
        <p:nvSpPr>
          <p:cNvPr id="3" name="Oval 2"/>
          <p:cNvSpPr/>
          <p:nvPr/>
        </p:nvSpPr>
        <p:spPr>
          <a:xfrm>
            <a:off x="2895600" y="47244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6591300" y="3160574"/>
            <a:ext cx="213360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Order = data keeps the data in the order it came in, so that “none” group is first and can be assigned a coefficient of 0.</a:t>
            </a:r>
          </a:p>
        </p:txBody>
      </p:sp>
      <p:cxnSp>
        <p:nvCxnSpPr>
          <p:cNvPr id="8" name="Straight Arrow Connector 7"/>
          <p:cNvCxnSpPr>
            <a:stCxn id="5" idx="1"/>
            <a:endCxn id="3" idx="6"/>
          </p:cNvCxnSpPr>
          <p:nvPr/>
        </p:nvCxnSpPr>
        <p:spPr>
          <a:xfrm flipH="1">
            <a:off x="4267200" y="4037737"/>
            <a:ext cx="2324100" cy="87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705600" y="4914900"/>
            <a:ext cx="952500" cy="588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72400" y="5562600"/>
            <a:ext cx="13716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1257300" y="6224472"/>
            <a:ext cx="77343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Comes in handy when doing division by hand would result in the need to input a rounded number (example 0.33)</a:t>
            </a:r>
          </a:p>
        </p:txBody>
      </p:sp>
      <p:cxnSp>
        <p:nvCxnSpPr>
          <p:cNvPr id="14" name="Straight Arrow Connector 13"/>
          <p:cNvCxnSpPr>
            <a:endCxn id="11" idx="4"/>
          </p:cNvCxnSpPr>
          <p:nvPr/>
        </p:nvCxnSpPr>
        <p:spPr>
          <a:xfrm flipV="1">
            <a:off x="4495800" y="5943600"/>
            <a:ext cx="39624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2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11" grpId="0" animBg="1"/>
      <p:bldP spid="12"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5209214"/>
            <a:ext cx="5549900" cy="9017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60040"/>
            <a:ext cx="8458200" cy="1406444"/>
          </a:xfrm>
          <a:prstGeom prst="rect">
            <a:avLst/>
          </a:prstGeom>
        </p:spPr>
      </p:pic>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400" y="4361124"/>
            <a:ext cx="6045200" cy="495300"/>
          </a:xfrm>
          <a:prstGeom prst="rect">
            <a:avLst/>
          </a:prstGeom>
        </p:spPr>
      </p:pic>
      <p:cxnSp>
        <p:nvCxnSpPr>
          <p:cNvPr id="8" name="Straight Arrow Connector 7"/>
          <p:cNvCxnSpPr/>
          <p:nvPr/>
        </p:nvCxnSpPr>
        <p:spPr>
          <a:xfrm>
            <a:off x="1981200" y="2590800"/>
            <a:ext cx="2762250" cy="1770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81200" y="2762308"/>
            <a:ext cx="1604010" cy="293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981200" y="2895600"/>
            <a:ext cx="1604010" cy="3124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1130338" y="3165598"/>
                <a:ext cx="5252913"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130338" y="3165598"/>
                <a:ext cx="5252913" cy="390748"/>
              </a:xfrm>
              <a:prstGeom prst="rect">
                <a:avLst/>
              </a:prstGeom>
              <a:blipFill rotWithShape="0">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130338" y="3608622"/>
                <a:ext cx="5958234"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Cambria Math"/>
                        <a:cs typeface="+mn-cs"/>
                      </a:rPr>
                      <m:t>0.5</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130338" y="3608622"/>
                <a:ext cx="5958234" cy="390748"/>
              </a:xfrm>
              <a:prstGeom prst="rect">
                <a:avLst/>
              </a:prstGeom>
              <a:blipFill rotWithShape="0">
                <a:blip r:embed="rId6"/>
                <a:stretch>
                  <a:fillRect b="-6250"/>
                </a:stretch>
              </a:blipFill>
            </p:spPr>
            <p:txBody>
              <a:bodyPr/>
              <a:lstStyle/>
              <a:p>
                <a:r>
                  <a:rPr lang="en-US">
                    <a:noFill/>
                  </a:rPr>
                  <a:t> </a:t>
                </a:r>
              </a:p>
            </p:txBody>
          </p:sp>
        </mc:Fallback>
      </mc:AlternateContent>
      <p:sp>
        <p:nvSpPr>
          <p:cNvPr id="23" name="Curved Right Arrow 22"/>
          <p:cNvSpPr/>
          <p:nvPr/>
        </p:nvSpPr>
        <p:spPr>
          <a:xfrm>
            <a:off x="685800" y="2667000"/>
            <a:ext cx="381000" cy="13268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Curved Right Arrow 23"/>
          <p:cNvSpPr/>
          <p:nvPr/>
        </p:nvSpPr>
        <p:spPr>
          <a:xfrm>
            <a:off x="952500" y="2895600"/>
            <a:ext cx="190500" cy="5708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3"/>
          <p:cNvSpPr txBox="1"/>
          <p:nvPr/>
        </p:nvSpPr>
        <p:spPr>
          <a:xfrm>
            <a:off x="381000" y="6110914"/>
            <a:ext cx="8305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Three different ways (contrast, estimate, estimate with divisor =2) to test for the same idea. (There are many more than three!)</a:t>
            </a:r>
          </a:p>
        </p:txBody>
      </p:sp>
    </p:spTree>
    <p:extLst>
      <p:ext uri="{BB962C8B-B14F-4D97-AF65-F5344CB8AC3E}">
        <p14:creationId xmlns:p14="http://schemas.microsoft.com/office/powerpoint/2010/main" val="12769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animBg="1"/>
      <p:bldP spid="2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Handicap &amp; Capability Study: </a:t>
            </a:r>
            <a:br>
              <a:rPr lang="en-US" dirty="0"/>
            </a:br>
            <a:r>
              <a:rPr lang="en-US" dirty="0"/>
              <a:t>In SAS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1845734"/>
            <a:ext cx="5549900" cy="901700"/>
          </a:xfrm>
          <a:prstGeom prst="rect">
            <a:avLst/>
          </a:prstGeom>
        </p:spPr>
      </p:pic>
      <p:sp>
        <p:nvSpPr>
          <p:cNvPr id="5" name="TextBox 4"/>
          <p:cNvSpPr txBox="1"/>
          <p:nvPr/>
        </p:nvSpPr>
        <p:spPr>
          <a:xfrm>
            <a:off x="800774" y="3048000"/>
            <a:ext cx="727642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evidence that the average points assigned to Amp &amp; Hear handicaps is smaller than the average points assigned to Crutch &amp; Wheel handicaps (t-tools linear contrast p-value of 0.0022).  We estimate that this difference is -1.39 pts with an associated 99% confidence interval of….</a:t>
            </a:r>
          </a:p>
        </p:txBody>
      </p:sp>
      <p:sp>
        <p:nvSpPr>
          <p:cNvPr id="6" name="TextBox 5"/>
          <p:cNvSpPr txBox="1"/>
          <p:nvPr/>
        </p:nvSpPr>
        <p:spPr>
          <a:xfrm>
            <a:off x="171680" y="5180594"/>
            <a:ext cx="42663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-1.39±2.65*0.436</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022" y="4329793"/>
            <a:ext cx="4597400" cy="1371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672" y="5701393"/>
            <a:ext cx="1054100" cy="482600"/>
          </a:xfrm>
          <a:prstGeom prst="rect">
            <a:avLst/>
          </a:prstGeom>
        </p:spPr>
      </p:pic>
      <p:sp>
        <p:nvSpPr>
          <p:cNvPr id="9" name="TextBox 8"/>
          <p:cNvSpPr txBox="1"/>
          <p:nvPr/>
        </p:nvSpPr>
        <p:spPr>
          <a:xfrm>
            <a:off x="159745" y="5536638"/>
            <a:ext cx="72764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-1.39±1.155</a:t>
            </a:r>
          </a:p>
        </p:txBody>
      </p:sp>
      <p:sp>
        <p:nvSpPr>
          <p:cNvPr id="10" name="TextBox 9"/>
          <p:cNvSpPr txBox="1"/>
          <p:nvPr/>
        </p:nvSpPr>
        <p:spPr>
          <a:xfrm>
            <a:off x="171680" y="5942693"/>
            <a:ext cx="72764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(-2.55, -0.23), which of course does not include 0</a:t>
            </a:r>
          </a:p>
        </p:txBody>
      </p:sp>
      <p:sp>
        <p:nvSpPr>
          <p:cNvPr id="11" name="Oval 10"/>
          <p:cNvSpPr/>
          <p:nvPr/>
        </p:nvSpPr>
        <p:spPr>
          <a:xfrm>
            <a:off x="3388666" y="2203959"/>
            <a:ext cx="1057619" cy="27909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4418972" y="2227939"/>
            <a:ext cx="990600" cy="28875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577972" y="5936859"/>
            <a:ext cx="965828" cy="2471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4" name="Straight Arrow Connector 13"/>
          <p:cNvCxnSpPr>
            <a:stCxn id="11" idx="3"/>
          </p:cNvCxnSpPr>
          <p:nvPr/>
        </p:nvCxnSpPr>
        <p:spPr>
          <a:xfrm flipH="1">
            <a:off x="609599" y="2442181"/>
            <a:ext cx="2933952" cy="276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1"/>
          </p:cNvCxnSpPr>
          <p:nvPr/>
        </p:nvCxnSpPr>
        <p:spPr>
          <a:xfrm flipH="1" flipV="1">
            <a:off x="1066800" y="5470383"/>
            <a:ext cx="5652614" cy="50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p:cNvCxnSpPr>
          <p:nvPr/>
        </p:nvCxnSpPr>
        <p:spPr>
          <a:xfrm flipH="1">
            <a:off x="1691155" y="2474409"/>
            <a:ext cx="2872887" cy="279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43151" y="4218856"/>
            <a:ext cx="3200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99% CI for the difference in averages of Amp and Hear vs. Crutch and Wheel:</a:t>
            </a:r>
          </a:p>
        </p:txBody>
      </p:sp>
      <p:sp>
        <p:nvSpPr>
          <p:cNvPr id="17" name="TextBox 16"/>
          <p:cNvSpPr txBox="1"/>
          <p:nvPr/>
        </p:nvSpPr>
        <p:spPr>
          <a:xfrm>
            <a:off x="3169426" y="1302726"/>
            <a:ext cx="6248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a:ea typeface="+mn-ea"/>
                <a:cs typeface="+mn-cs"/>
              </a:rPr>
              <a:t>Confidence Intervals</a:t>
            </a:r>
          </a:p>
        </p:txBody>
      </p:sp>
    </p:spTree>
    <p:extLst>
      <p:ext uri="{BB962C8B-B14F-4D97-AF65-F5344CB8AC3E}">
        <p14:creationId xmlns:p14="http://schemas.microsoft.com/office/powerpoint/2010/main" val="11458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P spid="12" grpId="0" animBg="1"/>
      <p:bldP spid="13"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Chapter 6</a:t>
            </a:r>
          </a:p>
        </p:txBody>
      </p:sp>
      <mc:AlternateContent xmlns:mc="http://schemas.openxmlformats.org/markup-compatibility/2006" xmlns:a14="http://schemas.microsoft.com/office/drawing/2010/main">
        <mc:Choice Requires="a14">
          <p:sp>
            <p:nvSpPr>
              <p:cNvPr id="7" name="TextBox 6"/>
              <p:cNvSpPr txBox="1"/>
              <p:nvPr/>
            </p:nvSpPr>
            <p:spPr>
              <a:xfrm>
                <a:off x="2772159" y="1066800"/>
                <a:ext cx="3730317" cy="10477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num>
                        <m:den>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den>
                      </m:f>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2159" y="1066800"/>
                <a:ext cx="3730317" cy="1047723"/>
              </a:xfrm>
              <a:prstGeom prst="rect">
                <a:avLst/>
              </a:prstGeom>
              <a:blipFill rotWithShape="1">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00" y="5525671"/>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800" y="2921293"/>
            <a:ext cx="8478200" cy="1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5800" y="4113258"/>
            <a:ext cx="80210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With no </a:t>
            </a:r>
            <a:r>
              <a:rPr kumimoji="0" lang="en-US" sz="2000" b="1" i="0" u="none" strike="noStrike" kern="1200" cap="none" spc="0" normalizeH="0" baseline="0" noProof="0" dirty="0">
                <a:ln>
                  <a:noFill/>
                </a:ln>
                <a:solidFill>
                  <a:srgbClr val="0070C0"/>
                </a:solidFill>
                <a:effectLst/>
                <a:uLnTx/>
                <a:uFillTx/>
                <a:latin typeface="Calibri"/>
                <a:ea typeface="+mn-ea"/>
                <a:cs typeface="+mn-cs"/>
              </a:rPr>
              <a:t>Order = data</a:t>
            </a:r>
            <a:r>
              <a:rPr kumimoji="0" lang="en-US" sz="2000" b="0" i="0" u="none" strike="noStrike" kern="1200" cap="none" spc="0" normalizeH="0" baseline="0" noProof="0" dirty="0">
                <a:ln>
                  <a:noFill/>
                </a:ln>
                <a:solidFill>
                  <a:prstClr val="black"/>
                </a:solidFill>
                <a:effectLst/>
                <a:uLnTx/>
                <a:uFillTx/>
                <a:latin typeface="Calibri"/>
                <a:ea typeface="+mn-ea"/>
                <a:cs typeface="+mn-cs"/>
              </a:rPr>
              <a:t> in the code, the contrasts are assigned in alphabetical order, so that “none” group is fourth.</a:t>
            </a:r>
          </a:p>
        </p:txBody>
      </p:sp>
      <p:cxnSp>
        <p:nvCxnSpPr>
          <p:cNvPr id="5" name="Straight Arrow Connector 4"/>
          <p:cNvCxnSpPr/>
          <p:nvPr/>
        </p:nvCxnSpPr>
        <p:spPr>
          <a:xfrm flipV="1">
            <a:off x="4343400" y="3732258"/>
            <a:ext cx="4267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039663" y="2352452"/>
                <a:ext cx="5252913" cy="3907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𝐴𝑚𝑝</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𝐶𝑟𝑢𝑡𝑐h</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𝐻𝑒𝑎𝑟</m:t>
                        </m:r>
                      </m:sub>
                    </m:sSub>
                  </m:oMath>
                </a14:m>
                <a:r>
                  <a:rPr kumimoji="0" lang="en-US" sz="1800" b="0" i="0" u="none" strike="noStrike" kern="1200" cap="none" spc="0" normalizeH="0" baseline="0" noProof="0" dirty="0">
                    <a:ln>
                      <a:noFill/>
                    </a:ln>
                    <a:solidFill>
                      <a:prstClr val="black"/>
                    </a:solidFill>
                    <a:effectLst/>
                    <a:uLnTx/>
                    <a:uFillTx/>
                    <a:latin typeface="Calibri"/>
                    <a:ea typeface="Cambria Math"/>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0</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𝑁𝑜𝑛𝑒</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𝑊h𝑒𝑒𝑙</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39663" y="2352452"/>
                <a:ext cx="5252913" cy="390748"/>
              </a:xfrm>
              <a:prstGeom prst="rect">
                <a:avLst/>
              </a:prstGeom>
              <a:blipFill rotWithShape="0">
                <a:blip r:embed="rId5"/>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205206605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286000" y="2667000"/>
                <a:ext cx="4667816"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𝑆</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6</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𝑆</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6</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86000" y="2667000"/>
                <a:ext cx="4667816" cy="165263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143000" y="1600200"/>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3" name="TextBox 2"/>
              <p:cNvSpPr txBox="1">
                <a:spLocks noRot="1" noChangeAspect="1" noMove="1" noResize="1" noEditPoints="1" noAdjustHandles="1" noChangeArrowheads="1" noChangeShapeType="1" noTextEdit="1"/>
              </p:cNvSpPr>
              <p:nvPr/>
            </p:nvSpPr>
            <p:spPr>
              <a:xfrm>
                <a:off x="1143000" y="1600200"/>
                <a:ext cx="7239000" cy="923330"/>
              </a:xfrm>
              <a:prstGeom prst="rect">
                <a:avLst/>
              </a:prstGeom>
              <a:blipFill rotWithShape="0">
                <a:blip r:embed="rId3"/>
                <a:stretch>
                  <a:fillRect t="-3974" b="-9272"/>
                </a:stretch>
              </a:blipFill>
            </p:spPr>
            <p:txBody>
              <a:bodyPr/>
              <a:lstStyle/>
              <a:p>
                <a:r>
                  <a:rPr lang="en-US">
                    <a:noFill/>
                  </a:rPr>
                  <a:t> </a:t>
                </a:r>
              </a:p>
            </p:txBody>
          </p:sp>
        </mc:Fallback>
      </mc:AlternateContent>
      <p:sp>
        <p:nvSpPr>
          <p:cNvPr id="8" name="TextBox 7"/>
          <p:cNvSpPr txBox="1"/>
          <p:nvPr/>
        </p:nvSpPr>
        <p:spPr>
          <a:xfrm>
            <a:off x="5334000" y="6172200"/>
            <a:ext cx="3657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Answer on Next Slide -&gt; </a:t>
            </a:r>
          </a:p>
        </p:txBody>
      </p:sp>
    </p:spTree>
    <p:extLst>
      <p:ext uri="{BB962C8B-B14F-4D97-AF65-F5344CB8AC3E}">
        <p14:creationId xmlns:p14="http://schemas.microsoft.com/office/powerpoint/2010/main" val="82428299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2237050" y="1825944"/>
                <a:ext cx="4667816"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𝑆</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6</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 </m:t>
                      </m:r>
                      <m:sSub>
                        <m:sSubPr>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𝑆</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 </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6</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37050" y="1825944"/>
                <a:ext cx="4667816" cy="16526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817352" y="3505200"/>
                <a:ext cx="5331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𝜸</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𝑨</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𝑩</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𝑪</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𝑫</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𝑬</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𝑭</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 </a:t>
                </a:r>
                <a14:m>
                  <m:oMath xmlns:m="http://schemas.openxmlformats.org/officeDocument/2006/math">
                    <m:r>
                      <a:rPr kumimoji="0" lang="en-US" sz="1800" b="1" i="1" u="none" strike="noStrike" kern="1200" cap="none" spc="0" normalizeH="0" baseline="0" noProof="0">
                        <a:ln>
                          <a:noFill/>
                        </a:ln>
                        <a:solidFill>
                          <a:srgbClr val="FF0000"/>
                        </a:solidFill>
                        <a:effectLst/>
                        <a:uLnTx/>
                        <a:uFillTx/>
                        <a:latin typeface="Cambria Math"/>
                        <a:ea typeface="Cambria Math"/>
                        <a:cs typeface="+mn-cs"/>
                      </a:rPr>
                      <m:t>𝟔</m:t>
                    </m:r>
                    <m:sSub>
                      <m:sSubPr>
                        <m:ctrlP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a:ln>
                              <a:noFill/>
                            </a:ln>
                            <a:solidFill>
                              <a:srgbClr val="FF0000"/>
                            </a:solidFill>
                            <a:effectLst/>
                            <a:uLnTx/>
                            <a:uFillTx/>
                            <a:latin typeface="Cambria Math"/>
                            <a:ea typeface="Cambria Math"/>
                            <a:cs typeface="+mn-cs"/>
                          </a:rPr>
                          <m:t>𝑺</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817352" y="3505200"/>
                <a:ext cx="5331460" cy="369332"/>
              </a:xfrm>
              <a:prstGeom prst="rect">
                <a:avLst/>
              </a:prstGeom>
              <a:blipFill>
                <a:blip r:embed="rId3"/>
                <a:stretch>
                  <a:fillRect t="-8197" b="-24590"/>
                </a:stretch>
              </a:blipFill>
            </p:spPr>
            <p:txBody>
              <a:bodyPr/>
              <a:lstStyle/>
              <a:p>
                <a:r>
                  <a:rPr lang="en-US">
                    <a:noFill/>
                  </a:rPr>
                  <a:t> </a:t>
                </a:r>
              </a:p>
            </p:txBody>
          </p:sp>
        </mc:Fallback>
      </mc:AlternateContent>
      <p:sp>
        <p:nvSpPr>
          <p:cNvPr id="3" name="TextBox 2"/>
          <p:cNvSpPr txBox="1"/>
          <p:nvPr/>
        </p:nvSpPr>
        <p:spPr>
          <a:xfrm>
            <a:off x="2057400" y="4876800"/>
            <a:ext cx="5029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Judge    -1 -1 -1 -1 -1 -1  6</a:t>
            </a:r>
          </a:p>
        </p:txBody>
      </p:sp>
      <mc:AlternateContent xmlns:mc="http://schemas.openxmlformats.org/markup-compatibility/2006" xmlns:a14="http://schemas.microsoft.com/office/drawing/2010/main">
        <mc:Choice Requires="a14">
          <p:sp>
            <p:nvSpPr>
              <p:cNvPr id="6" name="TextBox 5"/>
              <p:cNvSpPr txBox="1"/>
              <p:nvPr/>
            </p:nvSpPr>
            <p:spPr>
              <a:xfrm>
                <a:off x="1066800" y="971922"/>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066800" y="971922"/>
                <a:ext cx="7239000" cy="923330"/>
              </a:xfrm>
              <a:prstGeom prst="rect">
                <a:avLst/>
              </a:prstGeom>
              <a:blipFill rotWithShape="0">
                <a:blip r:embed="rId4"/>
                <a:stretch>
                  <a:fillRect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3073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427617" y="2590800"/>
                <a:ext cx="4212563"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27617" y="2590800"/>
                <a:ext cx="4212563" cy="1652632"/>
              </a:xfrm>
              <a:prstGeom prst="rect">
                <a:avLst/>
              </a:prstGeom>
              <a:blipFill rotWithShape="1">
                <a:blip r:embed="rId2"/>
                <a:stretch>
                  <a:fillRect/>
                </a:stretch>
              </a:blipFill>
            </p:spPr>
            <p:txBody>
              <a:bodyPr/>
              <a:lstStyle/>
              <a:p>
                <a:r>
                  <a:rPr lang="en-US">
                    <a:noFill/>
                  </a:rPr>
                  <a:t> </a:t>
                </a:r>
              </a:p>
            </p:txBody>
          </p:sp>
        </mc:Fallback>
      </mc:AlternateContent>
      <p:sp>
        <p:nvSpPr>
          <p:cNvPr id="11" name="TextBox 10"/>
          <p:cNvSpPr txBox="1"/>
          <p:nvPr/>
        </p:nvSpPr>
        <p:spPr>
          <a:xfrm>
            <a:off x="5334000" y="6172200"/>
            <a:ext cx="3657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1066800" y="1438870"/>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066800" y="1438870"/>
                <a:ext cx="7239000" cy="923330"/>
              </a:xfrm>
              <a:prstGeom prst="rect">
                <a:avLst/>
              </a:prstGeom>
              <a:blipFill rotWithShape="0">
                <a:blip r:embed="rId3"/>
                <a:stretch>
                  <a:fillRect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77510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318837" y="770558"/>
            <a:ext cx="2438400" cy="2438400"/>
          </a:xfrm>
          <a:prstGeom prst="rect">
            <a:avLst/>
          </a:prstGeom>
          <a:solidFill>
            <a:schemeClr val="bg1"/>
          </a:solidFill>
          <a:ln>
            <a:noFill/>
          </a:ln>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σ</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20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z</a:t>
            </a:r>
            <a:r>
              <a:rPr kumimoji="0" lang="en-US" altLang="en-US" sz="2000" b="1" i="1" u="none" strike="noStrike" kern="1200" cap="none" spc="0" normalizeH="0" baseline="-25000" noProof="0" dirty="0">
                <a:ln>
                  <a:noFill/>
                </a:ln>
                <a:solidFill>
                  <a:srgbClr val="04617B"/>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endParaRPr kumimoji="0" lang="en-US" altLang="en-US" sz="20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endParaRPr>
          </a:p>
        </p:txBody>
      </p:sp>
      <p:grpSp>
        <p:nvGrpSpPr>
          <p:cNvPr id="5" name="Group 7"/>
          <p:cNvGrpSpPr>
            <a:grpSpLocks/>
          </p:cNvGrpSpPr>
          <p:nvPr/>
        </p:nvGrpSpPr>
        <p:grpSpPr bwMode="auto">
          <a:xfrm>
            <a:off x="2477837" y="464383"/>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36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2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z</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σ</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a:ln>
                      <a:noFill/>
                    </a:ln>
                    <a:solidFill>
                      <a:srgbClr val="F49100"/>
                    </a:solidFill>
                    <a:effectLst/>
                    <a:uLnTx/>
                    <a:uFillTx/>
                    <a:latin typeface="Arial" pitchFamily="34" charset="0"/>
                    <a:ea typeface="ＭＳ Ｐゴシック" pitchFamily="34" charset="-128"/>
                    <a:cs typeface="+mn-cs"/>
                  </a:rPr>
                  <a:t>n</a:t>
                </a:r>
                <a:endParaRPr kumimoji="0" lang="en-US" altLang="en-US" sz="20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rPr>
                  <a:t>7</a:t>
                </a:r>
              </a:p>
            </p:txBody>
          </p:sp>
        </p:grpSp>
      </p:grpSp>
      <p:sp>
        <p:nvSpPr>
          <p:cNvPr id="23" name="Rectangle 25"/>
          <p:cNvSpPr>
            <a:spLocks noChangeArrowheads="1"/>
          </p:cNvSpPr>
          <p:nvPr/>
        </p:nvSpPr>
        <p:spPr bwMode="auto">
          <a:xfrm>
            <a:off x="1817356" y="225327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 – 5.24  &lt; </a:t>
            </a:r>
            <a:r>
              <a:rPr kumimoji="0" lang="en-US" altLang="en-US" sz="2000" b="1" i="1" u="none" strike="noStrike" kern="1200" cap="none" spc="0" normalizeH="0" baseline="0" noProof="0" dirty="0">
                <a:ln>
                  <a:noFill/>
                </a:ln>
                <a:solidFill>
                  <a:prstClr val="black"/>
                </a:solidFill>
                <a:effectLst/>
                <a:uLnTx/>
                <a:uFillTx/>
                <a:latin typeface="Times New Roman" pitchFamily="18" charset="0"/>
                <a:ea typeface="ＭＳ Ｐゴシック" pitchFamily="34" charset="-128"/>
                <a:cs typeface="+mn-cs"/>
              </a:rPr>
              <a:t>µ</a:t>
            </a: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a:t>
            </a:r>
            <a:r>
              <a:rPr kumimoji="0" lang="en-US" altLang="en-US" sz="36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24.62</a:t>
            </a:r>
            <a:r>
              <a:rPr kumimoji="0" lang="en-US" altLang="en-US" sz="2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a:t>
            </a:r>
            <a:r>
              <a:rPr kumimoji="0" lang="en-US" altLang="en-US" sz="2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 &lt; </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sym typeface="Symbol" pitchFamily="18" charset="2"/>
              </a:rPr>
              <a:t>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endParaRPr>
          </a:p>
        </p:txBody>
      </p:sp>
      <p:sp>
        <p:nvSpPr>
          <p:cNvPr id="24" name="Rectangle 26"/>
          <p:cNvSpPr>
            <a:spLocks noChangeArrowheads="1"/>
          </p:cNvSpPr>
          <p:nvPr/>
        </p:nvSpPr>
        <p:spPr bwMode="auto">
          <a:xfrm>
            <a:off x="5307874" y="1645434"/>
            <a:ext cx="3653632" cy="1474763"/>
          </a:xfrm>
          <a:prstGeom prst="rect">
            <a:avLst/>
          </a:prstGeom>
          <a:solidFill>
            <a:schemeClr val="bg1"/>
          </a:solidFill>
          <a:ln>
            <a:noFill/>
          </a:ln>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25" name="Group 27"/>
          <p:cNvGrpSpPr>
            <a:grpSpLocks/>
          </p:cNvGrpSpPr>
          <p:nvPr/>
        </p:nvGrpSpPr>
        <p:grpSpPr bwMode="auto">
          <a:xfrm>
            <a:off x="2167599" y="1670944"/>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µ</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endParaRPr kumimoji="0" lang="en-US" altLang="en-US" sz="2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endParaRPr>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6"/>
          <p:cNvSpPr>
            <a:spLocks noChangeArrowheads="1"/>
          </p:cNvSpPr>
          <p:nvPr/>
        </p:nvSpPr>
        <p:spPr bwMode="auto">
          <a:xfrm>
            <a:off x="244542" y="4132597"/>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18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18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s</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122000"/>
              </a:spcBef>
              <a:spcAft>
                <a:spcPts val="0"/>
              </a:spcAft>
              <a:buClr>
                <a:srgbClr val="009DD9"/>
              </a:buClr>
              <a:buSzTx/>
              <a:buFont typeface="Wingdings" pitchFamily="2" charset="2"/>
              <a:buNone/>
              <a:tabLst/>
              <a:defRPr/>
            </a:pPr>
            <a:r>
              <a:rPr kumimoji="0" lang="en-US" altLang="en-US" sz="18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009DD9"/>
              </a:buClr>
              <a:buSzTx/>
              <a:buFont typeface="Wingdings" pitchFamily="2" charset="2"/>
              <a:buNone/>
              <a:tabLst/>
              <a:defRPr/>
            </a:pPr>
            <a:r>
              <a:rPr kumimoji="0" lang="en-US" altLang="en-US" sz="1800" b="1" i="1" u="none" strike="noStrike" kern="1200" cap="none" spc="0" normalizeH="0" baseline="0" noProof="0" dirty="0">
                <a:ln>
                  <a:noFill/>
                </a:ln>
                <a:solidFill>
                  <a:srgbClr val="04617B"/>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2</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r>
              <a:rPr kumimoji="0" lang="en-US" altLang="en-US" sz="1800" b="1" i="1"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t</a:t>
            </a:r>
            <a:r>
              <a:rPr kumimoji="0" lang="en-US" altLang="en-US" sz="1800" b="1" i="1" u="none" strike="noStrike" kern="1200" cap="none" spc="0" normalizeH="0" baseline="-25000" noProof="0" dirty="0">
                <a:ln>
                  <a:noFill/>
                </a:ln>
                <a:solidFill>
                  <a:srgbClr val="04617B"/>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25000" noProof="0" dirty="0">
                <a:ln>
                  <a:noFill/>
                </a:ln>
                <a:solidFill>
                  <a:srgbClr val="04617B"/>
                </a:solidFill>
                <a:effectLst/>
                <a:uLnTx/>
                <a:uFillTx/>
                <a:latin typeface="Arial" pitchFamily="34" charset="0"/>
                <a:ea typeface="ＭＳ Ｐゴシック" pitchFamily="34" charset="-128"/>
                <a:cs typeface="+mn-cs"/>
              </a:rPr>
              <a:t>2, n-1</a:t>
            </a:r>
            <a:r>
              <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009DD9"/>
              </a:buClr>
              <a:buSzTx/>
              <a:buFont typeface="Wingdings" pitchFamily="2" charset="2"/>
              <a:buNone/>
              <a:tabLst/>
              <a:defRPr/>
            </a:pPr>
            <a:endParaRPr kumimoji="0" lang="en-US" altLang="en-US" sz="18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endParaRPr>
          </a:p>
        </p:txBody>
      </p:sp>
      <p:grpSp>
        <p:nvGrpSpPr>
          <p:cNvPr id="32" name="Group 7"/>
          <p:cNvGrpSpPr>
            <a:grpSpLocks/>
          </p:cNvGrpSpPr>
          <p:nvPr/>
        </p:nvGrpSpPr>
        <p:grpSpPr bwMode="auto">
          <a:xfrm>
            <a:off x="2281237" y="3841871"/>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E</a:t>
              </a:r>
              <a:r>
                <a:rPr kumimoji="0" lang="en-US" altLang="en-US" sz="32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800" b="1" i="1"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t</a:t>
              </a:r>
              <a:r>
                <a:rPr kumimoji="0" lang="en-US" altLang="en-US" sz="2400" b="1" i="1"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00B0F0"/>
                  </a:solidFill>
                  <a:effectLst/>
                  <a:uLnTx/>
                  <a:uFillTx/>
                  <a:latin typeface="Arial" pitchFamily="34" charset="0"/>
                  <a:ea typeface="ＭＳ Ｐゴシック" pitchFamily="34" charset="-128"/>
                  <a:cs typeface="+mn-cs"/>
                </a:rPr>
                <a:t>2, n-1  </a:t>
              </a:r>
              <a:r>
                <a:rPr kumimoji="0" lang="en-US" altLang="en-US" sz="2800" b="1" i="1"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s</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F49100"/>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1" u="none" strike="noStrike" kern="1200" cap="none" spc="0" normalizeH="0" baseline="0" noProof="0">
                    <a:ln>
                      <a:noFill/>
                    </a:ln>
                    <a:solidFill>
                      <a:srgbClr val="F49100"/>
                    </a:solidFill>
                    <a:effectLst/>
                    <a:uLnTx/>
                    <a:uFillTx/>
                    <a:latin typeface="Arial" pitchFamily="34" charset="0"/>
                    <a:ea typeface="ＭＳ Ｐゴシック" pitchFamily="34" charset="-128"/>
                    <a:cs typeface="+mn-cs"/>
                  </a:rPr>
                  <a:t>n</a:t>
                </a:r>
                <a:endParaRPr kumimoji="0" lang="en-US" altLang="en-US" sz="18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50" name="Rectangle 25"/>
          <p:cNvSpPr>
            <a:spLocks noChangeArrowheads="1"/>
          </p:cNvSpPr>
          <p:nvPr/>
        </p:nvSpPr>
        <p:spPr bwMode="auto">
          <a:xfrm>
            <a:off x="1677589" y="5374657"/>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 – 6.55  &lt; </a:t>
            </a:r>
            <a:r>
              <a:rPr kumimoji="0" lang="en-US" altLang="en-US" sz="1800" b="1" i="1" u="none" strike="noStrike" kern="1200" cap="none" spc="0" normalizeH="0" baseline="0" noProof="0" dirty="0">
                <a:ln>
                  <a:noFill/>
                </a:ln>
                <a:solidFill>
                  <a:prstClr val="black"/>
                </a:solidFill>
                <a:effectLst/>
                <a:uLnTx/>
                <a:uFillTx/>
                <a:latin typeface="Times New Roman" pitchFamily="18" charset="0"/>
                <a:ea typeface="ＭＳ Ｐゴシック" pitchFamily="34" charset="-128"/>
                <a:cs typeface="+mn-cs"/>
              </a:rPr>
              <a:t>µ</a:t>
            </a:r>
            <a:r>
              <a:rPr kumimoji="0" lang="en-US" altLang="en-US" sz="16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a:t>
            </a:r>
            <a:r>
              <a:rPr kumimoji="0" lang="en-US" altLang="en-US" sz="32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29.86</a:t>
            </a:r>
            <a:r>
              <a:rPr kumimoji="0" lang="en-US" altLang="en-US" sz="1600" b="1" i="0" u="none" strike="noStrike" kern="1200" cap="none" spc="0" normalizeH="0" baseline="0" noProof="0" dirty="0">
                <a:ln>
                  <a:noFill/>
                </a:ln>
                <a:solidFill>
                  <a:srgbClr val="04617B"/>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23.31</a:t>
            </a:r>
            <a:r>
              <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 &lt; </a:t>
            </a:r>
            <a:r>
              <a:rPr kumimoji="0" lang="en-US" altLang="en-US" sz="2400" b="1" i="1"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a:t>
            </a:r>
            <a:r>
              <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rPr>
              <a:t> &lt; </a:t>
            </a: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sym typeface="Symbol" pitchFamily="18" charset="2"/>
              </a:rPr>
              <a:t>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sym typeface="Symbol" pitchFamily="18" charset="2"/>
            </a:endParaRPr>
          </a:p>
        </p:txBody>
      </p:sp>
      <p:sp>
        <p:nvSpPr>
          <p:cNvPr id="51" name="Rectangle 26"/>
          <p:cNvSpPr>
            <a:spLocks noChangeArrowheads="1"/>
          </p:cNvSpPr>
          <p:nvPr/>
        </p:nvSpPr>
        <p:spPr bwMode="auto">
          <a:xfrm>
            <a:off x="4857750" y="4971138"/>
            <a:ext cx="4278696" cy="14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Arial" pitchFamily="34" charset="0"/>
                <a:ea typeface="ＭＳ Ｐゴシック" pitchFamily="34" charset="-128"/>
                <a:cs typeface="+mn-cs"/>
              </a:rPr>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1768225" y="4915361"/>
                <a:ext cx="27606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smtClean="0">
                              <a:ln>
                                <a:noFill/>
                              </a:ln>
                              <a:solidFill>
                                <a:srgbClr val="FF9900"/>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srgbClr val="FF9900"/>
                              </a:solidFill>
                              <a:effectLst/>
                              <a:uLnTx/>
                              <a:uFillTx/>
                              <a:latin typeface="Cambria Math"/>
                              <a:ea typeface="+mn-ea"/>
                              <a:cs typeface="+mn-cs"/>
                            </a:rPr>
                            <m:t>𝒙</m:t>
                          </m:r>
                        </m:e>
                      </m:acc>
                      <m:r>
                        <a:rPr kumimoji="0" lang="en-US" sz="2400" b="1" i="1" u="none" strike="noStrike" kern="1200" cap="none" spc="0" normalizeH="0" baseline="0" noProof="0" smtClean="0">
                          <a:ln>
                            <a:noFill/>
                          </a:ln>
                          <a:solidFill>
                            <a:srgbClr val="FF9900"/>
                          </a:solidFill>
                          <a:effectLst/>
                          <a:uLnTx/>
                          <a:uFillTx/>
                          <a:latin typeface="Cambria Math"/>
                          <a:ea typeface="+mn-ea"/>
                          <a:cs typeface="+mn-cs"/>
                        </a:rPr>
                        <m:t>−</m:t>
                      </m:r>
                      <m:r>
                        <a:rPr kumimoji="0" lang="en-US" sz="2400" b="1" i="1" u="none" strike="noStrike" kern="1200" cap="none" spc="0" normalizeH="0" baseline="0" noProof="0" smtClean="0">
                          <a:ln>
                            <a:noFill/>
                          </a:ln>
                          <a:solidFill>
                            <a:srgbClr val="FF9900"/>
                          </a:solidFill>
                          <a:effectLst/>
                          <a:uLnTx/>
                          <a:uFillTx/>
                          <a:latin typeface="Cambria Math"/>
                          <a:ea typeface="+mn-ea"/>
                          <a:cs typeface="+mn-cs"/>
                        </a:rPr>
                        <m:t>𝑬</m:t>
                      </m:r>
                      <m:r>
                        <a:rPr kumimoji="0" lang="en-US" sz="2400" b="1" i="1" u="none" strike="noStrike" kern="1200" cap="none" spc="0" normalizeH="0" baseline="0" noProof="0" smtClean="0">
                          <a:ln>
                            <a:noFill/>
                          </a:ln>
                          <a:solidFill>
                            <a:srgbClr val="FF9900"/>
                          </a:solidFill>
                          <a:effectLst/>
                          <a:uLnTx/>
                          <a:uFillTx/>
                          <a:latin typeface="Cambria Math"/>
                          <a:ea typeface="+mn-ea"/>
                          <a:cs typeface="+mn-cs"/>
                        </a:rPr>
                        <m:t>&lt;</m:t>
                      </m:r>
                      <m:r>
                        <a:rPr kumimoji="0" lang="en-US" sz="2400" b="1" i="1" u="none" strike="noStrike" kern="1200" cap="none" spc="0" normalizeH="0" baseline="0" noProof="0" smtClean="0">
                          <a:ln>
                            <a:noFill/>
                          </a:ln>
                          <a:solidFill>
                            <a:srgbClr val="FF9900"/>
                          </a:solidFill>
                          <a:effectLst/>
                          <a:uLnTx/>
                          <a:uFillTx/>
                          <a:latin typeface="Cambria Math"/>
                          <a:ea typeface="Cambria Math"/>
                          <a:cs typeface="+mn-cs"/>
                        </a:rPr>
                        <m:t>𝝁</m:t>
                      </m:r>
                      <m:r>
                        <a:rPr kumimoji="0" lang="en-US" sz="2400" b="1" i="1" u="none" strike="noStrike" kern="1200" cap="none" spc="0" normalizeH="0" baseline="0" noProof="0" smtClean="0">
                          <a:ln>
                            <a:noFill/>
                          </a:ln>
                          <a:solidFill>
                            <a:srgbClr val="FF9900"/>
                          </a:solidFill>
                          <a:effectLst/>
                          <a:uLnTx/>
                          <a:uFillTx/>
                          <a:latin typeface="Cambria Math"/>
                          <a:ea typeface="Cambria Math"/>
                          <a:cs typeface="+mn-cs"/>
                        </a:rPr>
                        <m:t>&lt;</m:t>
                      </m:r>
                      <m:acc>
                        <m:accPr>
                          <m:chr m:val="̅"/>
                          <m:ctrlPr>
                            <a:rPr kumimoji="0" lang="en-US" sz="2400" b="1" i="1" u="none" strike="noStrike" kern="1200" cap="none" spc="0" normalizeH="0" baseline="0" noProof="0" smtClean="0">
                              <a:ln>
                                <a:noFill/>
                              </a:ln>
                              <a:solidFill>
                                <a:srgbClr val="FF9900"/>
                              </a:solidFill>
                              <a:effectLst/>
                              <a:uLnTx/>
                              <a:uFillTx/>
                              <a:latin typeface="Cambria Math" panose="02040503050406030204" pitchFamily="18" charset="0"/>
                              <a:ea typeface="Cambria Math"/>
                              <a:cs typeface="+mn-cs"/>
                            </a:rPr>
                          </m:ctrlPr>
                        </m:accPr>
                        <m:e>
                          <m:r>
                            <a:rPr kumimoji="0" lang="en-US" sz="2400" b="1" i="1" u="none" strike="noStrike" kern="1200" cap="none" spc="0" normalizeH="0" baseline="0" noProof="0" smtClean="0">
                              <a:ln>
                                <a:noFill/>
                              </a:ln>
                              <a:solidFill>
                                <a:srgbClr val="FF9900"/>
                              </a:solidFill>
                              <a:effectLst/>
                              <a:uLnTx/>
                              <a:uFillTx/>
                              <a:latin typeface="Cambria Math"/>
                              <a:ea typeface="Cambria Math"/>
                              <a:cs typeface="+mn-cs"/>
                            </a:rPr>
                            <m:t>𝒙</m:t>
                          </m:r>
                        </m:e>
                      </m:acc>
                      <m:r>
                        <a:rPr kumimoji="0" lang="en-US" sz="2400" b="1" i="1" u="none" strike="noStrike" kern="1200" cap="none" spc="0" normalizeH="0" baseline="0" noProof="0" smtClean="0">
                          <a:ln>
                            <a:noFill/>
                          </a:ln>
                          <a:solidFill>
                            <a:srgbClr val="FF9900"/>
                          </a:solidFill>
                          <a:effectLst/>
                          <a:uLnTx/>
                          <a:uFillTx/>
                          <a:latin typeface="Cambria Math"/>
                          <a:ea typeface="+mn-ea"/>
                          <a:cs typeface="+mn-cs"/>
                        </a:rPr>
                        <m:t>+</m:t>
                      </m:r>
                      <m:r>
                        <a:rPr kumimoji="0" lang="en-US" sz="2400" b="1" i="1" u="none" strike="noStrike" kern="1200" cap="none" spc="0" normalizeH="0" baseline="0" noProof="0" smtClean="0">
                          <a:ln>
                            <a:noFill/>
                          </a:ln>
                          <a:solidFill>
                            <a:srgbClr val="FF9900"/>
                          </a:solidFill>
                          <a:effectLst/>
                          <a:uLnTx/>
                          <a:uFillTx/>
                          <a:latin typeface="Cambria Math"/>
                          <a:ea typeface="+mn-ea"/>
                          <a:cs typeface="+mn-cs"/>
                        </a:rPr>
                        <m:t>𝑬</m:t>
                      </m:r>
                    </m:oMath>
                  </m:oMathPara>
                </a14:m>
                <a:endParaRPr kumimoji="0" lang="en-US" sz="1800" b="0" i="0" u="none" strike="noStrike" kern="1200" cap="none" spc="0" normalizeH="0" baseline="0" noProof="0" dirty="0">
                  <a:ln>
                    <a:noFill/>
                  </a:ln>
                  <a:solidFill>
                    <a:srgbClr val="FF9900"/>
                  </a:solidFill>
                  <a:effectLst/>
                  <a:uLnTx/>
                  <a:uFillTx/>
                  <a:latin typeface="Calibri" panose="020F0502020204030204"/>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1768225" y="4915361"/>
                <a:ext cx="2760691" cy="461665"/>
              </a:xfrm>
              <a:prstGeom prst="rect">
                <a:avLst/>
              </a:prstGeom>
              <a:blipFill rotWithShape="0">
                <a:blip r:embed="rId2"/>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368278" y="1085335"/>
                <a:ext cx="24686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srgbClr val="009DD9">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srgbClr val="009DD9">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009DD9">
                      <a:lumMod val="75000"/>
                    </a:srgbClr>
                  </a:solidFill>
                  <a:effectLst/>
                  <a:uLnTx/>
                  <a:uFillTx/>
                  <a:latin typeface="Calibri" panose="020F0502020204030204"/>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368278" y="1085335"/>
                <a:ext cx="246862" cy="369332"/>
              </a:xfrm>
              <a:prstGeom prst="rect">
                <a:avLst/>
              </a:prstGeom>
              <a:blipFill rotWithShape="0">
                <a:blip r:embed="rId3"/>
                <a:stretch>
                  <a:fillRect l="-17073" r="-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318837" y="4400381"/>
                <a:ext cx="24686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smtClean="0">
                              <a:ln>
                                <a:noFill/>
                              </a:ln>
                              <a:solidFill>
                                <a:srgbClr val="009DD9">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smtClean="0">
                              <a:ln>
                                <a:noFill/>
                              </a:ln>
                              <a:solidFill>
                                <a:srgbClr val="009DD9">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009DD9">
                      <a:lumMod val="75000"/>
                    </a:srgbClr>
                  </a:solidFill>
                  <a:effectLst/>
                  <a:uLnTx/>
                  <a:uFillTx/>
                  <a:latin typeface="Calibri" panose="020F0502020204030204"/>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318837" y="4400381"/>
                <a:ext cx="246862" cy="369332"/>
              </a:xfrm>
              <a:prstGeom prst="rect">
                <a:avLst/>
              </a:prstGeom>
              <a:blipFill rotWithShape="0">
                <a:blip r:embed="rId4"/>
                <a:stretch>
                  <a:fillRect l="-17073" r="-29268"/>
                </a:stretch>
              </a:blipFill>
            </p:spPr>
            <p:txBody>
              <a:bodyPr/>
              <a:lstStyle/>
              <a:p>
                <a:r>
                  <a:rPr lang="en-US">
                    <a:noFill/>
                  </a:rPr>
                  <a:t> </a:t>
                </a:r>
              </a:p>
            </p:txBody>
          </p:sp>
        </mc:Fallback>
      </mc:AlternateContent>
      <p:grpSp>
        <p:nvGrpSpPr>
          <p:cNvPr id="54" name="Group 53"/>
          <p:cNvGrpSpPr/>
          <p:nvPr/>
        </p:nvGrpSpPr>
        <p:grpSpPr>
          <a:xfrm>
            <a:off x="1214437" y="324957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F6FC6"/>
                  </a:solidFill>
                  <a:effectLst/>
                  <a:uLnTx/>
                  <a:uFillTx/>
                  <a:latin typeface="Calibri" panose="020F0502020204030204"/>
                  <a:ea typeface="+mn-ea"/>
                  <a:cs typeface="+mn-cs"/>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F6FC6"/>
                  </a:solidFill>
                  <a:effectLst/>
                  <a:uLnTx/>
                  <a:uFillTx/>
                  <a:latin typeface="Calibri" panose="020F0502020204030204"/>
                  <a:ea typeface="+mn-ea"/>
                  <a:cs typeface="+mn-cs"/>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Calibri" panose="020F0502020204030204"/>
                  <a:ea typeface="+mn-ea"/>
                  <a:cs typeface="+mn-cs"/>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Calibri" panose="020F0502020204030204"/>
                  <a:ea typeface="+mn-ea"/>
                  <a:cs typeface="+mn-cs"/>
                </a:rPr>
                <a:t>35.10</a:t>
              </a:r>
            </a:p>
          </p:txBody>
        </p:sp>
      </p:grpSp>
    </p:spTree>
    <p:extLst>
      <p:ext uri="{BB962C8B-B14F-4D97-AF65-F5344CB8AC3E}">
        <p14:creationId xmlns:p14="http://schemas.microsoft.com/office/powerpoint/2010/main" val="32579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2427616" y="2342608"/>
                <a:ext cx="4212563"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𝐵</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27616" y="2342608"/>
                <a:ext cx="4212563" cy="16526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121764" y="3836538"/>
                <a:ext cx="5041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𝜸</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𝑨</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𝑩</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𝑪</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𝑫</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𝑬</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𝟏</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𝑭</m:t>
                        </m:r>
                      </m:sub>
                    </m:sSub>
                  </m:oMath>
                </a14:m>
                <a:r>
                  <a:rPr kumimoji="0" lang="en-US" sz="1800" b="1" i="0" u="none" strike="noStrike" kern="1200" cap="none" spc="0" normalizeH="0" baseline="0" noProof="0" dirty="0">
                    <a:ln>
                      <a:noFill/>
                    </a:ln>
                    <a:solidFill>
                      <a:srgbClr val="FF0000"/>
                    </a:solidFill>
                    <a:effectLst/>
                    <a:uLnTx/>
                    <a:uFillTx/>
                    <a:latin typeface="Calibri"/>
                    <a:ea typeface="+mn-ea"/>
                    <a:cs typeface="+mn-cs"/>
                  </a:rPr>
                  <a:t>+</a:t>
                </a:r>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1" u="none" strike="noStrike" kern="1200" cap="none" spc="0" normalizeH="0" baseline="0" noProof="0">
                        <a:ln>
                          <a:noFill/>
                        </a:ln>
                        <a:solidFill>
                          <a:srgbClr val="FF0000"/>
                        </a:solidFill>
                        <a:effectLst/>
                        <a:uLnTx/>
                        <a:uFillTx/>
                        <a:latin typeface="Cambria Math"/>
                        <a:ea typeface="Cambria Math"/>
                        <a:cs typeface="+mn-cs"/>
                      </a:rPr>
                      <m:t>𝟎</m:t>
                    </m:r>
                    <m:sSub>
                      <m:sSubPr>
                        <m:ctrlP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a:ln>
                              <a:noFill/>
                            </a:ln>
                            <a:solidFill>
                              <a:srgbClr val="FF0000"/>
                            </a:solidFill>
                            <a:effectLst/>
                            <a:uLnTx/>
                            <a:uFillTx/>
                            <a:latin typeface="Cambria Math"/>
                            <a:ea typeface="Cambria Math"/>
                            <a:cs typeface="+mn-cs"/>
                          </a:rPr>
                          <m:t>𝑺</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 </m:t>
                        </m:r>
                      </m:sub>
                    </m:sSub>
                  </m:oMath>
                </a14:m>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21764" y="3836538"/>
                <a:ext cx="5041316" cy="369332"/>
              </a:xfrm>
              <a:prstGeom prst="rect">
                <a:avLst/>
              </a:prstGeom>
              <a:blipFill rotWithShape="0">
                <a:blip r:embed="rId3"/>
                <a:stretch>
                  <a:fillRect t="-8197" b="-24590"/>
                </a:stretch>
              </a:blipFill>
            </p:spPr>
            <p:txBody>
              <a:bodyPr/>
              <a:lstStyle/>
              <a:p>
                <a:r>
                  <a:rPr lang="en-US">
                    <a:noFill/>
                  </a:rPr>
                  <a:t> </a:t>
                </a:r>
              </a:p>
            </p:txBody>
          </p:sp>
        </mc:Fallback>
      </mc:AlternateContent>
      <p:sp>
        <p:nvSpPr>
          <p:cNvPr id="3" name="TextBox 2"/>
          <p:cNvSpPr txBox="1"/>
          <p:nvPr/>
        </p:nvSpPr>
        <p:spPr>
          <a:xfrm>
            <a:off x="609600" y="5236513"/>
            <a:ext cx="76962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ADDITIONAL QUESTION: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Why is it better to include the Spock data in the calculation of the pooled SD (and thus the MSE) even though the hypothesis does not include it?</a:t>
            </a:r>
          </a:p>
        </p:txBody>
      </p:sp>
      <p:sp>
        <p:nvSpPr>
          <p:cNvPr id="9" name="TextBox 8"/>
          <p:cNvSpPr txBox="1"/>
          <p:nvPr/>
        </p:nvSpPr>
        <p:spPr>
          <a:xfrm>
            <a:off x="2019299" y="4416500"/>
            <a:ext cx="5029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Judge    1 1 1 -1 -1 -1  0</a:t>
            </a:r>
          </a:p>
        </p:txBody>
      </p:sp>
      <mc:AlternateContent xmlns:mc="http://schemas.openxmlformats.org/markup-compatibility/2006" xmlns:a14="http://schemas.microsoft.com/office/drawing/2010/main">
        <mc:Choice Requires="a14">
          <p:sp>
            <p:nvSpPr>
              <p:cNvPr id="8" name="TextBox 7"/>
              <p:cNvSpPr txBox="1"/>
              <p:nvPr/>
            </p:nvSpPr>
            <p:spPr>
              <a:xfrm>
                <a:off x="1066800" y="1210270"/>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1066800" y="1210270"/>
                <a:ext cx="7239000" cy="923330"/>
              </a:xfrm>
              <a:prstGeom prst="rect">
                <a:avLst/>
              </a:prstGeom>
              <a:blipFill rotWithShape="0">
                <a:blip r:embed="rId4"/>
                <a:stretch>
                  <a:fillRect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60919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590800" y="2362200"/>
                <a:ext cx="3855286"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90800" y="2362200"/>
                <a:ext cx="3855286" cy="1652632"/>
              </a:xfrm>
              <a:prstGeom prst="rect">
                <a:avLst/>
              </a:prstGeom>
              <a:blipFill rotWithShape="1">
                <a:blip r:embed="rId2"/>
                <a:stretch>
                  <a:fillRect/>
                </a:stretch>
              </a:blipFill>
            </p:spPr>
            <p:txBody>
              <a:bodyPr/>
              <a:lstStyle/>
              <a:p>
                <a:r>
                  <a:rPr lang="en-US">
                    <a:noFill/>
                  </a:rPr>
                  <a:t> </a:t>
                </a:r>
              </a:p>
            </p:txBody>
          </p:sp>
        </mc:Fallback>
      </mc:AlternateContent>
      <p:sp>
        <p:nvSpPr>
          <p:cNvPr id="5" name="TextBox 4"/>
          <p:cNvSpPr txBox="1"/>
          <p:nvPr/>
        </p:nvSpPr>
        <p:spPr>
          <a:xfrm>
            <a:off x="5334000" y="6172200"/>
            <a:ext cx="3657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1066800" y="1210270"/>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1066800" y="1210270"/>
                <a:ext cx="7239000" cy="923330"/>
              </a:xfrm>
              <a:prstGeom prst="rect">
                <a:avLst/>
              </a:prstGeom>
              <a:blipFill rotWithShape="0">
                <a:blip r:embed="rId3"/>
                <a:stretch>
                  <a:fillRect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16642059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2238127" y="2297883"/>
                <a:ext cx="3855286" cy="16526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Ho</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a:ea typeface="+mn-ea"/>
                          <a:cs typeface="+mn-cs"/>
                        </a:rPr>
                        <m:t>Ha</m:t>
                      </m:r>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𝐴</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den>
                      </m:f>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𝐷</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𝐸</m:t>
                              </m:r>
                            </m:sub>
                          </m:s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r>
                                <m:rPr>
                                  <m:sty m:val="p"/>
                                </m:rPr>
                                <a:rPr kumimoji="0" lang="el-GR" sz="1800" b="0" i="1" u="none" strike="noStrike" kern="1200" cap="none" spc="0" normalizeH="0" baseline="0" noProof="0" smtClean="0">
                                  <a:ln>
                                    <a:noFill/>
                                  </a:ln>
                                  <a:solidFill>
                                    <a:prstClr val="black"/>
                                  </a:solidFill>
                                  <a:effectLst/>
                                  <a:uLnTx/>
                                  <a:uFillTx/>
                                  <a:latin typeface="Cambria Math"/>
                                  <a:ea typeface="Cambria Math"/>
                                  <a:cs typeface="+mn-cs"/>
                                </a:rPr>
                                <m:t>μ</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𝐹</m:t>
                              </m:r>
                            </m:sub>
                          </m:sSub>
                        </m:num>
                        <m:den>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3</m:t>
                          </m:r>
                        </m:den>
                      </m:f>
                      <m:r>
                        <a:rPr kumimoji="0" lang="en-US" sz="1800" b="0" i="0" u="none" strike="noStrike" kern="1200" cap="none" spc="0" normalizeH="0" baseline="0" noProof="0">
                          <a:ln>
                            <a:noFill/>
                          </a:ln>
                          <a:solidFill>
                            <a:prstClr val="black"/>
                          </a:solidFill>
                          <a:effectLst/>
                          <a:uLnTx/>
                          <a:uFillTx/>
                          <a:latin typeface="Cambria Math"/>
                          <a:ea typeface="Cambria Math"/>
                          <a:cs typeface="+mn-cs"/>
                        </a:rPr>
                        <m:t>≠</m:t>
                      </m:r>
                      <m:r>
                        <a:rPr kumimoji="0" lang="en-US" sz="1800" b="0" i="0" u="none" strike="noStrike" kern="1200" cap="none" spc="0" normalizeH="0" baseline="0" noProof="0" smtClean="0">
                          <a:ln>
                            <a:noFill/>
                          </a:ln>
                          <a:solidFill>
                            <a:prstClr val="black"/>
                          </a:solidFill>
                          <a:effectLst/>
                          <a:uLnTx/>
                          <a:uFillTx/>
                          <a:latin typeface="Cambria Math"/>
                          <a:ea typeface="Cambria Math"/>
                          <a:cs typeface="+mn-cs"/>
                        </a:rPr>
                        <m:t>0</m:t>
                      </m:r>
                    </m:oMath>
                  </m:oMathPara>
                </a14:m>
                <a:endParaRPr kumimoji="0" lang="en-US" sz="1800" b="0" i="0" u="none" strike="noStrike" kern="1200" cap="none" spc="0" normalizeH="0" baseline="0" noProof="0" dirty="0">
                  <a:ln>
                    <a:noFill/>
                  </a:ln>
                  <a:solidFill>
                    <a:prstClr val="black"/>
                  </a:solidFill>
                  <a:effectLst/>
                  <a:uLnTx/>
                  <a:uFillTx/>
                  <a:latin typeface="Calibri"/>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238127" y="2297883"/>
                <a:ext cx="3855286" cy="16526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719845" y="3954683"/>
                <a:ext cx="51599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𝜸</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dirty="0" smtClean="0">
                        <a:ln>
                          <a:noFill/>
                        </a:ln>
                        <a:solidFill>
                          <a:srgbClr val="FF0000"/>
                        </a:solidFill>
                        <a:effectLst/>
                        <a:uLnTx/>
                        <a:uFillTx/>
                        <a:latin typeface="Cambria Math"/>
                        <a:ea typeface="Cambria Math"/>
                        <a:cs typeface="+mn-cs"/>
                      </a:rPr>
                      <m:t>𝟑</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𝑨</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𝟎</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𝑩</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𝟑</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𝑪</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𝟐</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𝑫</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𝟐</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𝑬</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 </m:t>
                        </m:r>
                      </m:sub>
                    </m:sSub>
                  </m:oMath>
                </a14:m>
                <a:r>
                  <a:rPr kumimoji="0" lang="en-US" sz="1800" b="1" i="0" u="none" strike="noStrike" kern="1200" cap="none" spc="0" normalizeH="0" baseline="0" noProof="0" dirty="0">
                    <a:ln>
                      <a:noFill/>
                    </a:ln>
                    <a:solidFill>
                      <a:srgbClr val="FF0000"/>
                    </a:solidFill>
                    <a:effectLst/>
                    <a:uLnTx/>
                    <a:uFillTx/>
                    <a:latin typeface="Calibri"/>
                    <a:ea typeface="Cambria Math"/>
                    <a:cs typeface="+mn-cs"/>
                  </a:rPr>
                  <a:t> </a:t>
                </a: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𝟐</m:t>
                    </m:r>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𝑭</m:t>
                        </m:r>
                      </m:sub>
                    </m:sSub>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𝟎</m:t>
                    </m:r>
                    <m:sSub>
                      <m:sSubPr>
                        <m:ctrlP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a:cs typeface="+mn-cs"/>
                          </a:rPr>
                        </m:ctrlPr>
                      </m:sSubPr>
                      <m:e>
                        <m:r>
                          <a:rPr kumimoji="0" lang="en-US" sz="1800" b="1" i="1" u="none" strike="noStrike" kern="1200" cap="none" spc="0" normalizeH="0" baseline="0" noProof="0">
                            <a:ln>
                              <a:noFill/>
                            </a:ln>
                            <a:solidFill>
                              <a:srgbClr val="FF0000"/>
                            </a:solidFill>
                            <a:effectLst/>
                            <a:uLnTx/>
                            <a:uFillTx/>
                            <a:latin typeface="Cambria Math"/>
                            <a:ea typeface="Cambria Math"/>
                            <a:cs typeface="+mn-cs"/>
                          </a:rPr>
                          <m:t>𝝁</m:t>
                        </m:r>
                      </m:e>
                      <m:sub>
                        <m:r>
                          <a:rPr kumimoji="0" lang="en-US" sz="1800" b="1" i="1" u="none" strike="noStrike" kern="1200" cap="none" spc="0" normalizeH="0" baseline="0" noProof="0">
                            <a:ln>
                              <a:noFill/>
                            </a:ln>
                            <a:solidFill>
                              <a:srgbClr val="FF0000"/>
                            </a:solidFill>
                            <a:effectLst/>
                            <a:uLnTx/>
                            <a:uFillTx/>
                            <a:latin typeface="Cambria Math"/>
                            <a:ea typeface="Cambria Math"/>
                            <a:cs typeface="+mn-cs"/>
                          </a:rPr>
                          <m:t>𝑺</m:t>
                        </m:r>
                        <m:r>
                          <a:rPr kumimoji="0" lang="en-US" sz="1800" b="1" i="1" u="none" strike="noStrike" kern="1200" cap="none" spc="0" normalizeH="0" baseline="0" noProof="0">
                            <a:ln>
                              <a:noFill/>
                            </a:ln>
                            <a:solidFill>
                              <a:srgbClr val="FF0000"/>
                            </a:solidFill>
                            <a:effectLst/>
                            <a:uLnTx/>
                            <a:uFillTx/>
                            <a:latin typeface="Cambria Math"/>
                            <a:ea typeface="Cambria Math"/>
                            <a:cs typeface="+mn-cs"/>
                          </a:rPr>
                          <m:t> </m:t>
                        </m:r>
                      </m:sub>
                    </m:sSub>
                  </m:oMath>
                </a14:m>
                <a:endParaRPr kumimoji="0" lang="en-US" sz="1800" b="1" i="0" u="none" strike="noStrike" kern="1200" cap="none" spc="0" normalizeH="0" baseline="0" noProof="0" dirty="0">
                  <a:ln>
                    <a:noFill/>
                  </a:ln>
                  <a:solidFill>
                    <a:srgbClr val="FF0000"/>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719845" y="3954683"/>
                <a:ext cx="5159939" cy="369332"/>
              </a:xfrm>
              <a:prstGeom prst="rect">
                <a:avLst/>
              </a:prstGeom>
              <a:blipFill rotWithShape="0">
                <a:blip r:embed="rId3"/>
                <a:stretch>
                  <a:fillRect b="-5000"/>
                </a:stretch>
              </a:blipFill>
            </p:spPr>
            <p:txBody>
              <a:bodyPr/>
              <a:lstStyle/>
              <a:p>
                <a:r>
                  <a:rPr lang="en-US">
                    <a:noFill/>
                  </a:rPr>
                  <a:t> </a:t>
                </a:r>
              </a:p>
            </p:txBody>
          </p:sp>
        </mc:Fallback>
      </mc:AlternateContent>
      <p:sp>
        <p:nvSpPr>
          <p:cNvPr id="6" name="TextBox 5"/>
          <p:cNvSpPr txBox="1"/>
          <p:nvPr/>
        </p:nvSpPr>
        <p:spPr>
          <a:xfrm>
            <a:off x="1651170" y="4876799"/>
            <a:ext cx="50292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Judge    3 0 3 -2 -2 -2 0</a:t>
            </a:r>
          </a:p>
        </p:txBody>
      </p:sp>
      <mc:AlternateContent xmlns:mc="http://schemas.openxmlformats.org/markup-compatibility/2006" xmlns:a14="http://schemas.microsoft.com/office/drawing/2010/main">
        <mc:Choice Requires="a14">
          <p:sp>
            <p:nvSpPr>
              <p:cNvPr id="7" name="TextBox 6"/>
              <p:cNvSpPr txBox="1"/>
              <p:nvPr/>
            </p:nvSpPr>
            <p:spPr>
              <a:xfrm>
                <a:off x="1066800" y="1210270"/>
                <a:ext cx="7239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Write the statement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Cambria Math"/>
                        <a:cs typeface="+mn-cs"/>
                      </a:rPr>
                      <m:t>𝛾</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 </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for the population contrast below.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Then provide the contrast vector as you would input it in SAS. (Use alphabetical order of the subscripts.) </a:t>
                </a:r>
              </a:p>
            </p:txBody>
          </p:sp>
        </mc:Choice>
        <mc:Fallback xmlns="">
          <p:sp>
            <p:nvSpPr>
              <p:cNvPr id="7" name="TextBox 6"/>
              <p:cNvSpPr txBox="1">
                <a:spLocks noRot="1" noChangeAspect="1" noMove="1" noResize="1" noEditPoints="1" noAdjustHandles="1" noChangeArrowheads="1" noChangeShapeType="1" noTextEdit="1"/>
              </p:cNvSpPr>
              <p:nvPr/>
            </p:nvSpPr>
            <p:spPr>
              <a:xfrm>
                <a:off x="1066800" y="1210270"/>
                <a:ext cx="7239000" cy="923330"/>
              </a:xfrm>
              <a:prstGeom prst="rect">
                <a:avLst/>
              </a:prstGeom>
              <a:blipFill rotWithShape="0">
                <a:blip r:embed="rId4"/>
                <a:stretch>
                  <a:fillRect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148236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dirty="0"/>
              <a:t>Multiple Comparison: Motivation</a:t>
            </a:r>
          </a:p>
        </p:txBody>
      </p:sp>
      <mc:AlternateContent xmlns:mc="http://schemas.openxmlformats.org/markup-compatibility/2006" xmlns:a14="http://schemas.microsoft.com/office/drawing/2010/main">
        <mc:Choice Requires="a14">
          <p:sp>
            <p:nvSpPr>
              <p:cNvPr id="4" name="TextBox 3"/>
              <p:cNvSpPr txBox="1"/>
              <p:nvPr/>
            </p:nvSpPr>
            <p:spPr>
              <a:xfrm>
                <a:off x="1371600" y="4348872"/>
                <a:ext cx="7149947" cy="12754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𝐹𝑎𝑚𝑖𝑙𝑦</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𝐼𝑛𝑑𝑖𝑣𝑖𝑑𝑢𝑎𝑙</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up>
                      </m:sSup>
                    </m:oMath>
                  </m:oMathPara>
                </a14:m>
                <a:endPar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Regardless of independence,</a:t>
                </a:r>
                <a14:m>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𝐼𝑛𝑑𝑖𝑣𝑖𝑑𝑢𝑎𝑙</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den>
                    </m:f>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the Bonferroni correction, where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is typically controlled for, perhaps set at 0.05.</a:t>
                </a:r>
              </a:p>
            </p:txBody>
          </p:sp>
        </mc:Choice>
        <mc:Fallback xmlns="">
          <p:sp>
            <p:nvSpPr>
              <p:cNvPr id="4" name="TextBox 3"/>
              <p:cNvSpPr txBox="1">
                <a:spLocks noRot="1" noChangeAspect="1" noMove="1" noResize="1" noEditPoints="1" noAdjustHandles="1" noChangeArrowheads="1" noChangeShapeType="1" noTextEdit="1"/>
              </p:cNvSpPr>
              <p:nvPr/>
            </p:nvSpPr>
            <p:spPr>
              <a:xfrm>
                <a:off x="1371600" y="4348872"/>
                <a:ext cx="7149947" cy="1275477"/>
              </a:xfrm>
              <a:prstGeom prst="rect">
                <a:avLst/>
              </a:prstGeom>
              <a:blipFill rotWithShape="0">
                <a:blip r:embed="rId2"/>
                <a:stretch>
                  <a:fillRect l="-1961" t="-476"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4400" y="3810000"/>
                <a:ext cx="7239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all tests are independent and have the same alpha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𝐼𝑛𝑑𝑖𝑣𝑖𝑑𝑢𝑎𝑙</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914400" y="3810000"/>
                <a:ext cx="7239000" cy="369332"/>
              </a:xfrm>
              <a:prstGeom prst="rect">
                <a:avLst/>
              </a:prstGeom>
              <a:blipFill rotWithShape="0">
                <a:blip r:embed="rId3"/>
                <a:stretch>
                  <a:fillRect t="-8197" b="-24590"/>
                </a:stretch>
              </a:blipFill>
            </p:spPr>
            <p:txBody>
              <a:bodyPr/>
              <a:lstStyle/>
              <a:p>
                <a:r>
                  <a:rPr lang="en-US">
                    <a:noFill/>
                  </a:rPr>
                  <a:t> </a:t>
                </a:r>
              </a:p>
            </p:txBody>
          </p:sp>
        </mc:Fallback>
      </mc:AlternateContent>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143926"/>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3733800" y="1212263"/>
                <a:ext cx="5029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One Test: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P(Rejecting Ho | Ho is true) =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𝐼𝑛𝑑𝑖𝑣𝑖𝑑𝑢𝑎𝑙</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3733800" y="1212263"/>
                <a:ext cx="5029200" cy="646331"/>
              </a:xfrm>
              <a:prstGeom prst="rect">
                <a:avLst/>
              </a:prstGeom>
              <a:blipFill rotWithShape="0">
                <a:blip r:embed="rId5"/>
                <a:stretch>
                  <a:fillRect t="-5660" b="-14151"/>
                </a:stretch>
              </a:blipFill>
            </p:spPr>
            <p:txBody>
              <a:bodyPr/>
              <a:lstStyle/>
              <a:p>
                <a:r>
                  <a:rPr lang="en-US">
                    <a:noFill/>
                  </a:rPr>
                  <a:t> </a:t>
                </a:r>
              </a:p>
            </p:txBody>
          </p:sp>
        </mc:Fallback>
      </mc:AlternateContent>
      <p:pic>
        <p:nvPicPr>
          <p:cNvPr id="10"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242821"/>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903806"/>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2891179"/>
            <a:ext cx="1219200" cy="52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2667000" y="2303540"/>
                <a:ext cx="6477000" cy="6682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K Tests: </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P(Rejecting </a:t>
                </a:r>
                <a:r>
                  <a:rPr kumimoji="0" lang="en-US" sz="1800" b="0" i="1" u="none" strike="noStrike" kern="1200" cap="none" spc="0" normalizeH="0" baseline="0" noProof="0" dirty="0">
                    <a:ln>
                      <a:noFill/>
                    </a:ln>
                    <a:solidFill>
                      <a:prstClr val="black"/>
                    </a:solidFill>
                    <a:effectLst/>
                    <a:uLnTx/>
                    <a:uFillTx/>
                    <a:latin typeface="Calibri"/>
                    <a:ea typeface="+mn-ea"/>
                    <a:cs typeface="+mn-cs"/>
                  </a:rPr>
                  <a:t>at least 1 </a:t>
                </a:r>
                <a:r>
                  <a:rPr kumimoji="0" lang="en-US" sz="1800" b="0" i="0" u="none" strike="noStrike" kern="1200" cap="none" spc="0" normalizeH="0" baseline="0" noProof="0" dirty="0">
                    <a:ln>
                      <a:noFill/>
                    </a:ln>
                    <a:solidFill>
                      <a:prstClr val="black"/>
                    </a:solidFill>
                    <a:effectLst/>
                    <a:uLnTx/>
                    <a:uFillTx/>
                    <a:latin typeface="Calibri"/>
                    <a:ea typeface="+mn-ea"/>
                    <a:cs typeface="+mn-cs"/>
                  </a:rPr>
                  <a:t>Ho | All Ho are true)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𝐼𝑛𝑑𝑖𝑣𝑖𝑑𝑢𝑎𝑙</m:t>
                        </m:r>
                      </m:sub>
                    </m:sSub>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2667000" y="2303540"/>
                <a:ext cx="6477000" cy="668260"/>
              </a:xfrm>
              <a:prstGeom prst="rect">
                <a:avLst/>
              </a:prstGeom>
              <a:blipFill rotWithShape="0">
                <a:blip r:embed="rId7"/>
                <a:stretch>
                  <a:fillRect t="-5455" b="-10909"/>
                </a:stretch>
              </a:blipFill>
            </p:spPr>
            <p:txBody>
              <a:bodyPr/>
              <a:lstStyle/>
              <a:p>
                <a:r>
                  <a:rPr lang="en-US">
                    <a:noFill/>
                  </a:rPr>
                  <a:t> </a:t>
                </a:r>
              </a:p>
            </p:txBody>
          </p:sp>
        </mc:Fallback>
      </mc:AlternateContent>
      <p:sp>
        <p:nvSpPr>
          <p:cNvPr id="7" name="TextBox 6"/>
          <p:cNvSpPr txBox="1"/>
          <p:nvPr/>
        </p:nvSpPr>
        <p:spPr>
          <a:xfrm>
            <a:off x="1066800" y="3356714"/>
            <a:ext cx="9144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K tests</a:t>
            </a:r>
          </a:p>
        </p:txBody>
      </p:sp>
    </p:spTree>
    <p:extLst>
      <p:ext uri="{BB962C8B-B14F-4D97-AF65-F5344CB8AC3E}">
        <p14:creationId xmlns:p14="http://schemas.microsoft.com/office/powerpoint/2010/main" val="15313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7"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k = 37</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a:off x="108857" y="1981200"/>
            <a:ext cx="8577943" cy="2687044"/>
            <a:chOff x="108857" y="1981200"/>
            <a:chExt cx="8638495" cy="3526972"/>
          </a:xfrm>
        </p:grpSpPr>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Up Arrow 2"/>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Up Arrow 20"/>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Up Arrow 21"/>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Up Arrow 22"/>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Up Arrow 23"/>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Up Arrow 24"/>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Up Arrow 25"/>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Up Arrow 26"/>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Up Arrow 27"/>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Up Arrow 28"/>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Up Arrow 29"/>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Up Arrow 30"/>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3" name="Picture 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Up Arrow 36"/>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Up Arrow 37"/>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Up Arrow 38"/>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Up Arrow 39"/>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16" name="TextBox 9215"/>
            <p:cNvSpPr txBox="1"/>
            <p:nvPr/>
          </p:nvSpPr>
          <p:spPr>
            <a:xfrm>
              <a:off x="1524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a:t>
              </a:r>
            </a:p>
          </p:txBody>
        </p:sp>
        <p:sp>
          <p:nvSpPr>
            <p:cNvPr id="44" name="TextBox 43"/>
            <p:cNvSpPr txBox="1"/>
            <p:nvPr/>
          </p:nvSpPr>
          <p:spPr>
            <a:xfrm>
              <a:off x="152400" y="27548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2</a:t>
              </a:r>
            </a:p>
          </p:txBody>
        </p:sp>
        <p:sp>
          <p:nvSpPr>
            <p:cNvPr id="45" name="TextBox 44"/>
            <p:cNvSpPr txBox="1"/>
            <p:nvPr/>
          </p:nvSpPr>
          <p:spPr>
            <a:xfrm>
              <a:off x="152400" y="36692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a:t>
              </a:r>
            </a:p>
          </p:txBody>
        </p:sp>
        <p:sp>
          <p:nvSpPr>
            <p:cNvPr id="46" name="TextBox 45"/>
            <p:cNvSpPr txBox="1"/>
            <p:nvPr/>
          </p:nvSpPr>
          <p:spPr>
            <a:xfrm>
              <a:off x="108857" y="45720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4</a:t>
              </a:r>
            </a:p>
          </p:txBody>
        </p:sp>
        <p:sp>
          <p:nvSpPr>
            <p:cNvPr id="47" name="TextBox 46"/>
            <p:cNvSpPr txBox="1"/>
            <p:nvPr/>
          </p:nvSpPr>
          <p:spPr>
            <a:xfrm>
              <a:off x="2209800" y="20574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5</a:t>
              </a:r>
            </a:p>
          </p:txBody>
        </p:sp>
        <p:sp>
          <p:nvSpPr>
            <p:cNvPr id="48" name="TextBox 47"/>
            <p:cNvSpPr txBox="1"/>
            <p:nvPr/>
          </p:nvSpPr>
          <p:spPr>
            <a:xfrm>
              <a:off x="2209800" y="28310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6</a:t>
              </a:r>
            </a:p>
          </p:txBody>
        </p:sp>
        <p:sp>
          <p:nvSpPr>
            <p:cNvPr id="49" name="TextBox 48"/>
            <p:cNvSpPr txBox="1"/>
            <p:nvPr/>
          </p:nvSpPr>
          <p:spPr>
            <a:xfrm>
              <a:off x="2209800" y="37454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7</a:t>
              </a:r>
            </a:p>
          </p:txBody>
        </p:sp>
        <p:sp>
          <p:nvSpPr>
            <p:cNvPr id="50" name="TextBox 49"/>
            <p:cNvSpPr txBox="1"/>
            <p:nvPr/>
          </p:nvSpPr>
          <p:spPr>
            <a:xfrm>
              <a:off x="2166257" y="4648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8</a:t>
              </a:r>
            </a:p>
          </p:txBody>
        </p:sp>
        <p:sp>
          <p:nvSpPr>
            <p:cNvPr id="51" name="TextBox 50"/>
            <p:cNvSpPr txBox="1"/>
            <p:nvPr/>
          </p:nvSpPr>
          <p:spPr>
            <a:xfrm>
              <a:off x="43434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9</a:t>
              </a:r>
            </a:p>
          </p:txBody>
        </p:sp>
        <p:sp>
          <p:nvSpPr>
            <p:cNvPr id="52" name="TextBox 51"/>
            <p:cNvSpPr txBox="1"/>
            <p:nvPr/>
          </p:nvSpPr>
          <p:spPr>
            <a:xfrm>
              <a:off x="4343400" y="2754868"/>
              <a:ext cx="914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10</a:t>
              </a:r>
            </a:p>
          </p:txBody>
        </p:sp>
        <p:sp>
          <p:nvSpPr>
            <p:cNvPr id="53" name="TextBox 52"/>
            <p:cNvSpPr txBox="1"/>
            <p:nvPr/>
          </p:nvSpPr>
          <p:spPr>
            <a:xfrm>
              <a:off x="4343399" y="3669268"/>
              <a:ext cx="10029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11</a:t>
              </a:r>
            </a:p>
          </p:txBody>
        </p:sp>
        <p:sp>
          <p:nvSpPr>
            <p:cNvPr id="54" name="TextBox 53"/>
            <p:cNvSpPr txBox="1"/>
            <p:nvPr/>
          </p:nvSpPr>
          <p:spPr>
            <a:xfrm>
              <a:off x="4299857" y="4572000"/>
              <a:ext cx="112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12</a:t>
              </a:r>
            </a:p>
          </p:txBody>
        </p:sp>
        <p:sp>
          <p:nvSpPr>
            <p:cNvPr id="55" name="TextBox 54"/>
            <p:cNvSpPr txBox="1"/>
            <p:nvPr/>
          </p:nvSpPr>
          <p:spPr>
            <a:xfrm>
              <a:off x="6473746" y="2057298"/>
              <a:ext cx="107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34</a:t>
              </a:r>
            </a:p>
          </p:txBody>
        </p:sp>
        <p:sp>
          <p:nvSpPr>
            <p:cNvPr id="56" name="TextBox 55"/>
            <p:cNvSpPr txBox="1"/>
            <p:nvPr/>
          </p:nvSpPr>
          <p:spPr>
            <a:xfrm>
              <a:off x="6473747" y="2830966"/>
              <a:ext cx="107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35</a:t>
              </a:r>
            </a:p>
          </p:txBody>
        </p:sp>
        <p:sp>
          <p:nvSpPr>
            <p:cNvPr id="57" name="TextBox 56"/>
            <p:cNvSpPr txBox="1"/>
            <p:nvPr/>
          </p:nvSpPr>
          <p:spPr>
            <a:xfrm>
              <a:off x="6473747" y="3745366"/>
              <a:ext cx="107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36</a:t>
              </a:r>
            </a:p>
          </p:txBody>
        </p:sp>
        <p:sp>
          <p:nvSpPr>
            <p:cNvPr id="58" name="TextBox 57"/>
            <p:cNvSpPr txBox="1"/>
            <p:nvPr/>
          </p:nvSpPr>
          <p:spPr>
            <a:xfrm>
              <a:off x="6477000" y="4583668"/>
              <a:ext cx="1113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37</a:t>
              </a:r>
            </a:p>
          </p:txBody>
        </p:sp>
      </p:grpSp>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1 – (1-0.05)</a:t>
                </a:r>
                <a:r>
                  <a:rPr kumimoji="0" lang="en-US" sz="1800" b="0" i="0" u="none" strike="noStrike" kern="1200" cap="none" spc="0" normalizeH="0" baseline="30000" noProof="0" dirty="0">
                    <a:ln>
                      <a:noFill/>
                    </a:ln>
                    <a:solidFill>
                      <a:prstClr val="black"/>
                    </a:solidFill>
                    <a:effectLst/>
                    <a:uLnTx/>
                    <a:uFillTx/>
                    <a:latin typeface="Calibri"/>
                    <a:ea typeface="+mn-ea"/>
                    <a:cs typeface="+mn-cs"/>
                  </a:rPr>
                  <a:t> 37</a:t>
                </a:r>
                <a:r>
                  <a:rPr kumimoji="0" lang="en-US" sz="1800" b="0" i="0" u="none" strike="noStrike" kern="1200" cap="none" spc="0" normalizeH="0" baseline="0" noProof="0" dirty="0">
                    <a:ln>
                      <a:noFill/>
                    </a:ln>
                    <a:solidFill>
                      <a:prstClr val="black"/>
                    </a:solidFill>
                    <a:effectLst/>
                    <a:uLnTx/>
                    <a:uFillTx/>
                    <a:latin typeface="Calibri"/>
                    <a:ea typeface="+mn-ea"/>
                    <a:cs typeface="+mn-cs"/>
                  </a:rPr>
                  <a:t>=  1 – (0.95)</a:t>
                </a:r>
                <a:r>
                  <a:rPr kumimoji="0" lang="en-US" sz="1800" b="0" i="0" u="none" strike="noStrike" kern="1200" cap="none" spc="0" normalizeH="0" baseline="30000" noProof="0" dirty="0">
                    <a:ln>
                      <a:noFill/>
                    </a:ln>
                    <a:solidFill>
                      <a:prstClr val="black"/>
                    </a:solidFill>
                    <a:effectLst/>
                    <a:uLnTx/>
                    <a:uFillTx/>
                    <a:latin typeface="Calibri"/>
                    <a:ea typeface="+mn-ea"/>
                    <a:cs typeface="+mn-cs"/>
                  </a:rPr>
                  <a:t> 37</a:t>
                </a:r>
                <a:r>
                  <a:rPr kumimoji="0" lang="en-US" sz="1800" b="0" i="0" u="none" strike="noStrike" kern="1200" cap="none" spc="0" normalizeH="0" baseline="0" noProof="0" dirty="0">
                    <a:ln>
                      <a:noFill/>
                    </a:ln>
                    <a:solidFill>
                      <a:prstClr val="black"/>
                    </a:solidFill>
                    <a:effectLst/>
                    <a:uLnTx/>
                    <a:uFillTx/>
                    <a:latin typeface="Calibri"/>
                    <a:ea typeface="+mn-ea"/>
                    <a:cs typeface="+mn-cs"/>
                  </a:rPr>
                  <a:t>= 0.850……85% chance of a Type I error</a:t>
                </a:r>
                <a:endParaRPr kumimoji="0" lang="en-US" sz="1800" b="0" i="0" u="none" strike="noStrike" kern="1200" cap="none" spc="0" normalizeH="0" baseline="30000" noProof="0" dirty="0">
                  <a:ln>
                    <a:noFill/>
                  </a:ln>
                  <a:solidFill>
                    <a:prstClr val="black"/>
                  </a:solidFill>
                  <a:effectLst/>
                  <a:uLnTx/>
                  <a:uFillTx/>
                  <a:latin typeface="Calibri"/>
                  <a:ea typeface="+mn-ea"/>
                  <a:cs typeface="+mn-cs"/>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4"/>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3947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𝜶</m:t>
                        </m:r>
                      </m:e>
                      <m:sub>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𝑭𝒂𝒎𝒊𝒍𝒚</m:t>
                        </m:r>
                      </m:sub>
                    </m:sSub>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oMath>
                </a14:m>
                <a:r>
                  <a:rPr kumimoji="0" lang="en-US" sz="1800" b="1" i="0" u="none" strike="noStrike" kern="1200" cap="none" spc="0" normalizeH="0" baseline="0" noProof="0" dirty="0">
                    <a:ln>
                      <a:noFill/>
                    </a:ln>
                    <a:solidFill>
                      <a:srgbClr val="FF0000"/>
                    </a:solidFill>
                    <a:effectLst/>
                    <a:uLnTx/>
                    <a:uFillTx/>
                    <a:latin typeface="Calibri"/>
                    <a:ea typeface="+mn-ea"/>
                    <a:cs typeface="+mn-cs"/>
                  </a:rPr>
                  <a:t> 1 – [1-(0.05/37)]</a:t>
                </a:r>
                <a:r>
                  <a:rPr kumimoji="0" lang="en-US" sz="1800" b="1" i="0" u="none" strike="noStrike" kern="1200" cap="none" spc="0" normalizeH="0" baseline="30000" noProof="0" dirty="0">
                    <a:ln>
                      <a:noFill/>
                    </a:ln>
                    <a:solidFill>
                      <a:srgbClr val="FF0000"/>
                    </a:solidFill>
                    <a:effectLst/>
                    <a:uLnTx/>
                    <a:uFillTx/>
                    <a:latin typeface="Calibri"/>
                    <a:ea typeface="+mn-ea"/>
                    <a:cs typeface="+mn-cs"/>
                  </a:rPr>
                  <a:t> 37</a:t>
                </a:r>
                <a:r>
                  <a:rPr kumimoji="0" lang="en-US" sz="1800" b="1" i="0" u="none" strike="noStrike" kern="1200" cap="none" spc="0" normalizeH="0" baseline="0" noProof="0" dirty="0">
                    <a:ln>
                      <a:noFill/>
                    </a:ln>
                    <a:solidFill>
                      <a:srgbClr val="FF0000"/>
                    </a:solidFill>
                    <a:effectLst/>
                    <a:uLnTx/>
                    <a:uFillTx/>
                    <a:latin typeface="Calibri"/>
                    <a:ea typeface="+mn-ea"/>
                    <a:cs typeface="+mn-cs"/>
                  </a:rPr>
                  <a:t>= 1 – (.99865)</a:t>
                </a:r>
                <a:r>
                  <a:rPr kumimoji="0" lang="en-US" sz="1800" b="1" i="0" u="none" strike="noStrike" kern="1200" cap="none" spc="0" normalizeH="0" baseline="30000" noProof="0" dirty="0">
                    <a:ln>
                      <a:noFill/>
                    </a:ln>
                    <a:solidFill>
                      <a:srgbClr val="FF0000"/>
                    </a:solidFill>
                    <a:effectLst/>
                    <a:uLnTx/>
                    <a:uFillTx/>
                    <a:latin typeface="Calibri"/>
                    <a:ea typeface="+mn-ea"/>
                    <a:cs typeface="+mn-cs"/>
                  </a:rPr>
                  <a:t> 37</a:t>
                </a:r>
                <a:r>
                  <a:rPr kumimoji="0" lang="en-US" sz="1800" b="1" i="0" u="none" strike="noStrike" kern="1200" cap="none" spc="0" normalizeH="0" baseline="0" noProof="0" dirty="0">
                    <a:ln>
                      <a:noFill/>
                    </a:ln>
                    <a:solidFill>
                      <a:srgbClr val="FF0000"/>
                    </a:solidFill>
                    <a:effectLst/>
                    <a:uLnTx/>
                    <a:uFillTx/>
                    <a:latin typeface="Calibri"/>
                    <a:ea typeface="+mn-ea"/>
                    <a:cs typeface="+mn-cs"/>
                  </a:rPr>
                  <a:t>= </a:t>
                </a:r>
                <a:r>
                  <a:rPr kumimoji="0" lang="en-US" sz="1800" b="1" i="0" u="none" strike="noStrike" kern="1200" cap="none" spc="0" normalizeH="0" baseline="0" noProof="0" dirty="0">
                    <a:ln>
                      <a:noFill/>
                    </a:ln>
                    <a:solidFill>
                      <a:srgbClr val="0070C0"/>
                    </a:solidFill>
                    <a:effectLst/>
                    <a:uLnTx/>
                    <a:uFillTx/>
                    <a:latin typeface="Calibri"/>
                    <a:ea typeface="+mn-ea"/>
                    <a:cs typeface="+mn-cs"/>
                  </a:rPr>
                  <a:t>0.0488</a:t>
                </a:r>
                <a:r>
                  <a:rPr kumimoji="0" lang="en-US" sz="1800" b="0" i="0" u="none" strike="noStrike" kern="1200" cap="none" spc="0" normalizeH="0" baseline="0" noProof="0" dirty="0">
                    <a:ln>
                      <a:noFill/>
                    </a:ln>
                    <a:solidFill>
                      <a:prstClr val="black"/>
                    </a:solidFill>
                    <a:effectLst/>
                    <a:uLnTx/>
                    <a:uFillTx/>
                    <a:latin typeface="Calibri"/>
                    <a:ea typeface="+mn-ea"/>
                    <a:cs typeface="+mn-cs"/>
                  </a:rPr>
                  <a:t> ……5% chance of a Type I error</a:t>
                </a:r>
                <a:endParaRPr kumimoji="0" lang="en-US" sz="1800" b="1" i="0" u="none" strike="noStrike" kern="1200" cap="none" spc="0" normalizeH="0" baseline="30000" noProof="0" dirty="0">
                  <a:ln>
                    <a:noFill/>
                  </a:ln>
                  <a:solidFill>
                    <a:srgbClr val="0070C0"/>
                  </a:solidFill>
                  <a:effectLst/>
                  <a:uLnTx/>
                  <a:uFillTx/>
                  <a:latin typeface="Calibri"/>
                  <a:ea typeface="+mn-ea"/>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394788"/>
              </a:xfrm>
              <a:prstGeom prst="rect">
                <a:avLst/>
              </a:prstGeom>
              <a:blipFill rotWithShape="0">
                <a:blip r:embed="rId5"/>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=.05</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.05/37</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Probability (Reject at least 1 Ho|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0 (All n Ho’s are true)) = 1 – (1-</a:t>
                </a:r>
                <a:r>
                  <a:rPr kumimoji="0" lang="en-US"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30000" noProof="0" dirty="0">
                    <a:ln>
                      <a:noFill/>
                    </a:ln>
                    <a:solidFill>
                      <a:prstClr val="black"/>
                    </a:solidFill>
                    <a:effectLst/>
                    <a:uLnTx/>
                    <a:uFillTx/>
                    <a:latin typeface="Calibri"/>
                    <a:ea typeface="+mn-ea"/>
                    <a:cs typeface="+mn-cs"/>
                  </a:rPr>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rotWithShape="0">
                <a:blip r:embed="rId8"/>
                <a:stretch>
                  <a:fillRect t="-7813" b="-20313"/>
                </a:stretch>
              </a:blipFill>
            </p:spPr>
            <p:txBody>
              <a:bodyPr/>
              <a:lstStyle/>
              <a:p>
                <a:r>
                  <a:rPr lang="en-US">
                    <a:noFill/>
                  </a:rPr>
                  <a:t> </a:t>
                </a:r>
              </a:p>
            </p:txBody>
          </p:sp>
        </mc:Fallback>
      </mc:AlternateContent>
    </p:spTree>
    <p:extLst>
      <p:ext uri="{BB962C8B-B14F-4D97-AF65-F5344CB8AC3E}">
        <p14:creationId xmlns:p14="http://schemas.microsoft.com/office/powerpoint/2010/main" val="380190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P spid="60"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Multiple Comparison: Example k = 100</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775421" cy="1090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1" name="TextBox 60"/>
              <p:cNvSpPr txBox="1"/>
              <p:nvPr/>
            </p:nvSpPr>
            <p:spPr>
              <a:xfrm>
                <a:off x="445681" y="5396443"/>
                <a:ext cx="8443857" cy="391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1 – (1-0.05)</a:t>
                </a:r>
                <a:r>
                  <a:rPr kumimoji="0" lang="en-US" sz="1800" b="0" i="0" u="none" strike="noStrike" kern="1200" cap="none" spc="0" normalizeH="0" baseline="30000" noProof="0" dirty="0">
                    <a:ln>
                      <a:noFill/>
                    </a:ln>
                    <a:solidFill>
                      <a:prstClr val="black"/>
                    </a:solidFill>
                    <a:effectLst/>
                    <a:uLnTx/>
                    <a:uFillTx/>
                    <a:latin typeface="Calibri"/>
                    <a:ea typeface="+mn-ea"/>
                    <a:cs typeface="+mn-cs"/>
                  </a:rPr>
                  <a:t> 100</a:t>
                </a:r>
                <a:r>
                  <a:rPr kumimoji="0" lang="en-US" sz="1800" b="0" i="0" u="none" strike="noStrike" kern="1200" cap="none" spc="0" normalizeH="0" baseline="0" noProof="0" dirty="0">
                    <a:ln>
                      <a:noFill/>
                    </a:ln>
                    <a:solidFill>
                      <a:prstClr val="black"/>
                    </a:solidFill>
                    <a:effectLst/>
                    <a:uLnTx/>
                    <a:uFillTx/>
                    <a:latin typeface="Calibri"/>
                    <a:ea typeface="+mn-ea"/>
                    <a:cs typeface="+mn-cs"/>
                  </a:rPr>
                  <a:t>=  1 – (0.95)</a:t>
                </a:r>
                <a:r>
                  <a:rPr kumimoji="0" lang="en-US" sz="1800" b="0" i="0" u="none" strike="noStrike" kern="1200" cap="none" spc="0" normalizeH="0" baseline="30000" noProof="0" dirty="0">
                    <a:ln>
                      <a:noFill/>
                    </a:ln>
                    <a:solidFill>
                      <a:prstClr val="black"/>
                    </a:solidFill>
                    <a:effectLst/>
                    <a:uLnTx/>
                    <a:uFillTx/>
                    <a:latin typeface="Calibri"/>
                    <a:ea typeface="+mn-ea"/>
                    <a:cs typeface="+mn-cs"/>
                  </a:rPr>
                  <a:t> 100</a:t>
                </a:r>
                <a:r>
                  <a:rPr kumimoji="0" lang="en-US" sz="1800" b="0" i="0" u="none" strike="noStrike" kern="1200" cap="none" spc="0" normalizeH="0" baseline="0" noProof="0" dirty="0">
                    <a:ln>
                      <a:noFill/>
                    </a:ln>
                    <a:solidFill>
                      <a:prstClr val="black"/>
                    </a:solidFill>
                    <a:effectLst/>
                    <a:uLnTx/>
                    <a:uFillTx/>
                    <a:latin typeface="Calibri"/>
                    <a:ea typeface="+mn-ea"/>
                    <a:cs typeface="+mn-cs"/>
                  </a:rPr>
                  <a:t>= 0.994……99% chance of a Type I error</a:t>
                </a:r>
                <a:endParaRPr kumimoji="0" lang="en-US" sz="1800" b="0" i="0" u="none" strike="noStrike" kern="1200" cap="none" spc="0" normalizeH="0" baseline="30000" noProof="0" dirty="0">
                  <a:ln>
                    <a:noFill/>
                  </a:ln>
                  <a:solidFill>
                    <a:prstClr val="black"/>
                  </a:solidFill>
                  <a:effectLst/>
                  <a:uLnTx/>
                  <a:uFillTx/>
                  <a:latin typeface="Calibri"/>
                  <a:ea typeface="+mn-ea"/>
                  <a:cs typeface="+mn-cs"/>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445681" y="5396443"/>
                <a:ext cx="8443857" cy="391261"/>
              </a:xfrm>
              <a:prstGeom prst="rect">
                <a:avLst/>
              </a:prstGeom>
              <a:blipFill rotWithShape="0">
                <a:blip r:embed="rId3"/>
                <a:stretch>
                  <a:fillRect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55990" y="6203973"/>
                <a:ext cx="8958943" cy="5794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𝜶</m:t>
                        </m:r>
                      </m:e>
                      <m:sub>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𝑭𝒂𝒎𝒊𝒍𝒚</m:t>
                        </m:r>
                      </m:sub>
                    </m:sSub>
                    <m: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oMath>
                </a14:m>
                <a:r>
                  <a:rPr kumimoji="0" lang="en-US" sz="1800" b="1" i="0" u="none" strike="noStrike" kern="1200" cap="none" spc="0" normalizeH="0" baseline="0" noProof="0" dirty="0">
                    <a:ln>
                      <a:noFill/>
                    </a:ln>
                    <a:solidFill>
                      <a:srgbClr val="FF0000"/>
                    </a:solidFill>
                    <a:effectLst/>
                    <a:uLnTx/>
                    <a:uFillTx/>
                    <a:latin typeface="Calibri"/>
                    <a:ea typeface="+mn-ea"/>
                    <a:cs typeface="+mn-cs"/>
                  </a:rPr>
                  <a:t> 1 – [1-(0.05/100)]</a:t>
                </a:r>
                <a:r>
                  <a:rPr kumimoji="0" lang="en-US" sz="1800" b="1" i="0" u="none" strike="noStrike" kern="1200" cap="none" spc="0" normalizeH="0" baseline="30000" noProof="0" dirty="0">
                    <a:ln>
                      <a:noFill/>
                    </a:ln>
                    <a:solidFill>
                      <a:srgbClr val="FF0000"/>
                    </a:solidFill>
                    <a:effectLst/>
                    <a:uLnTx/>
                    <a:uFillTx/>
                    <a:latin typeface="Calibri"/>
                    <a:ea typeface="+mn-ea"/>
                    <a:cs typeface="+mn-cs"/>
                  </a:rPr>
                  <a:t> 100</a:t>
                </a:r>
                <a:r>
                  <a:rPr kumimoji="0" lang="en-US" sz="1800" b="1" i="0" u="none" strike="noStrike" kern="1200" cap="none" spc="0" normalizeH="0" baseline="0" noProof="0" dirty="0">
                    <a:ln>
                      <a:noFill/>
                    </a:ln>
                    <a:solidFill>
                      <a:srgbClr val="FF0000"/>
                    </a:solidFill>
                    <a:effectLst/>
                    <a:uLnTx/>
                    <a:uFillTx/>
                    <a:latin typeface="Calibri"/>
                    <a:ea typeface="+mn-ea"/>
                    <a:cs typeface="+mn-cs"/>
                  </a:rPr>
                  <a:t>= 1 – (.9995)</a:t>
                </a:r>
                <a:r>
                  <a:rPr kumimoji="0" lang="en-US" sz="1800" b="1" i="0" u="none" strike="noStrike" kern="1200" cap="none" spc="0" normalizeH="0" baseline="30000" noProof="0" dirty="0">
                    <a:ln>
                      <a:noFill/>
                    </a:ln>
                    <a:solidFill>
                      <a:srgbClr val="FF0000"/>
                    </a:solidFill>
                    <a:effectLst/>
                    <a:uLnTx/>
                    <a:uFillTx/>
                    <a:latin typeface="Calibri"/>
                    <a:ea typeface="+mn-ea"/>
                    <a:cs typeface="+mn-cs"/>
                  </a:rPr>
                  <a:t> 100</a:t>
                </a:r>
                <a:r>
                  <a:rPr kumimoji="0" lang="en-US" sz="1800" b="1" i="0" u="none" strike="noStrike" kern="1200" cap="none" spc="0" normalizeH="0" baseline="0" noProof="0" dirty="0">
                    <a:ln>
                      <a:noFill/>
                    </a:ln>
                    <a:solidFill>
                      <a:srgbClr val="FF0000"/>
                    </a:solidFill>
                    <a:effectLst/>
                    <a:uLnTx/>
                    <a:uFillTx/>
                    <a:latin typeface="Calibri"/>
                    <a:ea typeface="+mn-ea"/>
                    <a:cs typeface="+mn-cs"/>
                  </a:rPr>
                  <a:t>= </a:t>
                </a:r>
                <a:r>
                  <a:rPr kumimoji="0" lang="en-US" sz="1800" b="1" i="0" u="none" strike="noStrike" kern="1200" cap="none" spc="0" normalizeH="0" baseline="0" noProof="0" dirty="0">
                    <a:ln>
                      <a:noFill/>
                    </a:ln>
                    <a:solidFill>
                      <a:srgbClr val="0070C0"/>
                    </a:solidFill>
                    <a:effectLst/>
                    <a:uLnTx/>
                    <a:uFillTx/>
                    <a:latin typeface="Calibri"/>
                    <a:ea typeface="+mn-ea"/>
                    <a:cs typeface="+mn-cs"/>
                  </a:rPr>
                  <a:t>0.0488</a:t>
                </a:r>
                <a:r>
                  <a:rPr kumimoji="0" lang="en-US" sz="1800" b="0" i="0" u="none" strike="noStrike" kern="1200" cap="none" spc="0" normalizeH="0" baseline="0" noProof="0" dirty="0">
                    <a:ln>
                      <a:noFill/>
                    </a:ln>
                    <a:solidFill>
                      <a:prstClr val="black"/>
                    </a:solidFill>
                    <a:effectLst/>
                    <a:uLnTx/>
                    <a:uFillTx/>
                    <a:latin typeface="Calibri"/>
                    <a:ea typeface="+mn-ea"/>
                    <a:cs typeface="+mn-cs"/>
                  </a:rPr>
                  <a:t>……5% chance of a Type I error</a:t>
                </a:r>
                <a:endParaRPr kumimoji="0" lang="en-US" sz="1800" b="0" i="0" u="none" strike="noStrike" kern="1200" cap="none" spc="0" normalizeH="0" baseline="30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30000" noProof="0" dirty="0">
                  <a:ln>
                    <a:noFill/>
                  </a:ln>
                  <a:solidFill>
                    <a:srgbClr val="0070C0"/>
                  </a:solidFill>
                  <a:effectLst/>
                  <a:uLnTx/>
                  <a:uFillTx/>
                  <a:latin typeface="Calibri"/>
                  <a:ea typeface="+mn-ea"/>
                  <a:cs typeface="+mn-cs"/>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55990" y="6203973"/>
                <a:ext cx="8958943" cy="579454"/>
              </a:xfrm>
              <a:prstGeom prst="rect">
                <a:avLst/>
              </a:prstGeom>
              <a:blipFill rotWithShape="0">
                <a:blip r:embed="rId4"/>
                <a:stretch>
                  <a:fillRect t="-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2168" y="5167428"/>
                <a:ext cx="12232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=.05</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Rectangle 3"/>
              <p:cNvSpPr>
                <a:spLocks noRot="1" noChangeAspect="1" noMove="1" noResize="1" noEditPoints="1" noAdjustHandles="1" noChangeArrowheads="1" noChangeShapeType="1" noTextEdit="1"/>
              </p:cNvSpPr>
              <p:nvPr/>
            </p:nvSpPr>
            <p:spPr>
              <a:xfrm>
                <a:off x="72168" y="5167428"/>
                <a:ext cx="122323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52095" y="5854790"/>
                <a:ext cx="14376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.05/100</a:t>
                </a:r>
              </a:p>
            </p:txBody>
          </p:sp>
        </mc:Choice>
        <mc:Fallback xmlns="">
          <p:sp>
            <p:nvSpPr>
              <p:cNvPr id="9" name="Rectangle 8"/>
              <p:cNvSpPr>
                <a:spLocks noRot="1" noChangeAspect="1" noMove="1" noResize="1" noEditPoints="1" noAdjustHandles="1" noChangeArrowheads="1" noChangeShapeType="1" noTextEdit="1"/>
              </p:cNvSpPr>
              <p:nvPr/>
            </p:nvSpPr>
            <p:spPr>
              <a:xfrm>
                <a:off x="152095" y="5854790"/>
                <a:ext cx="1437651" cy="369332"/>
              </a:xfrm>
              <a:prstGeom prst="rect">
                <a:avLst/>
              </a:prstGeom>
              <a:blipFill rotWithShape="0">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457197" y="4735212"/>
                <a:ext cx="8443857" cy="3912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𝐹𝑎𝑚𝑖𝑙𝑦</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Probability (Reject at least 1 Ho| µ</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 = 0 (All n Ho’s are true)) = 1 – (1-</a:t>
                </a:r>
                <a:r>
                  <a:rPr kumimoji="0" lang="en-US" sz="18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oMath>
                </a14:m>
                <a:r>
                  <a:rPr kumimoji="0" lang="en-US" sz="1800" b="0" i="0" u="none" strike="noStrike" kern="1200" cap="none" spc="0" normalizeH="0" baseline="-25000" noProof="0" dirty="0">
                    <a:ln>
                      <a:noFill/>
                    </a:ln>
                    <a:solidFill>
                      <a:prstClr val="black"/>
                    </a:solidFill>
                    <a:effectLst/>
                    <a:uLnTx/>
                    <a:uFillTx/>
                    <a:latin typeface="Calibri"/>
                    <a:ea typeface="+mn-ea"/>
                    <a:cs typeface="+mn-cs"/>
                  </a:rPr>
                  <a:t>i</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30000" noProof="0" dirty="0">
                    <a:ln>
                      <a:noFill/>
                    </a:ln>
                    <a:solidFill>
                      <a:prstClr val="black"/>
                    </a:solidFill>
                    <a:effectLst/>
                    <a:uLnTx/>
                    <a:uFillTx/>
                    <a:latin typeface="Calibri"/>
                    <a:ea typeface="+mn-ea"/>
                    <a:cs typeface="+mn-cs"/>
                  </a:rPr>
                  <a:t> n</a:t>
                </a:r>
              </a:p>
            </p:txBody>
          </p:sp>
        </mc:Choice>
        <mc:Fallback xmlns="">
          <p:sp>
            <p:nvSpPr>
              <p:cNvPr id="60" name="TextBox 59"/>
              <p:cNvSpPr txBox="1">
                <a:spLocks noRot="1" noChangeAspect="1" noMove="1" noResize="1" noEditPoints="1" noAdjustHandles="1" noChangeArrowheads="1" noChangeShapeType="1" noTextEdit="1"/>
              </p:cNvSpPr>
              <p:nvPr/>
            </p:nvSpPr>
            <p:spPr>
              <a:xfrm>
                <a:off x="457197" y="4735212"/>
                <a:ext cx="8443857" cy="391261"/>
              </a:xfrm>
              <a:prstGeom prst="rect">
                <a:avLst/>
              </a:prstGeom>
              <a:blipFill rotWithShape="0">
                <a:blip r:embed="rId7"/>
                <a:stretch>
                  <a:fillRect t="-7813" b="-20313"/>
                </a:stretch>
              </a:blipFill>
            </p:spPr>
            <p:txBody>
              <a:bodyPr/>
              <a:lstStyle/>
              <a:p>
                <a:r>
                  <a:rPr lang="en-US">
                    <a:noFill/>
                  </a:rPr>
                  <a:t> </a:t>
                </a:r>
              </a:p>
            </p:txBody>
          </p:sp>
        </mc:Fallback>
      </mc:AlternateContent>
      <p:grpSp>
        <p:nvGrpSpPr>
          <p:cNvPr id="59" name="Group 58"/>
          <p:cNvGrpSpPr/>
          <p:nvPr/>
        </p:nvGrpSpPr>
        <p:grpSpPr>
          <a:xfrm>
            <a:off x="108857" y="1981200"/>
            <a:ext cx="8425543" cy="2819400"/>
            <a:chOff x="108857" y="1981200"/>
            <a:chExt cx="8638495" cy="3526972"/>
          </a:xfrm>
        </p:grpSpPr>
        <p:pic>
          <p:nvPicPr>
            <p:cNvPr id="62" name="Picture 6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6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073729"/>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289968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38127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4727122"/>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7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4200"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 name="Up Arrow 74"/>
            <p:cNvSpPr/>
            <p:nvPr/>
          </p:nvSpPr>
          <p:spPr>
            <a:xfrm>
              <a:off x="1600200" y="266972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Up Arrow 75"/>
            <p:cNvSpPr/>
            <p:nvPr/>
          </p:nvSpPr>
          <p:spPr>
            <a:xfrm>
              <a:off x="1524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Up Arrow 76"/>
            <p:cNvSpPr/>
            <p:nvPr/>
          </p:nvSpPr>
          <p:spPr>
            <a:xfrm>
              <a:off x="1066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Up Arrow 77"/>
            <p:cNvSpPr/>
            <p:nvPr/>
          </p:nvSpPr>
          <p:spPr>
            <a:xfrm>
              <a:off x="9906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Up Arrow 78"/>
            <p:cNvSpPr/>
            <p:nvPr/>
          </p:nvSpPr>
          <p:spPr>
            <a:xfrm>
              <a:off x="3810000" y="2624819"/>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Up Arrow 79"/>
            <p:cNvSpPr/>
            <p:nvPr/>
          </p:nvSpPr>
          <p:spPr>
            <a:xfrm>
              <a:off x="2667000" y="343988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Up Arrow 80"/>
            <p:cNvSpPr/>
            <p:nvPr/>
          </p:nvSpPr>
          <p:spPr>
            <a:xfrm>
              <a:off x="4114800" y="43638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Up Arrow 81"/>
            <p:cNvSpPr/>
            <p:nvPr/>
          </p:nvSpPr>
          <p:spPr>
            <a:xfrm>
              <a:off x="3048000" y="5278212"/>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Up Arrow 82"/>
            <p:cNvSpPr/>
            <p:nvPr/>
          </p:nvSpPr>
          <p:spPr>
            <a:xfrm>
              <a:off x="7924800"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Up Arrow 83"/>
            <p:cNvSpPr/>
            <p:nvPr/>
          </p:nvSpPr>
          <p:spPr>
            <a:xfrm>
              <a:off x="7543800"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Up Arrow 84"/>
            <p:cNvSpPr/>
            <p:nvPr/>
          </p:nvSpPr>
          <p:spPr>
            <a:xfrm>
              <a:off x="8153400"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Up Arrow 85"/>
            <p:cNvSpPr/>
            <p:nvPr/>
          </p:nvSpPr>
          <p:spPr>
            <a:xfrm>
              <a:off x="7924800"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8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057400"/>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288335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37963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5281" y="4710793"/>
              <a:ext cx="1813152"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 name="Up Arrow 90"/>
            <p:cNvSpPr/>
            <p:nvPr/>
          </p:nvSpPr>
          <p:spPr>
            <a:xfrm>
              <a:off x="5357281" y="2601006"/>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Up Arrow 91"/>
            <p:cNvSpPr/>
            <p:nvPr/>
          </p:nvSpPr>
          <p:spPr>
            <a:xfrm>
              <a:off x="5547781" y="3423557"/>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Up Arrow 92"/>
            <p:cNvSpPr/>
            <p:nvPr/>
          </p:nvSpPr>
          <p:spPr>
            <a:xfrm>
              <a:off x="5547781" y="4339998"/>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Up Arrow 93"/>
            <p:cNvSpPr/>
            <p:nvPr/>
          </p:nvSpPr>
          <p:spPr>
            <a:xfrm>
              <a:off x="5346395" y="5245554"/>
              <a:ext cx="76200" cy="229960"/>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p:cNvSpPr txBox="1"/>
            <p:nvPr/>
          </p:nvSpPr>
          <p:spPr>
            <a:xfrm>
              <a:off x="1524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a:t>
              </a:r>
            </a:p>
          </p:txBody>
        </p:sp>
        <p:sp>
          <p:nvSpPr>
            <p:cNvPr id="96" name="TextBox 95"/>
            <p:cNvSpPr txBox="1"/>
            <p:nvPr/>
          </p:nvSpPr>
          <p:spPr>
            <a:xfrm>
              <a:off x="152400" y="27548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2</a:t>
              </a:r>
            </a:p>
          </p:txBody>
        </p:sp>
        <p:sp>
          <p:nvSpPr>
            <p:cNvPr id="97" name="TextBox 96"/>
            <p:cNvSpPr txBox="1"/>
            <p:nvPr/>
          </p:nvSpPr>
          <p:spPr>
            <a:xfrm>
              <a:off x="152400" y="36692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3</a:t>
              </a:r>
            </a:p>
          </p:txBody>
        </p:sp>
        <p:sp>
          <p:nvSpPr>
            <p:cNvPr id="98" name="TextBox 97"/>
            <p:cNvSpPr txBox="1"/>
            <p:nvPr/>
          </p:nvSpPr>
          <p:spPr>
            <a:xfrm>
              <a:off x="108857" y="45720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4</a:t>
              </a:r>
            </a:p>
          </p:txBody>
        </p:sp>
        <p:sp>
          <p:nvSpPr>
            <p:cNvPr id="99" name="TextBox 98"/>
            <p:cNvSpPr txBox="1"/>
            <p:nvPr/>
          </p:nvSpPr>
          <p:spPr>
            <a:xfrm>
              <a:off x="2209800" y="20574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5</a:t>
              </a:r>
            </a:p>
          </p:txBody>
        </p:sp>
        <p:sp>
          <p:nvSpPr>
            <p:cNvPr id="100" name="TextBox 99"/>
            <p:cNvSpPr txBox="1"/>
            <p:nvPr/>
          </p:nvSpPr>
          <p:spPr>
            <a:xfrm>
              <a:off x="2209800" y="28310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6</a:t>
              </a:r>
            </a:p>
          </p:txBody>
        </p:sp>
        <p:sp>
          <p:nvSpPr>
            <p:cNvPr id="101" name="TextBox 100"/>
            <p:cNvSpPr txBox="1"/>
            <p:nvPr/>
          </p:nvSpPr>
          <p:spPr>
            <a:xfrm>
              <a:off x="2209800" y="37454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7</a:t>
              </a:r>
            </a:p>
          </p:txBody>
        </p:sp>
        <p:sp>
          <p:nvSpPr>
            <p:cNvPr id="102" name="TextBox 101"/>
            <p:cNvSpPr txBox="1"/>
            <p:nvPr/>
          </p:nvSpPr>
          <p:spPr>
            <a:xfrm>
              <a:off x="2166257" y="4648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8</a:t>
              </a:r>
            </a:p>
          </p:txBody>
        </p:sp>
        <p:sp>
          <p:nvSpPr>
            <p:cNvPr id="103" name="TextBox 102"/>
            <p:cNvSpPr txBox="1"/>
            <p:nvPr/>
          </p:nvSpPr>
          <p:spPr>
            <a:xfrm>
              <a:off x="43434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9</a:t>
              </a:r>
            </a:p>
          </p:txBody>
        </p:sp>
        <p:sp>
          <p:nvSpPr>
            <p:cNvPr id="104" name="TextBox 103"/>
            <p:cNvSpPr txBox="1"/>
            <p:nvPr/>
          </p:nvSpPr>
          <p:spPr>
            <a:xfrm>
              <a:off x="4343400" y="2754868"/>
              <a:ext cx="914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10</a:t>
              </a:r>
            </a:p>
          </p:txBody>
        </p:sp>
        <p:sp>
          <p:nvSpPr>
            <p:cNvPr id="105" name="TextBox 104"/>
            <p:cNvSpPr txBox="1"/>
            <p:nvPr/>
          </p:nvSpPr>
          <p:spPr>
            <a:xfrm>
              <a:off x="4343399" y="3669268"/>
              <a:ext cx="10029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11</a:t>
              </a:r>
            </a:p>
          </p:txBody>
        </p:sp>
        <p:sp>
          <p:nvSpPr>
            <p:cNvPr id="106" name="TextBox 105"/>
            <p:cNvSpPr txBox="1"/>
            <p:nvPr/>
          </p:nvSpPr>
          <p:spPr>
            <a:xfrm>
              <a:off x="4299857" y="4572000"/>
              <a:ext cx="1122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12</a:t>
              </a:r>
            </a:p>
          </p:txBody>
        </p:sp>
        <p:sp>
          <p:nvSpPr>
            <p:cNvPr id="107" name="TextBox 106"/>
            <p:cNvSpPr txBox="1"/>
            <p:nvPr/>
          </p:nvSpPr>
          <p:spPr>
            <a:xfrm>
              <a:off x="6473746" y="2057298"/>
              <a:ext cx="1070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97</a:t>
              </a:r>
            </a:p>
          </p:txBody>
        </p:sp>
        <p:sp>
          <p:nvSpPr>
            <p:cNvPr id="108" name="TextBox 107"/>
            <p:cNvSpPr txBox="1"/>
            <p:nvPr/>
          </p:nvSpPr>
          <p:spPr>
            <a:xfrm>
              <a:off x="6473747" y="2830966"/>
              <a:ext cx="107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98</a:t>
              </a:r>
            </a:p>
          </p:txBody>
        </p:sp>
        <p:sp>
          <p:nvSpPr>
            <p:cNvPr id="109" name="TextBox 108"/>
            <p:cNvSpPr txBox="1"/>
            <p:nvPr/>
          </p:nvSpPr>
          <p:spPr>
            <a:xfrm>
              <a:off x="6473747" y="3745366"/>
              <a:ext cx="1070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99</a:t>
              </a:r>
            </a:p>
          </p:txBody>
        </p:sp>
        <p:sp>
          <p:nvSpPr>
            <p:cNvPr id="110" name="TextBox 109"/>
            <p:cNvSpPr txBox="1"/>
            <p:nvPr/>
          </p:nvSpPr>
          <p:spPr>
            <a:xfrm>
              <a:off x="6477000" y="4583668"/>
              <a:ext cx="1113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 100</a:t>
              </a:r>
            </a:p>
          </p:txBody>
        </p:sp>
        <p:sp>
          <p:nvSpPr>
            <p:cNvPr id="111" name="TextBox 110"/>
            <p:cNvSpPr txBox="1"/>
            <p:nvPr/>
          </p:nvSpPr>
          <p:spPr>
            <a:xfrm>
              <a:off x="6084229" y="3385887"/>
              <a:ext cx="10700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grpSp>
    </p:spTree>
    <p:extLst>
      <p:ext uri="{BB962C8B-B14F-4D97-AF65-F5344CB8AC3E}">
        <p14:creationId xmlns:p14="http://schemas.microsoft.com/office/powerpoint/2010/main" val="16615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animEffect transition="in" filter="fade">
                                      <p:cBhvr>
                                        <p:cTn id="9" dur="500"/>
                                        <p:tgtEl>
                                          <p:spTgt spid="6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4" grpId="0"/>
      <p:bldP spid="9"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200400"/>
            <a:ext cx="9043042" cy="671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3"/>
          <p:cNvSpPr/>
          <p:nvPr/>
        </p:nvSpPr>
        <p:spPr>
          <a:xfrm>
            <a:off x="4495800" y="3882799"/>
            <a:ext cx="381000" cy="533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571500" y="4572000"/>
            <a:ext cx="8229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When we make a correction for multiple comparisons, it is the critical value in the hypothesis test and thus the multiplier in the confidence interval that is adjusted.</a:t>
            </a:r>
          </a:p>
        </p:txBody>
      </p:sp>
    </p:spTree>
    <p:extLst>
      <p:ext uri="{BB962C8B-B14F-4D97-AF65-F5344CB8AC3E}">
        <p14:creationId xmlns:p14="http://schemas.microsoft.com/office/powerpoint/2010/main" val="10952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charset="0"/>
              </a:rPr>
              <a:t>Planned &amp; Post-hoc Tests</a:t>
            </a:r>
            <a:endParaRPr 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381000" y="1600200"/>
                <a:ext cx="8229600" cy="441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marR="0" lvl="0" indent="-609600" algn="l"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A planned test is one in which you know the comparisons (tests) you want to make before you look at the data.</a:t>
                </a:r>
              </a:p>
              <a:p>
                <a:pPr marL="609600" marR="0" lvl="0" indent="-609600" algn="l" defTabSz="9144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mn-ea"/>
                  <a:cs typeface="+mn-cs"/>
                </a:endParaRPr>
              </a:p>
              <a:p>
                <a:pPr marL="609600" marR="0" lvl="0" indent="-609600" algn="l"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If you have k planned comparisons then you need to correct for just those k comparisons.  </a:t>
                </a:r>
              </a:p>
              <a:p>
                <a:pPr marL="609600" marR="0" lvl="0" indent="-609600" algn="l" defTabSz="9144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mn-ea"/>
                  <a:cs typeface="+mn-cs"/>
                </a:endParaRPr>
              </a:p>
              <a:p>
                <a:pPr marL="609600" marR="0" lvl="0" indent="-609600" algn="l" defTabSz="914400" rtl="0" eaLnBrk="1" fontAlgn="auto" latinLnBrk="0" hangingPunct="1">
                  <a:lnSpc>
                    <a:spcPct val="100000"/>
                  </a:lnSpc>
                  <a:spcBef>
                    <a:spcPct val="20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When planned comparisons are not obvious, post hoc tests are conducted.  In this case, we need to correct for all possible k comparisons between the g groups.</a:t>
                </a:r>
              </a:p>
              <a:p>
                <a:pPr marL="609600" marR="0" lvl="0" indent="-609600" algn="l" defTabSz="9144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mn-ea"/>
                  <a:cs typeface="+mn-cs"/>
                </a:endParaRPr>
              </a:p>
              <a:p>
                <a:pPr marL="609600" marR="0" lvl="0" indent="-609600" algn="l" defTabSz="914400" rtl="0" eaLnBrk="1" fontAlgn="auto" latinLnBrk="0" hangingPunct="1">
                  <a:lnSpc>
                    <a:spcPct val="100000"/>
                  </a:lnSpc>
                  <a:spcBef>
                    <a:spcPct val="2000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m:oMathPara>
                </a14:m>
                <a:endParaRPr kumimoji="0" lang="en-US" sz="2000" b="0" i="0" u="none" strike="noStrike" kern="1200" cap="none" spc="0" normalizeH="0" baseline="0" noProof="0" dirty="0">
                  <a:ln>
                    <a:noFill/>
                  </a:ln>
                  <a:solidFill>
                    <a:prstClr val="black"/>
                  </a:solidFill>
                  <a:effectLst/>
                  <a:uLnTx/>
                  <a:uFillTx/>
                  <a:latin typeface="Arial" charset="0"/>
                  <a:ea typeface="+mn-ea"/>
                  <a:cs typeface="+mn-cs"/>
                </a:endParaRPr>
              </a:p>
            </p:txBody>
          </p:sp>
        </mc:Choice>
        <mc:Fallback xmlns="">
          <p:sp>
            <p:nvSpPr>
              <p:cNvPr id="4" name="Rectangle 3"/>
              <p:cNvSpPr txBox="1">
                <a:spLocks noRot="1" noChangeAspect="1" noMove="1" noResize="1" noEditPoints="1" noAdjustHandles="1" noChangeArrowheads="1" noChangeShapeType="1" noTextEdit="1"/>
              </p:cNvSpPr>
              <p:nvPr/>
            </p:nvSpPr>
            <p:spPr>
              <a:xfrm>
                <a:off x="381000" y="1600200"/>
                <a:ext cx="8229600" cy="4419600"/>
              </a:xfrm>
              <a:prstGeom prst="rect">
                <a:avLst/>
              </a:prstGeom>
              <a:blipFill rotWithShape="0">
                <a:blip r:embed="rId2"/>
                <a:stretch>
                  <a:fillRect l="-815" t="-690"/>
                </a:stretch>
              </a:blipFill>
            </p:spPr>
            <p:txBody>
              <a:bodyPr/>
              <a:lstStyle/>
              <a:p>
                <a:r>
                  <a:rPr lang="en-US">
                    <a:noFill/>
                  </a:rPr>
                  <a:t> </a:t>
                </a:r>
              </a:p>
            </p:txBody>
          </p:sp>
        </mc:Fallback>
      </mc:AlternateContent>
    </p:spTree>
    <p:extLst>
      <p:ext uri="{BB962C8B-B14F-4D97-AF65-F5344CB8AC3E}">
        <p14:creationId xmlns:p14="http://schemas.microsoft.com/office/powerpoint/2010/main" val="279246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Effect transition="in" filter="fade">
                                      <p:cBhvr>
                                        <p:cTn id="1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Post-Hoc / Unplanned Tests</a:t>
            </a:r>
          </a:p>
        </p:txBody>
      </p:sp>
      <p:sp>
        <p:nvSpPr>
          <p:cNvPr id="3" name="Content Placeholder 2"/>
          <p:cNvSpPr>
            <a:spLocks noGrp="1"/>
          </p:cNvSpPr>
          <p:nvPr>
            <p:ph idx="1"/>
          </p:nvPr>
        </p:nvSpPr>
        <p:spPr>
          <a:xfrm>
            <a:off x="228600" y="1600200"/>
            <a:ext cx="8686800" cy="4525963"/>
          </a:xfrm>
        </p:spPr>
        <p:txBody>
          <a:bodyPr>
            <a:normAutofit/>
          </a:bodyPr>
          <a:lstStyle/>
          <a:p>
            <a:pPr marL="609600" indent="-609600">
              <a:buFontTx/>
              <a:buNone/>
            </a:pPr>
            <a:r>
              <a:rPr lang="en-US" dirty="0">
                <a:latin typeface="Arial" charset="0"/>
              </a:rPr>
              <a:t>Post Hoc tests are appropriate when:</a:t>
            </a:r>
          </a:p>
          <a:p>
            <a:pPr marL="609600" indent="-609600">
              <a:buFontTx/>
              <a:buAutoNum type="arabicPeriod"/>
            </a:pPr>
            <a:r>
              <a:rPr lang="en-US" dirty="0">
                <a:latin typeface="Arial" charset="0"/>
              </a:rPr>
              <a:t>The researcher wants to examine all possible comparisons among pairs of group means (or a large number of comparisons).</a:t>
            </a:r>
          </a:p>
          <a:p>
            <a:pPr marL="609600" indent="-609600">
              <a:buFontTx/>
              <a:buAutoNum type="arabicPeriod"/>
            </a:pPr>
            <a:r>
              <a:rPr lang="en-US" dirty="0">
                <a:latin typeface="Arial" charset="0"/>
              </a:rPr>
              <a:t>Predictions about which groups will differ are not made prior to setting up the analysis.</a:t>
            </a:r>
          </a:p>
          <a:p>
            <a:pPr marL="609600" indent="-609600">
              <a:buFontTx/>
              <a:buNone/>
            </a:pPr>
            <a:r>
              <a:rPr lang="en-US" sz="2800" dirty="0">
                <a:latin typeface="Arial" charset="0"/>
              </a:rPr>
              <a:t>      </a:t>
            </a:r>
          </a:p>
          <a:p>
            <a:endParaRPr lang="en-US" dirty="0"/>
          </a:p>
        </p:txBody>
      </p:sp>
    </p:spTree>
    <p:extLst>
      <p:ext uri="{BB962C8B-B14F-4D97-AF65-F5344CB8AC3E}">
        <p14:creationId xmlns:p14="http://schemas.microsoft.com/office/powerpoint/2010/main" val="23849604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Comparison: Bonferroni</a:t>
            </a:r>
          </a:p>
        </p:txBody>
      </p:sp>
      <mc:AlternateContent xmlns:mc="http://schemas.openxmlformats.org/markup-compatibility/2006" xmlns:a14="http://schemas.microsoft.com/office/drawing/2010/main">
        <mc:Choice Requires="a14">
          <p:sp>
            <p:nvSpPr>
              <p:cNvPr id="3" name="TextBox 2"/>
              <p:cNvSpPr txBox="1"/>
              <p:nvPr/>
            </p:nvSpPr>
            <p:spPr>
              <a:xfrm>
                <a:off x="261257" y="3048000"/>
                <a:ext cx="8534400" cy="8240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𝑚𝑢𝑙𝑡𝑖𝑝𝑙𝑖𝑒𝑟</m:t>
                      </m:r>
                      <m:r>
                        <a:rPr kumimoji="0" lang="en-US" sz="32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3200" b="0" i="1" u="none" strike="noStrike" kern="1200" cap="none" spc="0" normalizeH="0" baseline="0" noProof="0" smtClean="0">
                          <a:ln>
                            <a:noFill/>
                          </a:ln>
                          <a:solidFill>
                            <a:prstClr val="black"/>
                          </a:solidFill>
                          <a:effectLst/>
                          <a:uLnTx/>
                          <a:uFillTx/>
                          <a:latin typeface="Cambria Math"/>
                          <a:ea typeface="+mn-ea"/>
                          <a:cs typeface="+mn-cs"/>
                        </a:rPr>
                        <m:t>_</m:t>
                      </m:r>
                      <m:r>
                        <a:rPr kumimoji="0" lang="en-US" sz="3200" b="0" i="1" u="none" strike="noStrike" kern="1200" cap="none" spc="0" normalizeH="0" baseline="0" noProof="0" smtClean="0">
                          <a:ln>
                            <a:noFill/>
                          </a:ln>
                          <a:solidFill>
                            <a:prstClr val="black"/>
                          </a:solidFill>
                          <a:effectLst/>
                          <a:uLnTx/>
                          <a:uFillTx/>
                          <a:latin typeface="Cambria Math"/>
                          <a:ea typeface="+mn-ea"/>
                          <a:cs typeface="+mn-cs"/>
                        </a:rPr>
                        <m:t>𝑚𝑢𝑙𝑡𝑖𝑝𝑙𝑖𝑒𝑟</m:t>
                      </m:r>
                      <m:r>
                        <a:rPr kumimoji="0" lang="en-US" sz="32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black"/>
                              </a:solidFill>
                              <a:effectLst/>
                              <a:uLnTx/>
                              <a:uFillTx/>
                              <a:latin typeface="Cambria Math"/>
                              <a:ea typeface="+mn-ea"/>
                              <a:cs typeface="+mn-cs"/>
                            </a:rPr>
                            <m:t>𝑡</m:t>
                          </m:r>
                        </m:e>
                        <m:sub>
                          <m:d>
                            <m:d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3200" b="0" i="1" u="none" strike="noStrike" kern="1200" cap="none" spc="0" normalizeH="0" baseline="0" noProof="0" smtClean="0">
                                  <a:ln>
                                    <a:noFill/>
                                  </a:ln>
                                  <a:solidFill>
                                    <a:prstClr val="black"/>
                                  </a:solidFill>
                                  <a:effectLst/>
                                  <a:uLnTx/>
                                  <a:uFillTx/>
                                  <a:latin typeface="Cambria Math"/>
                                  <a:ea typeface="+mn-ea"/>
                                  <a:cs typeface="+mn-cs"/>
                                </a:rPr>
                                <m:t>1−</m:t>
                              </m:r>
                              <m:f>
                                <m:f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fPr>
                                <m:num>
                                  <m:r>
                                    <a:rPr kumimoji="0" lang="en-US" sz="3200" b="0" i="1" u="none" strike="noStrike" kern="1200" cap="none" spc="0" normalizeH="0" baseline="0" noProof="0" smtClean="0">
                                      <a:ln>
                                        <a:noFill/>
                                      </a:ln>
                                      <a:solidFill>
                                        <a:prstClr val="black"/>
                                      </a:solidFill>
                                      <a:effectLst/>
                                      <a:uLnTx/>
                                      <a:uFillTx/>
                                      <a:latin typeface="Cambria Math"/>
                                      <a:ea typeface="Cambria Math"/>
                                      <a:cs typeface="+mn-cs"/>
                                    </a:rPr>
                                    <m:t>𝛼</m:t>
                                  </m:r>
                                </m:num>
                                <m:den>
                                  <m:r>
                                    <a:rPr kumimoji="0" lang="en-US" sz="3200" b="0" i="1" u="none" strike="noStrike" kern="1200" cap="none" spc="0" normalizeH="0" baseline="0" noProof="0" smtClean="0">
                                      <a:ln>
                                        <a:noFill/>
                                      </a:ln>
                                      <a:solidFill>
                                        <a:prstClr val="black"/>
                                      </a:solidFill>
                                      <a:effectLst/>
                                      <a:uLnTx/>
                                      <a:uFillTx/>
                                      <a:latin typeface="Cambria Math"/>
                                      <a:ea typeface="Cambria Math"/>
                                      <a:cs typeface="+mn-cs"/>
                                    </a:rPr>
                                    <m:t>2</m:t>
                                  </m:r>
                                  <m:r>
                                    <a:rPr kumimoji="0" lang="en-US" sz="3200" b="0" i="1" u="none" strike="noStrike" kern="1200" cap="none" spc="0" normalizeH="0" baseline="0" noProof="0" smtClean="0">
                                      <a:ln>
                                        <a:noFill/>
                                      </a:ln>
                                      <a:solidFill>
                                        <a:prstClr val="black"/>
                                      </a:solidFill>
                                      <a:effectLst/>
                                      <a:uLnTx/>
                                      <a:uFillTx/>
                                      <a:latin typeface="Cambria Math"/>
                                      <a:ea typeface="Cambria Math"/>
                                      <a:cs typeface="+mn-cs"/>
                                    </a:rPr>
                                    <m:t>𝑘</m:t>
                                  </m:r>
                                </m:den>
                              </m:f>
                            </m:e>
                          </m:d>
                          <m:r>
                            <a:rPr kumimoji="0" lang="en-US" sz="3200" b="0" i="1" u="none" strike="noStrike" kern="1200" cap="none" spc="0" normalizeH="0" baseline="0" noProof="0" smtClean="0">
                              <a:ln>
                                <a:noFill/>
                              </a:ln>
                              <a:solidFill>
                                <a:prstClr val="black"/>
                              </a:solidFill>
                              <a:effectLst/>
                              <a:uLnTx/>
                              <a:uFillTx/>
                              <a:latin typeface="Cambria Math"/>
                              <a:ea typeface="Cambria Math"/>
                              <a:cs typeface="+mn-cs"/>
                            </a:rPr>
                            <m:t>,</m:t>
                          </m:r>
                          <m:r>
                            <a:rPr kumimoji="0" lang="en-US" sz="3200" b="0" i="1" u="none" strike="noStrike" kern="1200" cap="none" spc="0" normalizeH="0" baseline="0" noProof="0" smtClean="0">
                              <a:ln>
                                <a:noFill/>
                              </a:ln>
                              <a:solidFill>
                                <a:prstClr val="black"/>
                              </a:solidFill>
                              <a:effectLst/>
                              <a:uLnTx/>
                              <a:uFillTx/>
                              <a:latin typeface="Cambria Math"/>
                              <a:ea typeface="Cambria Math"/>
                              <a:cs typeface="+mn-cs"/>
                            </a:rPr>
                            <m:t>𝑑𝑓</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1257" y="3048000"/>
                <a:ext cx="8534400" cy="82407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1687286"/>
                <a:ext cx="7391400" cy="106086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If the confidence level for each of k individual comparisons is adjusted upward to 100</a:t>
                </a:r>
                <a14:m>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f>
                          <m:fPr>
                            <m:ctrlPr>
                              <a:rPr kumimoji="0" lang="en-US" sz="18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a:cs typeface="+mn-cs"/>
                              </a:rPr>
                            </m:ctrlPr>
                          </m:fPr>
                          <m:num>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𝜶</m:t>
                            </m:r>
                          </m:num>
                          <m:den>
                            <m:r>
                              <a:rPr kumimoji="0" lang="en-US" sz="1800" b="1" i="1" u="none" strike="noStrike" kern="1200" cap="none" spc="0" normalizeH="0" baseline="0" noProof="0" smtClean="0">
                                <a:ln>
                                  <a:noFill/>
                                </a:ln>
                                <a:solidFill>
                                  <a:srgbClr val="FF0000"/>
                                </a:solidFill>
                                <a:effectLst/>
                                <a:uLnTx/>
                                <a:uFillTx/>
                                <a:latin typeface="Cambria Math"/>
                                <a:ea typeface="Cambria Math"/>
                                <a:cs typeface="+mn-cs"/>
                              </a:rPr>
                              <m:t>𝒌</m:t>
                            </m:r>
                          </m:den>
                        </m:f>
                      </m:e>
                    </m:d>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the chance that all intervals succeed simultaneously is at least 100</a:t>
                </a:r>
                <a14:m>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e>
                    </m:d>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38200" y="1687286"/>
                <a:ext cx="7391400" cy="1060868"/>
              </a:xfrm>
              <a:prstGeom prst="rect">
                <a:avLst/>
              </a:prstGeom>
              <a:blipFill rotWithShape="0">
                <a:blip r:embed="rId3"/>
                <a:stretch>
                  <a:fillRect t="-3448" b="-8621"/>
                </a:stretch>
              </a:blipFill>
            </p:spPr>
            <p:txBody>
              <a:bodyPr/>
              <a:lstStyle/>
              <a:p>
                <a:r>
                  <a:rPr lang="en-US">
                    <a:noFill/>
                  </a:rPr>
                  <a:t> </a:t>
                </a:r>
              </a:p>
            </p:txBody>
          </p:sp>
        </mc:Fallback>
      </mc:AlternateContent>
      <p:sp>
        <p:nvSpPr>
          <p:cNvPr id="5" name="TextBox 4"/>
          <p:cNvSpPr txBox="1"/>
          <p:nvPr/>
        </p:nvSpPr>
        <p:spPr>
          <a:xfrm>
            <a:off x="4996543" y="3843612"/>
            <a:ext cx="3918857"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This approach is very conservative, meaning that the intervals are much wider than the nominal level.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 SAS,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however, the Bonferroni interval can be used in a wide variety of problems (does not make assumptions about distributions and does not require the tests to be independent). </a:t>
            </a:r>
          </a:p>
        </p:txBody>
      </p:sp>
      <p:sp>
        <p:nvSpPr>
          <p:cNvPr id="6" name="TextBox 5"/>
          <p:cNvSpPr txBox="1"/>
          <p:nvPr/>
        </p:nvSpPr>
        <p:spPr>
          <a:xfrm>
            <a:off x="838200" y="4055350"/>
            <a:ext cx="4158343"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For a set of “Bonferroni adjusted t-tests,” we must have normal distributions, equal spreads, and independence (same as typical t-tests).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However, we can use the Bonferroni correction (alpha/k) for any set of tests, with no assumptions for the original data other than those for the tests performed.</a:t>
            </a:r>
          </a:p>
        </p:txBody>
      </p:sp>
    </p:spTree>
    <p:extLst>
      <p:ext uri="{BB962C8B-B14F-4D97-AF65-F5344CB8AC3E}">
        <p14:creationId xmlns:p14="http://schemas.microsoft.com/office/powerpoint/2010/main" val="4087856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Ho and Ha.</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Ho or FTR Ho.</a:t>
            </a:r>
          </a:p>
          <a:p>
            <a:pPr marL="514350" indent="-514350">
              <a:buAutoNum type="arabicPeriod"/>
            </a:pPr>
            <a:r>
              <a:rPr lang="en-US" dirty="0"/>
              <a:t>Write a clear conclusion in the context of the problem…. Use mostly non 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fontScale="90000"/>
          </a:bodyPr>
          <a:lstStyle/>
          <a:p>
            <a:r>
              <a:rPr lang="en-US" dirty="0"/>
              <a:t>Multiple Comparison: </a:t>
            </a:r>
            <a:r>
              <a:rPr lang="en-US" dirty="0" err="1"/>
              <a:t>Tukey</a:t>
            </a:r>
            <a:r>
              <a:rPr lang="en-US" dirty="0"/>
              <a:t>-Kramer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78661"/>
            <a:ext cx="7383231" cy="510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30829" y="2612180"/>
            <a:ext cx="1295400" cy="381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Multiplier = </a:t>
            </a:r>
          </a:p>
        </p:txBody>
      </p:sp>
      <p:sp>
        <p:nvSpPr>
          <p:cNvPr id="4" name="TextBox 3"/>
          <p:cNvSpPr txBox="1"/>
          <p:nvPr/>
        </p:nvSpPr>
        <p:spPr>
          <a:xfrm>
            <a:off x="152400" y="5504244"/>
            <a:ext cx="8610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Assumes normal distributions, equal spreads, independence (same as typical t-tests), and equal group sample sizes.</a:t>
            </a:r>
          </a:p>
        </p:txBody>
      </p:sp>
      <p:sp>
        <p:nvSpPr>
          <p:cNvPr id="6" name="TextBox 5"/>
          <p:cNvSpPr txBox="1"/>
          <p:nvPr/>
        </p:nvSpPr>
        <p:spPr>
          <a:xfrm>
            <a:off x="152400" y="6059269"/>
            <a:ext cx="8763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More consistent than Bonferroni with respect to Type I Error but not robust to its assumptions…. Bonferroni is a good alternative when the assumptions are violated.</a:t>
            </a:r>
          </a:p>
        </p:txBody>
      </p:sp>
      <p:sp>
        <p:nvSpPr>
          <p:cNvPr id="5" name="Rectangle 4"/>
          <p:cNvSpPr/>
          <p:nvPr/>
        </p:nvSpPr>
        <p:spPr>
          <a:xfrm>
            <a:off x="5355771" y="2438400"/>
            <a:ext cx="355962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hlinkClick r:id="rId3"/>
              </a:rPr>
              <a:t>Studentized</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 Range Statistic Table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5562600" y="3838439"/>
            <a:ext cx="34290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The Tukey-Kramer adjustment is a modification to this test to account for different sample sizes in the groups.</a:t>
            </a:r>
          </a:p>
        </p:txBody>
      </p:sp>
    </p:spTree>
    <p:extLst>
      <p:ext uri="{BB962C8B-B14F-4D97-AF65-F5344CB8AC3E}">
        <p14:creationId xmlns:p14="http://schemas.microsoft.com/office/powerpoint/2010/main" val="24989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Comparison: </a:t>
            </a:r>
            <a:r>
              <a:rPr lang="en-US" dirty="0" err="1"/>
              <a:t>Dunnett</a:t>
            </a:r>
            <a:br>
              <a:rPr lang="en-US" dirty="0"/>
            </a:br>
            <a:r>
              <a:rPr lang="en-US" dirty="0"/>
              <a:t>Many Groups to one Control</a:t>
            </a:r>
          </a:p>
        </p:txBody>
      </p:sp>
      <p:sp>
        <p:nvSpPr>
          <p:cNvPr id="4" name="TextBox 3"/>
          <p:cNvSpPr txBox="1"/>
          <p:nvPr/>
        </p:nvSpPr>
        <p:spPr>
          <a:xfrm>
            <a:off x="914400" y="5029200"/>
            <a:ext cx="701040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Replaces t-distribution with a multivariate t-distribution (n=# of groups versus control), where the tests are not independent.</a:t>
            </a:r>
          </a:p>
        </p:txBody>
      </p:sp>
      <mc:AlternateContent xmlns:mc="http://schemas.openxmlformats.org/markup-compatibility/2006" xmlns:a14="http://schemas.microsoft.com/office/drawing/2010/main">
        <mc:Choice Requires="a14">
          <p:sp>
            <p:nvSpPr>
              <p:cNvPr id="5" name="TextBox 4"/>
              <p:cNvSpPr txBox="1"/>
              <p:nvPr/>
            </p:nvSpPr>
            <p:spPr>
              <a:xfrm>
                <a:off x="1066800" y="1762214"/>
                <a:ext cx="6248400" cy="6992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ub>
                          </m:sSub>
                        </m:num>
                        <m:den>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𝑆𝐸</m:t>
                              </m:r>
                            </m:e>
                            <m: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a:ln>
                                        <a:noFill/>
                                      </a:ln>
                                      <a:solidFill>
                                        <a:prstClr val="black"/>
                                      </a:solidFill>
                                      <a:effectLst/>
                                      <a:uLnTx/>
                                      <a:uFillTx/>
                                      <a:latin typeface="Cambria Math"/>
                                      <a:ea typeface="Cambria Math"/>
                                      <a:cs typeface="+mn-cs"/>
                                    </a:rPr>
                                    <m:t>1</m:t>
                                  </m:r>
                                </m:sub>
                              </m:sSub>
                            </m:sub>
                          </m:sSub>
                        </m:den>
                      </m:f>
                    </m:oMath>
                  </m:oMathPara>
                </a14:m>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66800" y="1762214"/>
                <a:ext cx="6248400" cy="69923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31144" y="2590800"/>
                <a:ext cx="1569917" cy="7103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𝑆𝐸</m:t>
                              </m:r>
                            </m:e>
                            <m: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sub>
                              </m:sSub>
                            </m:sub>
                          </m:sSub>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3431144" y="2590800"/>
                <a:ext cx="1569917" cy="71032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31144" y="3810000"/>
                <a:ext cx="1584023" cy="7103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𝑛</m:t>
                          </m:r>
                        </m:sub>
                      </m:sSub>
                      <m:r>
                        <a:rPr kumimoji="0" lang="en-US" sz="1800" b="0" i="1" u="none" strike="noStrike" kern="1200" cap="none" spc="0" normalizeH="0" baseline="0" noProof="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𝑛</m:t>
                              </m:r>
                            </m:sub>
                          </m:sSub>
                        </m:num>
                        <m:den>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a:ea typeface="+mn-ea"/>
                                  <a:cs typeface="+mn-cs"/>
                                </a:rPr>
                                <m:t>𝑆𝐸</m:t>
                              </m:r>
                            </m:e>
                            <m: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𝐶</m:t>
                                  </m:r>
                                </m:sub>
                              </m:sSub>
                              <m:r>
                                <a:rPr kumimoji="0" lang="en-US" sz="1800" b="0" i="1" u="none" strike="noStrike" kern="1200" cap="none" spc="0" normalizeH="0" baseline="0" noProof="0">
                                  <a:ln>
                                    <a:noFill/>
                                  </a:ln>
                                  <a:solidFill>
                                    <a:prstClr val="black"/>
                                  </a:solidFill>
                                  <a:effectLst/>
                                  <a:uLnTx/>
                                  <a:uFillTx/>
                                  <a:latin typeface="Cambria Math"/>
                                  <a:ea typeface="Cambria Math"/>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a:cs typeface="+mn-cs"/>
                                        </a:rPr>
                                      </m:ctrlPr>
                                    </m:accPr>
                                    <m:e>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e>
                                  </m:acc>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𝑛</m:t>
                                  </m:r>
                                </m:sub>
                              </m:sSub>
                            </m:sub>
                          </m:sSub>
                        </m:den>
                      </m:f>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Rectangle 6"/>
              <p:cNvSpPr>
                <a:spLocks noRot="1" noChangeAspect="1" noMove="1" noResize="1" noEditPoints="1" noAdjustHandles="1" noChangeArrowheads="1" noChangeShapeType="1" noTextEdit="1"/>
              </p:cNvSpPr>
              <p:nvPr/>
            </p:nvSpPr>
            <p:spPr>
              <a:xfrm>
                <a:off x="3431144" y="3810000"/>
                <a:ext cx="1584023" cy="71032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657600" y="3276600"/>
            <a:ext cx="12192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TextBox 8"/>
          <p:cNvSpPr txBox="1"/>
          <p:nvPr/>
        </p:nvSpPr>
        <p:spPr>
          <a:xfrm>
            <a:off x="6248400" y="2186423"/>
            <a:ext cx="262890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Assumes normal distributions, equal spreads, and independence (same as typical t-tests).</a:t>
            </a:r>
          </a:p>
        </p:txBody>
      </p:sp>
    </p:spTree>
    <p:extLst>
      <p:ext uri="{BB962C8B-B14F-4D97-AF65-F5344CB8AC3E}">
        <p14:creationId xmlns:p14="http://schemas.microsoft.com/office/powerpoint/2010/main" val="4127008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T-rex bones</a:t>
            </a:r>
          </a:p>
        </p:txBody>
      </p:sp>
      <p:graphicFrame>
        <p:nvGraphicFramePr>
          <p:cNvPr id="4" name="Content Placeholder 3"/>
          <p:cNvGraphicFramePr>
            <a:graphicFrameLocks noGrp="1"/>
          </p:cNvGraphicFramePr>
          <p:nvPr>
            <p:ph idx="1"/>
          </p:nvPr>
        </p:nvGraphicFramePr>
        <p:xfrm>
          <a:off x="2133600" y="1767681"/>
          <a:ext cx="4876800" cy="419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190500">
                <a:tc>
                  <a:txBody>
                    <a:bodyPr/>
                    <a:lstStyle/>
                    <a:p>
                      <a:pPr algn="ctr" fontAlgn="b"/>
                      <a:r>
                        <a:rPr lang="en-US" sz="1100" u="none" strike="noStrike">
                          <a:effectLst/>
                        </a:rPr>
                        <a:t>Oxygen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Oxygen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Oxygen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a:effectLst/>
                        </a:rPr>
                        <a:t>11.1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10.93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a:effectLst/>
                        </a:rPr>
                        <a:t>11.22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a:effectLst/>
                        </a:rPr>
                        <a:t>11.29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a:effectLst/>
                        </a:rPr>
                        <a:t>11.49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a:effectLst/>
                        </a:rPr>
                        <a:t>11.32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100" u="none" strike="noStrike">
                          <a:effectLst/>
                        </a:rPr>
                        <a:t>11.4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100" u="none" strike="noStrike">
                          <a:effectLst/>
                        </a:rPr>
                        <a:t>11.71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100" u="none" strike="noStrike">
                          <a:effectLst/>
                        </a:rPr>
                        <a:t>11.6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100" u="none" strike="noStrike">
                          <a:effectLst/>
                        </a:rPr>
                        <a:t>11.78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100" u="none" strike="noStrike">
                          <a:effectLst/>
                        </a:rPr>
                        <a:t>12.05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100" u="none" strike="noStrike">
                          <a:effectLst/>
                        </a:rPr>
                        <a:t>10.61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100" u="none" strike="noStrike">
                          <a:effectLst/>
                        </a:rPr>
                        <a:t>10.88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100" u="none" strike="noStrike">
                          <a:effectLst/>
                        </a:rPr>
                        <a:t>11.12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100" u="none" strike="noStrike">
                          <a:effectLst/>
                        </a:rPr>
                        <a:t>11.24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100" u="none" strike="noStrike">
                          <a:effectLst/>
                        </a:rPr>
                        <a:t>11.43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Bone12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11.89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12.04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Bone9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64878232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 T-rex bones</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4401"/>
            <a:ext cx="5933357"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3571" y="5410201"/>
            <a:ext cx="36195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06756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T-Distribution</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67000"/>
            <a:ext cx="314894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044" y="1066800"/>
            <a:ext cx="5133975"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4800" y="1624360"/>
            <a:ext cx="293450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62 significant differences</a:t>
            </a: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70434"/>
            <a:ext cx="4256957" cy="3225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81" y="5943600"/>
            <a:ext cx="267652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91200" y="1624361"/>
            <a:ext cx="3429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Multiplier for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2.02108</a:t>
            </a:r>
          </a:p>
        </p:txBody>
      </p:sp>
      <p:sp>
        <p:nvSpPr>
          <p:cNvPr id="4" name="Oval 3"/>
          <p:cNvSpPr/>
          <p:nvPr/>
        </p:nvSpPr>
        <p:spPr>
          <a:xfrm>
            <a:off x="4872844" y="22860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Arrow Connector 5"/>
          <p:cNvCxnSpPr>
            <a:stCxn id="4" idx="6"/>
          </p:cNvCxnSpPr>
          <p:nvPr/>
        </p:nvCxnSpPr>
        <p:spPr>
          <a:xfrm flipV="1">
            <a:off x="5562600" y="2133600"/>
            <a:ext cx="1472419"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42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Tukey</a:t>
            </a:r>
            <a:r>
              <a:rPr lang="en-US" dirty="0"/>
              <a:t>-Kramer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4240"/>
            <a:ext cx="344805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6576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657600"/>
            <a:ext cx="41148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5027" y="2309431"/>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32 significant differences</a:t>
            </a: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012" y="5943600"/>
            <a:ext cx="3000375"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5776913" y="1828800"/>
                <a:ext cx="3429000" cy="1504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Multiplier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4.90393 / </a:t>
                </a:r>
                <a14:m>
                  <m:oMath xmlns:m="http://schemas.openxmlformats.org/officeDocument/2006/math">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rad>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3.465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(See Sleuth page 161)</a:t>
                </a:r>
              </a:p>
            </p:txBody>
          </p:sp>
        </mc:Choice>
        <mc:Fallback xmlns="">
          <p:sp>
            <p:nvSpPr>
              <p:cNvPr id="8" name="TextBox 7"/>
              <p:cNvSpPr txBox="1">
                <a:spLocks noRot="1" noChangeAspect="1" noMove="1" noResize="1" noEditPoints="1" noAdjustHandles="1" noChangeArrowheads="1" noChangeShapeType="1" noTextEdit="1"/>
              </p:cNvSpPr>
              <p:nvPr/>
            </p:nvSpPr>
            <p:spPr>
              <a:xfrm>
                <a:off x="5776913" y="1828800"/>
                <a:ext cx="3429000" cy="1504323"/>
              </a:xfrm>
              <a:prstGeom prst="rect">
                <a:avLst/>
              </a:prstGeom>
              <a:blipFill rotWithShape="0">
                <a:blip r:embed="rId6"/>
                <a:stretch>
                  <a:fillRect t="-2024" b="-5263"/>
                </a:stretch>
              </a:blipFill>
            </p:spPr>
            <p:txBody>
              <a:bodyPr/>
              <a:lstStyle/>
              <a:p>
                <a:r>
                  <a:rPr lang="en-US">
                    <a:noFill/>
                  </a:rPr>
                  <a:t> </a:t>
                </a:r>
              </a:p>
            </p:txBody>
          </p:sp>
        </mc:Fallback>
      </mc:AlternateContent>
      <p:sp>
        <p:nvSpPr>
          <p:cNvPr id="9" name="Oval 8"/>
          <p:cNvSpPr/>
          <p:nvPr/>
        </p:nvSpPr>
        <p:spPr>
          <a:xfrm>
            <a:off x="5330044" y="3028294"/>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p:cNvCxnSpPr>
            <a:stCxn id="9" idx="6"/>
          </p:cNvCxnSpPr>
          <p:nvPr/>
        </p:nvCxnSpPr>
        <p:spPr>
          <a:xfrm flipV="1">
            <a:off x="6019800" y="2667000"/>
            <a:ext cx="838200" cy="47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79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Bonferroni</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0010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86" y="3505200"/>
            <a:ext cx="44958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429000"/>
            <a:ext cx="3761014" cy="284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8923" y="2243943"/>
            <a:ext cx="2514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22 significant differences</a:t>
            </a: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15" y="5715000"/>
            <a:ext cx="3498941"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562600" y="2286000"/>
            <a:ext cx="3429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Multiplier for Confidence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3.64679</a:t>
            </a:r>
          </a:p>
        </p:txBody>
      </p:sp>
      <p:sp>
        <p:nvSpPr>
          <p:cNvPr id="9" name="Oval 8"/>
          <p:cNvSpPr/>
          <p:nvPr/>
        </p:nvSpPr>
        <p:spPr>
          <a:xfrm>
            <a:off x="4872844" y="2895600"/>
            <a:ext cx="689756"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p:cNvCxnSpPr>
            <a:stCxn id="9" idx="6"/>
          </p:cNvCxnSpPr>
          <p:nvPr/>
        </p:nvCxnSpPr>
        <p:spPr>
          <a:xfrm flipV="1">
            <a:off x="5562600" y="2819400"/>
            <a:ext cx="121920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66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 Capability Study: Data</a:t>
            </a:r>
          </a:p>
        </p:txBody>
      </p:sp>
      <p:pic>
        <p:nvPicPr>
          <p:cNvPr id="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348" b="-1"/>
          <a:stretch/>
        </p:blipFill>
        <p:spPr bwMode="auto">
          <a:xfrm>
            <a:off x="381000" y="1981200"/>
            <a:ext cx="8243161"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651" r="14287"/>
          <a:stretch/>
        </p:blipFill>
        <p:spPr bwMode="auto">
          <a:xfrm>
            <a:off x="21771" y="3756091"/>
            <a:ext cx="5050972" cy="2567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572" y="3563710"/>
            <a:ext cx="3641217" cy="2760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4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Handicap Data Analysis</a:t>
            </a:r>
          </a:p>
        </p:txBody>
      </p:sp>
      <p:sp>
        <p:nvSpPr>
          <p:cNvPr id="3" name="Content Placeholder 2"/>
          <p:cNvSpPr>
            <a:spLocks noGrp="1"/>
          </p:cNvSpPr>
          <p:nvPr>
            <p:ph idx="1"/>
          </p:nvPr>
        </p:nvSpPr>
        <p:spPr>
          <a:xfrm>
            <a:off x="457200" y="1600200"/>
            <a:ext cx="8229600" cy="4830763"/>
          </a:xfrm>
        </p:spPr>
        <p:txBody>
          <a:bodyPr>
            <a:normAutofit fontScale="77500" lnSpcReduction="20000"/>
          </a:bodyPr>
          <a:lstStyle/>
          <a:p>
            <a:pPr marL="0" indent="0">
              <a:buNone/>
            </a:pPr>
            <a:r>
              <a:rPr lang="en-US" dirty="0"/>
              <a:t>Questions of Interest:</a:t>
            </a:r>
          </a:p>
          <a:p>
            <a:pPr marL="0" indent="0">
              <a:buNone/>
            </a:pPr>
            <a:r>
              <a:rPr lang="en-US" dirty="0"/>
              <a:t>1. Is there any evidence that at least one pair of mean qualification scores are different?</a:t>
            </a:r>
          </a:p>
          <a:p>
            <a:pPr marL="0" indent="0">
              <a:buNone/>
            </a:pPr>
            <a:r>
              <a:rPr lang="en-US" dirty="0"/>
              <a:t>2. Let’s say we are only interested in Amputee versus None.  Test the claim the Amputee has a different mean score than the None group.</a:t>
            </a:r>
          </a:p>
          <a:p>
            <a:pPr marL="0" indent="0">
              <a:buNone/>
            </a:pPr>
            <a:r>
              <a:rPr lang="en-US" dirty="0"/>
              <a:t>3. Now let’s assume that we are interested in identifying specific differences between </a:t>
            </a:r>
            <a:r>
              <a:rPr lang="en-US" b="1" i="1" dirty="0"/>
              <a:t>any two </a:t>
            </a:r>
            <a:r>
              <a:rPr lang="en-US" dirty="0"/>
              <a:t>of the group means.  Find evidence of any differences in the means between the groups.</a:t>
            </a:r>
          </a:p>
          <a:p>
            <a:pPr marL="0" indent="0">
              <a:buNone/>
            </a:pPr>
            <a:r>
              <a:rPr lang="en-US" dirty="0"/>
              <a:t>4. Next, assume that we were interested in testing the means of the handicapped groups to the non-handicap group.  Test this claim and identify any significant differences.</a:t>
            </a:r>
          </a:p>
        </p:txBody>
      </p:sp>
    </p:spTree>
    <p:extLst>
      <p:ext uri="{BB962C8B-B14F-4D97-AF65-F5344CB8AC3E}">
        <p14:creationId xmlns:p14="http://schemas.microsoft.com/office/powerpoint/2010/main" val="380666569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Test!!!</a:t>
            </a:r>
          </a:p>
        </p:txBody>
      </p:sp>
      <mc:AlternateContent xmlns:mc="http://schemas.openxmlformats.org/markup-compatibility/2006" xmlns:a14="http://schemas.microsoft.com/office/drawing/2010/main">
        <mc:Choice Requires="a14">
          <p:sp>
            <p:nvSpPr>
              <p:cNvPr id="4" name="TextBox 3"/>
              <p:cNvSpPr txBox="1"/>
              <p:nvPr/>
            </p:nvSpPr>
            <p:spPr>
              <a:xfrm>
                <a:off x="609600" y="2590800"/>
                <a:ext cx="723900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𝐴𝑙𝑙</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𝑀𝑒𝑎𝑛𝑠</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𝑎𝑟𝑒</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𝐸𝑞𝑢𝑎𝑙</m:t>
                      </m:r>
                    </m:oMath>
                  </m:oMathPara>
                </a14:m>
                <a:endParaRPr kumimoji="0" lang="en-US" sz="2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𝐴𝑡</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𝑙𝑒𝑎𝑠𝑡</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2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𝑚𝑒𝑎𝑛𝑠</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𝑎𝑟𝑒</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𝑑𝑖𝑓𝑓𝑒𝑟𝑒𝑛𝑡</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𝑓𝑟𝑜𝑚</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𝑒𝑎𝑐h</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𝑜𝑡h𝑒𝑟</m:t>
                      </m:r>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a:ea typeface="Cambria Math"/>
                    <a:cs typeface="+mn-cs"/>
                  </a:rPr>
                  <a:t>(or at least 1 mean is different from the rest)</a:t>
                </a:r>
              </a:p>
            </p:txBody>
          </p:sp>
        </mc:Choice>
        <mc:Fallback xmlns="">
          <p:sp>
            <p:nvSpPr>
              <p:cNvPr id="4" name="TextBox 3"/>
              <p:cNvSpPr txBox="1">
                <a:spLocks noRot="1" noChangeAspect="1" noMove="1" noResize="1" noEditPoints="1" noAdjustHandles="1" noChangeArrowheads="1" noChangeShapeType="1" noTextEdit="1"/>
              </p:cNvSpPr>
              <p:nvPr/>
            </p:nvSpPr>
            <p:spPr>
              <a:xfrm>
                <a:off x="609600" y="2590800"/>
                <a:ext cx="7239000" cy="1384995"/>
              </a:xfrm>
              <a:prstGeom prst="rect">
                <a:avLst/>
              </a:prstGeom>
              <a:blipFill rotWithShape="0">
                <a:blip r:embed="rId2"/>
                <a:stretch>
                  <a:fillRect l="-1684" r="-15404" b="-11894"/>
                </a:stretch>
              </a:blipFill>
            </p:spPr>
            <p:txBody>
              <a:bodyPr/>
              <a:lstStyle/>
              <a:p>
                <a:r>
                  <a:rPr lang="en-US">
                    <a:noFill/>
                  </a:rPr>
                  <a:t> </a:t>
                </a:r>
              </a:p>
            </p:txBody>
          </p:sp>
        </mc:Fallback>
      </mc:AlternateContent>
    </p:spTree>
    <p:extLst>
      <p:ext uri="{BB962C8B-B14F-4D97-AF65-F5344CB8AC3E}">
        <p14:creationId xmlns:p14="http://schemas.microsoft.com/office/powerpoint/2010/main" val="584295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29600" cy="715962"/>
          </a:xfrm>
        </p:spPr>
        <p:txBody>
          <a:bodyPr>
            <a:normAutofit fontScale="90000"/>
          </a:bodyPr>
          <a:lstStyle/>
          <a:p>
            <a:r>
              <a:rPr lang="en-US" dirty="0"/>
              <a:t>Normality: Handicap Data</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32004"/>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732004"/>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829" y="1732005"/>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457" y="1732005"/>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200" y="1683459"/>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4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4908"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28548"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3657600"/>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79775" y="5257800"/>
            <a:ext cx="603265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 visual evidence to suggest that the data are not normally distributed.  We will proceed with the assumption of normally distributed groups.</a:t>
            </a:r>
          </a:p>
        </p:txBody>
      </p:sp>
    </p:spTree>
    <p:extLst>
      <p:ext uri="{BB962C8B-B14F-4D97-AF65-F5344CB8AC3E}">
        <p14:creationId xmlns:p14="http://schemas.microsoft.com/office/powerpoint/2010/main" val="29395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Homogeneity of SD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3362575"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819400"/>
            <a:ext cx="41426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555672" y="5449827"/>
            <a:ext cx="603265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There is no evidence to suggest variances are unequal.</a:t>
            </a:r>
          </a:p>
        </p:txBody>
      </p:sp>
    </p:spTree>
    <p:extLst>
      <p:ext uri="{BB962C8B-B14F-4D97-AF65-F5344CB8AC3E}">
        <p14:creationId xmlns:p14="http://schemas.microsoft.com/office/powerpoint/2010/main" val="380927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QOI!!!</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620" y="3200400"/>
            <a:ext cx="527076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65058" y="4876800"/>
            <a:ext cx="7086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sufficient evidence to suggest at the alpha = .05 level of significance (p-value = .0301) that at least 2 of the means are different in this standard ANOVA.  </a:t>
            </a:r>
          </a:p>
        </p:txBody>
      </p:sp>
      <mc:AlternateContent xmlns:mc="http://schemas.openxmlformats.org/markup-compatibility/2006" xmlns:a14="http://schemas.microsoft.com/office/drawing/2010/main">
        <mc:Choice Requires="a14">
          <p:sp>
            <p:nvSpPr>
              <p:cNvPr id="6" name="TextBox 5"/>
              <p:cNvSpPr txBox="1"/>
              <p:nvPr/>
            </p:nvSpPr>
            <p:spPr>
              <a:xfrm>
                <a:off x="685800" y="1577420"/>
                <a:ext cx="723900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𝐴𝑙𝑙</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𝑀𝑒𝑎𝑛𝑠</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𝑎𝑟𝑒</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𝐸𝑞𝑢𝑎𝑙</m:t>
                      </m:r>
                    </m:oMath>
                  </m:oMathPara>
                </a14:m>
                <a:endParaRPr kumimoji="0" lang="en-US" sz="2800" b="0" i="1" u="none" strike="noStrike" kern="1200" cap="none" spc="0" normalizeH="0" baseline="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𝐴𝑡</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𝑙𝑒𝑎𝑠𝑡</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2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𝑚𝑒𝑎𝑛𝑠</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𝑎𝑟𝑒</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𝑑𝑖𝑓𝑓𝑒𝑟𝑒𝑛𝑡</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𝑓𝑟𝑜𝑚</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𝑒𝑎𝑐h</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𝑜𝑡h𝑒𝑟</m:t>
                      </m:r>
                    </m:oMath>
                  </m:oMathPara>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a:ea typeface="Cambria Math"/>
                    <a:cs typeface="+mn-cs"/>
                  </a:rPr>
                  <a:t>(or at least 1 mean is different from the rest)</a:t>
                </a:r>
              </a:p>
            </p:txBody>
          </p:sp>
        </mc:Choice>
        <mc:Fallback xmlns="">
          <p:sp>
            <p:nvSpPr>
              <p:cNvPr id="6" name="TextBox 5"/>
              <p:cNvSpPr txBox="1">
                <a:spLocks noRot="1" noChangeAspect="1" noMove="1" noResize="1" noEditPoints="1" noAdjustHandles="1" noChangeArrowheads="1" noChangeShapeType="1" noTextEdit="1"/>
              </p:cNvSpPr>
              <p:nvPr/>
            </p:nvSpPr>
            <p:spPr>
              <a:xfrm>
                <a:off x="685800" y="1577420"/>
                <a:ext cx="7239000" cy="1384995"/>
              </a:xfrm>
              <a:prstGeom prst="rect">
                <a:avLst/>
              </a:prstGeom>
              <a:blipFill rotWithShape="0">
                <a:blip r:embed="rId3"/>
                <a:stretch>
                  <a:fillRect l="-1769" r="-15501" b="-1189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6C45ECA-9CD8-463D-88F4-EFCE8A2D6F9E}"/>
              </a:ext>
            </a:extLst>
          </p:cNvPr>
          <p:cNvSpPr/>
          <p:nvPr/>
        </p:nvSpPr>
        <p:spPr>
          <a:xfrm>
            <a:off x="685800" y="1147654"/>
            <a:ext cx="800100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Is there any evidence that at least one pair of mean qualification scores are different?</a:t>
            </a:r>
          </a:p>
        </p:txBody>
      </p:sp>
    </p:spTree>
    <p:extLst>
      <p:ext uri="{BB962C8B-B14F-4D97-AF65-F5344CB8AC3E}">
        <p14:creationId xmlns:p14="http://schemas.microsoft.com/office/powerpoint/2010/main" val="60146141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6420"/>
            <a:ext cx="8229600" cy="639762"/>
          </a:xfrm>
        </p:spPr>
        <p:txBody>
          <a:bodyPr>
            <a:normAutofit fontScale="90000"/>
          </a:bodyPr>
          <a:lstStyle/>
          <a:p>
            <a:r>
              <a:rPr lang="en-US" dirty="0"/>
              <a:t>Second QOI!!!</a:t>
            </a:r>
          </a:p>
        </p:txBody>
      </p:sp>
      <mc:AlternateContent xmlns:mc="http://schemas.openxmlformats.org/markup-compatibility/2006" xmlns:a14="http://schemas.microsoft.com/office/drawing/2010/main">
        <mc:Choice Requires="a14">
          <p:sp>
            <p:nvSpPr>
              <p:cNvPr id="4" name="TextBox 3"/>
              <p:cNvSpPr txBox="1"/>
              <p:nvPr/>
            </p:nvSpPr>
            <p:spPr>
              <a:xfrm>
                <a:off x="2971800" y="1209496"/>
                <a:ext cx="6400800" cy="9441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𝐴𝑚𝑝𝑢𝑡</m:t>
                      </m:r>
                      <m:r>
                        <a:rPr kumimoji="0" lang="en-US" sz="2800" b="0" i="1" u="none" strike="noStrike" kern="1200" cap="none" spc="0" normalizeH="0" baseline="-25000" noProof="0" smtClean="0">
                          <a:ln>
                            <a:noFill/>
                          </a:ln>
                          <a:solidFill>
                            <a:prstClr val="black"/>
                          </a:solidFill>
                          <a:effectLst/>
                          <a:uLnTx/>
                          <a:uFillTx/>
                          <a:latin typeface="Cambria Math"/>
                          <a:ea typeface="Cambria Math"/>
                          <a:cs typeface="+mn-cs"/>
                        </a:rPr>
                        <m:t>𝑒𝑒</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m:t>
                      </m:r>
                      <m:r>
                        <a:rPr kumimoji="0" lang="en-US" sz="2800" b="0" i="1" u="none" strike="noStrike" kern="1200" cap="none" spc="0" normalizeH="0" baseline="0" noProof="0" smtClean="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smtClean="0">
                          <a:ln>
                            <a:noFill/>
                          </a:ln>
                          <a:solidFill>
                            <a:prstClr val="black"/>
                          </a:solidFill>
                          <a:effectLst/>
                          <a:uLnTx/>
                          <a:uFillTx/>
                          <a:latin typeface="Cambria Math"/>
                          <a:ea typeface="Cambria Math"/>
                          <a:cs typeface="+mn-cs"/>
                        </a:rPr>
                        <m:t>𝑁𝑜𝑛𝑒</m:t>
                      </m:r>
                    </m:oMath>
                  </m:oMathPara>
                </a14:m>
                <a:endParaRPr kumimoji="0" lang="en-US" sz="2800" b="0" i="1" u="none" strike="noStrike" kern="1200" cap="none" spc="0" normalizeH="0" baseline="-2500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𝐴𝑚𝑝𝑢𝑡𝑒𝑒</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𝑁𝑜𝑛𝑒</m:t>
                      </m:r>
                    </m:oMath>
                  </m:oMathPara>
                </a14:m>
                <a:endParaRPr kumimoji="0" lang="en-US" sz="2800" b="0" i="1" u="none" strike="noStrike" kern="1200" cap="none" spc="0" normalizeH="0" baseline="-25000" noProof="0" dirty="0">
                  <a:ln>
                    <a:noFill/>
                  </a:ln>
                  <a:solidFill>
                    <a:prstClr val="black"/>
                  </a:solidFill>
                  <a:effectLst/>
                  <a:uLnTx/>
                  <a:uFillTx/>
                  <a:latin typeface="Cambria Math"/>
                  <a:ea typeface="Cambria Math"/>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971800" y="1209496"/>
                <a:ext cx="6400800" cy="944169"/>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6" y="1451368"/>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362200"/>
            <a:ext cx="4019550" cy="1629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200" y="5638800"/>
            <a:ext cx="83629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results of these tests are equivalent!  There is not sufficient evidence to suggest that the mean qualification rating of the amputee group is different than the group without handicap. (P-value = .4678 from a t-test and an ANOVA using only these two groups.)  </a:t>
            </a: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95300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138" y="4114799"/>
            <a:ext cx="3910012" cy="90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874EA12A-0371-4D3C-A7A6-33B1875E339F}"/>
              </a:ext>
            </a:extLst>
          </p:cNvPr>
          <p:cNvSpPr/>
          <p:nvPr/>
        </p:nvSpPr>
        <p:spPr>
          <a:xfrm>
            <a:off x="555441" y="583315"/>
            <a:ext cx="816646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Let’s say we are only interested in Amputee versus None.  Test the claim the Amputee has a different mean score than the None group.</a:t>
            </a:r>
          </a:p>
        </p:txBody>
      </p:sp>
    </p:spTree>
    <p:extLst>
      <p:ext uri="{BB962C8B-B14F-4D97-AF65-F5344CB8AC3E}">
        <p14:creationId xmlns:p14="http://schemas.microsoft.com/office/powerpoint/2010/main" val="73599076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639762"/>
          </a:xfrm>
        </p:spPr>
        <p:txBody>
          <a:bodyPr>
            <a:normAutofit fontScale="90000"/>
          </a:bodyPr>
          <a:lstStyle/>
          <a:p>
            <a:r>
              <a:rPr lang="en-US" dirty="0"/>
              <a:t>Second QOI: Better approach!!!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4339624"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5486400"/>
            <a:ext cx="8915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sufficient evidence to suggest that the mean qualification rating of the amputee group is different than the group with no handicap (p-value = .4477 from a contrast using all available data.)  Even though the p-values for the two tests are only slightly different, it is better to use all available data (the procedure on the right).</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74" y="4876800"/>
            <a:ext cx="37909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680" y="3124200"/>
            <a:ext cx="4430486" cy="592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185" y="3810000"/>
            <a:ext cx="4181475" cy="741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3587522" y="823310"/>
                <a:ext cx="6400800" cy="9441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𝐻𝑜</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𝐴𝑚𝑝𝑢𝑡</m:t>
                      </m:r>
                      <m:r>
                        <a:rPr kumimoji="0" lang="en-US" sz="2800" b="0" i="1" u="none" strike="noStrike" kern="1200" cap="none" spc="0" normalizeH="0" baseline="-25000" noProof="0" smtClean="0">
                          <a:ln>
                            <a:noFill/>
                          </a:ln>
                          <a:solidFill>
                            <a:prstClr val="black"/>
                          </a:solidFill>
                          <a:effectLst/>
                          <a:uLnTx/>
                          <a:uFillTx/>
                          <a:latin typeface="Cambria Math"/>
                          <a:ea typeface="Cambria Math"/>
                          <a:cs typeface="+mn-cs"/>
                        </a:rPr>
                        <m:t>𝑒𝑒</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m:t>
                      </m:r>
                      <m:r>
                        <a:rPr kumimoji="0" lang="en-US" sz="2800" b="0" i="1" u="none" strike="noStrike" kern="1200" cap="none" spc="0" normalizeH="0" baseline="0" noProof="0" smtClean="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smtClean="0">
                          <a:ln>
                            <a:noFill/>
                          </a:ln>
                          <a:solidFill>
                            <a:prstClr val="black"/>
                          </a:solidFill>
                          <a:effectLst/>
                          <a:uLnTx/>
                          <a:uFillTx/>
                          <a:latin typeface="Cambria Math"/>
                          <a:ea typeface="Cambria Math"/>
                          <a:cs typeface="+mn-cs"/>
                        </a:rPr>
                        <m:t>𝑁𝑜𝑛𝑒</m:t>
                      </m:r>
                    </m:oMath>
                  </m:oMathPara>
                </a14:m>
                <a:endParaRPr kumimoji="0" lang="en-US" sz="2800" b="0" i="1" u="none" strike="noStrike" kern="1200" cap="none" spc="0" normalizeH="0" baseline="-25000" noProof="0" dirty="0">
                  <a:ln>
                    <a:noFill/>
                  </a:ln>
                  <a:solidFill>
                    <a:prstClr val="black"/>
                  </a:solidFill>
                  <a:effectLst/>
                  <a:uLnTx/>
                  <a:uFillTx/>
                  <a:latin typeface="Cambria Math"/>
                  <a:ea typeface="Cambria Math"/>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𝐻𝑎</m:t>
                      </m:r>
                      <m:r>
                        <a:rPr kumimoji="0" lang="en-US" sz="2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𝐴𝑚𝑝𝑢𝑡𝑒𝑒</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m:t>
                      </m:r>
                      <m:r>
                        <a:rPr kumimoji="0" lang="en-US" sz="2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2800" b="0" i="1" u="none" strike="noStrike" kern="1200" cap="none" spc="0" normalizeH="0" baseline="-25000" noProof="0">
                          <a:ln>
                            <a:noFill/>
                          </a:ln>
                          <a:solidFill>
                            <a:prstClr val="black"/>
                          </a:solidFill>
                          <a:effectLst/>
                          <a:uLnTx/>
                          <a:uFillTx/>
                          <a:latin typeface="Cambria Math"/>
                          <a:ea typeface="Cambria Math"/>
                          <a:cs typeface="+mn-cs"/>
                        </a:rPr>
                        <m:t>𝑁𝑜𝑛𝑒</m:t>
                      </m:r>
                    </m:oMath>
                  </m:oMathPara>
                </a14:m>
                <a:endParaRPr kumimoji="0" lang="en-US" sz="2800" b="0" i="1" u="none" strike="noStrike" kern="1200" cap="none" spc="0" normalizeH="0" baseline="-25000" noProof="0" dirty="0">
                  <a:ln>
                    <a:noFill/>
                  </a:ln>
                  <a:solidFill>
                    <a:prstClr val="black"/>
                  </a:solidFill>
                  <a:effectLst/>
                  <a:uLnTx/>
                  <a:uFillTx/>
                  <a:latin typeface="Cambria Math"/>
                  <a:ea typeface="Cambria Math"/>
                  <a:cs typeface="+mn-cs"/>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87522" y="823310"/>
                <a:ext cx="6400800" cy="944169"/>
              </a:xfrm>
              <a:prstGeom prst="rect">
                <a:avLst/>
              </a:prstGeom>
              <a:blipFill>
                <a:blip r:embed="rId6"/>
                <a:stretch>
                  <a:fillRect/>
                </a:stretch>
              </a:blipFill>
            </p:spPr>
            <p:txBody>
              <a:bodyPr/>
              <a:lstStyle/>
              <a:p>
                <a:r>
                  <a:rPr lang="en-US">
                    <a:noFill/>
                  </a:rPr>
                  <a:t> </a:t>
                </a:r>
              </a:p>
            </p:txBody>
          </p:sp>
        </mc:Fallback>
      </mc:AlternateContent>
      <p:pic>
        <p:nvPicPr>
          <p:cNvPr id="307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828800"/>
            <a:ext cx="445770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07089EAE-A41E-47DD-9A85-5DCD096C5D17}"/>
              </a:ext>
            </a:extLst>
          </p:cNvPr>
          <p:cNvSpPr/>
          <p:nvPr/>
        </p:nvSpPr>
        <p:spPr>
          <a:xfrm>
            <a:off x="228600" y="583315"/>
            <a:ext cx="891539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 Let’s say we are only interested in Amputee versus None.  Test the claim the Amputee has a different mean score than the None group.</a:t>
            </a:r>
          </a:p>
        </p:txBody>
      </p:sp>
      <p:sp>
        <p:nvSpPr>
          <p:cNvPr id="4" name="Rectangle 3">
            <a:extLst>
              <a:ext uri="{FF2B5EF4-FFF2-40B4-BE49-F238E27FC236}">
                <a16:creationId xmlns:a16="http://schemas.microsoft.com/office/drawing/2014/main" id="{987B60B9-6130-416A-98FF-71EA0312BC4B}"/>
              </a:ext>
            </a:extLst>
          </p:cNvPr>
          <p:cNvSpPr/>
          <p:nvPr/>
        </p:nvSpPr>
        <p:spPr>
          <a:xfrm>
            <a:off x="3276600" y="43434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0A5E190A-69E4-42CF-975B-90D40C9A5B96}"/>
              </a:ext>
            </a:extLst>
          </p:cNvPr>
          <p:cNvSpPr/>
          <p:nvPr/>
        </p:nvSpPr>
        <p:spPr>
          <a:xfrm>
            <a:off x="8534400" y="3429000"/>
            <a:ext cx="381000" cy="20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851585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493" y="152400"/>
            <a:ext cx="5029200" cy="639762"/>
          </a:xfrm>
        </p:spPr>
        <p:txBody>
          <a:bodyPr>
            <a:normAutofit fontScale="90000"/>
          </a:bodyPr>
          <a:lstStyle/>
          <a:p>
            <a:r>
              <a:rPr lang="en-US" dirty="0"/>
              <a:t>Third QOI!!!</a:t>
            </a:r>
          </a:p>
        </p:txBody>
      </p:sp>
      <p:sp>
        <p:nvSpPr>
          <p:cNvPr id="3" name="TextBox 2"/>
          <p:cNvSpPr txBox="1"/>
          <p:nvPr/>
        </p:nvSpPr>
        <p:spPr>
          <a:xfrm>
            <a:off x="3857623" y="3497199"/>
            <a:ext cx="523875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are 10 different two sided tests conducted here; thus, we need to adjust alpha per test to be .05/10 = .005.  With this adjustment, only one of the tests has a statistically significant result.  Therefore, there is evidence (p-value = .0035 from a t-test) that the crutches and hearing groups have different mean qualification rating scores.  We will provide a confidence interval in a few slides.</a:t>
            </a:r>
          </a:p>
        </p:txBody>
      </p:sp>
      <p:sp>
        <p:nvSpPr>
          <p:cNvPr id="5" name="Rectangle 4"/>
          <p:cNvSpPr/>
          <p:nvPr/>
        </p:nvSpPr>
        <p:spPr>
          <a:xfrm>
            <a:off x="3703865" y="728008"/>
            <a:ext cx="5290455"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Now let’s assume that we are interested in identifying specific differences between </a:t>
            </a:r>
            <a:r>
              <a:rPr kumimoji="0" lang="en-US" sz="2400" b="1" i="1" u="none" strike="noStrike" kern="1200" cap="none" spc="0" normalizeH="0" baseline="0" noProof="0" dirty="0">
                <a:ln>
                  <a:noFill/>
                </a:ln>
                <a:solidFill>
                  <a:prstClr val="black"/>
                </a:solidFill>
                <a:effectLst/>
                <a:uLnTx/>
                <a:uFillTx/>
                <a:latin typeface="Calibri"/>
                <a:ea typeface="+mn-ea"/>
                <a:cs typeface="+mn-cs"/>
              </a:rPr>
              <a:t>any two</a:t>
            </a:r>
            <a:r>
              <a:rPr kumimoji="0" lang="en-US" sz="2400" b="0" i="0" u="none" strike="noStrike" kern="1200" cap="none" spc="0" normalizeH="0" baseline="0" noProof="0" dirty="0">
                <a:ln>
                  <a:noFill/>
                </a:ln>
                <a:solidFill>
                  <a:prstClr val="black"/>
                </a:solidFill>
                <a:effectLst/>
                <a:uLnTx/>
                <a:uFillTx/>
                <a:latin typeface="Calibri"/>
                <a:ea typeface="+mn-ea"/>
                <a:cs typeface="+mn-cs"/>
              </a:rPr>
              <a:t> group means.  Find evidence of any differences in the means between the groups.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71" y="2286000"/>
            <a:ext cx="3363147" cy="2759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8"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094" y="38100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752600" y="36576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1143000" y="39624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74728864"/>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 Adjusted P-Values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1717047"/>
            <a:ext cx="4025076" cy="332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 y="1749704"/>
            <a:ext cx="4016829" cy="3295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2" y="5314688"/>
            <a:ext cx="2851518" cy="98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1" y="5249169"/>
            <a:ext cx="3438525" cy="919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Up Arrow 2"/>
          <p:cNvSpPr/>
          <p:nvPr/>
        </p:nvSpPr>
        <p:spPr>
          <a:xfrm>
            <a:off x="3352800" y="5045202"/>
            <a:ext cx="1981200" cy="51739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6"/>
          <p:cNvSpPr txBox="1"/>
          <p:nvPr/>
        </p:nvSpPr>
        <p:spPr>
          <a:xfrm>
            <a:off x="3526971" y="5581901"/>
            <a:ext cx="1371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x 10, up to 1</a:t>
            </a:r>
          </a:p>
        </p:txBody>
      </p:sp>
      <p:sp>
        <p:nvSpPr>
          <p:cNvPr id="8" name="TextBox 7"/>
          <p:cNvSpPr txBox="1"/>
          <p:nvPr/>
        </p:nvSpPr>
        <p:spPr>
          <a:xfrm>
            <a:off x="457200" y="5000751"/>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Compare to alpha = 0.005</a:t>
            </a:r>
          </a:p>
        </p:txBody>
      </p:sp>
      <p:sp>
        <p:nvSpPr>
          <p:cNvPr id="10" name="TextBox 9"/>
          <p:cNvSpPr txBox="1"/>
          <p:nvPr/>
        </p:nvSpPr>
        <p:spPr>
          <a:xfrm>
            <a:off x="5410200" y="4953000"/>
            <a:ext cx="2895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Compare to alpha = 0.05</a:t>
            </a:r>
          </a:p>
        </p:txBody>
      </p:sp>
      <p:sp>
        <p:nvSpPr>
          <p:cNvPr id="11" name="Oval 10"/>
          <p:cNvSpPr/>
          <p:nvPr/>
        </p:nvSpPr>
        <p:spPr>
          <a:xfrm>
            <a:off x="20574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13716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6477000" y="3429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5715000" y="3810000"/>
            <a:ext cx="685800" cy="381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250371" y="1143000"/>
            <a:ext cx="40168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P-values not adjusted- compare to individual alpha</a:t>
            </a:r>
          </a:p>
        </p:txBody>
      </p:sp>
      <p:sp>
        <p:nvSpPr>
          <p:cNvPr id="16" name="TextBox 15"/>
          <p:cNvSpPr txBox="1"/>
          <p:nvPr/>
        </p:nvSpPr>
        <p:spPr>
          <a:xfrm>
            <a:off x="4528666" y="1152306"/>
            <a:ext cx="40168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P-values adjusted- compare to family-wise alpha</a:t>
            </a:r>
          </a:p>
        </p:txBody>
      </p:sp>
      <p:sp>
        <p:nvSpPr>
          <p:cNvPr id="17" name="Oval 16">
            <a:extLst>
              <a:ext uri="{FF2B5EF4-FFF2-40B4-BE49-F238E27FC236}">
                <a16:creationId xmlns:a16="http://schemas.microsoft.com/office/drawing/2014/main" id="{6AEE0232-E249-43C5-A3B4-EE1F1C9D9EBE}"/>
              </a:ext>
            </a:extLst>
          </p:cNvPr>
          <p:cNvSpPr/>
          <p:nvPr/>
        </p:nvSpPr>
        <p:spPr>
          <a:xfrm>
            <a:off x="6934200" y="5787896"/>
            <a:ext cx="1143000" cy="2964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1940808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497199"/>
            <a:ext cx="523875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 95% confidence interval for the difference is (.0779, 3.66499).</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50" y="2203160"/>
            <a:ext cx="3813771" cy="3130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85" y="358540"/>
            <a:ext cx="293370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64" y="5562600"/>
            <a:ext cx="3684142"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703865" y="728008"/>
            <a:ext cx="5290455"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Now let’s assume that we are interested in identifying specific differences between </a:t>
            </a:r>
            <a:r>
              <a:rPr kumimoji="0" lang="en-US" sz="2400" b="1" i="1" u="none" strike="noStrike" kern="1200" cap="none" spc="0" normalizeH="0" baseline="0" noProof="0" dirty="0">
                <a:ln>
                  <a:noFill/>
                </a:ln>
                <a:solidFill>
                  <a:prstClr val="black"/>
                </a:solidFill>
                <a:effectLst/>
                <a:uLnTx/>
                <a:uFillTx/>
                <a:latin typeface="Calibri"/>
                <a:ea typeface="+mn-ea"/>
                <a:cs typeface="+mn-cs"/>
              </a:rPr>
              <a:t>any two </a:t>
            </a:r>
            <a:r>
              <a:rPr kumimoji="0" lang="en-US" sz="2400" b="0" i="0" u="none" strike="noStrike" kern="1200" cap="none" spc="0" normalizeH="0" baseline="0" noProof="0" dirty="0">
                <a:ln>
                  <a:noFill/>
                </a:ln>
                <a:solidFill>
                  <a:prstClr val="black"/>
                </a:solidFill>
                <a:effectLst/>
                <a:uLnTx/>
                <a:uFillTx/>
                <a:latin typeface="Calibri"/>
                <a:ea typeface="+mn-ea"/>
                <a:cs typeface="+mn-cs"/>
              </a:rPr>
              <a:t>group means.  Find evidence of any differences in the means between the groups.</a:t>
            </a:r>
          </a:p>
        </p:txBody>
      </p:sp>
      <p:sp>
        <p:nvSpPr>
          <p:cNvPr id="4" name="Oval 3"/>
          <p:cNvSpPr/>
          <p:nvPr/>
        </p:nvSpPr>
        <p:spPr>
          <a:xfrm>
            <a:off x="1676400" y="3810000"/>
            <a:ext cx="2362200" cy="228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8827915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8320" y="152400"/>
            <a:ext cx="5029200" cy="639762"/>
          </a:xfrm>
        </p:spPr>
        <p:txBody>
          <a:bodyPr>
            <a:normAutofit fontScale="90000"/>
          </a:bodyPr>
          <a:lstStyle/>
          <a:p>
            <a:r>
              <a:rPr lang="en-US" dirty="0"/>
              <a:t>Third QOI!!!</a:t>
            </a:r>
          </a:p>
        </p:txBody>
      </p:sp>
      <p:sp>
        <p:nvSpPr>
          <p:cNvPr id="3" name="TextBox 2"/>
          <p:cNvSpPr txBox="1"/>
          <p:nvPr/>
        </p:nvSpPr>
        <p:spPr>
          <a:xfrm>
            <a:off x="3981450" y="3352800"/>
            <a:ext cx="523875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95% confidence interval for the difference is (.0779, 3.66499). </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2667000"/>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9509"/>
            <a:ext cx="3786006" cy="4917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253" y="5105400"/>
            <a:ext cx="31623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703865" y="728008"/>
            <a:ext cx="5290455" cy="193899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Now let’s assume that we are interested in identifying specific differences between </a:t>
            </a:r>
            <a:r>
              <a:rPr kumimoji="0" lang="en-US" sz="2400" b="1" i="1" u="none" strike="noStrike" kern="1200" cap="none" spc="0" normalizeH="0" baseline="0" noProof="0" dirty="0">
                <a:ln>
                  <a:noFill/>
                </a:ln>
                <a:solidFill>
                  <a:prstClr val="black"/>
                </a:solidFill>
                <a:effectLst/>
                <a:uLnTx/>
                <a:uFillTx/>
                <a:latin typeface="Calibri"/>
                <a:ea typeface="+mn-ea"/>
                <a:cs typeface="+mn-cs"/>
              </a:rPr>
              <a:t>any two</a:t>
            </a:r>
            <a:r>
              <a:rPr kumimoji="0" lang="en-US" sz="2400" b="0" i="0" u="none" strike="noStrike" kern="1200" cap="none" spc="0" normalizeH="0" baseline="0" noProof="0" dirty="0">
                <a:ln>
                  <a:noFill/>
                </a:ln>
                <a:solidFill>
                  <a:prstClr val="black"/>
                </a:solidFill>
                <a:effectLst/>
                <a:uLnTx/>
                <a:uFillTx/>
                <a:latin typeface="Calibri"/>
                <a:ea typeface="+mn-ea"/>
                <a:cs typeface="+mn-cs"/>
              </a:rPr>
              <a:t> group means.  Find evidence of any differences in the means between the groups.</a:t>
            </a:r>
          </a:p>
        </p:txBody>
      </p:sp>
      <p:sp>
        <p:nvSpPr>
          <p:cNvPr id="4" name="TextBox 3"/>
          <p:cNvSpPr txBox="1"/>
          <p:nvPr/>
        </p:nvSpPr>
        <p:spPr>
          <a:xfrm>
            <a:off x="381000" y="5867400"/>
            <a:ext cx="82296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a:ea typeface="+mn-ea"/>
                <a:cs typeface="+mn-cs"/>
              </a:rPr>
              <a:t>*Slightly different code from the last slide, producing slightly different output. Note the cl versus </a:t>
            </a:r>
            <a:r>
              <a:rPr kumimoji="0" lang="en-US" sz="2400" b="1" i="0" u="none" strike="noStrike" kern="1200" cap="none" spc="0" normalizeH="0" baseline="0" noProof="0" dirty="0" err="1">
                <a:ln>
                  <a:noFill/>
                </a:ln>
                <a:solidFill>
                  <a:srgbClr val="00B050"/>
                </a:solidFill>
                <a:effectLst/>
                <a:uLnTx/>
                <a:uFillTx/>
                <a:latin typeface="Calibri"/>
                <a:ea typeface="+mn-ea"/>
                <a:cs typeface="+mn-cs"/>
              </a:rPr>
              <a:t>cldiff</a:t>
            </a:r>
            <a:r>
              <a:rPr kumimoji="0" lang="en-US" sz="2400" b="1" i="0" u="none" strike="noStrike" kern="1200" cap="none" spc="0" normalizeH="0" baseline="0" noProof="0" dirty="0">
                <a:ln>
                  <a:noFill/>
                </a:ln>
                <a:solidFill>
                  <a:srgbClr val="00B050"/>
                </a:solidFill>
                <a:effectLst/>
                <a:uLnTx/>
                <a:uFillTx/>
                <a:latin typeface="Calibri"/>
                <a:ea typeface="+mn-ea"/>
                <a:cs typeface="+mn-cs"/>
              </a:rPr>
              <a:t>.</a:t>
            </a:r>
          </a:p>
        </p:txBody>
      </p:sp>
      <p:sp>
        <p:nvSpPr>
          <p:cNvPr id="10" name="Oval 9"/>
          <p:cNvSpPr/>
          <p:nvPr/>
        </p:nvSpPr>
        <p:spPr>
          <a:xfrm>
            <a:off x="2209800" y="1524000"/>
            <a:ext cx="1828800" cy="20973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8375596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4</a:t>
            </a:r>
            <a:r>
              <a:rPr kumimoji="0" lang="en-US" sz="2400" b="1" i="0" u="none" strike="noStrike" kern="1200" cap="none" spc="0" normalizeH="0" baseline="30000" noProof="0" dirty="0">
                <a:ln>
                  <a:noFill/>
                </a:ln>
                <a:solidFill>
                  <a:prstClr val="black"/>
                </a:solidFill>
                <a:effectLst/>
                <a:uLnTx/>
                <a:uFillTx/>
                <a:latin typeface="Calibri"/>
                <a:ea typeface="+mn-ea"/>
                <a:cs typeface="+mn-cs"/>
              </a:rPr>
              <a:t>th</a:t>
            </a:r>
            <a:r>
              <a:rPr kumimoji="0" lang="en-US" sz="2400" b="1" i="0" u="none" strike="noStrike" kern="1200" cap="none" spc="0" normalizeH="0" baseline="0" noProof="0" dirty="0">
                <a:ln>
                  <a:noFill/>
                </a:ln>
                <a:solidFill>
                  <a:prstClr val="black"/>
                </a:solidFill>
                <a:effectLst/>
                <a:uLnTx/>
                <a:uFillTx/>
                <a:latin typeface="Calibri"/>
                <a:ea typeface="+mn-ea"/>
                <a:cs typeface="+mn-cs"/>
              </a:rPr>
              <a:t> QOI: </a:t>
            </a:r>
            <a:r>
              <a:rPr kumimoji="0" lang="en-US" sz="2400" b="0" i="0" u="none" strike="noStrike" kern="1200" cap="none" spc="0" normalizeH="0" baseline="0" noProof="0" dirty="0">
                <a:ln>
                  <a:noFill/>
                </a:ln>
                <a:solidFill>
                  <a:prstClr val="black"/>
                </a:solidFill>
                <a:effectLst/>
                <a:uLnTx/>
                <a:uFillTx/>
                <a:latin typeface="Calibri"/>
                <a:ea typeface="+mn-ea"/>
                <a:cs typeface="+mn-cs"/>
              </a:rPr>
              <a:t>Next, assume that we are interested in testing the means of the handicapped groups with the non-handicap group.  Test this claim and identify any significant differences.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428" y="1200329"/>
            <a:ext cx="5535800" cy="3752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90500" y="5714999"/>
            <a:ext cx="876300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There is not sufficient evidence in this study to suggest that there are any differences between the means of each handicap group and the mean of the of the group without handicap. The above 95% family-wise confidence intervals are constructed using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Dunnett’s</a:t>
            </a:r>
            <a:r>
              <a:rPr kumimoji="0" lang="en-US" sz="1400" b="0" i="0" u="none" strike="noStrike" kern="1200" cap="none" spc="0" normalizeH="0" baseline="0" noProof="0" dirty="0">
                <a:ln>
                  <a:noFill/>
                </a:ln>
                <a:solidFill>
                  <a:prstClr val="black"/>
                </a:solidFill>
                <a:effectLst/>
                <a:uLnTx/>
                <a:uFillTx/>
                <a:latin typeface="Calibri"/>
                <a:ea typeface="+mn-ea"/>
                <a:cs typeface="+mn-cs"/>
              </a:rPr>
              <a:t> procedure. All contain zero, thus not providing sufficient evidence to conclude that the difference is not zero. (The study results do not constitute sufficient evidence to support the claim that the means tested are not equal to each other.)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953001"/>
            <a:ext cx="44196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943600" y="5334000"/>
            <a:ext cx="1066800" cy="34290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7086600" y="4419600"/>
            <a:ext cx="18669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Specify the control group</a:t>
            </a:r>
          </a:p>
        </p:txBody>
      </p:sp>
      <p:cxnSp>
        <p:nvCxnSpPr>
          <p:cNvPr id="7" name="Straight Arrow Connector 6"/>
          <p:cNvCxnSpPr/>
          <p:nvPr/>
        </p:nvCxnSpPr>
        <p:spPr>
          <a:xfrm flipH="1">
            <a:off x="6705600" y="5105400"/>
            <a:ext cx="3048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97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654759"/>
            <a:ext cx="87390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309656"/>
                <a:ext cx="845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than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7714" y="1309656"/>
                <a:ext cx="8458200" cy="369332"/>
              </a:xfrm>
              <a:prstGeom prst="rect">
                <a:avLst/>
              </a:prstGeom>
              <a:blipFill>
                <a:blip r:embed="rId2"/>
                <a:stretch>
                  <a:fillRect l="-649" t="-10000" b="-26667"/>
                </a:stretch>
              </a:blipFill>
            </p:spPr>
            <p:txBody>
              <a:bodyPr/>
              <a:lstStyle/>
              <a:p>
                <a:r>
                  <a:rPr lang="en-US">
                    <a:noFill/>
                  </a:rPr>
                  <a:t> </a:t>
                </a:r>
              </a:p>
            </p:txBody>
          </p:sp>
        </mc:Fallback>
      </mc:AlternateContent>
      <p:sp>
        <p:nvSpPr>
          <p:cNvPr id="5" name="TextBox 4"/>
          <p:cNvSpPr txBox="1"/>
          <p:nvPr/>
        </p:nvSpPr>
        <p:spPr>
          <a:xfrm>
            <a:off x="266700" y="1818212"/>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3012087" y="3274287"/>
                <a:ext cx="2695803"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000" b="0" i="1" u="none" strike="noStrike" kern="1200" cap="none" spc="0" normalizeH="0" baseline="0" noProof="0">
                        <a:ln>
                          <a:noFill/>
                        </a:ln>
                        <a:solidFill>
                          <a:prstClr val="black"/>
                        </a:solidFill>
                        <a:effectLst/>
                        <a:uLnTx/>
                        <a:uFillTx/>
                        <a:latin typeface="Cambria Math"/>
                        <a:ea typeface="+mn-ea"/>
                        <a:cs typeface="+mn-cs"/>
                      </a:rPr>
                      <m:t>≠</m:t>
                    </m:r>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012087" y="3274287"/>
                <a:ext cx="2695803" cy="1384995"/>
              </a:xfrm>
              <a:prstGeom prst="rect">
                <a:avLst/>
              </a:prstGeom>
              <a:blipFill rotWithShape="0">
                <a:blip r:embed="rId3"/>
                <a:stretch>
                  <a:fillRect l="-7919" t="-4405" b="-18062"/>
                </a:stretch>
              </a:blipFill>
            </p:spPr>
            <p:txBody>
              <a:bodyPr/>
              <a:lstStyle/>
              <a:p>
                <a:r>
                  <a:rPr lang="en-US">
                    <a:noFill/>
                  </a:rPr>
                  <a:t> </a:t>
                </a:r>
              </a:p>
            </p:txBody>
          </p:sp>
        </mc:Fallback>
      </mc:AlternateContent>
    </p:spTree>
    <p:extLst>
      <p:ext uri="{BB962C8B-B14F-4D97-AF65-F5344CB8AC3E}">
        <p14:creationId xmlns:p14="http://schemas.microsoft.com/office/powerpoint/2010/main" val="40894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8871857"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4</a:t>
            </a:r>
            <a:r>
              <a:rPr kumimoji="0" lang="en-US" sz="2400" b="1" i="0" u="none" strike="noStrike" kern="1200" cap="none" spc="0" normalizeH="0" baseline="30000" noProof="0" dirty="0">
                <a:ln>
                  <a:noFill/>
                </a:ln>
                <a:solidFill>
                  <a:prstClr val="black"/>
                </a:solidFill>
                <a:effectLst/>
                <a:uLnTx/>
                <a:uFillTx/>
                <a:latin typeface="Calibri"/>
                <a:ea typeface="+mn-ea"/>
                <a:cs typeface="+mn-cs"/>
              </a:rPr>
              <a:t>th</a:t>
            </a:r>
            <a:r>
              <a:rPr kumimoji="0" lang="en-US" sz="2400" b="1" i="0" u="none" strike="noStrike" kern="1200" cap="none" spc="0" normalizeH="0" baseline="0" noProof="0" dirty="0">
                <a:ln>
                  <a:noFill/>
                </a:ln>
                <a:solidFill>
                  <a:prstClr val="black"/>
                </a:solidFill>
                <a:effectLst/>
                <a:uLnTx/>
                <a:uFillTx/>
                <a:latin typeface="Calibri"/>
                <a:ea typeface="+mn-ea"/>
                <a:cs typeface="+mn-cs"/>
              </a:rPr>
              <a:t> QOI: </a:t>
            </a:r>
            <a:r>
              <a:rPr kumimoji="0" lang="en-US" sz="2400" b="0" i="0" u="none" strike="noStrike" kern="1200" cap="none" spc="0" normalizeH="0" baseline="0" noProof="0" dirty="0">
                <a:ln>
                  <a:noFill/>
                </a:ln>
                <a:solidFill>
                  <a:prstClr val="black"/>
                </a:solidFill>
                <a:effectLst/>
                <a:uLnTx/>
                <a:uFillTx/>
                <a:latin typeface="Calibri"/>
                <a:ea typeface="+mn-ea"/>
                <a:cs typeface="+mn-cs"/>
              </a:rPr>
              <a:t>Next, assume that we were interested in testing the means of the handicapped groups with the non-handicap group.  Test this claim and identify any significant differences.    </a:t>
            </a:r>
          </a:p>
        </p:txBody>
      </p:sp>
      <p:sp>
        <p:nvSpPr>
          <p:cNvPr id="4" name="TextBox 3"/>
          <p:cNvSpPr txBox="1"/>
          <p:nvPr/>
        </p:nvSpPr>
        <p:spPr>
          <a:xfrm>
            <a:off x="304800" y="5334000"/>
            <a:ext cx="8458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Hypothesis tests also conclude that there is not sufficient evidence to suggest that there are any differences between the means of each handicapped group and the mean of the of the group without handicap.  The above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Dunnett</a:t>
            </a:r>
            <a:r>
              <a:rPr kumimoji="0" lang="en-US" sz="1800" b="0" i="0" u="none" strike="noStrike" kern="1200" cap="none" spc="0" normalizeH="0" baseline="0" noProof="0" dirty="0">
                <a:ln>
                  <a:noFill/>
                </a:ln>
                <a:solidFill>
                  <a:prstClr val="black"/>
                </a:solidFill>
                <a:effectLst/>
                <a:uLnTx/>
                <a:uFillTx/>
                <a:latin typeface="Calibri"/>
                <a:ea typeface="+mn-ea"/>
                <a:cs typeface="+mn-cs"/>
              </a:rPr>
              <a:t> adjusted p-values are all greater than alpha = .05, as is visible from the table above.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127" y="1200329"/>
            <a:ext cx="3962401" cy="3172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495800"/>
            <a:ext cx="391477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353604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6905879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r>
                  <a:rPr lang="en-US" dirty="0"/>
                  <a:t>Let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𝐹𝑎𝑚𝑖𝑙𝑦</m:t>
                        </m:r>
                      </m:sub>
                    </m:sSub>
                  </m:oMath>
                </a14:m>
                <a:r>
                  <a:rPr lang="en-US" dirty="0"/>
                  <a:t> be the experiment-wise Type I error rate.</a:t>
                </a:r>
              </a:p>
              <a:p>
                <a:r>
                  <a:rPr lang="en-US" dirty="0"/>
                  <a:t>Let </a:t>
                </a:r>
                <a14:m>
                  <m:oMath xmlns:m="http://schemas.openxmlformats.org/officeDocument/2006/math">
                    <m:r>
                      <a:rPr lang="en-US" i="1" dirty="0" smtClean="0">
                        <a:latin typeface="Cambria Math" panose="02040503050406030204" pitchFamily="18" charset="0"/>
                      </a:rPr>
                      <m:t>𝑘</m:t>
                    </m:r>
                  </m:oMath>
                </a14:m>
                <a:r>
                  <a:rPr lang="en-US" dirty="0"/>
                  <a:t> be the number of null hypotheses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oMath>
                </a14:m>
                <a:r>
                  <a:rPr lang="en-US" dirty="0"/>
                  <a:t> be the number of TRUE null hypotheses.</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t> be the event that null hypothesis </a:t>
                </a:r>
                <a14:m>
                  <m:oMath xmlns:m="http://schemas.openxmlformats.org/officeDocument/2006/math">
                    <m:r>
                      <a:rPr lang="en-US" i="1" dirty="0" smtClean="0">
                        <a:latin typeface="Cambria Math" panose="02040503050406030204" pitchFamily="18" charset="0"/>
                      </a:rPr>
                      <m:t>𝑖</m:t>
                    </m:r>
                  </m:oMath>
                </a14:m>
                <a:r>
                  <a:rPr lang="en-US" dirty="0"/>
                  <a:t> is true,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0</m:t>
                        </m:r>
                      </m:sub>
                    </m:sSub>
                  </m:oMath>
                </a14:m>
                <a:r>
                  <a:rPr lang="en-US" dirty="0"/>
                  <a:t>.</a:t>
                </a:r>
              </a:p>
              <a:p>
                <a:r>
                  <a:rPr lang="en-US" dirty="0"/>
                  <a:t>Let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𝑖</m:t>
                        </m:r>
                      </m:sub>
                    </m:sSub>
                  </m:oMath>
                </a14:m>
                <a:r>
                  <a:rPr lang="en-US" dirty="0"/>
                  <a:t> be the p-value for hypothesis test </a:t>
                </a:r>
                <a14:m>
                  <m:oMath xmlns:m="http://schemas.openxmlformats.org/officeDocument/2006/math">
                    <m:r>
                      <a:rPr lang="en-US" i="1" dirty="0" smtClean="0">
                        <a:latin typeface="Cambria Math" panose="02040503050406030204" pitchFamily="18" charset="0"/>
                      </a:rPr>
                      <m:t>𝑖</m:t>
                    </m:r>
                  </m:oMath>
                </a14:m>
                <a:r>
                  <a:rPr lang="en-US" dirty="0"/>
                  <a:t>.</a:t>
                </a:r>
              </a:p>
              <a:p>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𝐼𝑛𝑑𝑖𝑣𝑖𝑑𝑢𝑎𝑙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𝑐</m:t>
                        </m:r>
                      </m:sub>
                    </m:sSub>
                  </m:oMath>
                </a14:m>
                <a:r>
                  <a:rPr lang="en-US" dirty="0"/>
                  <a:t> be the same for all </a:t>
                </a:r>
                <a14:m>
                  <m:oMath xmlns:m="http://schemas.openxmlformats.org/officeDocument/2006/math">
                    <m:r>
                      <a:rPr lang="en-US" i="1" dirty="0" smtClean="0">
                        <a:latin typeface="Cambria Math" panose="02040503050406030204" pitchFamily="18" charset="0"/>
                      </a:rPr>
                      <m:t>𝑘</m:t>
                    </m:r>
                  </m:oMath>
                </a14:m>
                <a:r>
                  <a:rPr lang="en-US" dirty="0"/>
                  <a:t> hypothesis tests.</a:t>
                </a:r>
              </a:p>
              <a:p>
                <a:r>
                  <a:rPr lang="en-US" dirty="0"/>
                  <a:t>By definition of Type I error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oMath>
                </a14:m>
                <a:r>
                  <a:rPr lang="en-US" dirty="0"/>
                  <a:t>.</a:t>
                </a:r>
              </a:p>
              <a:p>
                <a:r>
                  <a:rPr lang="en-US" dirty="0"/>
                  <a:t>Then,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𝐹𝑎𝑚𝑖𝑙𝑦</m:t>
                        </m:r>
                      </m:sub>
                    </m:sSub>
                    <m:r>
                      <a:rPr lang="en-US" b="0" i="1" smtClean="0">
                        <a:latin typeface="Cambria Math" panose="02040503050406030204" pitchFamily="18" charset="0"/>
                      </a:rPr>
                      <m:t>=</m:t>
                    </m:r>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sub>
                            </m:sSub>
                          </m:sup>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𝑖</m:t>
                                    </m:r>
                                  </m:sub>
                                </m:sSub>
                              </m:e>
                            </m:d>
                          </m:e>
                        </m:nary>
                      </m:e>
                    </m:d>
                    <m:r>
                      <a:rPr lang="en-US" b="0" i="0" smtClean="0">
                        <a:latin typeface="Cambria Math" panose="02040503050406030204" pitchFamily="18" charset="0"/>
                      </a:rPr>
                      <m:t>.</m:t>
                    </m:r>
                  </m:oMath>
                </a14:m>
                <a:endParaRPr lang="en-US" dirty="0"/>
              </a:p>
              <a:p>
                <a:r>
                  <a:rPr lang="en-US" dirty="0"/>
                  <a:t>By Boole’s inequality (i.e.,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𝐵</m:t>
                            </m:r>
                          </m:e>
                        </m:nary>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d>
                  </m:oMath>
                </a14:m>
                <a:r>
                  <a:rPr lang="en-US" dirty="0"/>
                  <a:t>+</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d>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sub>
                              </m:s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e>
                      </m:d>
                      <m:r>
                        <a:rPr lang="en-US" i="1" smtClean="0">
                          <a:latin typeface="Cambria Math" panose="02040503050406030204" pitchFamily="18" charset="0"/>
                          <a:ea typeface="Cambria Math" panose="02040503050406030204" pitchFamily="18" charset="0"/>
                        </a:rPr>
                        <m:t>≤</m:t>
                      </m:r>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sub>
                          </m:sSub>
                        </m:sup>
                        <m:e>
                          <m:r>
                            <a:rPr lang="en-US" b="0" i="1" smtClean="0">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𝑐</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𝑖</m:t>
                                  </m:r>
                                </m:sub>
                              </m:sSub>
                            </m:e>
                          </m:d>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5" t="-2022"/>
                </a:stretch>
              </a:blipFill>
            </p:spPr>
            <p:txBody>
              <a:bodyPr/>
              <a:lstStyle/>
              <a:p>
                <a:r>
                  <a:rPr lang="en-US">
                    <a:noFill/>
                  </a:rPr>
                  <a:t> </a:t>
                </a:r>
              </a:p>
            </p:txBody>
          </p:sp>
        </mc:Fallback>
      </mc:AlternateContent>
    </p:spTree>
    <p:extLst>
      <p:ext uri="{BB962C8B-B14F-4D97-AF65-F5344CB8AC3E}">
        <p14:creationId xmlns:p14="http://schemas.microsoft.com/office/powerpoint/2010/main" val="265836819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nary>
                        <m:naryPr>
                          <m:chr m:val="∑"/>
                          <m:ctrlPr>
                            <a:rPr lang="en-US" sz="2800" i="1" smtClean="0">
                              <a:latin typeface="Cambria Math" panose="02040503050406030204" pitchFamily="18" charset="0"/>
                              <a:ea typeface="Cambria Math" panose="02040503050406030204" pitchFamily="18" charset="0"/>
                            </a:rPr>
                          </m:ctrlPr>
                        </m:naryPr>
                        <m:sub>
                          <m:r>
                            <m:rPr>
                              <m:brk m:alnAt="23"/>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sup>
                        <m:e>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e>
                      </m:nary>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oMath>
                  </m:oMathPara>
                </a14:m>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𝑖</m:t>
                              </m:r>
                            </m:sub>
                          </m:sSub>
                          <m:r>
                            <a:rPr lang="en-US" sz="2800" i="1">
                              <a:latin typeface="Cambria Math" panose="02040503050406030204" pitchFamily="18" charset="0"/>
                            </a:rPr>
                            <m:t>&lt;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𝑜</m:t>
                              </m:r>
                              <m:r>
                                <a:rPr lang="en-US" sz="2800" i="1">
                                  <a:latin typeface="Cambria Math" panose="02040503050406030204" pitchFamily="18" charset="0"/>
                                </a:rPr>
                                <m:t>,</m:t>
                              </m:r>
                              <m:r>
                                <a:rPr lang="en-US" sz="2800" i="1">
                                  <a:latin typeface="Cambria Math" panose="02040503050406030204" pitchFamily="18" charset="0"/>
                                </a:rPr>
                                <m:t>𝑖</m:t>
                              </m:r>
                            </m:sub>
                          </m:sSub>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0</m:t>
                          </m:r>
                        </m:sub>
                      </m:s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𝑐</m:t>
                          </m:r>
                        </m:sub>
                      </m:sSub>
                    </m:oMath>
                  </m:oMathPara>
                </a14:m>
                <a:endParaRPr lang="en-US" sz="2800" dirty="0"/>
              </a:p>
              <a:p>
                <a:pPr marL="0" indent="0">
                  <a:buNone/>
                </a:pPr>
                <a:r>
                  <a:rPr lang="en-US" sz="2800" dirty="0"/>
                  <a:t>Hence,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ea typeface="Cambria Math" panose="02040503050406030204" pitchFamily="18" charset="0"/>
                          </a:rPr>
                          <m:t>𝐹𝑎𝑚𝑖𝑙𝑦</m:t>
                        </m:r>
                      </m:sub>
                    </m:sSub>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𝑐</m:t>
                        </m:r>
                      </m:sub>
                    </m:sSub>
                  </m:oMath>
                </a14:m>
                <a:r>
                  <a:rPr lang="en-US" sz="2800" dirty="0"/>
                  <a:t>. </a:t>
                </a:r>
              </a:p>
              <a:p>
                <a:pPr marL="0" indent="0">
                  <a:buNone/>
                </a:pPr>
                <a:endParaRPr lang="en-US" sz="2800" dirty="0"/>
              </a:p>
              <a:p>
                <a:pPr marL="0" indent="0">
                  <a:buNone/>
                </a:pPr>
                <a:r>
                  <a:rPr lang="en-US" sz="2800" dirty="0"/>
                  <a:t>Now, if we have in mind a family-wise Type I error rate of </a:t>
                </a:r>
                <a14:m>
                  <m:oMath xmlns:m="http://schemas.openxmlformats.org/officeDocument/2006/math">
                    <m:r>
                      <a:rPr lang="en-US" sz="2800" i="1">
                        <a:latin typeface="Cambria Math" panose="02040503050406030204" pitchFamily="18" charset="0"/>
                        <a:ea typeface="Cambria Math" panose="02040503050406030204" pitchFamily="18" charset="0"/>
                      </a:rPr>
                      <m:t>𝛼</m:t>
                    </m:r>
                  </m:oMath>
                </a14:m>
                <a:r>
                  <a:rPr lang="en-US" sz="2800" dirty="0"/>
                  <a:t>, we can set the Type I error of the individual hypothesis tests to </a:t>
                </a:r>
                <a14:m>
                  <m:oMath xmlns:m="http://schemas.openxmlformats.org/officeDocument/2006/math">
                    <m:f>
                      <m:fPr>
                        <m:ctrlPr>
                          <a:rPr lang="el-GR" sz="2800" i="1" smtClean="0">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b="0" i="1" smtClean="0">
                            <a:latin typeface="Cambria Math" panose="02040503050406030204" pitchFamily="18" charset="0"/>
                            <a:ea typeface="Cambria Math" panose="02040503050406030204" pitchFamily="18" charset="0"/>
                          </a:rPr>
                          <m:t>𝑘</m:t>
                        </m:r>
                      </m:den>
                    </m:f>
                  </m:oMath>
                </a14:m>
                <a:r>
                  <a:rPr lang="en-US" sz="2800" dirty="0"/>
                  <a:t>. In doing so, we are assured that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ea typeface="Cambria Math" panose="02040503050406030204" pitchFamily="18" charset="0"/>
                          </a:rPr>
                          <m:t>𝐹𝑎𝑚𝑖𝑙𝑦</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𝑘</m:t>
                    </m:r>
                    <m:f>
                      <m:fPr>
                        <m:ctrlPr>
                          <a:rPr lang="el-GR" sz="2000" i="1">
                            <a:latin typeface="Cambria Math" panose="02040503050406030204" pitchFamily="18" charset="0"/>
                            <a:ea typeface="Cambria Math" panose="02040503050406030204" pitchFamily="18" charset="0"/>
                          </a:rPr>
                        </m:ctrlPr>
                      </m:fPr>
                      <m:num>
                        <m:r>
                          <m:rPr>
                            <m:sty m:val="p"/>
                          </m:rPr>
                          <a:rPr lang="el-GR" sz="2000" i="1">
                            <a:latin typeface="Cambria Math" panose="02040503050406030204" pitchFamily="18" charset="0"/>
                            <a:ea typeface="Cambria Math" panose="02040503050406030204" pitchFamily="18" charset="0"/>
                          </a:rPr>
                          <m:t>α</m:t>
                        </m:r>
                      </m:num>
                      <m:den>
                        <m:r>
                          <a:rPr lang="en-US" sz="2000" i="1">
                            <a:latin typeface="Cambria Math" panose="02040503050406030204" pitchFamily="18" charset="0"/>
                            <a:ea typeface="Cambria Math" panose="02040503050406030204" pitchFamily="18" charset="0"/>
                          </a:rPr>
                          <m:t>𝑘</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oMath>
                </a14:m>
                <a:r>
                  <a:rPr lang="en-US" sz="2800" dirty="0"/>
                  <a:t>. Therefore, choosing an individual Type I error rate of </a:t>
                </a:r>
                <a14:m>
                  <m:oMath xmlns:m="http://schemas.openxmlformats.org/officeDocument/2006/math">
                    <m:f>
                      <m:fPr>
                        <m:ctrlPr>
                          <a:rPr lang="el-GR" sz="2800" i="1">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α</m:t>
                        </m:r>
                      </m:num>
                      <m:den>
                        <m:r>
                          <a:rPr lang="en-US" sz="2800" i="1">
                            <a:latin typeface="Cambria Math" panose="02040503050406030204" pitchFamily="18" charset="0"/>
                            <a:ea typeface="Cambria Math" panose="02040503050406030204" pitchFamily="18" charset="0"/>
                          </a:rPr>
                          <m:t>𝑘</m:t>
                        </m:r>
                      </m:den>
                    </m:f>
                  </m:oMath>
                </a14:m>
                <a:r>
                  <a:rPr lang="en-US" sz="2800" dirty="0"/>
                  <a:t> will ensure that the family-wise Type I error rate is less than </a:t>
                </a:r>
                <a14:m>
                  <m:oMath xmlns:m="http://schemas.openxmlformats.org/officeDocument/2006/math">
                    <m:r>
                      <a:rPr lang="en-US" sz="280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r="-2148"/>
                </a:stretch>
              </a:blipFill>
            </p:spPr>
            <p:txBody>
              <a:bodyPr/>
              <a:lstStyle/>
              <a:p>
                <a:r>
                  <a:rPr lang="en-US">
                    <a:noFill/>
                  </a:rPr>
                  <a:t> </a:t>
                </a:r>
              </a:p>
            </p:txBody>
          </p:sp>
        </mc:Fallback>
      </mc:AlternateContent>
    </p:spTree>
    <p:extLst>
      <p:ext uri="{BB962C8B-B14F-4D97-AF65-F5344CB8AC3E}">
        <p14:creationId xmlns:p14="http://schemas.microsoft.com/office/powerpoint/2010/main" val="48992949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Bonferroni’s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2286000"/>
              </a:xfrm>
            </p:spPr>
            <p:txBody>
              <a:bodyPr>
                <a:noAutofit/>
              </a:bodyPr>
              <a:lstStyle/>
              <a:p>
                <a:pPr marL="0" indent="0">
                  <a:buNone/>
                </a:pPr>
                <a:r>
                  <a:rPr lang="en-US" sz="1400" dirty="0"/>
                  <a:t>We know that we can force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t> to be less than a specified </a:t>
                </a:r>
                <a14:m>
                  <m:oMath xmlns:m="http://schemas.openxmlformats.org/officeDocument/2006/math">
                    <m:r>
                      <a:rPr lang="en-US" sz="1400" i="1">
                        <a:latin typeface="Cambria Math" panose="02040503050406030204" pitchFamily="18" charset="0"/>
                        <a:ea typeface="Cambria Math" panose="02040503050406030204" pitchFamily="18" charset="0"/>
                      </a:rPr>
                      <m:t>𝛼</m:t>
                    </m:r>
                  </m:oMath>
                </a14:m>
                <a:r>
                  <a:rPr lang="en-US" sz="1400" dirty="0">
                    <a:latin typeface="Cambria Math" panose="02040503050406030204" pitchFamily="18" charset="0"/>
                  </a:rPr>
                  <a:t>, but with a lower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comes a higher </a:t>
                </a:r>
                <a14:m>
                  <m:oMath xmlns:m="http://schemas.openxmlformats.org/officeDocument/2006/math">
                    <m:r>
                      <m:rPr>
                        <m:sty m:val="p"/>
                      </m:rPr>
                      <a:rPr lang="en-US" sz="1400" i="0" smtClean="0">
                        <a:latin typeface="Cambria Math" panose="02040503050406030204" pitchFamily="18" charset="0"/>
                        <a:ea typeface="Cambria Math" panose="02040503050406030204" pitchFamily="18" charset="0"/>
                      </a:rPr>
                      <m:t>β</m:t>
                    </m:r>
                  </m:oMath>
                </a14:m>
                <a:r>
                  <a:rPr lang="en-US" sz="1400" dirty="0">
                    <a:latin typeface="Cambria Math" panose="02040503050406030204" pitchFamily="18" charset="0"/>
                  </a:rPr>
                  <a:t> (Type II error rate). So, we want to ensure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not too low. How can we be sure that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oMath>
                </a14:m>
                <a:r>
                  <a:rPr lang="en-US" sz="1400" dirty="0">
                    <a:latin typeface="Cambria Math" panose="02040503050406030204" pitchFamily="18" charset="0"/>
                  </a:rPr>
                  <a:t> is really close to alpha, not just less than alpha?</a:t>
                </a:r>
                <a:endParaRPr lang="en-US" sz="1400" i="1" dirty="0">
                  <a:latin typeface="Cambria Math" panose="02040503050406030204" pitchFamily="18" charset="0"/>
                </a:endParaRPr>
              </a:p>
              <a:p>
                <a:pPr marL="0" indent="0">
                  <a:buNone/>
                </a:pPr>
                <a:endParaRPr lang="en-US" sz="1400" dirty="0"/>
              </a:p>
              <a:p>
                <a:pPr marL="0" indent="0">
                  <a:buNone/>
                </a:pPr>
                <a:r>
                  <a:rPr lang="en-US" sz="1400" dirty="0"/>
                  <a:t>When the </a:t>
                </a:r>
                <a14:m>
                  <m:oMath xmlns:m="http://schemas.openxmlformats.org/officeDocument/2006/math">
                    <m:r>
                      <a:rPr lang="en-US" sz="1400" i="1" dirty="0" smtClean="0">
                        <a:latin typeface="Cambria Math" panose="02040503050406030204" pitchFamily="18" charset="0"/>
                      </a:rPr>
                      <m:t>𝑘</m:t>
                    </m:r>
                  </m:oMath>
                </a14:m>
                <a:r>
                  <a:rPr lang="en-US" sz="1400" dirty="0"/>
                  <a:t> hypothesis tests are independent,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i="1">
                            <a:latin typeface="Cambria Math" panose="02040503050406030204" pitchFamily="18" charset="0"/>
                          </a:rPr>
                          <m:t>𝐹𝑎𝑚𝑖𝑙𝑦</m:t>
                        </m:r>
                      </m:sub>
                    </m:sSub>
                    <m:r>
                      <a:rPr lang="en-US" sz="1400" i="1">
                        <a:latin typeface="Cambria Math" panose="02040503050406030204" pitchFamily="18" charset="0"/>
                      </a:rPr>
                      <m:t>=1−</m:t>
                    </m:r>
                    <m:sSup>
                      <m:sSupPr>
                        <m:ctrlPr>
                          <a:rPr lang="en-US" sz="1400" i="1">
                            <a:latin typeface="Cambria Math" panose="02040503050406030204" pitchFamily="18" charset="0"/>
                          </a:rPr>
                        </m:ctrlPr>
                      </m:sSupPr>
                      <m:e>
                        <m:r>
                          <a:rPr lang="en-US" sz="1400" i="1">
                            <a:latin typeface="Cambria Math" panose="02040503050406030204" pitchFamily="18" charset="0"/>
                          </a:rPr>
                          <m:t>(1−</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𝛼</m:t>
                            </m:r>
                          </m:e>
                          <m:sub>
                            <m:r>
                              <a:rPr lang="en-US" sz="1400" b="0" i="1" smtClean="0">
                                <a:latin typeface="Cambria Math" panose="02040503050406030204" pitchFamily="18" charset="0"/>
                              </a:rPr>
                              <m:t>𝑐</m:t>
                            </m:r>
                          </m:sub>
                        </m:sSub>
                        <m:r>
                          <a:rPr lang="en-US" sz="1400" i="1">
                            <a:latin typeface="Cambria Math" panose="02040503050406030204" pitchFamily="18" charset="0"/>
                          </a:rPr>
                          <m:t>)</m:t>
                        </m:r>
                      </m:e>
                      <m:sup>
                        <m:r>
                          <a:rPr lang="en-US" sz="1400" i="1">
                            <a:latin typeface="Cambria Math" panose="02040503050406030204" pitchFamily="18" charset="0"/>
                          </a:rPr>
                          <m:t>𝑘</m:t>
                        </m:r>
                      </m:sup>
                    </m:sSup>
                  </m:oMath>
                </a14:m>
                <a:r>
                  <a:rPr lang="en-US" sz="1400" i="1" dirty="0">
                    <a:latin typeface="Cambria Math" panose="02040503050406030204" pitchFamily="18" charset="0"/>
                  </a:rPr>
                  <a:t>.</a:t>
                </a:r>
              </a:p>
              <a:p>
                <a:pPr marL="0" indent="0">
                  <a:buNone/>
                </a:pPr>
                <a:endParaRPr lang="en-US" sz="1400" dirty="0"/>
              </a:p>
              <a:p>
                <a:pPr marL="0" indent="0">
                  <a:buNone/>
                </a:pPr>
                <a:r>
                  <a:rPr lang="en-US" sz="1400" dirty="0"/>
                  <a:t>Remember from calculus that any differentiable function can be approximated by the elements in its Taylor Series expansion, with the approximation getting better and better the more terms you add to the series (because the terms of the series converge to zero).</a:t>
                </a:r>
              </a:p>
              <a:p>
                <a:pPr marL="0" indent="0">
                  <a:buNone/>
                </a:pPr>
                <a:endParaRPr lang="en-US" sz="1400" dirty="0"/>
              </a:p>
              <a:p>
                <a:pPr marL="0" indent="0">
                  <a:buNone/>
                </a:pPr>
                <a:endParaRPr lang="en-US" sz="14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2286000"/>
              </a:xfrm>
              <a:blipFill>
                <a:blip r:embed="rId2"/>
                <a:stretch>
                  <a:fillRect l="-222" t="-800" b="-1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57200" y="3617206"/>
                <a:ext cx="8229600" cy="2544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For the function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p>
                    </m:sSup>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here are the first two terms of the Taylor series approximation about the point 0 (which is reasonable as we expect to choose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near </a:t>
                </a:r>
                <a14:m>
                  <m:oMath xmlns:m="http://schemas.openxmlformats.org/officeDocument/2006/math">
                    <m:r>
                      <a:rPr kumimoji="0" lang="en-US" sz="1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m:t>
                    </m:r>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e>
                      </m:d>
                      <m:r>
                        <a:rPr kumimoji="0" lang="en-US" sz="1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p>
                          </m:sSup>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1−0</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p>
                          </m:sSup>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oMath>
                  </m:oMathPara>
                </a14:m>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By setting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𝑘</m:t>
                        </m:r>
                      </m:den>
                    </m:f>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sub>
                        </m:sSub>
                      </m:e>
                    </m:d>
                  </m:oMath>
                </a14:m>
                <a:r>
                  <a:rPr kumimoji="0" lang="en-US" sz="1400" b="0" i="0" u="none" strike="noStrike" kern="1200" cap="none" spc="0" normalizeH="0" baseline="0" noProof="0" dirty="0">
                    <a:ln>
                      <a:noFill/>
                    </a:ln>
                    <a:solidFill>
                      <a:prstClr val="black"/>
                    </a:solidFill>
                    <a:effectLst/>
                    <a:uLnTx/>
                    <a:uFillTx/>
                    <a:latin typeface="Calibri"/>
                    <a:ea typeface="Cambria Math" panose="02040503050406030204" pitchFamily="18" charset="0"/>
                    <a:cs typeface="+mn-cs"/>
                  </a:rPr>
                  <a:t> </a:t>
                </a:r>
                <a14:m>
                  <m:oMath xmlns:m="http://schemas.openxmlformats.org/officeDocument/2006/math">
                    <m:r>
                      <a:rPr kumimoji="0" lang="en-US" sz="1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𝑘</m:t>
                        </m:r>
                      </m:den>
                    </m:f>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So, not only is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an upper bound on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𝐹𝑎𝑚𝑖𝑙𝑦</m:t>
                        </m:r>
                      </m:sub>
                    </m:sSub>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but when the tests are independent, they are approximately equal. Even when the tests are not independent, simulations have shown that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𝐹𝑎𝑚𝑖𝑙𝑦</m:t>
                        </m:r>
                      </m:sub>
                    </m:sSub>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 is pretty close to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oMath>
                </a14:m>
                <a:r>
                  <a:rPr kumimoji="0" lang="en-US" sz="1400" b="0" i="0" u="none" strike="noStrike" kern="1200" cap="none" spc="0" normalizeH="0" baseline="0" noProof="0" dirty="0">
                    <a:ln>
                      <a:noFill/>
                    </a:ln>
                    <a:solidFill>
                      <a:prstClr val="black"/>
                    </a:solidFill>
                    <a:effectLst/>
                    <a:uLnTx/>
                    <a:uFillTx/>
                    <a:latin typeface="Calibri"/>
                    <a:ea typeface="+mn-ea"/>
                    <a:cs typeface="+mn-cs"/>
                  </a:rPr>
                  <a:t>.</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 y="3617206"/>
                <a:ext cx="8229600" cy="2544762"/>
              </a:xfrm>
              <a:prstGeom prst="rect">
                <a:avLst/>
              </a:prstGeom>
              <a:blipFill>
                <a:blip r:embed="rId3"/>
                <a:stretch>
                  <a:fillRect l="-222" r="-296"/>
                </a:stretch>
              </a:blipFill>
            </p:spPr>
            <p:txBody>
              <a:bodyPr/>
              <a:lstStyle/>
              <a:p>
                <a:r>
                  <a:rPr lang="en-US">
                    <a:noFill/>
                  </a:rPr>
                  <a:t> </a:t>
                </a:r>
              </a:p>
            </p:txBody>
          </p:sp>
        </mc:Fallback>
      </mc:AlternateContent>
    </p:spTree>
    <p:extLst>
      <p:ext uri="{BB962C8B-B14F-4D97-AF65-F5344CB8AC3E}">
        <p14:creationId xmlns:p14="http://schemas.microsoft.com/office/powerpoint/2010/main" val="425298476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distribution</a:t>
            </a:r>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a:t>A multivariate distribution is distribution of a vector of conditional random variables.</a:t>
            </a:r>
          </a:p>
          <a:p>
            <a:r>
              <a:rPr lang="en-US" dirty="0"/>
              <a:t>Bivariate normal distribution can easily be shown graphically.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5" y="1417638"/>
            <a:ext cx="3781425" cy="4638675"/>
          </a:xfrm>
          <a:prstGeom prst="rect">
            <a:avLst/>
          </a:prstGeom>
        </p:spPr>
      </p:pic>
    </p:spTree>
    <p:extLst>
      <p:ext uri="{BB962C8B-B14F-4D97-AF65-F5344CB8AC3E}">
        <p14:creationId xmlns:p14="http://schemas.microsoft.com/office/powerpoint/2010/main" val="21550863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4326" y="990600"/>
            <a:ext cx="9461795" cy="3046988"/>
          </a:xfrm>
          <a:prstGeom prst="rect">
            <a:avLst/>
          </a:prstGeom>
          <a:noFill/>
        </p:spPr>
        <p:txBody>
          <a:bodyPr wrap="square" lIns="91440" tIns="45720" rIns="91440" bIns="45720">
            <a:spAutoFit/>
          </a:bodyPr>
          <a:lstStyle/>
          <a:p>
            <a:pPr algn="ctr"/>
            <a:r>
              <a:rPr lang="en-US" sz="96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REVIEW </a:t>
            </a:r>
          </a:p>
          <a:p>
            <a:pPr algn="ctr"/>
            <a:r>
              <a:rPr lang="en-US" sz="96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FOR </a:t>
            </a:r>
            <a:r>
              <a:rPr lang="en-US" sz="96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Midterm</a:t>
            </a:r>
            <a:r>
              <a:rPr lang="en-US" sz="96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t>
            </a:r>
          </a:p>
        </p:txBody>
      </p:sp>
    </p:spTree>
    <p:extLst>
      <p:ext uri="{BB962C8B-B14F-4D97-AF65-F5344CB8AC3E}">
        <p14:creationId xmlns:p14="http://schemas.microsoft.com/office/powerpoint/2010/main" val="266057718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71800"/>
            <a:ext cx="88392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85800"/>
            <a:ext cx="425476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282031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3" y="674914"/>
            <a:ext cx="4280086" cy="1839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876800" y="762000"/>
            <a:ext cx="4267200" cy="5262979"/>
          </a:xfrm>
          <a:prstGeom prst="rect">
            <a:avLst/>
          </a:prstGeom>
        </p:spPr>
        <p:txBody>
          <a:bodyPr wrap="square">
            <a:spAutoFit/>
          </a:bodyPr>
          <a:lstStyle/>
          <a:p>
            <a:pPr algn="ctr"/>
            <a:r>
              <a:rPr lang="en-US" sz="2400" dirty="0"/>
              <a:t>HSB2 Data Set: </a:t>
            </a:r>
          </a:p>
          <a:p>
            <a:pPr algn="ctr"/>
            <a:r>
              <a:rPr lang="en-US" sz="2400" dirty="0"/>
              <a:t>  This data file contains 200 observations from a sample of high school students with demographic information about the students, such as their gender (</a:t>
            </a:r>
            <a:r>
              <a:rPr lang="en-US" sz="2400" b="1" dirty="0"/>
              <a:t>female</a:t>
            </a:r>
            <a:r>
              <a:rPr lang="en-US" sz="2400" dirty="0"/>
              <a:t>), socio-economic status (</a:t>
            </a:r>
            <a:r>
              <a:rPr lang="en-US" sz="2400" b="1" dirty="0" err="1"/>
              <a:t>ses</a:t>
            </a:r>
            <a:r>
              <a:rPr lang="en-US" sz="2400" dirty="0"/>
              <a:t>) and ethnic background (</a:t>
            </a:r>
            <a:r>
              <a:rPr lang="en-US" sz="2400" b="1" dirty="0"/>
              <a:t>race</a:t>
            </a:r>
            <a:r>
              <a:rPr lang="en-US" sz="2400" dirty="0"/>
              <a:t>). It also contains a number of scores on standardized tests, including tests of reading (</a:t>
            </a:r>
            <a:r>
              <a:rPr lang="en-US" sz="2400" b="1" dirty="0"/>
              <a:t>read</a:t>
            </a:r>
            <a:r>
              <a:rPr lang="en-US" sz="2400" dirty="0"/>
              <a:t>), writing (</a:t>
            </a:r>
            <a:r>
              <a:rPr lang="en-US" sz="2400" b="1" dirty="0"/>
              <a:t>write</a:t>
            </a:r>
            <a:r>
              <a:rPr lang="en-US" sz="2400" dirty="0"/>
              <a:t>), mathematics (</a:t>
            </a:r>
            <a:r>
              <a:rPr lang="en-US" sz="2400" b="1" dirty="0"/>
              <a:t>math</a:t>
            </a:r>
            <a:r>
              <a:rPr lang="en-US" sz="2400" dirty="0"/>
              <a:t>) and social studies (</a:t>
            </a:r>
            <a:r>
              <a:rPr lang="en-US" sz="2400" b="1" dirty="0" err="1"/>
              <a:t>socst</a:t>
            </a:r>
            <a:r>
              <a:rPr lang="en-US" sz="2400" dirty="0"/>
              <a:t>).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441352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001490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Review!!!!</a:t>
            </a:r>
          </a:p>
        </p:txBody>
      </p:sp>
      <p:sp>
        <p:nvSpPr>
          <p:cNvPr id="3" name="Content Placeholder 2"/>
          <p:cNvSpPr>
            <a:spLocks noGrp="1"/>
          </p:cNvSpPr>
          <p:nvPr>
            <p:ph idx="1"/>
          </p:nvPr>
        </p:nvSpPr>
        <p:spPr>
          <a:xfrm>
            <a:off x="457200" y="1219200"/>
            <a:ext cx="8229600" cy="5257800"/>
          </a:xfrm>
        </p:spPr>
        <p:txBody>
          <a:bodyPr>
            <a:normAutofit fontScale="77500" lnSpcReduction="20000"/>
          </a:bodyPr>
          <a:lstStyle/>
          <a:p>
            <a:pPr marL="514350" indent="-514350">
              <a:buAutoNum type="arabicPeriod"/>
            </a:pPr>
            <a:r>
              <a:rPr lang="en-US" dirty="0"/>
              <a:t>Download the HSB2 Dataset and import into a SAS session.</a:t>
            </a:r>
          </a:p>
          <a:p>
            <a:pPr marL="514350" indent="-514350">
              <a:buAutoNum type="arabicPeriod"/>
            </a:pPr>
            <a:r>
              <a:rPr lang="en-US" dirty="0"/>
              <a:t>Test the claim that the mean writing score is equal to 50.  Write all 6 steps.</a:t>
            </a:r>
          </a:p>
          <a:p>
            <a:pPr marL="514350" indent="-514350">
              <a:buAutoNum type="arabicPeriod"/>
            </a:pPr>
            <a:r>
              <a:rPr lang="en-US" dirty="0"/>
              <a:t>Test the claim that the mean writing score is different for males and females.  Include all 6 steps.  </a:t>
            </a:r>
          </a:p>
          <a:p>
            <a:pPr marL="514350" indent="-514350">
              <a:buAutoNum type="arabicPeriod"/>
            </a:pPr>
            <a:r>
              <a:rPr lang="en-US" dirty="0"/>
              <a:t>There are 4 unique race categories.  Test to see if the 1</a:t>
            </a:r>
            <a:r>
              <a:rPr lang="en-US" baseline="30000" dirty="0"/>
              <a:t>st</a:t>
            </a:r>
            <a:r>
              <a:rPr lang="en-US" dirty="0"/>
              <a:t>  race has a different mean writing score than the 4</a:t>
            </a:r>
            <a:r>
              <a:rPr lang="en-US" baseline="30000" dirty="0"/>
              <a:t>th</a:t>
            </a:r>
            <a:r>
              <a:rPr lang="en-US" dirty="0"/>
              <a:t> race.</a:t>
            </a:r>
          </a:p>
          <a:p>
            <a:pPr marL="514350" indent="-514350">
              <a:buFont typeface="Arial" panose="020B0604020202020204" pitchFamily="34" charset="0"/>
              <a:buAutoNum type="arabicPeriod"/>
            </a:pPr>
            <a:r>
              <a:rPr lang="en-US" dirty="0"/>
              <a:t>Use </a:t>
            </a:r>
            <a:r>
              <a:rPr lang="en-US" dirty="0" err="1"/>
              <a:t>proc</a:t>
            </a:r>
            <a:r>
              <a:rPr lang="en-US" dirty="0"/>
              <a:t> power to find the power of a test to detect a difference of 3 in the means if the two groups have standard deviations of 5 and 8 and the first group has a sample size of 20 and the second has a sample size of 40.  Assume we want to use a Satterthwaite approximation (Wilcoxon test of difference of means / different standard deviations).</a:t>
            </a:r>
          </a:p>
        </p:txBody>
      </p:sp>
    </p:spTree>
    <p:extLst>
      <p:ext uri="{BB962C8B-B14F-4D97-AF65-F5344CB8AC3E}">
        <p14:creationId xmlns:p14="http://schemas.microsoft.com/office/powerpoint/2010/main" val="326206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912"/>
            <a:ext cx="8583662"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5662"/>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from</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5662"/>
                <a:ext cx="8458200" cy="646331"/>
              </a:xfrm>
              <a:prstGeom prst="rect">
                <a:avLst/>
              </a:prstGeom>
              <a:blipFill>
                <a:blip r:embed="rId2"/>
                <a:stretch>
                  <a:fillRect t="-5660" b="-14151"/>
                </a:stretch>
              </a:blipFill>
            </p:spPr>
            <p:txBody>
              <a:bodyPr/>
              <a:lstStyle/>
              <a:p>
                <a:r>
                  <a:rPr lang="en-US">
                    <a:noFill/>
                  </a:rPr>
                  <a:t> </a:t>
                </a:r>
              </a:p>
            </p:txBody>
          </p:sp>
        </mc:Fallback>
      </mc:AlternateContent>
      <p:sp>
        <p:nvSpPr>
          <p:cNvPr id="5" name="TextBox 4"/>
          <p:cNvSpPr txBox="1"/>
          <p:nvPr/>
        </p:nvSpPr>
        <p:spPr>
          <a:xfrm>
            <a:off x="0" y="1921933"/>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675245" y="178706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675245" y="1787069"/>
                <a:ext cx="1514582" cy="769441"/>
              </a:xfrm>
              <a:prstGeom prst="rect">
                <a:avLst/>
              </a:prstGeom>
              <a:blipFill rotWithShape="0">
                <a:blip r:embed="rId3"/>
                <a:stretch>
                  <a:fillRect l="-4016" r="-402" b="-13492"/>
                </a:stretch>
              </a:blipFill>
            </p:spPr>
            <p:txBody>
              <a:bodyPr/>
              <a:lstStyle/>
              <a:p>
                <a:r>
                  <a:rPr lang="en-US">
                    <a:noFill/>
                  </a:rPr>
                  <a:t> </a:t>
                </a:r>
              </a:p>
            </p:txBody>
          </p:sp>
        </mc:Fallback>
      </mc:AlternateContent>
      <p:sp>
        <p:nvSpPr>
          <p:cNvPr id="10" name="TextBox 9"/>
          <p:cNvSpPr txBox="1"/>
          <p:nvPr/>
        </p:nvSpPr>
        <p:spPr>
          <a:xfrm>
            <a:off x="217714" y="2615625"/>
            <a:ext cx="88231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mc:AlternateContent xmlns:mc="http://schemas.openxmlformats.org/markup-compatibility/2006" xmlns:a14="http://schemas.microsoft.com/office/drawing/2010/main">
        <mc:Choice Requires="a14">
          <p:sp>
            <p:nvSpPr>
              <p:cNvPr id="13" name="TextBox 12"/>
              <p:cNvSpPr txBox="1"/>
              <p:nvPr/>
            </p:nvSpPr>
            <p:spPr>
              <a:xfrm>
                <a:off x="457200" y="4196620"/>
                <a:ext cx="3679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4196620"/>
                <a:ext cx="367986" cy="369332"/>
              </a:xfrm>
              <a:prstGeom prst="rect">
                <a:avLst/>
              </a:prstGeom>
              <a:blipFill rotWithShape="1">
                <a:blip r:embed="rId5"/>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3071652" y="5181085"/>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975,6</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654364" cy="38151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7030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1">
                <a:blip r:embed="rId7"/>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191000" y="43186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197504" y="4014073"/>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197504" y="4014073"/>
                <a:ext cx="670376" cy="369332"/>
              </a:xfrm>
              <a:prstGeom prst="rect">
                <a:avLst/>
              </a:prstGeom>
              <a:blipFill rotWithShape="0">
                <a:blip r:embed="rId8"/>
                <a:stretch>
                  <a:fillRect/>
                </a:stretch>
              </a:blipFill>
            </p:spPr>
            <p:txBody>
              <a:bodyPr/>
              <a:lstStyle/>
              <a:p>
                <a:r>
                  <a:rPr lang="en-US">
                    <a:noFill/>
                  </a:rPr>
                  <a:t> </a:t>
                </a:r>
              </a:p>
            </p:txBody>
          </p:sp>
        </mc:Fallback>
      </mc:AlternateContent>
      <p:sp>
        <p:nvSpPr>
          <p:cNvPr id="27" name="TextBox 26"/>
          <p:cNvSpPr txBox="1"/>
          <p:nvPr/>
        </p:nvSpPr>
        <p:spPr>
          <a:xfrm>
            <a:off x="5029200" y="3810000"/>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7 – 1 = 6</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90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a:t>
            </a:r>
          </a:p>
        </p:txBody>
      </p:sp>
      <p:cxnSp>
        <p:nvCxnSpPr>
          <p:cNvPr id="21" name="Straight Arrow Connector 20"/>
          <p:cNvCxnSpPr/>
          <p:nvPr/>
        </p:nvCxnSpPr>
        <p:spPr>
          <a:xfrm>
            <a:off x="905985" y="429559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483705" y="3966265"/>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83705" y="3966265"/>
                <a:ext cx="670376" cy="369332"/>
              </a:xfrm>
              <a:prstGeom prst="rect">
                <a:avLst/>
              </a:prstGeom>
              <a:blipFill rotWithShape="0">
                <a:blip r:embed="rId9"/>
                <a:stretch>
                  <a:fillRect/>
                </a:stretch>
              </a:blipFill>
            </p:spPr>
            <p:txBody>
              <a:bodyPr/>
              <a:lstStyle/>
              <a:p>
                <a:r>
                  <a:rPr lang="en-US">
                    <a:noFill/>
                  </a:rPr>
                  <a:t> </a:t>
                </a:r>
              </a:p>
            </p:txBody>
          </p:sp>
        </mc:Fallback>
      </mc:AlternateContent>
      <p:cxnSp>
        <p:nvCxnSpPr>
          <p:cNvPr id="28" name="Straight Connector 27"/>
          <p:cNvCxnSpPr/>
          <p:nvPr/>
        </p:nvCxnSpPr>
        <p:spPr>
          <a:xfrm>
            <a:off x="4090579" y="44059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54081" y="442628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832296"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832296" cy="381515"/>
              </a:xfrm>
              <a:prstGeom prst="rect">
                <a:avLst/>
              </a:prstGeom>
              <a:blipFill rotWithShape="0">
                <a:blip r:embed="rId10"/>
                <a:stretch>
                  <a:fillRect/>
                </a:stretch>
              </a:blipFill>
            </p:spPr>
            <p:txBody>
              <a:bodyPr/>
              <a:lstStyle/>
              <a:p>
                <a:r>
                  <a:rPr lang="en-US">
                    <a:noFill/>
                  </a:rPr>
                  <a:t> </a:t>
                </a:r>
              </a:p>
            </p:txBody>
          </p:sp>
        </mc:Fallback>
      </mc:AlternateContent>
      <p:cxnSp>
        <p:nvCxnSpPr>
          <p:cNvPr id="34" name="Straight Connector 33"/>
          <p:cNvCxnSpPr/>
          <p:nvPr/>
        </p:nvCxnSpPr>
        <p:spPr>
          <a:xfrm>
            <a:off x="1159446" y="493406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7934693" y="4899509"/>
            <a:ext cx="995686" cy="643976"/>
          </a:xfrm>
          <a:prstGeom prst="rect">
            <a:avLst/>
          </a:prstGeom>
        </p:spPr>
      </p:pic>
      <p:pic>
        <p:nvPicPr>
          <p:cNvPr id="17" name="Picture 16"/>
          <p:cNvPicPr>
            <a:picLocks noChangeAspect="1"/>
          </p:cNvPicPr>
          <p:nvPr/>
        </p:nvPicPr>
        <p:blipFill>
          <a:blip r:embed="rId12"/>
          <a:stretch>
            <a:fillRect/>
          </a:stretch>
        </p:blipFill>
        <p:spPr>
          <a:xfrm>
            <a:off x="5128346" y="4647613"/>
            <a:ext cx="2655505" cy="1066944"/>
          </a:xfrm>
          <a:prstGeom prst="rect">
            <a:avLst/>
          </a:prstGeom>
        </p:spPr>
      </p:pic>
    </p:spTree>
    <p:extLst>
      <p:ext uri="{BB962C8B-B14F-4D97-AF65-F5344CB8AC3E}">
        <p14:creationId xmlns:p14="http://schemas.microsoft.com/office/powerpoint/2010/main" val="15998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04800"/>
            <a:ext cx="8229600" cy="1173162"/>
          </a:xfrm>
        </p:spPr>
        <p:txBody>
          <a:bodyPr>
            <a:normAutofit fontScale="90000"/>
          </a:bodyPr>
          <a:lstStyle/>
          <a:p>
            <a:r>
              <a:rPr lang="en-US" sz="3600" dirty="0"/>
              <a:t>2. Test the claim that the mean writing score is equal to 50.  Write all 6 steps.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81791"/>
            <a:ext cx="4310844" cy="3271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81791"/>
            <a:ext cx="4319588" cy="3271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28600" y="5257800"/>
            <a:ext cx="8654244" cy="923330"/>
          </a:xfrm>
          <a:prstGeom prst="rect">
            <a:avLst/>
          </a:prstGeom>
          <a:noFill/>
        </p:spPr>
        <p:txBody>
          <a:bodyPr wrap="square" rtlCol="0">
            <a:spAutoFit/>
          </a:bodyPr>
          <a:lstStyle/>
          <a:p>
            <a:r>
              <a:rPr lang="en-US" dirty="0"/>
              <a:t>The histogram and q-q plot provide strong evidence of a left skew although the sample size of 200 should ensure that the means will be normally distributed (central limit theorem).  We will assume the scores are independent of one another and proceed with a t-test. </a:t>
            </a:r>
          </a:p>
        </p:txBody>
      </p:sp>
      <p:sp>
        <p:nvSpPr>
          <p:cNvPr id="6" name="TextBox 5">
            <a:extLst>
              <a:ext uri="{FF2B5EF4-FFF2-40B4-BE49-F238E27FC236}">
                <a16:creationId xmlns:a16="http://schemas.microsoft.com/office/drawing/2014/main" id="{CD3D2B33-86E7-4FA2-84F7-6992A1EB71B5}"/>
              </a:ext>
            </a:extLst>
          </p:cNvPr>
          <p:cNvSpPr txBox="1"/>
          <p:nvPr/>
        </p:nvSpPr>
        <p:spPr>
          <a:xfrm>
            <a:off x="1066800" y="6116598"/>
            <a:ext cx="8458200" cy="369332"/>
          </a:xfrm>
          <a:prstGeom prst="rect">
            <a:avLst/>
          </a:prstGeom>
          <a:noFill/>
        </p:spPr>
        <p:txBody>
          <a:bodyPr wrap="square" rtlCol="0">
            <a:spAutoFit/>
          </a:bodyPr>
          <a:lstStyle/>
          <a:p>
            <a:r>
              <a:rPr lang="en-US" dirty="0"/>
              <a:t>*A transformation is another option if it improves normality.</a:t>
            </a:r>
          </a:p>
        </p:txBody>
      </p:sp>
    </p:spTree>
    <p:extLst>
      <p:ext uri="{BB962C8B-B14F-4D97-AF65-F5344CB8AC3E}">
        <p14:creationId xmlns:p14="http://schemas.microsoft.com/office/powerpoint/2010/main" val="238979820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304800"/>
            <a:ext cx="8229600" cy="1173162"/>
          </a:xfrm>
        </p:spPr>
        <p:txBody>
          <a:bodyPr>
            <a:normAutofit fontScale="90000"/>
          </a:bodyPr>
          <a:lstStyle/>
          <a:p>
            <a:r>
              <a:rPr lang="en-US" sz="3600" dirty="0"/>
              <a:t>2. Test the claim that the mean writing score is equal to 50.  Write all 6 steps.</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684778" y="1300319"/>
                <a:ext cx="2446054" cy="691151"/>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𝑤𝑟𝑖𝑡𝑖𝑛𝑔</m:t>
                        </m:r>
                        <m:r>
                          <a:rPr lang="en-US" b="0" i="1" smtClean="0">
                            <a:latin typeface="Cambria Math"/>
                          </a:rPr>
                          <m:t> </m:t>
                        </m:r>
                      </m:sub>
                    </m:sSub>
                    <m:r>
                      <a:rPr lang="en-US" b="0" i="1" smtClean="0">
                        <a:latin typeface="Cambria Math"/>
                      </a:rPr>
                      <m:t>=50</m:t>
                    </m:r>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ea typeface="Cambria Math"/>
                            </a:rPr>
                            <m:t>𝑤𝑟𝑖𝑡𝑖𝑛𝑔</m:t>
                          </m:r>
                          <m:r>
                            <a:rPr lang="en-US" b="0" i="1" smtClean="0">
                              <a:latin typeface="Cambria Math"/>
                            </a:rPr>
                            <m:t> </m:t>
                          </m:r>
                        </m:sub>
                      </m:sSub>
                      <m:r>
                        <a:rPr lang="en-US" i="1">
                          <a:latin typeface="Cambria Math"/>
                          <a:ea typeface="Cambria Math"/>
                        </a:rPr>
                        <m:t>≠</m:t>
                      </m:r>
                      <m:r>
                        <a:rPr lang="en-US" b="0" i="1" smtClean="0">
                          <a:latin typeface="Cambria Math"/>
                          <a:ea typeface="Cambria Math"/>
                        </a:rPr>
                        <m:t>50</m:t>
                      </m:r>
                    </m:oMath>
                  </m:oMathPara>
                </a14:m>
                <a:endParaRPr lang="en-US" b="0" dirty="0"/>
              </a:p>
            </p:txBody>
          </p:sp>
        </mc:Choice>
        <mc:Fallback xmlns="">
          <p:sp>
            <p:nvSpPr>
              <p:cNvPr id="6" name="TextBox 5"/>
              <p:cNvSpPr txBox="1">
                <a:spLocks noRot="1" noChangeAspect="1" noMove="1" noResize="1" noEditPoints="1" noAdjustHandles="1" noChangeArrowheads="1" noChangeShapeType="1" noTextEdit="1"/>
              </p:cNvSpPr>
              <p:nvPr/>
            </p:nvSpPr>
            <p:spPr>
              <a:xfrm>
                <a:off x="684778" y="1300319"/>
                <a:ext cx="2446054" cy="691151"/>
              </a:xfrm>
              <a:prstGeom prst="rect">
                <a:avLst/>
              </a:prstGeom>
              <a:blipFill>
                <a:blip r:embed="rId2"/>
                <a:stretch>
                  <a:fillRect l="-1741" t="-3509" b="-4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2274" y="3771644"/>
                <a:ext cx="4509325" cy="12246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a:rPr>
                            <m:t>𝑡</m:t>
                          </m:r>
                        </m:e>
                        <m:sub>
                          <m:r>
                            <a:rPr lang="en-US" b="0" i="1" smtClean="0">
                              <a:latin typeface="Cambria Math"/>
                            </a:rPr>
                            <m:t>.975,199</m:t>
                          </m:r>
                        </m:sub>
                      </m:sSub>
                      <m:r>
                        <a:rPr lang="en-US" b="0" i="1" smtClean="0">
                          <a:latin typeface="Cambria Math"/>
                          <a:ea typeface="Cambria Math"/>
                        </a:rPr>
                        <m:t>≅</m:t>
                      </m:r>
                      <m:r>
                        <a:rPr lang="en-US" b="0" i="1" smtClean="0">
                          <a:latin typeface="Cambria Math" panose="02040503050406030204" pitchFamily="18" charset="0"/>
                          <a:ea typeface="Cambria Math" panose="02040503050406030204" pitchFamily="18" charset="0"/>
                        </a:rPr>
                        <m:t>±</m:t>
                      </m:r>
                      <m:r>
                        <a:rPr lang="en-US" b="0" i="1" smtClean="0">
                          <a:latin typeface="Cambria Math"/>
                          <a:ea typeface="Cambria Math"/>
                        </a:rPr>
                        <m:t>1.96</m:t>
                      </m:r>
                      <m:r>
                        <a:rPr lang="en-US" b="0" i="1" smtClean="0">
                          <a:latin typeface="Cambria Math" panose="02040503050406030204" pitchFamily="18" charset="0"/>
                          <a:ea typeface="Cambria Math"/>
                        </a:rPr>
                        <m:t> </m:t>
                      </m:r>
                    </m:oMath>
                  </m:oMathPara>
                </a14:m>
                <a:endParaRPr lang="en-US" b="0" i="1" dirty="0">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r>
                        <m:rPr>
                          <m:nor/>
                        </m:rPr>
                        <a:rPr lang="en-US" dirty="0"/>
                        <m:t>(</m:t>
                      </m:r>
                      <m:r>
                        <m:rPr>
                          <m:nor/>
                        </m:rPr>
                        <a:rPr lang="en-US" dirty="0"/>
                        <m:t>from</m:t>
                      </m:r>
                      <m:r>
                        <m:rPr>
                          <m:nor/>
                        </m:rPr>
                        <a:rPr lang="en-US" dirty="0"/>
                        <m:t> </m:t>
                      </m:r>
                      <m:r>
                        <m:rPr>
                          <m:nor/>
                        </m:rPr>
                        <a:rPr lang="en-US" b="0" i="0" dirty="0" smtClean="0"/>
                        <m:t>z</m:t>
                      </m:r>
                      <m:r>
                        <m:rPr>
                          <m:nor/>
                        </m:rPr>
                        <a:rPr lang="en-US" dirty="0"/>
                        <m:t> </m:t>
                      </m:r>
                      <m:r>
                        <m:rPr>
                          <m:nor/>
                        </m:rPr>
                        <a:rPr lang="en-US" dirty="0"/>
                        <m:t>distribution</m:t>
                      </m:r>
                      <m:r>
                        <m:rPr>
                          <m:nor/>
                        </m:rPr>
                        <a:rPr lang="en-US" dirty="0"/>
                        <m:t>)</m:t>
                      </m:r>
                    </m:oMath>
                  </m:oMathPara>
                </a14:m>
                <a:endParaRPr lang="en-US" dirty="0"/>
              </a:p>
              <a:p>
                <a:r>
                  <a:rPr lang="en-US" dirty="0"/>
                  <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a:rPr>
                          <m:t>𝑡</m:t>
                        </m:r>
                      </m:e>
                      <m:sub>
                        <m:r>
                          <a:rPr lang="en-US" i="1">
                            <a:latin typeface="Cambria Math"/>
                          </a:rPr>
                          <m:t>.975,199</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a:ea typeface="Cambria Math"/>
                      </a:rPr>
                      <m:t>1.9</m:t>
                    </m:r>
                    <m:r>
                      <a:rPr lang="en-US" b="0" i="1" smtClean="0">
                        <a:latin typeface="Cambria Math" panose="02040503050406030204" pitchFamily="18" charset="0"/>
                        <a:ea typeface="Cambria Math"/>
                      </a:rPr>
                      <m:t>7</m:t>
                    </m:r>
                  </m:oMath>
                </a14:m>
                <a:r>
                  <a:rPr lang="en-US" dirty="0"/>
                  <a:t> (from t distribution)</a:t>
                </a: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72274" y="3771644"/>
                <a:ext cx="4509325" cy="1224694"/>
              </a:xfrm>
              <a:prstGeom prst="rect">
                <a:avLst/>
              </a:prstGeom>
              <a:blipFill>
                <a:blip r:embed="rId3"/>
                <a:stretch>
                  <a:fillRect l="-1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85801" y="4922155"/>
                <a:ext cx="23841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:4.14</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85801" y="4922155"/>
                <a:ext cx="2384114"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5800" y="5476688"/>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a:rPr>
                        <m:t>&lt; .0001</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85800" y="5476688"/>
                <a:ext cx="23674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85801" y="6107668"/>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85801" y="6107668"/>
                <a:ext cx="1427057" cy="369332"/>
              </a:xfrm>
              <a:prstGeom prst="rect">
                <a:avLst/>
              </a:prstGeom>
              <a:blipFill rotWithShape="1">
                <a:blip r:embed="rId6"/>
                <a:stretch>
                  <a:fillRect b="-11475"/>
                </a:stretch>
              </a:blipFill>
            </p:spPr>
            <p:txBody>
              <a:bodyPr/>
              <a:lstStyle/>
              <a:p>
                <a:r>
                  <a:rPr lang="en-US">
                    <a:noFill/>
                  </a:rPr>
                  <a:t> </a:t>
                </a:r>
              </a:p>
            </p:txBody>
          </p:sp>
        </mc:Fallback>
      </mc:AlternateContent>
      <p:sp>
        <p:nvSpPr>
          <p:cNvPr id="11" name="TextBox 10"/>
          <p:cNvSpPr txBox="1"/>
          <p:nvPr/>
        </p:nvSpPr>
        <p:spPr>
          <a:xfrm>
            <a:off x="4940898" y="3935373"/>
            <a:ext cx="3733800" cy="2585323"/>
          </a:xfrm>
          <a:prstGeom prst="rect">
            <a:avLst/>
          </a:prstGeom>
          <a:noFill/>
        </p:spPr>
        <p:txBody>
          <a:bodyPr wrap="square" rtlCol="0">
            <a:spAutoFit/>
          </a:bodyPr>
          <a:lstStyle/>
          <a:p>
            <a:r>
              <a:rPr lang="en-US" dirty="0"/>
              <a:t>6. There is strong evidence to suggest at the alpha = .05 level of significance (p-value &lt; .0001) that the mean writing score is different than 50 points.  A 95% confidence interval for the true mean writing score is: </a:t>
            </a:r>
          </a:p>
          <a:p>
            <a:r>
              <a:rPr lang="en-US" dirty="0"/>
              <a:t>(51.5 points, 54.1 points). We can infer that the mean is not equal to 50 for the entire population of interest.</a:t>
            </a:r>
          </a:p>
        </p:txBody>
      </p:sp>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8844" y="2006546"/>
            <a:ext cx="1904752" cy="905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1524000"/>
            <a:ext cx="28003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E5BDF560-0E98-488C-8911-F3D510B96551}"/>
              </a:ext>
            </a:extLst>
          </p:cNvPr>
          <p:cNvPicPr>
            <a:picLocks noChangeAspect="1"/>
          </p:cNvPicPr>
          <p:nvPr/>
        </p:nvPicPr>
        <p:blipFill>
          <a:blip r:embed="rId9"/>
          <a:stretch>
            <a:fillRect/>
          </a:stretch>
        </p:blipFill>
        <p:spPr>
          <a:xfrm>
            <a:off x="843704" y="3106506"/>
            <a:ext cx="1447800" cy="701964"/>
          </a:xfrm>
          <a:prstGeom prst="rect">
            <a:avLst/>
          </a:prstGeom>
        </p:spPr>
      </p:pic>
      <p:pic>
        <p:nvPicPr>
          <p:cNvPr id="3" name="Picture 2">
            <a:extLst>
              <a:ext uri="{FF2B5EF4-FFF2-40B4-BE49-F238E27FC236}">
                <a16:creationId xmlns:a16="http://schemas.microsoft.com/office/drawing/2014/main" id="{7E53501E-7551-4E0A-8CB9-8CC58E1D51AF}"/>
              </a:ext>
            </a:extLst>
          </p:cNvPr>
          <p:cNvPicPr>
            <a:picLocks noChangeAspect="1"/>
          </p:cNvPicPr>
          <p:nvPr/>
        </p:nvPicPr>
        <p:blipFill>
          <a:blip r:embed="rId10"/>
          <a:stretch>
            <a:fillRect/>
          </a:stretch>
        </p:blipFill>
        <p:spPr>
          <a:xfrm>
            <a:off x="914400" y="1981200"/>
            <a:ext cx="3276600" cy="1123950"/>
          </a:xfrm>
          <a:prstGeom prst="rect">
            <a:avLst/>
          </a:prstGeom>
        </p:spPr>
      </p:pic>
      <p:pic>
        <p:nvPicPr>
          <p:cNvPr id="5" name="Picture 4">
            <a:extLst>
              <a:ext uri="{FF2B5EF4-FFF2-40B4-BE49-F238E27FC236}">
                <a16:creationId xmlns:a16="http://schemas.microsoft.com/office/drawing/2014/main" id="{46E173C1-C57B-4CD5-BD17-3D4AAADC8C9C}"/>
              </a:ext>
            </a:extLst>
          </p:cNvPr>
          <p:cNvPicPr>
            <a:picLocks noChangeAspect="1"/>
          </p:cNvPicPr>
          <p:nvPr/>
        </p:nvPicPr>
        <p:blipFill>
          <a:blip r:embed="rId11"/>
          <a:stretch>
            <a:fillRect/>
          </a:stretch>
        </p:blipFill>
        <p:spPr>
          <a:xfrm>
            <a:off x="4505449" y="3131474"/>
            <a:ext cx="4181351" cy="694622"/>
          </a:xfrm>
          <a:prstGeom prst="rect">
            <a:avLst/>
          </a:prstGeom>
        </p:spPr>
      </p:pic>
      <p:sp>
        <p:nvSpPr>
          <p:cNvPr id="12" name="Rectangle 11">
            <a:extLst>
              <a:ext uri="{FF2B5EF4-FFF2-40B4-BE49-F238E27FC236}">
                <a16:creationId xmlns:a16="http://schemas.microsoft.com/office/drawing/2014/main" id="{89C29555-0781-4DD3-B037-04289E05856B}"/>
              </a:ext>
            </a:extLst>
          </p:cNvPr>
          <p:cNvSpPr/>
          <p:nvPr/>
        </p:nvSpPr>
        <p:spPr>
          <a:xfrm>
            <a:off x="1367252" y="3427491"/>
            <a:ext cx="844092" cy="2695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C7C4C9-4CDC-41C0-9E67-F2497CC01CC9}"/>
              </a:ext>
            </a:extLst>
          </p:cNvPr>
          <p:cNvSpPr/>
          <p:nvPr/>
        </p:nvSpPr>
        <p:spPr>
          <a:xfrm>
            <a:off x="4953000" y="2487400"/>
            <a:ext cx="685800" cy="3326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7D7DFF8-D9FA-4053-9D8B-862516616819}"/>
              </a:ext>
            </a:extLst>
          </p:cNvPr>
          <p:cNvSpPr/>
          <p:nvPr/>
        </p:nvSpPr>
        <p:spPr>
          <a:xfrm>
            <a:off x="5633723" y="2487400"/>
            <a:ext cx="636659" cy="3326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FDE9FF4-6D6C-48DF-AADD-AF69CF91D337}"/>
              </a:ext>
            </a:extLst>
          </p:cNvPr>
          <p:cNvSpPr/>
          <p:nvPr/>
        </p:nvSpPr>
        <p:spPr>
          <a:xfrm>
            <a:off x="5257800" y="3436054"/>
            <a:ext cx="1371600" cy="2695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89D8D04-EC57-4079-988C-1E2E55078B3B}"/>
              </a:ext>
            </a:extLst>
          </p:cNvPr>
          <p:cNvCxnSpPr>
            <a:cxnSpLocks/>
          </p:cNvCxnSpPr>
          <p:nvPr/>
        </p:nvCxnSpPr>
        <p:spPr>
          <a:xfrm>
            <a:off x="1758644" y="3704870"/>
            <a:ext cx="689405" cy="6624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86B320-4954-4E51-B7BB-EFBBE7E74770}"/>
              </a:ext>
            </a:extLst>
          </p:cNvPr>
          <p:cNvCxnSpPr>
            <a:cxnSpLocks/>
            <a:endCxn id="41" idx="7"/>
          </p:cNvCxnSpPr>
          <p:nvPr/>
        </p:nvCxnSpPr>
        <p:spPr>
          <a:xfrm flipH="1">
            <a:off x="2863480" y="2844211"/>
            <a:ext cx="2952340" cy="27197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AA9C137-C9D3-493D-B182-CA160B2B81A7}"/>
              </a:ext>
            </a:extLst>
          </p:cNvPr>
          <p:cNvSpPr/>
          <p:nvPr/>
        </p:nvSpPr>
        <p:spPr>
          <a:xfrm>
            <a:off x="2042200" y="4367303"/>
            <a:ext cx="902638"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98DE9378-9333-467C-AB73-1056632560F7}"/>
              </a:ext>
            </a:extLst>
          </p:cNvPr>
          <p:cNvCxnSpPr>
            <a:cxnSpLocks/>
            <a:endCxn id="42" idx="0"/>
          </p:cNvCxnSpPr>
          <p:nvPr/>
        </p:nvCxnSpPr>
        <p:spPr>
          <a:xfrm flipH="1">
            <a:off x="2767775" y="2844212"/>
            <a:ext cx="2258604" cy="21127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4B895EA-F3A5-48F6-A4B1-6B08B190E528}"/>
              </a:ext>
            </a:extLst>
          </p:cNvPr>
          <p:cNvCxnSpPr>
            <a:cxnSpLocks/>
            <a:stCxn id="17" idx="2"/>
            <a:endCxn id="43" idx="0"/>
          </p:cNvCxnSpPr>
          <p:nvPr/>
        </p:nvCxnSpPr>
        <p:spPr>
          <a:xfrm>
            <a:off x="5943600" y="3705585"/>
            <a:ext cx="219497" cy="191651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ABC918F-EF03-4A34-A823-A6CA02261BAC}"/>
              </a:ext>
            </a:extLst>
          </p:cNvPr>
          <p:cNvSpPr/>
          <p:nvPr/>
        </p:nvSpPr>
        <p:spPr>
          <a:xfrm>
            <a:off x="2042200" y="5514099"/>
            <a:ext cx="962189"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6C9AC-8989-482B-8C26-0693837A58FF}"/>
              </a:ext>
            </a:extLst>
          </p:cNvPr>
          <p:cNvSpPr/>
          <p:nvPr/>
        </p:nvSpPr>
        <p:spPr>
          <a:xfrm>
            <a:off x="2411122" y="4956958"/>
            <a:ext cx="713306"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61496FB-A512-4B96-8991-1D6BF73394B0}"/>
              </a:ext>
            </a:extLst>
          </p:cNvPr>
          <p:cNvSpPr/>
          <p:nvPr/>
        </p:nvSpPr>
        <p:spPr>
          <a:xfrm>
            <a:off x="4892044" y="5622096"/>
            <a:ext cx="2542106"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46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 presetClass="exit" presetSubtype="0" fill="hold" grpId="1" nodeType="withEffect">
                                  <p:stCondLst>
                                    <p:cond delay="0"/>
                                  </p:stCondLst>
                                  <p:childTnLst>
                                    <p:set>
                                      <p:cBhvr>
                                        <p:cTn id="51" dur="1" fill="hold">
                                          <p:stCondLst>
                                            <p:cond delay="0"/>
                                          </p:stCondLst>
                                        </p:cTn>
                                        <p:tgtEl>
                                          <p:spTgt spid="1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 presetClass="exit" presetSubtype="0" fill="hold" nodeType="withEffect">
                                  <p:stCondLst>
                                    <p:cond delay="0"/>
                                  </p:stCondLst>
                                  <p:childTnLst>
                                    <p:set>
                                      <p:cBhvr>
                                        <p:cTn id="79" dur="1" fill="hold">
                                          <p:stCondLst>
                                            <p:cond delay="0"/>
                                          </p:stCondLst>
                                        </p:cTn>
                                        <p:tgtEl>
                                          <p:spTgt spid="22"/>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4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6"/>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animBg="1"/>
      <p:bldP spid="12" grpId="1" animBg="1"/>
      <p:bldP spid="15" grpId="0" animBg="1"/>
      <p:bldP spid="15" grpId="1" animBg="1"/>
      <p:bldP spid="16" grpId="0" animBg="1"/>
      <p:bldP spid="16" grpId="1" animBg="1"/>
      <p:bldP spid="17" grpId="0" animBg="1"/>
      <p:bldP spid="26" grpId="0" animBg="1"/>
      <p:bldP spid="26" grpId="1" animBg="1"/>
      <p:bldP spid="41" grpId="0" animBg="1"/>
      <p:bldP spid="41" grpId="1" animBg="1"/>
      <p:bldP spid="42" grpId="0" animBg="1"/>
      <p:bldP spid="42" grpId="1" animBg="1"/>
      <p:bldP spid="43"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73162"/>
          </a:xfrm>
        </p:spPr>
        <p:txBody>
          <a:bodyPr>
            <a:normAutofit fontScale="90000"/>
          </a:bodyPr>
          <a:lstStyle/>
          <a:p>
            <a:r>
              <a:rPr lang="en-US" sz="2800" dirty="0"/>
              <a:t>3. Test the claim that the mean writing score is different for males and females.  Include all 6 steps.  </a:t>
            </a: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3405352"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068" y="1600200"/>
            <a:ext cx="4530399"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7200" y="4267200"/>
            <a:ext cx="8281267" cy="1754326"/>
          </a:xfrm>
          <a:prstGeom prst="rect">
            <a:avLst/>
          </a:prstGeom>
          <a:noFill/>
        </p:spPr>
        <p:txBody>
          <a:bodyPr wrap="square" rtlCol="0">
            <a:spAutoFit/>
          </a:bodyPr>
          <a:lstStyle/>
          <a:p>
            <a:r>
              <a:rPr lang="en-US" dirty="0"/>
              <a:t>While there is not significant evidence that the male writing scores (female = 0) are not normally distributed, the histograms and q-q plots provide evidence of a left skewed distribution of writing scores for females (female = 1).  However, since there are 91 in the male group and 109 in the female group, the Central Limit Theorem will ensure that means from these distributions are normally distributed thus making the t-test robust to the normality assumption.  </a:t>
            </a:r>
          </a:p>
        </p:txBody>
      </p:sp>
      <p:sp>
        <p:nvSpPr>
          <p:cNvPr id="3" name="TextBox 2">
            <a:extLst>
              <a:ext uri="{FF2B5EF4-FFF2-40B4-BE49-F238E27FC236}">
                <a16:creationId xmlns:a16="http://schemas.microsoft.com/office/drawing/2014/main" id="{051C4598-C2AA-4E44-889A-DBDF8579B19B}"/>
              </a:ext>
            </a:extLst>
          </p:cNvPr>
          <p:cNvSpPr txBox="1"/>
          <p:nvPr/>
        </p:nvSpPr>
        <p:spPr>
          <a:xfrm>
            <a:off x="420511" y="6103370"/>
            <a:ext cx="8458200" cy="646331"/>
          </a:xfrm>
          <a:prstGeom prst="rect">
            <a:avLst/>
          </a:prstGeom>
          <a:noFill/>
        </p:spPr>
        <p:txBody>
          <a:bodyPr wrap="square" rtlCol="0">
            <a:spAutoFit/>
          </a:bodyPr>
          <a:lstStyle/>
          <a:p>
            <a:r>
              <a:rPr lang="en-US" dirty="0"/>
              <a:t>*A transformation is another option if it improves normality and makes variances more equal.</a:t>
            </a:r>
          </a:p>
        </p:txBody>
      </p:sp>
    </p:spTree>
    <p:extLst>
      <p:ext uri="{BB962C8B-B14F-4D97-AF65-F5344CB8AC3E}">
        <p14:creationId xmlns:p14="http://schemas.microsoft.com/office/powerpoint/2010/main" val="364421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sz="3100" dirty="0"/>
              <a:t>3. Test the claim that the mean writing score is different for males and females.  Include all 6 steps.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024" y="5465776"/>
            <a:ext cx="4231576" cy="1239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3532909"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quot;No&quot; Symbol 3"/>
          <p:cNvSpPr/>
          <p:nvPr/>
        </p:nvSpPr>
        <p:spPr>
          <a:xfrm>
            <a:off x="623454" y="1066800"/>
            <a:ext cx="2895600" cy="23622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00200"/>
            <a:ext cx="36671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2400" y="3352800"/>
            <a:ext cx="8763000" cy="1754326"/>
          </a:xfrm>
          <a:prstGeom prst="rect">
            <a:avLst/>
          </a:prstGeom>
          <a:noFill/>
        </p:spPr>
        <p:txBody>
          <a:bodyPr wrap="square" rtlCol="0">
            <a:spAutoFit/>
          </a:bodyPr>
          <a:lstStyle/>
          <a:p>
            <a:r>
              <a:rPr lang="en-US" dirty="0"/>
              <a:t>The histograms on the last slide were somewhat inconclusive on the question of equality of variances.  For this reason, we seek secondary evidence in the form of a formal hypothesis test. Since there is evidence that the writing scores are not normally distributed, the Brown-Forsythe test of equality of variance should be used instead of the F-Test.  There is significant evidence at the alpha = .05 level of significance (p-value = .0022) to suggest that the variance of the male writing scores is different from that of the females.   </a:t>
            </a:r>
          </a:p>
        </p:txBody>
      </p:sp>
      <p:sp>
        <p:nvSpPr>
          <p:cNvPr id="9" name="Rectangle 8"/>
          <p:cNvSpPr/>
          <p:nvPr/>
        </p:nvSpPr>
        <p:spPr>
          <a:xfrm>
            <a:off x="52815" y="4984359"/>
            <a:ext cx="4738253" cy="1754326"/>
          </a:xfrm>
          <a:prstGeom prst="rect">
            <a:avLst/>
          </a:prstGeom>
        </p:spPr>
        <p:txBody>
          <a:bodyPr wrap="square">
            <a:spAutoFit/>
          </a:bodyPr>
          <a:lstStyle/>
          <a:p>
            <a:r>
              <a:rPr lang="en-US" dirty="0"/>
              <a:t>There is some evidence that the standard deviations are different; therefore, since the Welch’s t-test is nearly as powerful as the Student t-test even when the standard deviations are the same, we will proceed with the Welch’s test of the difference of means.</a:t>
            </a:r>
          </a:p>
        </p:txBody>
      </p:sp>
      <p:sp>
        <p:nvSpPr>
          <p:cNvPr id="7" name="Right Arrow 6"/>
          <p:cNvSpPr/>
          <p:nvPr/>
        </p:nvSpPr>
        <p:spPr>
          <a:xfrm>
            <a:off x="4343400" y="6324600"/>
            <a:ext cx="416624" cy="22860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BAE5AD-7C36-4264-A119-5EA2F7E7C1E9}"/>
              </a:ext>
            </a:extLst>
          </p:cNvPr>
          <p:cNvSpPr/>
          <p:nvPr/>
        </p:nvSpPr>
        <p:spPr>
          <a:xfrm>
            <a:off x="7848600" y="2286000"/>
            <a:ext cx="457200" cy="2286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113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fade">
                                      <p:cBhvr>
                                        <p:cTn id="3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9" grpId="0"/>
      <p:bldP spid="7" grpId="0" animBg="1"/>
      <p:bldP spid="10" grpId="0" animBg="1"/>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47AC007-D871-4B65-B76D-2E7EA1091000}"/>
                  </a:ext>
                </a:extLst>
              </p:cNvPr>
              <p:cNvSpPr txBox="1"/>
              <p:nvPr/>
            </p:nvSpPr>
            <p:spPr>
              <a:xfrm>
                <a:off x="359452" y="4478078"/>
                <a:ext cx="4572777" cy="947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.975,169.71</m:t>
                          </m:r>
                        </m:sub>
                      </m:sSub>
                      <m:r>
                        <a:rPr lang="en-US" b="0" i="1" smtClean="0">
                          <a:latin typeface="Cambria Math"/>
                          <a:ea typeface="Cambria Math"/>
                        </a:rPr>
                        <m:t>≅</m:t>
                      </m:r>
                      <m:r>
                        <a:rPr lang="en-US" b="0" i="1" smtClean="0">
                          <a:latin typeface="Cambria Math" panose="02040503050406030204" pitchFamily="18" charset="0"/>
                          <a:ea typeface="Cambria Math" panose="02040503050406030204" pitchFamily="18" charset="0"/>
                        </a:rPr>
                        <m:t>±</m:t>
                      </m:r>
                      <m:r>
                        <a:rPr lang="en-US" b="0" i="1" smtClean="0">
                          <a:latin typeface="Cambria Math"/>
                          <a:ea typeface="Cambria Math"/>
                        </a:rPr>
                        <m:t>1.96</m:t>
                      </m:r>
                    </m:oMath>
                  </m:oMathPara>
                </a14:m>
                <a:endParaRPr lang="en-US" dirty="0"/>
              </a:p>
              <a:p>
                <a:r>
                  <a:rPr lang="en-US" dirty="0"/>
                  <a:t>(from z distribution)</a:t>
                </a:r>
              </a:p>
              <a:p>
                <a:r>
                  <a:rPr lang="en-US" dirty="0"/>
                  <a:t>OR </a:t>
                </a:r>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a:latin typeface="Cambria Math" panose="02040503050406030204" pitchFamily="18" charset="0"/>
                          </a:rPr>
                        </m:ctrlPr>
                      </m:sSubPr>
                      <m:e>
                        <m:r>
                          <a:rPr lang="en-US" i="1">
                            <a:latin typeface="Cambria Math"/>
                          </a:rPr>
                          <m:t>𝑡</m:t>
                        </m:r>
                      </m:e>
                      <m:sub>
                        <m:r>
                          <a:rPr lang="en-US" i="1">
                            <a:latin typeface="Cambria Math"/>
                          </a:rPr>
                          <m:t>.975,1</m:t>
                        </m:r>
                        <m:r>
                          <a:rPr lang="en-US" b="0" i="1" smtClean="0">
                            <a:latin typeface="Cambria Math" panose="02040503050406030204" pitchFamily="18" charset="0"/>
                          </a:rPr>
                          <m:t>69.71</m:t>
                        </m:r>
                      </m:sub>
                    </m:sSub>
                    <m:r>
                      <a:rPr lang="en-US" i="1">
                        <a:latin typeface="Cambria Math" panose="02040503050406030204" pitchFamily="18" charset="0"/>
                      </a:rPr>
                      <m:t>=</m:t>
                    </m:r>
                    <m:r>
                      <m:rPr>
                        <m:nor/>
                      </m:rPr>
                      <a:rPr lang="en-US">
                        <a:latin typeface="Cambria Math" panose="02040503050406030204" pitchFamily="18" charset="0"/>
                        <a:ea typeface="Cambria Math" panose="02040503050406030204" pitchFamily="18" charset="0"/>
                      </a:rPr>
                      <m:t>±</m:t>
                    </m:r>
                    <m:r>
                      <a:rPr lang="en-US" i="1">
                        <a:latin typeface="Cambria Math"/>
                        <a:ea typeface="Cambria Math"/>
                      </a:rPr>
                      <m:t>1.9</m:t>
                    </m:r>
                    <m:r>
                      <a:rPr lang="en-US" i="1">
                        <a:latin typeface="Cambria Math" panose="02040503050406030204" pitchFamily="18" charset="0"/>
                        <a:ea typeface="Cambria Math"/>
                      </a:rPr>
                      <m:t>7</m:t>
                    </m:r>
                  </m:oMath>
                </a14:m>
                <a:r>
                  <a:rPr lang="en-US" dirty="0"/>
                  <a:t> (from t distribution)</a:t>
                </a:r>
              </a:p>
            </p:txBody>
          </p:sp>
        </mc:Choice>
        <mc:Fallback xmlns="">
          <p:sp>
            <p:nvSpPr>
              <p:cNvPr id="45" name="TextBox 44">
                <a:extLst>
                  <a:ext uri="{FF2B5EF4-FFF2-40B4-BE49-F238E27FC236}">
                    <a16:creationId xmlns:a16="http://schemas.microsoft.com/office/drawing/2014/main" id="{747AC007-D871-4B65-B76D-2E7EA1091000}"/>
                  </a:ext>
                </a:extLst>
              </p:cNvPr>
              <p:cNvSpPr txBox="1">
                <a:spLocks noRot="1" noChangeAspect="1" noMove="1" noResize="1" noEditPoints="1" noAdjustHandles="1" noChangeArrowheads="1" noChangeShapeType="1" noTextEdit="1"/>
              </p:cNvSpPr>
              <p:nvPr/>
            </p:nvSpPr>
            <p:spPr>
              <a:xfrm>
                <a:off x="359452" y="4478078"/>
                <a:ext cx="4572777" cy="947695"/>
              </a:xfrm>
              <a:prstGeom prst="rect">
                <a:avLst/>
              </a:prstGeom>
              <a:blipFill>
                <a:blip r:embed="rId2"/>
                <a:stretch>
                  <a:fillRect l="-1200" b="-9032"/>
                </a:stretch>
              </a:blipFill>
            </p:spPr>
            <p:txBody>
              <a:bodyPr/>
              <a:lstStyle/>
              <a:p>
                <a:r>
                  <a:rPr lang="en-US">
                    <a:noFill/>
                  </a:rPr>
                  <a:t> </a:t>
                </a:r>
              </a:p>
            </p:txBody>
          </p:sp>
        </mc:Fallback>
      </mc:AlternateContent>
      <p:sp>
        <p:nvSpPr>
          <p:cNvPr id="4" name="Title 1"/>
          <p:cNvSpPr>
            <a:spLocks noGrp="1"/>
          </p:cNvSpPr>
          <p:nvPr>
            <p:ph type="title"/>
          </p:nvPr>
        </p:nvSpPr>
        <p:spPr>
          <a:xfrm>
            <a:off x="457200" y="152400"/>
            <a:ext cx="8229600" cy="1143000"/>
          </a:xfrm>
        </p:spPr>
        <p:txBody>
          <a:bodyPr>
            <a:normAutofit fontScale="90000"/>
          </a:bodyPr>
          <a:lstStyle/>
          <a:p>
            <a:r>
              <a:rPr lang="en-US" sz="3100" dirty="0"/>
              <a:t>3. Test the claim that the mean writing score is different for males and females.  Include all 6 steps. </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64" y="2898133"/>
            <a:ext cx="3761836" cy="110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429164" y="1211633"/>
                <a:ext cx="2728311" cy="690830"/>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𝑓𝑒𝑚𝑎𝑙𝑒</m:t>
                        </m:r>
                        <m:r>
                          <a:rPr lang="en-US" b="0" i="1" smtClean="0">
                            <a:latin typeface="Cambria Math"/>
                          </a:rPr>
                          <m:t>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𝑚𝑎𝑙𝑒</m:t>
                        </m:r>
                        <m:r>
                          <a:rPr lang="en-US" b="0" i="1" smtClean="0">
                            <a:latin typeface="Cambria Math"/>
                          </a:rPr>
                          <m:t> </m:t>
                        </m:r>
                      </m:sub>
                    </m:sSub>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𝑓𝑒𝑚𝑎𝑙𝑒</m:t>
                          </m:r>
                          <m:r>
                            <a:rPr lang="en-US" b="0" i="1" smtClean="0">
                              <a:latin typeface="Cambria Math"/>
                            </a:rPr>
                            <m:t> </m:t>
                          </m:r>
                        </m:sub>
                      </m:sSub>
                      <m:r>
                        <a:rPr lang="en-US" i="1">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𝜇</m:t>
                          </m:r>
                        </m:e>
                        <m:sub>
                          <m:r>
                            <a:rPr lang="en-US" b="0" i="1" smtClean="0">
                              <a:latin typeface="Cambria Math"/>
                            </a:rPr>
                            <m:t>𝑚𝑎𝑙𝑒</m:t>
                          </m:r>
                          <m:r>
                            <a:rPr lang="en-US" b="0" i="1" smtClean="0">
                              <a:latin typeface="Cambria Math"/>
                            </a:rPr>
                            <m:t> </m:t>
                          </m:r>
                        </m:sub>
                      </m:sSub>
                    </m:oMath>
                  </m:oMathPara>
                </a14:m>
                <a:endParaRPr lang="en-US" b="0" dirty="0"/>
              </a:p>
            </p:txBody>
          </p:sp>
        </mc:Choice>
        <mc:Fallback xmlns="">
          <p:sp>
            <p:nvSpPr>
              <p:cNvPr id="7" name="TextBox 6"/>
              <p:cNvSpPr txBox="1">
                <a:spLocks noRot="1" noChangeAspect="1" noMove="1" noResize="1" noEditPoints="1" noAdjustHandles="1" noChangeArrowheads="1" noChangeShapeType="1" noTextEdit="1"/>
              </p:cNvSpPr>
              <p:nvPr/>
            </p:nvSpPr>
            <p:spPr>
              <a:xfrm>
                <a:off x="429164" y="1211633"/>
                <a:ext cx="2728311" cy="690830"/>
              </a:xfrm>
              <a:prstGeom prst="rect">
                <a:avLst/>
              </a:prstGeom>
              <a:blipFill>
                <a:blip r:embed="rId4"/>
                <a:stretch>
                  <a:fillRect l="-1563" t="-3540" b="-44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06971" y="3936580"/>
                <a:ext cx="4143169" cy="646331"/>
              </a:xfrm>
              <a:prstGeom prst="rect">
                <a:avLst/>
              </a:prstGeom>
              <a:noFill/>
            </p:spPr>
            <p:txBody>
              <a:bodyPr wrap="square" rtlCol="0">
                <a:spAutoFit/>
              </a:bodyPr>
              <a:lstStyle/>
              <a:p>
                <a14:m>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oMath>
                </a14:m>
                <a:r>
                  <a:rPr lang="en-US" dirty="0"/>
                  <a:t> (run t-test to get Satterthwaite DF)</a:t>
                </a:r>
              </a:p>
            </p:txBody>
          </p:sp>
        </mc:Choice>
        <mc:Fallback xmlns="">
          <p:sp>
            <p:nvSpPr>
              <p:cNvPr id="8" name="TextBox 7"/>
              <p:cNvSpPr txBox="1">
                <a:spLocks noRot="1" noChangeAspect="1" noMove="1" noResize="1" noEditPoints="1" noAdjustHandles="1" noChangeArrowheads="1" noChangeShapeType="1" noTextEdit="1"/>
              </p:cNvSpPr>
              <p:nvPr/>
            </p:nvSpPr>
            <p:spPr>
              <a:xfrm>
                <a:off x="406971" y="3936580"/>
                <a:ext cx="4143169" cy="646331"/>
              </a:xfrm>
              <a:prstGeom prst="rect">
                <a:avLst/>
              </a:prstGeom>
              <a:blipFill>
                <a:blip r:embed="rId5"/>
                <a:stretch>
                  <a:fillRect l="-132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01539" y="5419304"/>
                <a:ext cx="2557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:−3.66</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01539" y="5419304"/>
                <a:ext cx="255723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7923" y="5798382"/>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a:rPr>
                        <m:t>= .0003</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77923" y="5798382"/>
                <a:ext cx="23674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01539" y="6177460"/>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01539" y="6177460"/>
                <a:ext cx="1427057" cy="369332"/>
              </a:xfrm>
              <a:prstGeom prst="rect">
                <a:avLst/>
              </a:prstGeom>
              <a:blipFill>
                <a:blip r:embed="rId8"/>
                <a:stretch>
                  <a:fillRect b="-13115"/>
                </a:stretch>
              </a:blipFill>
            </p:spPr>
            <p:txBody>
              <a:bodyPr/>
              <a:lstStyle/>
              <a:p>
                <a:r>
                  <a:rPr lang="en-US">
                    <a:noFill/>
                  </a:rPr>
                  <a:t> </a:t>
                </a:r>
              </a:p>
            </p:txBody>
          </p:sp>
        </mc:Fallback>
      </mc:AlternateContent>
      <p:sp>
        <p:nvSpPr>
          <p:cNvPr id="12" name="TextBox 11"/>
          <p:cNvSpPr txBox="1"/>
          <p:nvPr/>
        </p:nvSpPr>
        <p:spPr>
          <a:xfrm>
            <a:off x="4713182" y="3449229"/>
            <a:ext cx="4278418" cy="3139321"/>
          </a:xfrm>
          <a:prstGeom prst="rect">
            <a:avLst/>
          </a:prstGeom>
          <a:noFill/>
        </p:spPr>
        <p:txBody>
          <a:bodyPr wrap="square" rtlCol="0">
            <a:spAutoFit/>
          </a:bodyPr>
          <a:lstStyle/>
          <a:p>
            <a:r>
              <a:rPr lang="en-US" dirty="0"/>
              <a:t>6. There is strong evidence to suggest at the alpha = .05 level of significance (p-value = .0003) that the mean writing score of female high school students in the U.S. is different than the mean writing score of males. (Note the inference to the broader population.)  This was an observational study; thus, no causal inference can be deduced.  A 95% confidence interval for this difference is: (2.2 points, 7.5 points)-the positive difference.</a:t>
            </a:r>
          </a:p>
        </p:txBody>
      </p:sp>
      <p:pic>
        <p:nvPicPr>
          <p:cNvPr id="2" name="Picture 1">
            <a:extLst>
              <a:ext uri="{FF2B5EF4-FFF2-40B4-BE49-F238E27FC236}">
                <a16:creationId xmlns:a16="http://schemas.microsoft.com/office/drawing/2014/main" id="{0A3FACB0-8C10-4CDE-8B3E-FFE52B2C6FD1}"/>
              </a:ext>
            </a:extLst>
          </p:cNvPr>
          <p:cNvPicPr>
            <a:picLocks noChangeAspect="1"/>
          </p:cNvPicPr>
          <p:nvPr/>
        </p:nvPicPr>
        <p:blipFill>
          <a:blip r:embed="rId9"/>
          <a:stretch>
            <a:fillRect/>
          </a:stretch>
        </p:blipFill>
        <p:spPr>
          <a:xfrm>
            <a:off x="584094" y="2073295"/>
            <a:ext cx="2905125" cy="838200"/>
          </a:xfrm>
          <a:prstGeom prst="rect">
            <a:avLst/>
          </a:prstGeom>
        </p:spPr>
      </p:pic>
      <p:pic>
        <p:nvPicPr>
          <p:cNvPr id="3" name="Picture 2">
            <a:extLst>
              <a:ext uri="{FF2B5EF4-FFF2-40B4-BE49-F238E27FC236}">
                <a16:creationId xmlns:a16="http://schemas.microsoft.com/office/drawing/2014/main" id="{7D10813D-F672-44B8-84D5-DBAEAE5F656E}"/>
              </a:ext>
            </a:extLst>
          </p:cNvPr>
          <p:cNvPicPr>
            <a:picLocks noChangeAspect="1"/>
          </p:cNvPicPr>
          <p:nvPr/>
        </p:nvPicPr>
        <p:blipFill>
          <a:blip r:embed="rId10"/>
          <a:stretch>
            <a:fillRect/>
          </a:stretch>
        </p:blipFill>
        <p:spPr>
          <a:xfrm>
            <a:off x="4191000" y="1201105"/>
            <a:ext cx="3562350" cy="1171575"/>
          </a:xfrm>
          <a:prstGeom prst="rect">
            <a:avLst/>
          </a:prstGeom>
        </p:spPr>
      </p:pic>
      <p:pic>
        <p:nvPicPr>
          <p:cNvPr id="6" name="Picture 5">
            <a:extLst>
              <a:ext uri="{FF2B5EF4-FFF2-40B4-BE49-F238E27FC236}">
                <a16:creationId xmlns:a16="http://schemas.microsoft.com/office/drawing/2014/main" id="{3FB84960-904A-4FEE-AD96-ED4799B9EF65}"/>
              </a:ext>
            </a:extLst>
          </p:cNvPr>
          <p:cNvPicPr>
            <a:picLocks noChangeAspect="1"/>
          </p:cNvPicPr>
          <p:nvPr/>
        </p:nvPicPr>
        <p:blipFill>
          <a:blip r:embed="rId11"/>
          <a:stretch>
            <a:fillRect/>
          </a:stretch>
        </p:blipFill>
        <p:spPr>
          <a:xfrm>
            <a:off x="7983643" y="1201105"/>
            <a:ext cx="942975" cy="371475"/>
          </a:xfrm>
          <a:prstGeom prst="rect">
            <a:avLst/>
          </a:prstGeom>
        </p:spPr>
      </p:pic>
      <p:pic>
        <p:nvPicPr>
          <p:cNvPr id="13" name="Picture 12">
            <a:extLst>
              <a:ext uri="{FF2B5EF4-FFF2-40B4-BE49-F238E27FC236}">
                <a16:creationId xmlns:a16="http://schemas.microsoft.com/office/drawing/2014/main" id="{C4463F6E-0098-4C4C-AC52-C08E5448CAF1}"/>
              </a:ext>
            </a:extLst>
          </p:cNvPr>
          <p:cNvPicPr>
            <a:picLocks noChangeAspect="1"/>
          </p:cNvPicPr>
          <p:nvPr/>
        </p:nvPicPr>
        <p:blipFill>
          <a:blip r:embed="rId12"/>
          <a:stretch>
            <a:fillRect/>
          </a:stretch>
        </p:blipFill>
        <p:spPr>
          <a:xfrm>
            <a:off x="4453890" y="2496376"/>
            <a:ext cx="4133850" cy="981075"/>
          </a:xfrm>
          <a:prstGeom prst="rect">
            <a:avLst/>
          </a:prstGeom>
        </p:spPr>
      </p:pic>
      <p:sp>
        <p:nvSpPr>
          <p:cNvPr id="14" name="Rectangle 13">
            <a:extLst>
              <a:ext uri="{FF2B5EF4-FFF2-40B4-BE49-F238E27FC236}">
                <a16:creationId xmlns:a16="http://schemas.microsoft.com/office/drawing/2014/main" id="{4D71D701-5C1C-4A8E-92D8-B2490CB7BEF4}"/>
              </a:ext>
            </a:extLst>
          </p:cNvPr>
          <p:cNvSpPr/>
          <p:nvPr/>
        </p:nvSpPr>
        <p:spPr>
          <a:xfrm>
            <a:off x="3558888" y="3595019"/>
            <a:ext cx="632112" cy="312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C12629A-BA79-4240-985C-FFC066271055}"/>
              </a:ext>
            </a:extLst>
          </p:cNvPr>
          <p:cNvCxnSpPr>
            <a:cxnSpLocks/>
            <a:stCxn id="14" idx="2"/>
            <a:endCxn id="16" idx="7"/>
          </p:cNvCxnSpPr>
          <p:nvPr/>
        </p:nvCxnSpPr>
        <p:spPr>
          <a:xfrm flipH="1">
            <a:off x="2701430" y="3907164"/>
            <a:ext cx="1173514" cy="197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A37494F-1430-42C9-8F73-6CAAB4843BC4}"/>
              </a:ext>
            </a:extLst>
          </p:cNvPr>
          <p:cNvSpPr/>
          <p:nvPr/>
        </p:nvSpPr>
        <p:spPr>
          <a:xfrm>
            <a:off x="2003183" y="5834487"/>
            <a:ext cx="818047"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DA5DC5-3708-4E49-9532-56FE31C18603}"/>
              </a:ext>
            </a:extLst>
          </p:cNvPr>
          <p:cNvSpPr/>
          <p:nvPr/>
        </p:nvSpPr>
        <p:spPr>
          <a:xfrm>
            <a:off x="2980011" y="3599765"/>
            <a:ext cx="582636" cy="307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75AEE62-6F76-4B82-9D99-24CF1FE1BE8E}"/>
              </a:ext>
            </a:extLst>
          </p:cNvPr>
          <p:cNvCxnSpPr>
            <a:cxnSpLocks/>
            <a:stCxn id="17" idx="2"/>
            <a:endCxn id="19" idx="7"/>
          </p:cNvCxnSpPr>
          <p:nvPr/>
        </p:nvCxnSpPr>
        <p:spPr>
          <a:xfrm flipH="1">
            <a:off x="2907780" y="3907165"/>
            <a:ext cx="363549" cy="15547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7B0A3B4-23CB-4564-A3FC-1152882D0630}"/>
              </a:ext>
            </a:extLst>
          </p:cNvPr>
          <p:cNvSpPr/>
          <p:nvPr/>
        </p:nvSpPr>
        <p:spPr>
          <a:xfrm>
            <a:off x="2090517" y="5405458"/>
            <a:ext cx="957483" cy="38574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BF7B20C-515C-41DB-ACC1-E6953C4A2BAB}"/>
              </a:ext>
            </a:extLst>
          </p:cNvPr>
          <p:cNvSpPr/>
          <p:nvPr/>
        </p:nvSpPr>
        <p:spPr>
          <a:xfrm>
            <a:off x="8317018" y="1364957"/>
            <a:ext cx="558018" cy="2076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D0B6C35-C3E7-4A1F-8367-07C915FF3454}"/>
              </a:ext>
            </a:extLst>
          </p:cNvPr>
          <p:cNvCxnSpPr>
            <a:cxnSpLocks/>
            <a:stCxn id="20" idx="2"/>
            <a:endCxn id="22" idx="0"/>
          </p:cNvCxnSpPr>
          <p:nvPr/>
        </p:nvCxnSpPr>
        <p:spPr>
          <a:xfrm flipH="1">
            <a:off x="2485637" y="1572581"/>
            <a:ext cx="6110390" cy="34815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B77C6DB-9BDC-459B-9B3C-C30BC464FF24}"/>
              </a:ext>
            </a:extLst>
          </p:cNvPr>
          <p:cNvSpPr/>
          <p:nvPr/>
        </p:nvSpPr>
        <p:spPr>
          <a:xfrm>
            <a:off x="2384832" y="3595020"/>
            <a:ext cx="595178" cy="3060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28BD50-0DF0-4839-A07A-086F0F6DF8AF}"/>
              </a:ext>
            </a:extLst>
          </p:cNvPr>
          <p:cNvSpPr/>
          <p:nvPr/>
        </p:nvSpPr>
        <p:spPr>
          <a:xfrm>
            <a:off x="2063493" y="5054121"/>
            <a:ext cx="844287" cy="34040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3CBED71-8AF6-4D05-BC87-A51DA03220CF}"/>
              </a:ext>
            </a:extLst>
          </p:cNvPr>
          <p:cNvCxnSpPr>
            <a:cxnSpLocks/>
            <a:stCxn id="23" idx="3"/>
            <a:endCxn id="25" idx="3"/>
          </p:cNvCxnSpPr>
          <p:nvPr/>
        </p:nvCxnSpPr>
        <p:spPr>
          <a:xfrm flipV="1">
            <a:off x="2980010" y="1599883"/>
            <a:ext cx="4016203" cy="21481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F40A649-DF5F-4DF3-8B36-40B911755F02}"/>
              </a:ext>
            </a:extLst>
          </p:cNvPr>
          <p:cNvSpPr/>
          <p:nvPr/>
        </p:nvSpPr>
        <p:spPr>
          <a:xfrm>
            <a:off x="6889188" y="1256310"/>
            <a:ext cx="730812" cy="40252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29D7D22-1A55-44FA-A90A-F2A94EACE6E3}"/>
              </a:ext>
            </a:extLst>
          </p:cNvPr>
          <p:cNvSpPr/>
          <p:nvPr/>
        </p:nvSpPr>
        <p:spPr>
          <a:xfrm>
            <a:off x="6204758" y="3231431"/>
            <a:ext cx="958041" cy="217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3D91EAC6-38DF-49A1-9330-98F0E7AEA5BD}"/>
              </a:ext>
            </a:extLst>
          </p:cNvPr>
          <p:cNvCxnSpPr>
            <a:cxnSpLocks/>
            <a:stCxn id="12" idx="0"/>
          </p:cNvCxnSpPr>
          <p:nvPr/>
        </p:nvCxnSpPr>
        <p:spPr>
          <a:xfrm>
            <a:off x="6852391" y="3449229"/>
            <a:ext cx="168440" cy="2395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275E28-FDD9-4CA4-829D-427CFF73FF9D}"/>
              </a:ext>
            </a:extLst>
          </p:cNvPr>
          <p:cNvSpPr/>
          <p:nvPr/>
        </p:nvSpPr>
        <p:spPr>
          <a:xfrm>
            <a:off x="5932968" y="5878485"/>
            <a:ext cx="2339836" cy="47489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58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4"/>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5"/>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1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 presetClass="exit" presetSubtype="0" fill="hold" grpId="1" nodeType="withEffect">
                                  <p:stCondLst>
                                    <p:cond delay="0"/>
                                  </p:stCondLst>
                                  <p:childTnLst>
                                    <p:set>
                                      <p:cBhvr>
                                        <p:cTn id="95" dur="1" fill="hold">
                                          <p:stCondLst>
                                            <p:cond delay="0"/>
                                          </p:stCondLst>
                                        </p:cTn>
                                        <p:tgtEl>
                                          <p:spTgt spid="14"/>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6"/>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5"/>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 grpId="0"/>
      <p:bldP spid="8" grpId="0"/>
      <p:bldP spid="9" grpId="0"/>
      <p:bldP spid="10" grpId="0"/>
      <p:bldP spid="11" grpId="0"/>
      <p:bldP spid="12" grpId="0"/>
      <p:bldP spid="14" grpId="0" animBg="1"/>
      <p:bldP spid="14" grpId="1" animBg="1"/>
      <p:bldP spid="16" grpId="0" animBg="1"/>
      <p:bldP spid="16" grpId="1" animBg="1"/>
      <p:bldP spid="17" grpId="0" animBg="1"/>
      <p:bldP spid="17" grpId="1" animBg="1"/>
      <p:bldP spid="19" grpId="0" animBg="1"/>
      <p:bldP spid="19" grpId="1" animBg="1"/>
      <p:bldP spid="20" grpId="0" animBg="1"/>
      <p:bldP spid="20" grpId="1" animBg="1"/>
      <p:bldP spid="23" grpId="0" animBg="1"/>
      <p:bldP spid="23" grpId="1" animBg="1"/>
      <p:bldP spid="22" grpId="0" animBg="1"/>
      <p:bldP spid="22" grpId="1" animBg="1"/>
      <p:bldP spid="25" grpId="0" animBg="1"/>
      <p:bldP spid="25" grpId="1" animBg="1"/>
      <p:bldP spid="37" grpId="0" animBg="1"/>
      <p:bldP spid="39"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7"/>
            <a:ext cx="8991600" cy="1249361"/>
          </a:xfrm>
        </p:spPr>
        <p:txBody>
          <a:bodyPr>
            <a:normAutofit fontScale="90000"/>
          </a:bodyPr>
          <a:lstStyle/>
          <a:p>
            <a:r>
              <a:rPr lang="en-US" sz="2800" dirty="0"/>
              <a:t>3. Test the claim that the mean writing score is different for males and females.  Include all 6 steps. </a:t>
            </a:r>
            <a:br>
              <a:rPr lang="en-US" sz="2800" dirty="0"/>
            </a:br>
            <a:r>
              <a:rPr lang="en-US" sz="2800" dirty="0"/>
              <a:t>Welch’s t-test vs. alternative solution: Nonparametric</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4585896"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97548" y="4724400"/>
            <a:ext cx="2895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998" y="2362200"/>
            <a:ext cx="2625257" cy="4121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5695462" y="4630174"/>
            <a:ext cx="2168769" cy="170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7A56DF-941D-4D15-9036-B74BE0380F80}"/>
              </a:ext>
            </a:extLst>
          </p:cNvPr>
          <p:cNvSpPr/>
          <p:nvPr/>
        </p:nvSpPr>
        <p:spPr>
          <a:xfrm>
            <a:off x="6032143" y="6230374"/>
            <a:ext cx="1228969" cy="170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FDAA33-4240-4AE6-AD2E-29A077F2483B}"/>
              </a:ext>
            </a:extLst>
          </p:cNvPr>
          <p:cNvPicPr>
            <a:picLocks noChangeAspect="1"/>
          </p:cNvPicPr>
          <p:nvPr/>
        </p:nvPicPr>
        <p:blipFill>
          <a:blip r:embed="rId4"/>
          <a:stretch>
            <a:fillRect/>
          </a:stretch>
        </p:blipFill>
        <p:spPr>
          <a:xfrm>
            <a:off x="5297557" y="1485900"/>
            <a:ext cx="2971800" cy="800100"/>
          </a:xfrm>
          <a:prstGeom prst="rect">
            <a:avLst/>
          </a:prstGeom>
        </p:spPr>
      </p:pic>
    </p:spTree>
    <p:extLst>
      <p:ext uri="{BB962C8B-B14F-4D97-AF65-F5344CB8AC3E}">
        <p14:creationId xmlns:p14="http://schemas.microsoft.com/office/powerpoint/2010/main" val="12941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7" grpId="0" animBg="1"/>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4. There are 4 unique race categories. Test to see if the 1</a:t>
            </a:r>
            <a:r>
              <a:rPr lang="en-US" sz="2400" baseline="30000" dirty="0"/>
              <a:t>st</a:t>
            </a:r>
            <a:r>
              <a:rPr lang="en-US" sz="2400" dirty="0"/>
              <a:t> race has a different mean writing score than the 4</a:t>
            </a:r>
            <a:r>
              <a:rPr lang="en-US" sz="2400" baseline="30000" dirty="0"/>
              <a:t>th</a:t>
            </a:r>
            <a:r>
              <a:rPr lang="en-US" sz="2400" dirty="0"/>
              <a:t> race.</a:t>
            </a:r>
            <a:br>
              <a:rPr lang="en-US" sz="2400" dirty="0"/>
            </a:br>
            <a:endParaRPr lang="en-US" sz="2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70" y="1143000"/>
            <a:ext cx="4020763" cy="3043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51" y="4186238"/>
            <a:ext cx="3030163" cy="2044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199" y="2830368"/>
            <a:ext cx="1890979" cy="1441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1742" y="2818845"/>
            <a:ext cx="1905000" cy="1452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4410" y="1153968"/>
            <a:ext cx="1920767" cy="153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91742" y="1143000"/>
            <a:ext cx="1943100" cy="155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00223" y="4255133"/>
            <a:ext cx="5243777" cy="2031325"/>
          </a:xfrm>
          <a:prstGeom prst="rect">
            <a:avLst/>
          </a:prstGeom>
          <a:noFill/>
        </p:spPr>
        <p:txBody>
          <a:bodyPr wrap="square" rtlCol="0">
            <a:spAutoFit/>
          </a:bodyPr>
          <a:lstStyle/>
          <a:p>
            <a:r>
              <a:rPr lang="en-US" dirty="0"/>
              <a:t>While the only histogram that provides strong evidence (n = 145 and a considerable left skew) against normality is race = 4, the histograms of the small sample sizes of the other groups do not provide strong evidence that their distributions are also not normal. Since the sample sizes are small, we will proceed with the Kruskal-Wallis nonparametric test.   </a:t>
            </a:r>
          </a:p>
        </p:txBody>
      </p:sp>
      <p:sp>
        <p:nvSpPr>
          <p:cNvPr id="10" name="TextBox 9">
            <a:extLst>
              <a:ext uri="{FF2B5EF4-FFF2-40B4-BE49-F238E27FC236}">
                <a16:creationId xmlns:a16="http://schemas.microsoft.com/office/drawing/2014/main" id="{07146218-99DF-4EDE-BCE8-A94783E13CBB}"/>
              </a:ext>
            </a:extLst>
          </p:cNvPr>
          <p:cNvSpPr txBox="1"/>
          <p:nvPr/>
        </p:nvSpPr>
        <p:spPr>
          <a:xfrm>
            <a:off x="48659" y="6230396"/>
            <a:ext cx="9067800" cy="369332"/>
          </a:xfrm>
          <a:prstGeom prst="rect">
            <a:avLst/>
          </a:prstGeom>
          <a:noFill/>
        </p:spPr>
        <p:txBody>
          <a:bodyPr wrap="square" rtlCol="0">
            <a:spAutoFit/>
          </a:bodyPr>
          <a:lstStyle/>
          <a:p>
            <a:r>
              <a:rPr lang="en-US" dirty="0"/>
              <a:t>*A transformation is another option if it improves normality and makes variances more equal.</a:t>
            </a:r>
          </a:p>
        </p:txBody>
      </p:sp>
    </p:spTree>
    <p:extLst>
      <p:ext uri="{BB962C8B-B14F-4D97-AF65-F5344CB8AC3E}">
        <p14:creationId xmlns:p14="http://schemas.microsoft.com/office/powerpoint/2010/main" val="291486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fade">
                                      <p:cBhvr>
                                        <p:cTn id="17" dur="500"/>
                                        <p:tgtEl>
                                          <p:spTgt spid="8199"/>
                                        </p:tgtEl>
                                      </p:cBhvr>
                                    </p:animEffect>
                                  </p:childTnLst>
                                </p:cTn>
                              </p:par>
                              <p:par>
                                <p:cTn id="18" presetID="10" presetClass="entr" presetSubtype="0" fill="hold" nodeType="withEffect">
                                  <p:stCondLst>
                                    <p:cond delay="0"/>
                                  </p:stCondLst>
                                  <p:childTnLst>
                                    <p:set>
                                      <p:cBhvr>
                                        <p:cTn id="19" dur="1" fill="hold">
                                          <p:stCondLst>
                                            <p:cond delay="0"/>
                                          </p:stCondLst>
                                        </p:cTn>
                                        <p:tgtEl>
                                          <p:spTgt spid="8197"/>
                                        </p:tgtEl>
                                        <p:attrNameLst>
                                          <p:attrName>style.visibility</p:attrName>
                                        </p:attrNameLst>
                                      </p:cBhvr>
                                      <p:to>
                                        <p:strVal val="visible"/>
                                      </p:to>
                                    </p:set>
                                    <p:animEffect transition="in" filter="fade">
                                      <p:cBhvr>
                                        <p:cTn id="20" dur="500"/>
                                        <p:tgtEl>
                                          <p:spTgt spid="8197"/>
                                        </p:tgtEl>
                                      </p:cBhvr>
                                    </p:animEffect>
                                  </p:childTnLst>
                                </p:cTn>
                              </p:par>
                              <p:par>
                                <p:cTn id="21" presetID="10"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animEffect transition="in" filter="fade">
                                      <p:cBhvr>
                                        <p:cTn id="23" dur="500"/>
                                        <p:tgtEl>
                                          <p:spTgt spid="8196"/>
                                        </p:tgtEl>
                                      </p:cBhvr>
                                    </p:animEffect>
                                  </p:childTnLst>
                                </p:cTn>
                              </p:par>
                              <p:par>
                                <p:cTn id="24" presetID="10" presetClass="entr" presetSubtype="0" fill="hold" nodeType="withEffect">
                                  <p:stCondLst>
                                    <p:cond delay="0"/>
                                  </p:stCondLst>
                                  <p:childTnLst>
                                    <p:set>
                                      <p:cBhvr>
                                        <p:cTn id="25" dur="1" fill="hold">
                                          <p:stCondLst>
                                            <p:cond delay="0"/>
                                          </p:stCondLst>
                                        </p:cTn>
                                        <p:tgtEl>
                                          <p:spTgt spid="8198"/>
                                        </p:tgtEl>
                                        <p:attrNameLst>
                                          <p:attrName>style.visibility</p:attrName>
                                        </p:attrNameLst>
                                      </p:cBhvr>
                                      <p:to>
                                        <p:strVal val="visible"/>
                                      </p:to>
                                    </p:set>
                                    <p:animEffect transition="in" filter="fade">
                                      <p:cBhvr>
                                        <p:cTn id="26" dur="500"/>
                                        <p:tgtEl>
                                          <p:spTgt spid="81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4. There are 4 unique race categories.  Test to see if the 1</a:t>
            </a:r>
            <a:r>
              <a:rPr lang="en-US" sz="2400" baseline="30000" dirty="0"/>
              <a:t>st</a:t>
            </a:r>
            <a:r>
              <a:rPr lang="en-US" sz="2400" dirty="0"/>
              <a:t> race has a different mean writing score than the 4</a:t>
            </a:r>
            <a:r>
              <a:rPr lang="en-US" sz="2400" baseline="30000" dirty="0"/>
              <a:t>th</a:t>
            </a:r>
            <a:r>
              <a:rPr lang="en-US" sz="2400" dirty="0"/>
              <a:t> race.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82" y="1261248"/>
            <a:ext cx="2552153" cy="193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219517" y="1206292"/>
            <a:ext cx="5857337" cy="1815882"/>
          </a:xfrm>
          <a:prstGeom prst="rect">
            <a:avLst/>
          </a:prstGeom>
          <a:noFill/>
        </p:spPr>
        <p:txBody>
          <a:bodyPr wrap="square" rtlCol="0">
            <a:spAutoFit/>
          </a:bodyPr>
          <a:lstStyle/>
          <a:p>
            <a:r>
              <a:rPr lang="en-US" sz="1600" dirty="0"/>
              <a:t>Again, given that the other groups have small sample sizes and there is no reason to believe the shape of the other races should be any different than the shape of the distribution of writing scores of race = 4, we will assume that the shapes (although maybe not the locations) of the distributions are the same.  For this reason we will conduct a Kruskal-Wallis Test and make our inference about the medians.    </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935" y="3752525"/>
            <a:ext cx="259720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72228" y="5570083"/>
            <a:ext cx="8874809" cy="954107"/>
          </a:xfrm>
          <a:prstGeom prst="rect">
            <a:avLst/>
          </a:prstGeom>
          <a:noFill/>
        </p:spPr>
        <p:txBody>
          <a:bodyPr wrap="square" rtlCol="0">
            <a:spAutoFit/>
          </a:bodyPr>
          <a:lstStyle/>
          <a:p>
            <a:r>
              <a:rPr lang="en-US" sz="1400" dirty="0"/>
              <a:t>There is sufficient evidence at the alpha = .05 level of significance (p-value &lt; .0001) that at least one of the medians is different between the race groups.  </a:t>
            </a:r>
          </a:p>
          <a:p>
            <a:r>
              <a:rPr lang="en-US" sz="1400" dirty="0"/>
              <a:t>Next, we shall test to see if the 1</a:t>
            </a:r>
            <a:r>
              <a:rPr lang="en-US" sz="1400" baseline="30000" dirty="0"/>
              <a:t>st</a:t>
            </a:r>
            <a:r>
              <a:rPr lang="en-US" sz="1400" dirty="0"/>
              <a:t> race has a different median than the 4</a:t>
            </a:r>
            <a:r>
              <a:rPr lang="en-US" sz="1400" baseline="30000" dirty="0"/>
              <a:t>th</a:t>
            </a:r>
            <a:r>
              <a:rPr lang="en-US" sz="1400" dirty="0"/>
              <a:t> race.  A multiple comparison adjustment is not needed here since our hypothesis was formulated before we looked at the data. </a:t>
            </a:r>
          </a:p>
        </p:txBody>
      </p:sp>
      <p:pic>
        <p:nvPicPr>
          <p:cNvPr id="3" name="Picture 2">
            <a:extLst>
              <a:ext uri="{FF2B5EF4-FFF2-40B4-BE49-F238E27FC236}">
                <a16:creationId xmlns:a16="http://schemas.microsoft.com/office/drawing/2014/main" id="{3BAA3716-267C-4F77-B134-A57C14A81B34}"/>
              </a:ext>
            </a:extLst>
          </p:cNvPr>
          <p:cNvPicPr>
            <a:picLocks noChangeAspect="1"/>
          </p:cNvPicPr>
          <p:nvPr/>
        </p:nvPicPr>
        <p:blipFill>
          <a:blip r:embed="rId4"/>
          <a:stretch>
            <a:fillRect/>
          </a:stretch>
        </p:blipFill>
        <p:spPr>
          <a:xfrm>
            <a:off x="6248400" y="2961849"/>
            <a:ext cx="2200275" cy="771525"/>
          </a:xfrm>
          <a:prstGeom prst="rect">
            <a:avLst/>
          </a:prstGeom>
        </p:spPr>
      </p:pic>
      <p:sp>
        <p:nvSpPr>
          <p:cNvPr id="9" name="Rectangle 8">
            <a:extLst>
              <a:ext uri="{FF2B5EF4-FFF2-40B4-BE49-F238E27FC236}">
                <a16:creationId xmlns:a16="http://schemas.microsoft.com/office/drawing/2014/main" id="{ECE3F8F0-ABD2-4A1F-8D3D-51CDB94B3291}"/>
              </a:ext>
            </a:extLst>
          </p:cNvPr>
          <p:cNvSpPr/>
          <p:nvPr/>
        </p:nvSpPr>
        <p:spPr>
          <a:xfrm>
            <a:off x="7696200" y="4287428"/>
            <a:ext cx="846555" cy="340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D1242CA-C504-4DB0-9233-5762632E0D20}"/>
              </a:ext>
            </a:extLst>
          </p:cNvPr>
          <p:cNvCxnSpPr>
            <a:cxnSpLocks/>
            <a:stCxn id="9" idx="1"/>
            <a:endCxn id="17" idx="3"/>
          </p:cNvCxnSpPr>
          <p:nvPr/>
        </p:nvCxnSpPr>
        <p:spPr>
          <a:xfrm flipH="1">
            <a:off x="3449239" y="4457628"/>
            <a:ext cx="4246961" cy="671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56CECC8-1385-4415-969D-049AD1A42EC2}"/>
              </a:ext>
            </a:extLst>
          </p:cNvPr>
          <p:cNvSpPr/>
          <p:nvPr/>
        </p:nvSpPr>
        <p:spPr>
          <a:xfrm>
            <a:off x="2329181" y="4340158"/>
            <a:ext cx="1079397" cy="36296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A61D3F-4573-4BA4-ADF8-E0F26B82047C}"/>
                  </a:ext>
                </a:extLst>
              </p:cNvPr>
              <p:cNvSpPr txBox="1"/>
              <p:nvPr/>
            </p:nvSpPr>
            <p:spPr>
              <a:xfrm>
                <a:off x="172228" y="3198405"/>
                <a:ext cx="5586850" cy="668645"/>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rPr>
                          <m:t>1 </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𝑀𝑒𝑑𝑖𝑎𝑛</m:t>
                        </m:r>
                      </m:e>
                      <m:sub>
                        <m:r>
                          <a:rPr lang="en-US" b="0" i="1" smtClean="0">
                            <a:latin typeface="Cambria Math" panose="02040503050406030204" pitchFamily="18" charset="0"/>
                            <a:ea typeface="Cambria Math"/>
                          </a:rPr>
                          <m:t>2</m:t>
                        </m:r>
                        <m:r>
                          <a:rPr lang="en-US" i="1">
                            <a:latin typeface="Cambria Math"/>
                          </a:rPr>
                          <m:t>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𝑀𝑒𝑑𝑖𝑎𝑛</m:t>
                        </m:r>
                      </m:e>
                      <m:sub>
                        <m:r>
                          <a:rPr lang="en-US" b="0" i="1" smtClean="0">
                            <a:latin typeface="Cambria Math" panose="02040503050406030204" pitchFamily="18" charset="0"/>
                            <a:ea typeface="Cambria Math"/>
                          </a:rPr>
                          <m:t>3</m:t>
                        </m:r>
                        <m:r>
                          <a:rPr lang="en-US" i="1">
                            <a:latin typeface="Cambria Math"/>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ea typeface="Cambria Math"/>
                          </a:rPr>
                          <m:t>4</m:t>
                        </m:r>
                        <m:r>
                          <a:rPr lang="en-US" b="0" i="1" smtClean="0">
                            <a:latin typeface="Cambria Math"/>
                          </a:rPr>
                          <m:t> </m:t>
                        </m:r>
                      </m:sub>
                    </m:sSub>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panose="02040503050406030204" pitchFamily="18" charset="0"/>
                            </a:rPr>
                            <m:t>𝑖</m:t>
                          </m:r>
                          <m:r>
                            <a:rPr lang="en-US" b="0" i="1" smtClean="0">
                              <a:latin typeface="Cambria Math"/>
                            </a:rPr>
                            <m:t> </m:t>
                          </m:r>
                        </m:sub>
                      </m:sSub>
                      <m:r>
                        <a:rPr lang="en-US" i="1">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panose="02040503050406030204" pitchFamily="18" charset="0"/>
                            </a:rPr>
                            <m:t>𝑗</m:t>
                          </m:r>
                          <m:r>
                            <a:rPr lang="en-US" b="0" i="1" smtClean="0">
                              <a:latin typeface="Cambria Math"/>
                            </a:rPr>
                            <m:t> </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𝑠𝑜𝑚𝑒</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p:txBody>
          </p:sp>
        </mc:Choice>
        <mc:Fallback xmlns="">
          <p:sp>
            <p:nvSpPr>
              <p:cNvPr id="15" name="TextBox 14">
                <a:extLst>
                  <a:ext uri="{FF2B5EF4-FFF2-40B4-BE49-F238E27FC236}">
                    <a16:creationId xmlns:a16="http://schemas.microsoft.com/office/drawing/2014/main" id="{3CA61D3F-4573-4BA4-ADF8-E0F26B82047C}"/>
                  </a:ext>
                </a:extLst>
              </p:cNvPr>
              <p:cNvSpPr txBox="1">
                <a:spLocks noRot="1" noChangeAspect="1" noMove="1" noResize="1" noEditPoints="1" noAdjustHandles="1" noChangeArrowheads="1" noChangeShapeType="1" noTextEdit="1"/>
              </p:cNvSpPr>
              <p:nvPr/>
            </p:nvSpPr>
            <p:spPr>
              <a:xfrm>
                <a:off x="172228" y="3198405"/>
                <a:ext cx="5586850" cy="668645"/>
              </a:xfrm>
              <a:prstGeom prst="rect">
                <a:avLst/>
              </a:prstGeom>
              <a:blipFill>
                <a:blip r:embed="rId5"/>
                <a:stretch>
                  <a:fillRect l="-763" t="-4587" b="-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1762FD-60C1-4748-8CE5-2A921CA8DFF8}"/>
                  </a:ext>
                </a:extLst>
              </p:cNvPr>
              <p:cNvSpPr txBox="1"/>
              <p:nvPr/>
            </p:nvSpPr>
            <p:spPr>
              <a:xfrm>
                <a:off x="107243" y="3858615"/>
                <a:ext cx="28600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𝑠𝑘𝑖𝑝</m:t>
                      </m:r>
                    </m:oMath>
                  </m:oMathPara>
                </a14:m>
                <a:endParaRPr lang="en-US" dirty="0"/>
              </a:p>
            </p:txBody>
          </p:sp>
        </mc:Choice>
        <mc:Fallback xmlns="">
          <p:sp>
            <p:nvSpPr>
              <p:cNvPr id="16" name="TextBox 15">
                <a:extLst>
                  <a:ext uri="{FF2B5EF4-FFF2-40B4-BE49-F238E27FC236}">
                    <a16:creationId xmlns:a16="http://schemas.microsoft.com/office/drawing/2014/main" id="{5D1762FD-60C1-4748-8CE5-2A921CA8DFF8}"/>
                  </a:ext>
                </a:extLst>
              </p:cNvPr>
              <p:cNvSpPr txBox="1">
                <a:spLocks noRot="1" noChangeAspect="1" noMove="1" noResize="1" noEditPoints="1" noAdjustHandles="1" noChangeArrowheads="1" noChangeShapeType="1" noTextEdit="1"/>
              </p:cNvSpPr>
              <p:nvPr/>
            </p:nvSpPr>
            <p:spPr>
              <a:xfrm>
                <a:off x="107243" y="3858615"/>
                <a:ext cx="2860014" cy="369332"/>
              </a:xfrm>
              <a:prstGeom prst="rect">
                <a:avLst/>
              </a:prstGeom>
              <a:blipFill>
                <a:blip r:embed="rId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6AEF36-D8DD-4CC4-A971-CD845BAF4D5B}"/>
                  </a:ext>
                </a:extLst>
              </p:cNvPr>
              <p:cNvSpPr txBox="1"/>
              <p:nvPr/>
            </p:nvSpPr>
            <p:spPr>
              <a:xfrm>
                <a:off x="76200" y="4340158"/>
                <a:ext cx="3373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a:rPr>
                        <m:t>=</m:t>
                      </m:r>
                      <m:r>
                        <a:rPr lang="en-US" b="0" i="1" smtClean="0">
                          <a:latin typeface="Cambria Math" panose="02040503050406030204" pitchFamily="18" charset="0"/>
                        </a:rPr>
                        <m:t>22.1942</m:t>
                      </m:r>
                      <m:r>
                        <a:rPr lang="en-US" b="0" i="1" smtClean="0">
                          <a:latin typeface="Cambria Math"/>
                        </a:rPr>
                        <m:t> </m:t>
                      </m:r>
                    </m:oMath>
                  </m:oMathPara>
                </a14:m>
                <a:endParaRPr lang="en-US" dirty="0"/>
              </a:p>
            </p:txBody>
          </p:sp>
        </mc:Choice>
        <mc:Fallback xmlns="">
          <p:sp>
            <p:nvSpPr>
              <p:cNvPr id="17" name="TextBox 16">
                <a:extLst>
                  <a:ext uri="{FF2B5EF4-FFF2-40B4-BE49-F238E27FC236}">
                    <a16:creationId xmlns:a16="http://schemas.microsoft.com/office/drawing/2014/main" id="{726AEF36-D8DD-4CC4-A971-CD845BAF4D5B}"/>
                  </a:ext>
                </a:extLst>
              </p:cNvPr>
              <p:cNvSpPr txBox="1">
                <a:spLocks noRot="1" noChangeAspect="1" noMove="1" noResize="1" noEditPoints="1" noAdjustHandles="1" noChangeArrowheads="1" noChangeShapeType="1" noTextEdit="1"/>
              </p:cNvSpPr>
              <p:nvPr/>
            </p:nvSpPr>
            <p:spPr>
              <a:xfrm>
                <a:off x="76200" y="4340158"/>
                <a:ext cx="3373039" cy="369332"/>
              </a:xfrm>
              <a:prstGeom prst="rect">
                <a:avLst/>
              </a:prstGeom>
              <a:blipFill>
                <a:blip r:embed="rId7"/>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011206-612E-4F8C-BE29-84C5995BF17E}"/>
                  </a:ext>
                </a:extLst>
              </p:cNvPr>
              <p:cNvSpPr txBox="1"/>
              <p:nvPr/>
            </p:nvSpPr>
            <p:spPr>
              <a:xfrm>
                <a:off x="76200" y="4796411"/>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panose="02040503050406030204" pitchFamily="18" charset="0"/>
                        </a:rPr>
                        <m:t>&lt;</m:t>
                      </m:r>
                      <m:r>
                        <a:rPr lang="en-US" b="0" i="1" smtClean="0">
                          <a:latin typeface="Cambria Math"/>
                        </a:rPr>
                        <m:t> .000</m:t>
                      </m:r>
                      <m:r>
                        <a:rPr lang="en-US" b="0" i="1" smtClean="0">
                          <a:latin typeface="Cambria Math" panose="02040503050406030204" pitchFamily="18" charset="0"/>
                        </a:rPr>
                        <m:t>1</m:t>
                      </m:r>
                    </m:oMath>
                  </m:oMathPara>
                </a14:m>
                <a:endParaRPr lang="en-US" dirty="0"/>
              </a:p>
            </p:txBody>
          </p:sp>
        </mc:Choice>
        <mc:Fallback xmlns="">
          <p:sp>
            <p:nvSpPr>
              <p:cNvPr id="18" name="TextBox 17">
                <a:extLst>
                  <a:ext uri="{FF2B5EF4-FFF2-40B4-BE49-F238E27FC236}">
                    <a16:creationId xmlns:a16="http://schemas.microsoft.com/office/drawing/2014/main" id="{72011206-612E-4F8C-BE29-84C5995BF17E}"/>
                  </a:ext>
                </a:extLst>
              </p:cNvPr>
              <p:cNvSpPr txBox="1">
                <a:spLocks noRot="1" noChangeAspect="1" noMove="1" noResize="1" noEditPoints="1" noAdjustHandles="1" noChangeArrowheads="1" noChangeShapeType="1" noTextEdit="1"/>
              </p:cNvSpPr>
              <p:nvPr/>
            </p:nvSpPr>
            <p:spPr>
              <a:xfrm>
                <a:off x="76200" y="4796411"/>
                <a:ext cx="236744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74E49D-26C1-411E-807D-E33B7AA092D6}"/>
                  </a:ext>
                </a:extLst>
              </p:cNvPr>
              <p:cNvSpPr txBox="1"/>
              <p:nvPr/>
            </p:nvSpPr>
            <p:spPr>
              <a:xfrm>
                <a:off x="76200" y="5235059"/>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9" name="TextBox 18">
                <a:extLst>
                  <a:ext uri="{FF2B5EF4-FFF2-40B4-BE49-F238E27FC236}">
                    <a16:creationId xmlns:a16="http://schemas.microsoft.com/office/drawing/2014/main" id="{8774E49D-26C1-411E-807D-E33B7AA092D6}"/>
                  </a:ext>
                </a:extLst>
              </p:cNvPr>
              <p:cNvSpPr txBox="1">
                <a:spLocks noRot="1" noChangeAspect="1" noMove="1" noResize="1" noEditPoints="1" noAdjustHandles="1" noChangeArrowheads="1" noChangeShapeType="1" noTextEdit="1"/>
              </p:cNvSpPr>
              <p:nvPr/>
            </p:nvSpPr>
            <p:spPr>
              <a:xfrm>
                <a:off x="76200" y="5235059"/>
                <a:ext cx="1427057" cy="369332"/>
              </a:xfrm>
              <a:prstGeom prst="rect">
                <a:avLst/>
              </a:prstGeom>
              <a:blipFill>
                <a:blip r:embed="rId9"/>
                <a:stretch>
                  <a:fillRect b="-13333"/>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5708A23-5F77-405E-A836-180F519A8FB4}"/>
              </a:ext>
            </a:extLst>
          </p:cNvPr>
          <p:cNvCxnSpPr>
            <a:cxnSpLocks/>
            <a:stCxn id="36" idx="1"/>
            <a:endCxn id="31" idx="6"/>
          </p:cNvCxnSpPr>
          <p:nvPr/>
        </p:nvCxnSpPr>
        <p:spPr>
          <a:xfrm flipH="1" flipV="1">
            <a:off x="2647929" y="4991901"/>
            <a:ext cx="5048271" cy="2813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4AA97BC-4A49-4C01-9A32-3144C872EAC4}"/>
              </a:ext>
            </a:extLst>
          </p:cNvPr>
          <p:cNvSpPr/>
          <p:nvPr/>
        </p:nvSpPr>
        <p:spPr>
          <a:xfrm>
            <a:off x="1371600" y="4839501"/>
            <a:ext cx="1276329"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15FD7B-B694-483D-ADD2-AF5BA67D3571}"/>
              </a:ext>
            </a:extLst>
          </p:cNvPr>
          <p:cNvSpPr/>
          <p:nvPr/>
        </p:nvSpPr>
        <p:spPr>
          <a:xfrm>
            <a:off x="7696200" y="5079325"/>
            <a:ext cx="846555" cy="387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5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Effect transition="in" filter="fade">
                                      <p:cBhvr>
                                        <p:cTn id="21" dur="500"/>
                                        <p:tgtEl>
                                          <p:spTgt spid="92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 presetClass="exit" presetSubtype="0" fill="hold" nodeType="withEffect">
                                  <p:stCondLst>
                                    <p:cond delay="0"/>
                                  </p:stCondLst>
                                  <p:childTnLst>
                                    <p:set>
                                      <p:cBhvr>
                                        <p:cTn id="56" dur="1" fill="hold">
                                          <p:stCondLst>
                                            <p:cond delay="0"/>
                                          </p:stCondLst>
                                        </p:cTn>
                                        <p:tgtEl>
                                          <p:spTgt spid="2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9" grpId="1" animBg="1"/>
      <p:bldP spid="13" grpId="0" animBg="1"/>
      <p:bldP spid="13" grpId="1" animBg="1"/>
      <p:bldP spid="15" grpId="0"/>
      <p:bldP spid="16" grpId="0"/>
      <p:bldP spid="17" grpId="0"/>
      <p:bldP spid="18" grpId="0"/>
      <p:bldP spid="19" grpId="0"/>
      <p:bldP spid="31" grpId="0" animBg="1"/>
      <p:bldP spid="31" grpId="1" animBg="1"/>
      <p:bldP spid="36" grpId="0" animBg="1"/>
      <p:bldP spid="36" grpId="1"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4. There are 4 unique race categories.  Test to see if the 1</a:t>
            </a:r>
            <a:r>
              <a:rPr lang="en-US" sz="2400" baseline="30000" dirty="0"/>
              <a:t>st</a:t>
            </a:r>
            <a:r>
              <a:rPr lang="en-US" sz="2400" dirty="0"/>
              <a:t> race has a different mean writing score than the 4</a:t>
            </a:r>
            <a:r>
              <a:rPr lang="en-US" sz="2400" baseline="30000" dirty="0"/>
              <a:t>th</a:t>
            </a:r>
            <a:r>
              <a:rPr lang="en-US" sz="2400" dirty="0"/>
              <a:t> race.</a:t>
            </a:r>
          </a:p>
        </p:txBody>
      </p:sp>
      <p:sp>
        <p:nvSpPr>
          <p:cNvPr id="3" name="TextBox 2"/>
          <p:cNvSpPr txBox="1"/>
          <p:nvPr/>
        </p:nvSpPr>
        <p:spPr>
          <a:xfrm>
            <a:off x="838200" y="1491734"/>
            <a:ext cx="7086600" cy="369332"/>
          </a:xfrm>
          <a:prstGeom prst="rect">
            <a:avLst/>
          </a:prstGeom>
          <a:noFill/>
        </p:spPr>
        <p:txBody>
          <a:bodyPr wrap="square" rtlCol="0">
            <a:spAutoFit/>
          </a:bodyPr>
          <a:lstStyle/>
          <a:p>
            <a:pPr algn="ctr"/>
            <a:r>
              <a:rPr lang="en-US" dirty="0"/>
              <a:t>A Wilcoxon Rank Sum test will be performed between the two groups.  </a:t>
            </a:r>
          </a:p>
        </p:txBody>
      </p:sp>
      <mc:AlternateContent xmlns:mc="http://schemas.openxmlformats.org/markup-compatibility/2006" xmlns:a14="http://schemas.microsoft.com/office/drawing/2010/main">
        <mc:Choice Requires="a14">
          <p:sp>
            <p:nvSpPr>
              <p:cNvPr id="9" name="TextBox 8"/>
              <p:cNvSpPr txBox="1"/>
              <p:nvPr/>
            </p:nvSpPr>
            <p:spPr>
              <a:xfrm>
                <a:off x="344903" y="1861066"/>
                <a:ext cx="3137590" cy="668581"/>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rPr>
                          <m:t>1 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ea typeface="Cambria Math"/>
                          </a:rPr>
                          <m:t>4</m:t>
                        </m:r>
                        <m:r>
                          <a:rPr lang="en-US" b="0" i="1" smtClean="0">
                            <a:latin typeface="Cambria Math"/>
                          </a:rPr>
                          <m:t> </m:t>
                        </m:r>
                      </m:sub>
                    </m:sSub>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rPr>
                            <m:t>1 </m:t>
                          </m:r>
                        </m:sub>
                      </m:sSub>
                      <m:r>
                        <a:rPr lang="en-US" i="1">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rPr>
                            <m:t>𝑀𝑒𝑑𝑖𝑎𝑛</m:t>
                          </m:r>
                        </m:e>
                        <m:sub>
                          <m:r>
                            <a:rPr lang="en-US" b="0" i="1" smtClean="0">
                              <a:latin typeface="Cambria Math"/>
                              <a:ea typeface="Cambria Math"/>
                            </a:rPr>
                            <m:t>4</m:t>
                          </m:r>
                          <m:r>
                            <a:rPr lang="en-US" b="0" i="1" smtClean="0">
                              <a:latin typeface="Cambria Math"/>
                            </a:rPr>
                            <m:t> </m:t>
                          </m:r>
                        </m:sub>
                      </m:sSub>
                    </m:oMath>
                  </m:oMathPara>
                </a14:m>
                <a:endParaRPr lang="en-US" b="0" dirty="0"/>
              </a:p>
            </p:txBody>
          </p:sp>
        </mc:Choice>
        <mc:Fallback xmlns="">
          <p:sp>
            <p:nvSpPr>
              <p:cNvPr id="9" name="TextBox 8"/>
              <p:cNvSpPr txBox="1">
                <a:spLocks noRot="1" noChangeAspect="1" noMove="1" noResize="1" noEditPoints="1" noAdjustHandles="1" noChangeArrowheads="1" noChangeShapeType="1" noTextEdit="1"/>
              </p:cNvSpPr>
              <p:nvPr/>
            </p:nvSpPr>
            <p:spPr>
              <a:xfrm>
                <a:off x="344903" y="1861066"/>
                <a:ext cx="3137590" cy="668581"/>
              </a:xfrm>
              <a:prstGeom prst="rect">
                <a:avLst/>
              </a:prstGeom>
              <a:blipFill>
                <a:blip r:embed="rId2"/>
                <a:stretch>
                  <a:fillRect l="-1556" t="-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00285" y="2557921"/>
                <a:ext cx="34622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.975</m:t>
                          </m:r>
                        </m:sub>
                      </m:sSub>
                      <m:r>
                        <a:rPr lang="en-US" b="0" i="1" smtClean="0">
                          <a:latin typeface="Cambria Math"/>
                          <a:ea typeface="Cambria Math"/>
                        </a:rPr>
                        <m:t>≅±1.96</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00285" y="2557921"/>
                <a:ext cx="346223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72943" y="3875220"/>
                <a:ext cx="30260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m:t>
                      </m:r>
                      <m:r>
                        <a:rPr lang="en-US" b="0" i="1" smtClean="0">
                          <a:latin typeface="Cambria Math"/>
                        </a:rPr>
                        <m:t>𝑧</m:t>
                      </m:r>
                      <m:r>
                        <a:rPr lang="en-US" b="0" i="1" smtClean="0">
                          <a:latin typeface="Cambria Math"/>
                        </a:rPr>
                        <m:t>=−3.72 </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72943" y="3875220"/>
                <a:ext cx="3026085"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1468" y="4252031"/>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a:rPr>
                        <m:t>= .0002</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61468" y="4252031"/>
                <a:ext cx="23674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61468" y="4690679"/>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61468" y="4690679"/>
                <a:ext cx="1427057" cy="369332"/>
              </a:xfrm>
              <a:prstGeom prst="rect">
                <a:avLst/>
              </a:prstGeom>
              <a:blipFill>
                <a:blip r:embed="rId6"/>
                <a:stretch>
                  <a:fillRect b="-13115"/>
                </a:stretch>
              </a:blipFill>
            </p:spPr>
            <p:txBody>
              <a:bodyPr/>
              <a:lstStyle/>
              <a:p>
                <a:r>
                  <a:rPr lang="en-US">
                    <a:noFill/>
                  </a:rPr>
                  <a:t> </a:t>
                </a:r>
              </a:p>
            </p:txBody>
          </p:sp>
        </mc:Fallback>
      </mc:AlternateContent>
      <p:sp>
        <p:nvSpPr>
          <p:cNvPr id="15" name="TextBox 14"/>
          <p:cNvSpPr txBox="1"/>
          <p:nvPr/>
        </p:nvSpPr>
        <p:spPr>
          <a:xfrm>
            <a:off x="387545" y="5131639"/>
            <a:ext cx="7403905" cy="1169551"/>
          </a:xfrm>
          <a:prstGeom prst="rect">
            <a:avLst/>
          </a:prstGeom>
          <a:noFill/>
        </p:spPr>
        <p:txBody>
          <a:bodyPr wrap="square" rtlCol="0">
            <a:spAutoFit/>
          </a:bodyPr>
          <a:lstStyle/>
          <a:p>
            <a:r>
              <a:rPr lang="en-US" sz="1400" dirty="0"/>
              <a:t>6. There is strong evidence to suggest at the alpha = .05 level of significance (p-value = .0002 from the Rank Sum Test) that the median writing score of U.S. high school students with race = 1 is different than the median writing score of those of race = 4.  This was an observational study; thus, no causal inference can be deduced. The best estimate of the difference is the difference in sample medians: 45 – 57 = -12.</a:t>
            </a:r>
          </a:p>
        </p:txBody>
      </p:sp>
      <p:pic>
        <p:nvPicPr>
          <p:cNvPr id="4" name="Picture 3">
            <a:extLst>
              <a:ext uri="{FF2B5EF4-FFF2-40B4-BE49-F238E27FC236}">
                <a16:creationId xmlns:a16="http://schemas.microsoft.com/office/drawing/2014/main" id="{F7B6B8FE-AD72-4D30-AC31-9F7418198D7E}"/>
              </a:ext>
            </a:extLst>
          </p:cNvPr>
          <p:cNvPicPr>
            <a:picLocks noChangeAspect="1"/>
          </p:cNvPicPr>
          <p:nvPr/>
        </p:nvPicPr>
        <p:blipFill>
          <a:blip r:embed="rId7"/>
          <a:stretch>
            <a:fillRect/>
          </a:stretch>
        </p:blipFill>
        <p:spPr>
          <a:xfrm>
            <a:off x="5105400" y="1859076"/>
            <a:ext cx="2971800" cy="1000125"/>
          </a:xfrm>
          <a:prstGeom prst="rect">
            <a:avLst/>
          </a:prstGeom>
        </p:spPr>
      </p:pic>
      <p:pic>
        <p:nvPicPr>
          <p:cNvPr id="5" name="Picture 4">
            <a:extLst>
              <a:ext uri="{FF2B5EF4-FFF2-40B4-BE49-F238E27FC236}">
                <a16:creationId xmlns:a16="http://schemas.microsoft.com/office/drawing/2014/main" id="{9A1C4D13-550E-4E7D-9270-AF7B4238D8E7}"/>
              </a:ext>
            </a:extLst>
          </p:cNvPr>
          <p:cNvPicPr>
            <a:picLocks noChangeAspect="1"/>
          </p:cNvPicPr>
          <p:nvPr/>
        </p:nvPicPr>
        <p:blipFill>
          <a:blip r:embed="rId8"/>
          <a:stretch>
            <a:fillRect/>
          </a:stretch>
        </p:blipFill>
        <p:spPr>
          <a:xfrm>
            <a:off x="5715000" y="2857210"/>
            <a:ext cx="2076450" cy="2266950"/>
          </a:xfrm>
          <a:prstGeom prst="rect">
            <a:avLst/>
          </a:prstGeom>
        </p:spPr>
      </p:pic>
      <p:pic>
        <p:nvPicPr>
          <p:cNvPr id="6" name="Picture 5">
            <a:extLst>
              <a:ext uri="{FF2B5EF4-FFF2-40B4-BE49-F238E27FC236}">
                <a16:creationId xmlns:a16="http://schemas.microsoft.com/office/drawing/2014/main" id="{7EBCAC1D-AB77-4223-9F8B-D0B4D0D2C709}"/>
              </a:ext>
            </a:extLst>
          </p:cNvPr>
          <p:cNvPicPr>
            <a:picLocks noChangeAspect="1"/>
          </p:cNvPicPr>
          <p:nvPr/>
        </p:nvPicPr>
        <p:blipFill>
          <a:blip r:embed="rId9"/>
          <a:stretch>
            <a:fillRect/>
          </a:stretch>
        </p:blipFill>
        <p:spPr>
          <a:xfrm>
            <a:off x="533400" y="2928937"/>
            <a:ext cx="3067050" cy="1000125"/>
          </a:xfrm>
          <a:prstGeom prst="rect">
            <a:avLst/>
          </a:prstGeom>
        </p:spPr>
      </p:pic>
      <p:pic>
        <p:nvPicPr>
          <p:cNvPr id="7" name="Picture 6">
            <a:extLst>
              <a:ext uri="{FF2B5EF4-FFF2-40B4-BE49-F238E27FC236}">
                <a16:creationId xmlns:a16="http://schemas.microsoft.com/office/drawing/2014/main" id="{2E170857-C99B-4250-90C4-A4C33B297892}"/>
              </a:ext>
            </a:extLst>
          </p:cNvPr>
          <p:cNvPicPr>
            <a:picLocks noChangeAspect="1"/>
          </p:cNvPicPr>
          <p:nvPr/>
        </p:nvPicPr>
        <p:blipFill>
          <a:blip r:embed="rId10"/>
          <a:stretch>
            <a:fillRect/>
          </a:stretch>
        </p:blipFill>
        <p:spPr>
          <a:xfrm>
            <a:off x="3876296" y="3245108"/>
            <a:ext cx="1168008" cy="627036"/>
          </a:xfrm>
          <a:prstGeom prst="rect">
            <a:avLst/>
          </a:prstGeom>
        </p:spPr>
      </p:pic>
      <p:sp>
        <p:nvSpPr>
          <p:cNvPr id="17" name="Rectangle 16">
            <a:extLst>
              <a:ext uri="{FF2B5EF4-FFF2-40B4-BE49-F238E27FC236}">
                <a16:creationId xmlns:a16="http://schemas.microsoft.com/office/drawing/2014/main" id="{BE4FAF19-CB49-41C6-9048-1D7955E03084}"/>
              </a:ext>
            </a:extLst>
          </p:cNvPr>
          <p:cNvSpPr/>
          <p:nvPr/>
        </p:nvSpPr>
        <p:spPr>
          <a:xfrm>
            <a:off x="7044323" y="3635284"/>
            <a:ext cx="651877" cy="170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EA55B0A-DFFD-4772-8E71-A0A1A459DFF0}"/>
              </a:ext>
            </a:extLst>
          </p:cNvPr>
          <p:cNvCxnSpPr>
            <a:cxnSpLocks/>
            <a:stCxn id="17" idx="1"/>
            <a:endCxn id="12" idx="3"/>
          </p:cNvCxnSpPr>
          <p:nvPr/>
        </p:nvCxnSpPr>
        <p:spPr>
          <a:xfrm flipH="1">
            <a:off x="3399028" y="3720384"/>
            <a:ext cx="3645295" cy="3395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7DC79DA-D856-4797-84E6-68180C14916F}"/>
              </a:ext>
            </a:extLst>
          </p:cNvPr>
          <p:cNvSpPr/>
          <p:nvPr/>
        </p:nvSpPr>
        <p:spPr>
          <a:xfrm>
            <a:off x="2560828" y="3887900"/>
            <a:ext cx="8382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C0B947E-504E-4A57-972A-4273F42BF703}"/>
              </a:ext>
            </a:extLst>
          </p:cNvPr>
          <p:cNvSpPr/>
          <p:nvPr/>
        </p:nvSpPr>
        <p:spPr>
          <a:xfrm>
            <a:off x="7035969" y="3997727"/>
            <a:ext cx="660232" cy="192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6D9581F-2A47-4A06-9DE0-40E9851673BD}"/>
              </a:ext>
            </a:extLst>
          </p:cNvPr>
          <p:cNvCxnSpPr>
            <a:cxnSpLocks/>
            <a:stCxn id="20" idx="1"/>
            <a:endCxn id="13" idx="3"/>
          </p:cNvCxnSpPr>
          <p:nvPr/>
        </p:nvCxnSpPr>
        <p:spPr>
          <a:xfrm flipH="1">
            <a:off x="2728911" y="4094219"/>
            <a:ext cx="4307058" cy="342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2006332-7C64-45D8-A009-1CD771C99263}"/>
              </a:ext>
            </a:extLst>
          </p:cNvPr>
          <p:cNvSpPr/>
          <p:nvPr/>
        </p:nvSpPr>
        <p:spPr>
          <a:xfrm>
            <a:off x="1890711" y="4284297"/>
            <a:ext cx="8382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835147-BCB9-4EB4-B910-14D07AAE1F45}"/>
              </a:ext>
            </a:extLst>
          </p:cNvPr>
          <p:cNvSpPr/>
          <p:nvPr/>
        </p:nvSpPr>
        <p:spPr>
          <a:xfrm>
            <a:off x="4340625" y="3540049"/>
            <a:ext cx="612376" cy="2092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658CA3A-A61E-4C3D-AD17-1658920B3E95}"/>
              </a:ext>
            </a:extLst>
          </p:cNvPr>
          <p:cNvCxnSpPr>
            <a:cxnSpLocks/>
            <a:stCxn id="23" idx="1"/>
          </p:cNvCxnSpPr>
          <p:nvPr/>
        </p:nvCxnSpPr>
        <p:spPr>
          <a:xfrm flipH="1" flipV="1">
            <a:off x="3399028" y="2849220"/>
            <a:ext cx="941597" cy="7954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4F7715D-78A1-4374-9DA4-16F1D5864A17}"/>
              </a:ext>
            </a:extLst>
          </p:cNvPr>
          <p:cNvSpPr/>
          <p:nvPr/>
        </p:nvSpPr>
        <p:spPr>
          <a:xfrm>
            <a:off x="3100026" y="2585333"/>
            <a:ext cx="500424"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7" name="Picture 10246">
            <a:extLst>
              <a:ext uri="{FF2B5EF4-FFF2-40B4-BE49-F238E27FC236}">
                <a16:creationId xmlns:a16="http://schemas.microsoft.com/office/drawing/2014/main" id="{79F54011-B148-4DA4-9926-EAED8222912F}"/>
              </a:ext>
            </a:extLst>
          </p:cNvPr>
          <p:cNvPicPr>
            <a:picLocks noChangeAspect="1"/>
          </p:cNvPicPr>
          <p:nvPr/>
        </p:nvPicPr>
        <p:blipFill>
          <a:blip r:embed="rId11"/>
          <a:stretch>
            <a:fillRect/>
          </a:stretch>
        </p:blipFill>
        <p:spPr>
          <a:xfrm>
            <a:off x="5412527" y="6042966"/>
            <a:ext cx="2177656" cy="756361"/>
          </a:xfrm>
          <a:prstGeom prst="rect">
            <a:avLst/>
          </a:prstGeom>
        </p:spPr>
      </p:pic>
      <p:grpSp>
        <p:nvGrpSpPr>
          <p:cNvPr id="10249" name="Group 10248">
            <a:extLst>
              <a:ext uri="{FF2B5EF4-FFF2-40B4-BE49-F238E27FC236}">
                <a16:creationId xmlns:a16="http://schemas.microsoft.com/office/drawing/2014/main" id="{ED655308-E3CB-4596-B779-5A4FBC991101}"/>
              </a:ext>
            </a:extLst>
          </p:cNvPr>
          <p:cNvGrpSpPr/>
          <p:nvPr/>
        </p:nvGrpSpPr>
        <p:grpSpPr>
          <a:xfrm>
            <a:off x="7590183" y="5060011"/>
            <a:ext cx="1439561" cy="1352840"/>
            <a:chOff x="7620000" y="5316403"/>
            <a:chExt cx="1439561" cy="1352840"/>
          </a:xfrm>
        </p:grpSpPr>
        <p:pic>
          <p:nvPicPr>
            <p:cNvPr id="10248" name="Picture 10247">
              <a:extLst>
                <a:ext uri="{FF2B5EF4-FFF2-40B4-BE49-F238E27FC236}">
                  <a16:creationId xmlns:a16="http://schemas.microsoft.com/office/drawing/2014/main" id="{379C3EEC-271B-4672-9B72-EEF4A31234DC}"/>
                </a:ext>
              </a:extLst>
            </p:cNvPr>
            <p:cNvPicPr>
              <a:picLocks noChangeAspect="1"/>
            </p:cNvPicPr>
            <p:nvPr/>
          </p:nvPicPr>
          <p:blipFill>
            <a:blip r:embed="rId12"/>
            <a:stretch>
              <a:fillRect/>
            </a:stretch>
          </p:blipFill>
          <p:spPr>
            <a:xfrm>
              <a:off x="7620000" y="5316403"/>
              <a:ext cx="1439561" cy="1352840"/>
            </a:xfrm>
            <a:prstGeom prst="rect">
              <a:avLst/>
            </a:prstGeom>
          </p:spPr>
        </p:pic>
        <p:sp>
          <p:nvSpPr>
            <p:cNvPr id="41" name="Rectangle 40">
              <a:extLst>
                <a:ext uri="{FF2B5EF4-FFF2-40B4-BE49-F238E27FC236}">
                  <a16:creationId xmlns:a16="http://schemas.microsoft.com/office/drawing/2014/main" id="{BFC52FE3-6407-4BC4-9F8E-07478A4E1214}"/>
                </a:ext>
              </a:extLst>
            </p:cNvPr>
            <p:cNvSpPr/>
            <p:nvPr/>
          </p:nvSpPr>
          <p:spPr>
            <a:xfrm>
              <a:off x="8399329" y="6421146"/>
              <a:ext cx="660232" cy="192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1C74E0-EA88-46F2-B91C-BACEA9309CB1}"/>
                </a:ext>
              </a:extLst>
            </p:cNvPr>
            <p:cNvSpPr/>
            <p:nvPr/>
          </p:nvSpPr>
          <p:spPr>
            <a:xfrm>
              <a:off x="8399329" y="5896331"/>
              <a:ext cx="660232" cy="192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20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 presetClass="exit" presetSubtype="0" fill="hold" grpId="2" nodeType="withEffect">
                                  <p:stCondLst>
                                    <p:cond delay="0"/>
                                  </p:stCondLst>
                                  <p:childTnLst>
                                    <p:set>
                                      <p:cBhvr>
                                        <p:cTn id="75" dur="1" fill="hold">
                                          <p:stCondLst>
                                            <p:cond delay="0"/>
                                          </p:stCondLst>
                                        </p:cTn>
                                        <p:tgtEl>
                                          <p:spTgt spid="20"/>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1"/>
                                        </p:tgtEl>
                                        <p:attrNameLst>
                                          <p:attrName>style.visibility</p:attrName>
                                        </p:attrNameLst>
                                      </p:cBhvr>
                                      <p:to>
                                        <p:strVal val="hidden"/>
                                      </p:to>
                                    </p:set>
                                  </p:childTnLst>
                                </p:cTn>
                              </p:par>
                              <p:par>
                                <p:cTn id="78" presetID="1" presetClass="exit" presetSubtype="0" fill="hold" grpId="2" nodeType="withEffect">
                                  <p:stCondLst>
                                    <p:cond delay="0"/>
                                  </p:stCondLst>
                                  <p:childTnLst>
                                    <p:set>
                                      <p:cBhvr>
                                        <p:cTn id="79" dur="1" fill="hold">
                                          <p:stCondLst>
                                            <p:cond delay="0"/>
                                          </p:stCondLst>
                                        </p:cTn>
                                        <p:tgtEl>
                                          <p:spTgt spid="2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500"/>
                                        <p:tgtEl>
                                          <p:spTgt spid="15"/>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2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2"/>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1024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7" grpId="0" animBg="1"/>
      <p:bldP spid="17" grpId="1" animBg="1"/>
      <p:bldP spid="19" grpId="0" animBg="1"/>
      <p:bldP spid="19" grpId="1" animBg="1"/>
      <p:bldP spid="20" grpId="0" animBg="1"/>
      <p:bldP spid="20" grpId="1" animBg="1"/>
      <p:bldP spid="20" grpId="2" animBg="1"/>
      <p:bldP spid="22" grpId="0" animBg="1"/>
      <p:bldP spid="22" grpId="1" animBg="1"/>
      <p:bldP spid="22" grpId="2" animBg="1"/>
      <p:bldP spid="23" grpId="0" animBg="1"/>
      <p:bldP spid="23" grpId="1" animBg="1"/>
      <p:bldP spid="25" grpId="0" animBg="1"/>
      <p:bldP spid="25" grpId="1" animBg="1"/>
    </p:bld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2400" dirty="0"/>
              <a:t>4. There are 4 unique race categories.  Test to see if the 1</a:t>
            </a:r>
            <a:r>
              <a:rPr lang="en-US" sz="2400" baseline="30000" dirty="0"/>
              <a:t>st</a:t>
            </a:r>
            <a:r>
              <a:rPr lang="en-US" sz="2400" dirty="0"/>
              <a:t> race has a different mean writing score than the 4</a:t>
            </a:r>
            <a:r>
              <a:rPr lang="en-US" sz="2400" baseline="30000" dirty="0"/>
              <a:t>th</a:t>
            </a:r>
            <a:r>
              <a:rPr lang="en-US" sz="2400" dirty="0"/>
              <a:t> race. ALTERNATIVE SOLUTION: CONTRASTS</a:t>
            </a:r>
            <a:br>
              <a:rPr lang="en-US" sz="2400" dirty="0"/>
            </a:br>
            <a:endParaRPr lang="en-US" sz="2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82408"/>
            <a:ext cx="3370930" cy="2551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343400"/>
            <a:ext cx="2578342" cy="1739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5100" y="2515908"/>
            <a:ext cx="1585200" cy="120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3155" y="2515908"/>
            <a:ext cx="1596955" cy="1217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3329" y="1193376"/>
            <a:ext cx="1610172" cy="1286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08071" y="1182408"/>
            <a:ext cx="1628893" cy="1305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795654" y="3664466"/>
            <a:ext cx="6337057" cy="3139321"/>
          </a:xfrm>
          <a:prstGeom prst="rect">
            <a:avLst/>
          </a:prstGeom>
          <a:noFill/>
        </p:spPr>
        <p:txBody>
          <a:bodyPr wrap="square" rtlCol="0">
            <a:spAutoFit/>
          </a:bodyPr>
          <a:lstStyle/>
          <a:p>
            <a:r>
              <a:rPr lang="en-US" dirty="0"/>
              <a:t>The race = 4 histogram provides strong evidence (n = 145 and a considerable left skew) against normality.  While the other histograms do not provide much evidence against normality, they are based on small sample sizes and may indeed be left skewed as the evidence suggests race = 4 is.  However, it can be argued that even the smallest group n = 11 has a sufficient sample size to ensure the central limit theorem will  provide normally distributed means. For this reason, we will proceed with an ANOVA and t-tests for the planned analysis. In addition, we will assume the standard deviations are equal although this is a risky assumption given the data has very unequal sample sizes.</a:t>
            </a:r>
          </a:p>
        </p:txBody>
      </p:sp>
    </p:spTree>
    <p:extLst>
      <p:ext uri="{BB962C8B-B14F-4D97-AF65-F5344CB8AC3E}">
        <p14:creationId xmlns:p14="http://schemas.microsoft.com/office/powerpoint/2010/main" val="421770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fade">
                                      <p:cBhvr>
                                        <p:cTn id="17" dur="500"/>
                                        <p:tgtEl>
                                          <p:spTgt spid="8199"/>
                                        </p:tgtEl>
                                      </p:cBhvr>
                                    </p:animEffect>
                                  </p:childTnLst>
                                </p:cTn>
                              </p:par>
                              <p:par>
                                <p:cTn id="18" presetID="10" presetClass="entr" presetSubtype="0" fill="hold" nodeType="withEffect">
                                  <p:stCondLst>
                                    <p:cond delay="0"/>
                                  </p:stCondLst>
                                  <p:childTnLst>
                                    <p:set>
                                      <p:cBhvr>
                                        <p:cTn id="19" dur="1" fill="hold">
                                          <p:stCondLst>
                                            <p:cond delay="0"/>
                                          </p:stCondLst>
                                        </p:cTn>
                                        <p:tgtEl>
                                          <p:spTgt spid="8197"/>
                                        </p:tgtEl>
                                        <p:attrNameLst>
                                          <p:attrName>style.visibility</p:attrName>
                                        </p:attrNameLst>
                                      </p:cBhvr>
                                      <p:to>
                                        <p:strVal val="visible"/>
                                      </p:to>
                                    </p:set>
                                    <p:animEffect transition="in" filter="fade">
                                      <p:cBhvr>
                                        <p:cTn id="20" dur="500"/>
                                        <p:tgtEl>
                                          <p:spTgt spid="8197"/>
                                        </p:tgtEl>
                                      </p:cBhvr>
                                    </p:animEffect>
                                  </p:childTnLst>
                                </p:cTn>
                              </p:par>
                              <p:par>
                                <p:cTn id="21" presetID="10" presetClass="entr" presetSubtype="0" fill="hold" nodeType="withEffect">
                                  <p:stCondLst>
                                    <p:cond delay="0"/>
                                  </p:stCondLst>
                                  <p:childTnLst>
                                    <p:set>
                                      <p:cBhvr>
                                        <p:cTn id="22" dur="1" fill="hold">
                                          <p:stCondLst>
                                            <p:cond delay="0"/>
                                          </p:stCondLst>
                                        </p:cTn>
                                        <p:tgtEl>
                                          <p:spTgt spid="8196"/>
                                        </p:tgtEl>
                                        <p:attrNameLst>
                                          <p:attrName>style.visibility</p:attrName>
                                        </p:attrNameLst>
                                      </p:cBhvr>
                                      <p:to>
                                        <p:strVal val="visible"/>
                                      </p:to>
                                    </p:set>
                                    <p:animEffect transition="in" filter="fade">
                                      <p:cBhvr>
                                        <p:cTn id="23" dur="500"/>
                                        <p:tgtEl>
                                          <p:spTgt spid="8196"/>
                                        </p:tgtEl>
                                      </p:cBhvr>
                                    </p:animEffect>
                                  </p:childTnLst>
                                </p:cTn>
                              </p:par>
                              <p:par>
                                <p:cTn id="24" presetID="10" presetClass="entr" presetSubtype="0" fill="hold" nodeType="withEffect">
                                  <p:stCondLst>
                                    <p:cond delay="0"/>
                                  </p:stCondLst>
                                  <p:childTnLst>
                                    <p:set>
                                      <p:cBhvr>
                                        <p:cTn id="25" dur="1" fill="hold">
                                          <p:stCondLst>
                                            <p:cond delay="0"/>
                                          </p:stCondLst>
                                        </p:cTn>
                                        <p:tgtEl>
                                          <p:spTgt spid="8198"/>
                                        </p:tgtEl>
                                        <p:attrNameLst>
                                          <p:attrName>style.visibility</p:attrName>
                                        </p:attrNameLst>
                                      </p:cBhvr>
                                      <p:to>
                                        <p:strVal val="visible"/>
                                      </p:to>
                                    </p:set>
                                    <p:animEffect transition="in" filter="fade">
                                      <p:cBhvr>
                                        <p:cTn id="26" dur="500"/>
                                        <p:tgtEl>
                                          <p:spTgt spid="81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622293"/>
            <a:ext cx="85727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17714" y="1152581"/>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not equal to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1152581"/>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744768"/>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543800" y="15927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43800" y="1592759"/>
                <a:ext cx="1514582" cy="769441"/>
              </a:xfrm>
              <a:prstGeom prst="rect">
                <a:avLst/>
              </a:prstGeom>
              <a:blipFill rotWithShape="0">
                <a:blip r:embed="rId3"/>
                <a:stretch>
                  <a:fillRect l="-4435" r="-403" b="-12598"/>
                </a:stretch>
              </a:blipFill>
            </p:spPr>
            <p:txBody>
              <a:bodyPr/>
              <a:lstStyle/>
              <a:p>
                <a:r>
                  <a:rPr lang="en-US">
                    <a:noFill/>
                  </a:rPr>
                  <a:t> </a:t>
                </a:r>
              </a:p>
            </p:txBody>
          </p:sp>
        </mc:Fallback>
      </mc:AlternateContent>
      <p:sp>
        <p:nvSpPr>
          <p:cNvPr id="10" name="TextBox 9"/>
          <p:cNvSpPr txBox="1"/>
          <p:nvPr/>
        </p:nvSpPr>
        <p:spPr>
          <a:xfrm>
            <a:off x="217714" y="236220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95943" y="502473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590169" y="5414420"/>
                <a:ext cx="2302232" cy="935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29.86</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num>
                        <m:den>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7.08</m:t>
                              </m:r>
                            </m:num>
                            <m:den>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e>
                              </m:rad>
                            </m:den>
                          </m:f>
                        </m:den>
                      </m:f>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3.31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90169" y="5414420"/>
                <a:ext cx="2302232" cy="935962"/>
              </a:xfrm>
              <a:prstGeom prst="rect">
                <a:avLst/>
              </a:prstGeom>
              <a:blipFill rotWithShape="0">
                <a:blip r:embed="rId4"/>
                <a:stretch>
                  <a:fillRect/>
                </a:stretch>
              </a:blipFill>
            </p:spPr>
            <p:txBody>
              <a:bodyPr/>
              <a:lstStyle/>
              <a:p>
                <a:r>
                  <a:rPr lang="en-US">
                    <a:noFill/>
                  </a:rPr>
                  <a:t> </a:t>
                </a:r>
              </a:p>
            </p:txBody>
          </p:sp>
        </mc:Fallback>
      </mc:AlternateContent>
      <p:cxnSp>
        <p:nvCxnSpPr>
          <p:cNvPr id="16" name="Straight Connector 15"/>
          <p:cNvCxnSpPr/>
          <p:nvPr/>
        </p:nvCxnSpPr>
        <p:spPr>
          <a:xfrm>
            <a:off x="5139690" y="44196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4892401" y="4654574"/>
                <a:ext cx="559769" cy="30777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4892401" y="4654574"/>
                <a:ext cx="559769" cy="307777"/>
              </a:xfrm>
              <a:prstGeom prst="rect">
                <a:avLst/>
              </a:prstGeom>
              <a:blipFill rotWithShape="0">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577797" y="5464063"/>
                <a:ext cx="1174937" cy="857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1577797" y="5464063"/>
                <a:ext cx="1174937" cy="857158"/>
              </a:xfrm>
              <a:prstGeom prst="rect">
                <a:avLst/>
              </a:prstGeom>
              <a:blipFill rotWithShape="0">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817423" y="283475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18639" y="4053951"/>
            <a:ext cx="529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a:t>
            </a:r>
          </a:p>
        </p:txBody>
      </p:sp>
      <mc:AlternateContent xmlns:mc="http://schemas.openxmlformats.org/markup-compatibility/2006" xmlns:a14="http://schemas.microsoft.com/office/drawing/2010/main">
        <mc:Choice Requires="a14">
          <p:sp>
            <p:nvSpPr>
              <p:cNvPr id="20" name="TextBox 19"/>
              <p:cNvSpPr txBox="1"/>
              <p:nvPr/>
            </p:nvSpPr>
            <p:spPr>
              <a:xfrm>
                <a:off x="773881" y="3678571"/>
                <a:ext cx="3679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73881" y="3678571"/>
                <a:ext cx="367986" cy="369332"/>
              </a:xfrm>
              <a:prstGeom prst="rect">
                <a:avLst/>
              </a:prstGeom>
              <a:blipFill rotWithShape="0">
                <a:blip r:embed="rId8"/>
                <a:stretch>
                  <a:fillRect r="-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20956" y="4636846"/>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97</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320956" y="4636846"/>
                <a:ext cx="1654364" cy="38151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07681" y="2823865"/>
                <a:ext cx="27030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4507681" y="2823865"/>
                <a:ext cx="2703048" cy="369332"/>
              </a:xfrm>
              <a:prstGeom prst="rect">
                <a:avLst/>
              </a:prstGeom>
              <a:blipFill rotWithShape="0">
                <a:blip r:embed="rId10"/>
                <a:stretch>
                  <a:fillRect t="-8197" r="-1577" b="-24590"/>
                </a:stretch>
              </a:blipFill>
            </p:spPr>
            <p:txBody>
              <a:bodyPr/>
              <a:lstStyle/>
              <a:p>
                <a:r>
                  <a:rPr lang="en-US">
                    <a:noFill/>
                  </a:rPr>
                  <a:t> </a:t>
                </a:r>
              </a:p>
            </p:txBody>
          </p:sp>
        </mc:Fallback>
      </mc:AlternateContent>
      <p:cxnSp>
        <p:nvCxnSpPr>
          <p:cNvPr id="24" name="Straight Arrow Connector 23"/>
          <p:cNvCxnSpPr/>
          <p:nvPr/>
        </p:nvCxnSpPr>
        <p:spPr>
          <a:xfrm flipH="1">
            <a:off x="4837184" y="380078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4837184" y="3440522"/>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837184" y="3440522"/>
                <a:ext cx="670376" cy="369332"/>
              </a:xfrm>
              <a:prstGeom prst="rect">
                <a:avLst/>
              </a:prstGeom>
              <a:blipFill rotWithShape="0">
                <a:blip r:embed="rId11"/>
                <a:stretch>
                  <a:fillRect/>
                </a:stretch>
              </a:blipFill>
            </p:spPr>
            <p:txBody>
              <a:bodyPr/>
              <a:lstStyle/>
              <a:p>
                <a:r>
                  <a:rPr lang="en-US">
                    <a:noFill/>
                  </a:rPr>
                  <a:t> </a:t>
                </a:r>
              </a:p>
            </p:txBody>
          </p:sp>
        </mc:Fallback>
      </mc:AlternateContent>
      <p:sp>
        <p:nvSpPr>
          <p:cNvPr id="26" name="TextBox 25"/>
          <p:cNvSpPr txBox="1"/>
          <p:nvPr/>
        </p:nvSpPr>
        <p:spPr>
          <a:xfrm>
            <a:off x="5493143" y="3293515"/>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7 – 1 = 6</a:t>
            </a:r>
          </a:p>
        </p:txBody>
      </p:sp>
      <p:cxnSp>
        <p:nvCxnSpPr>
          <p:cNvPr id="27" name="Straight Connector 26"/>
          <p:cNvCxnSpPr/>
          <p:nvPr/>
        </p:nvCxnSpPr>
        <p:spPr>
          <a:xfrm>
            <a:off x="732560" y="452814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7295" y="443376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9081" y="4370419"/>
            <a:ext cx="261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a:t>
            </a:r>
          </a:p>
        </p:txBody>
      </p:sp>
      <p:cxnSp>
        <p:nvCxnSpPr>
          <p:cNvPr id="30" name="Straight Arrow Connector 29"/>
          <p:cNvCxnSpPr/>
          <p:nvPr/>
        </p:nvCxnSpPr>
        <p:spPr>
          <a:xfrm>
            <a:off x="1222666" y="3777543"/>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800386" y="344821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800386" y="3448216"/>
                <a:ext cx="670376" cy="369332"/>
              </a:xfrm>
              <a:prstGeom prst="rect">
                <a:avLst/>
              </a:prstGeom>
              <a:blipFill rotWithShape="0">
                <a:blip r:embed="rId12"/>
                <a:stretch>
                  <a:fillRect/>
                </a:stretch>
              </a:blipFill>
            </p:spPr>
            <p:txBody>
              <a:bodyPr/>
              <a:lstStyle/>
              <a:p>
                <a:r>
                  <a:rPr lang="en-US">
                    <a:noFill/>
                  </a:rPr>
                  <a:t> </a:t>
                </a:r>
              </a:p>
            </p:txBody>
          </p:sp>
        </mc:Fallback>
      </mc:AlternateContent>
      <p:cxnSp>
        <p:nvCxnSpPr>
          <p:cNvPr id="32" name="Straight Connector 31"/>
          <p:cNvCxnSpPr/>
          <p:nvPr/>
        </p:nvCxnSpPr>
        <p:spPr>
          <a:xfrm>
            <a:off x="4687295" y="3887946"/>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762" y="390823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730691" y="4553315"/>
                <a:ext cx="1691965" cy="3815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−2.447</m:t>
                      </m:r>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730691" y="4553315"/>
                <a:ext cx="1691965" cy="381515"/>
              </a:xfrm>
              <a:prstGeom prst="rect">
                <a:avLst/>
              </a:prstGeom>
              <a:blipFill rotWithShape="0">
                <a:blip r:embed="rId13"/>
                <a:stretch>
                  <a:fillRect/>
                </a:stretch>
              </a:blipFill>
            </p:spPr>
            <p:txBody>
              <a:bodyPr/>
              <a:lstStyle/>
              <a:p>
                <a:r>
                  <a:rPr lang="en-US">
                    <a:noFill/>
                  </a:rPr>
                  <a:t> </a:t>
                </a:r>
              </a:p>
            </p:txBody>
          </p:sp>
        </mc:Fallback>
      </mc:AlternateContent>
      <p:cxnSp>
        <p:nvCxnSpPr>
          <p:cNvPr id="35" name="Straight Connector 34"/>
          <p:cNvCxnSpPr/>
          <p:nvPr/>
        </p:nvCxnSpPr>
        <p:spPr>
          <a:xfrm>
            <a:off x="1476127" y="441601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8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C06CD-AD68-4339-8656-3F1F8238DAE7}"/>
              </a:ext>
            </a:extLst>
          </p:cNvPr>
          <p:cNvPicPr>
            <a:picLocks noChangeAspect="1"/>
          </p:cNvPicPr>
          <p:nvPr/>
        </p:nvPicPr>
        <p:blipFill>
          <a:blip r:embed="rId2"/>
          <a:stretch>
            <a:fillRect/>
          </a:stretch>
        </p:blipFill>
        <p:spPr>
          <a:xfrm>
            <a:off x="4038600" y="2453584"/>
            <a:ext cx="4572000" cy="1558376"/>
          </a:xfrm>
          <a:prstGeom prst="rect">
            <a:avLst/>
          </a:prstGeom>
        </p:spPr>
      </p:pic>
      <p:sp>
        <p:nvSpPr>
          <p:cNvPr id="10" name="TextBox 9"/>
          <p:cNvSpPr txBox="1"/>
          <p:nvPr/>
        </p:nvSpPr>
        <p:spPr>
          <a:xfrm>
            <a:off x="172227" y="4528222"/>
            <a:ext cx="8874809" cy="1754326"/>
          </a:xfrm>
          <a:prstGeom prst="rect">
            <a:avLst/>
          </a:prstGeom>
          <a:noFill/>
        </p:spPr>
        <p:txBody>
          <a:bodyPr wrap="square" rtlCol="0">
            <a:spAutoFit/>
          </a:bodyPr>
          <a:lstStyle/>
          <a:p>
            <a:r>
              <a:rPr lang="en-US" dirty="0"/>
              <a:t>6. There is sufficient evidence at the alpha = .05 level of significance (p-value &lt; .0001) that at least one of the means is different between the race groups.</a:t>
            </a:r>
          </a:p>
          <a:p>
            <a:r>
              <a:rPr lang="en-US" dirty="0"/>
              <a:t>  </a:t>
            </a:r>
          </a:p>
          <a:p>
            <a:r>
              <a:rPr lang="en-US" dirty="0"/>
              <a:t>Next, we shall test to see if the 1</a:t>
            </a:r>
            <a:r>
              <a:rPr lang="en-US" baseline="30000" dirty="0"/>
              <a:t>st</a:t>
            </a:r>
            <a:r>
              <a:rPr lang="en-US" dirty="0"/>
              <a:t> race has a different mean than the 4</a:t>
            </a:r>
            <a:r>
              <a:rPr lang="en-US" baseline="30000" dirty="0"/>
              <a:t>th</a:t>
            </a:r>
            <a:r>
              <a:rPr lang="en-US" dirty="0"/>
              <a:t> race.  A multiple comparison adjustment is not needed here since our hypothesis was formulated before we looked at the data. </a:t>
            </a:r>
          </a:p>
        </p:txBody>
      </p:sp>
      <p:sp>
        <p:nvSpPr>
          <p:cNvPr id="9" name="Rectangle 8">
            <a:extLst>
              <a:ext uri="{FF2B5EF4-FFF2-40B4-BE49-F238E27FC236}">
                <a16:creationId xmlns:a16="http://schemas.microsoft.com/office/drawing/2014/main" id="{ECE3F8F0-ABD2-4A1F-8D3D-51CDB94B3291}"/>
              </a:ext>
            </a:extLst>
          </p:cNvPr>
          <p:cNvSpPr/>
          <p:nvPr/>
        </p:nvSpPr>
        <p:spPr>
          <a:xfrm>
            <a:off x="7391401" y="3181464"/>
            <a:ext cx="533400" cy="248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D1242CA-C504-4DB0-9233-5762632E0D20}"/>
              </a:ext>
            </a:extLst>
          </p:cNvPr>
          <p:cNvCxnSpPr>
            <a:cxnSpLocks/>
            <a:stCxn id="9" idx="1"/>
            <a:endCxn id="13" idx="6"/>
          </p:cNvCxnSpPr>
          <p:nvPr/>
        </p:nvCxnSpPr>
        <p:spPr>
          <a:xfrm flipH="1" flipV="1">
            <a:off x="3102957" y="3050295"/>
            <a:ext cx="4288444" cy="2556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56CECC8-1385-4415-969D-049AD1A42EC2}"/>
              </a:ext>
            </a:extLst>
          </p:cNvPr>
          <p:cNvSpPr/>
          <p:nvPr/>
        </p:nvSpPr>
        <p:spPr>
          <a:xfrm>
            <a:off x="2416503" y="2868814"/>
            <a:ext cx="686454" cy="362961"/>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CA61D3F-4573-4BA4-ADF8-E0F26B82047C}"/>
                  </a:ext>
                </a:extLst>
              </p:cNvPr>
              <p:cNvSpPr txBox="1"/>
              <p:nvPr/>
            </p:nvSpPr>
            <p:spPr>
              <a:xfrm>
                <a:off x="228600" y="1454096"/>
                <a:ext cx="3261534" cy="668645"/>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a:rPr>
                          <m:t>1 </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a:rPr>
                          <m:t>2</m:t>
                        </m:r>
                        <m:r>
                          <a:rPr lang="en-US" i="1">
                            <a:latin typeface="Cambria Math"/>
                          </a:rPr>
                          <m:t>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a:rPr>
                          <m:t>3</m:t>
                        </m:r>
                        <m:r>
                          <a:rPr lang="en-US" i="1">
                            <a:latin typeface="Cambria Math"/>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a:ea typeface="Cambria Math"/>
                          </a:rPr>
                          <m:t>4</m:t>
                        </m:r>
                        <m:r>
                          <a:rPr lang="en-US" b="0" i="1" smtClean="0">
                            <a:latin typeface="Cambria Math"/>
                          </a:rPr>
                          <m:t> </m:t>
                        </m:r>
                      </m:sub>
                    </m:sSub>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𝑖</m:t>
                          </m:r>
                          <m:r>
                            <a:rPr lang="en-US" b="0" i="1" smtClean="0">
                              <a:latin typeface="Cambria Math"/>
                            </a:rPr>
                            <m:t> </m:t>
                          </m:r>
                        </m:sub>
                      </m:sSub>
                      <m:r>
                        <a:rPr lang="en-US" i="1">
                          <a:latin typeface="Cambria Math"/>
                          <a:ea typeface="Cambria Math"/>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r>
                            <a:rPr lang="en-US" b="0" i="1" smtClean="0">
                              <a:latin typeface="Cambria Math"/>
                            </a:rPr>
                            <m:t> </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𝑠𝑜𝑚𝑒</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m:oMathPara>
                </a14:m>
                <a:endParaRPr lang="en-US" b="0" dirty="0"/>
              </a:p>
            </p:txBody>
          </p:sp>
        </mc:Choice>
        <mc:Fallback xmlns="">
          <p:sp>
            <p:nvSpPr>
              <p:cNvPr id="15" name="TextBox 14">
                <a:extLst>
                  <a:ext uri="{FF2B5EF4-FFF2-40B4-BE49-F238E27FC236}">
                    <a16:creationId xmlns:a16="http://schemas.microsoft.com/office/drawing/2014/main" id="{3CA61D3F-4573-4BA4-ADF8-E0F26B82047C}"/>
                  </a:ext>
                </a:extLst>
              </p:cNvPr>
              <p:cNvSpPr txBox="1">
                <a:spLocks noRot="1" noChangeAspect="1" noMove="1" noResize="1" noEditPoints="1" noAdjustHandles="1" noChangeArrowheads="1" noChangeShapeType="1" noTextEdit="1"/>
              </p:cNvSpPr>
              <p:nvPr/>
            </p:nvSpPr>
            <p:spPr>
              <a:xfrm>
                <a:off x="228600" y="1454096"/>
                <a:ext cx="3261534" cy="668645"/>
              </a:xfrm>
              <a:prstGeom prst="rect">
                <a:avLst/>
              </a:prstGeom>
              <a:blipFill>
                <a:blip r:embed="rId3"/>
                <a:stretch>
                  <a:fillRect l="-1495" t="-4587" b="-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1762FD-60C1-4748-8CE5-2A921CA8DFF8}"/>
                  </a:ext>
                </a:extLst>
              </p:cNvPr>
              <p:cNvSpPr txBox="1"/>
              <p:nvPr/>
            </p:nvSpPr>
            <p:spPr>
              <a:xfrm>
                <a:off x="205358" y="2149027"/>
                <a:ext cx="28600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𝑠𝑘𝑖𝑝</m:t>
                      </m:r>
                    </m:oMath>
                  </m:oMathPara>
                </a14:m>
                <a:endParaRPr lang="en-US" dirty="0"/>
              </a:p>
            </p:txBody>
          </p:sp>
        </mc:Choice>
        <mc:Fallback xmlns="">
          <p:sp>
            <p:nvSpPr>
              <p:cNvPr id="16" name="TextBox 15">
                <a:extLst>
                  <a:ext uri="{FF2B5EF4-FFF2-40B4-BE49-F238E27FC236}">
                    <a16:creationId xmlns:a16="http://schemas.microsoft.com/office/drawing/2014/main" id="{5D1762FD-60C1-4748-8CE5-2A921CA8DFF8}"/>
                  </a:ext>
                </a:extLst>
              </p:cNvPr>
              <p:cNvSpPr txBox="1">
                <a:spLocks noRot="1" noChangeAspect="1" noMove="1" noResize="1" noEditPoints="1" noAdjustHandles="1" noChangeArrowheads="1" noChangeShapeType="1" noTextEdit="1"/>
              </p:cNvSpPr>
              <p:nvPr/>
            </p:nvSpPr>
            <p:spPr>
              <a:xfrm>
                <a:off x="205358" y="2149027"/>
                <a:ext cx="286001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6AEF36-D8DD-4CC4-A971-CD845BAF4D5B}"/>
                  </a:ext>
                </a:extLst>
              </p:cNvPr>
              <p:cNvSpPr txBox="1"/>
              <p:nvPr/>
            </p:nvSpPr>
            <p:spPr>
              <a:xfrm>
                <a:off x="205358" y="2842528"/>
                <a:ext cx="28868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m:t>
                      </m:r>
                      <m:r>
                        <a:rPr lang="en-US" b="0" i="1" smtClean="0">
                          <a:latin typeface="Cambria Math" panose="02040503050406030204" pitchFamily="18" charset="0"/>
                        </a:rPr>
                        <m:t>𝐹</m:t>
                      </m:r>
                      <m:r>
                        <a:rPr lang="en-US" b="0" i="1" smtClean="0">
                          <a:latin typeface="Cambria Math"/>
                        </a:rPr>
                        <m:t>=</m:t>
                      </m:r>
                      <m:r>
                        <a:rPr lang="en-US" b="0" i="1" smtClean="0">
                          <a:latin typeface="Cambria Math" panose="02040503050406030204" pitchFamily="18" charset="0"/>
                        </a:rPr>
                        <m:t>7.83</m:t>
                      </m:r>
                      <m:r>
                        <a:rPr lang="en-US" b="0" i="1" smtClean="0">
                          <a:latin typeface="Cambria Math"/>
                        </a:rPr>
                        <m:t> </m:t>
                      </m:r>
                    </m:oMath>
                  </m:oMathPara>
                </a14:m>
                <a:endParaRPr lang="en-US" dirty="0"/>
              </a:p>
            </p:txBody>
          </p:sp>
        </mc:Choice>
        <mc:Fallback xmlns="">
          <p:sp>
            <p:nvSpPr>
              <p:cNvPr id="17" name="TextBox 16">
                <a:extLst>
                  <a:ext uri="{FF2B5EF4-FFF2-40B4-BE49-F238E27FC236}">
                    <a16:creationId xmlns:a16="http://schemas.microsoft.com/office/drawing/2014/main" id="{726AEF36-D8DD-4CC4-A971-CD845BAF4D5B}"/>
                  </a:ext>
                </a:extLst>
              </p:cNvPr>
              <p:cNvSpPr txBox="1">
                <a:spLocks noRot="1" noChangeAspect="1" noMove="1" noResize="1" noEditPoints="1" noAdjustHandles="1" noChangeArrowheads="1" noChangeShapeType="1" noTextEdit="1"/>
              </p:cNvSpPr>
              <p:nvPr/>
            </p:nvSpPr>
            <p:spPr>
              <a:xfrm>
                <a:off x="205358" y="2842528"/>
                <a:ext cx="288688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011206-612E-4F8C-BE29-84C5995BF17E}"/>
                  </a:ext>
                </a:extLst>
              </p:cNvPr>
              <p:cNvSpPr txBox="1"/>
              <p:nvPr/>
            </p:nvSpPr>
            <p:spPr>
              <a:xfrm>
                <a:off x="192106" y="3452976"/>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panose="02040503050406030204" pitchFamily="18" charset="0"/>
                        </a:rPr>
                        <m:t>&lt;</m:t>
                      </m:r>
                      <m:r>
                        <a:rPr lang="en-US" b="0" i="1" smtClean="0">
                          <a:latin typeface="Cambria Math"/>
                        </a:rPr>
                        <m:t> .000</m:t>
                      </m:r>
                      <m:r>
                        <a:rPr lang="en-US" b="0" i="1" smtClean="0">
                          <a:latin typeface="Cambria Math" panose="02040503050406030204" pitchFamily="18" charset="0"/>
                        </a:rPr>
                        <m:t>1</m:t>
                      </m:r>
                    </m:oMath>
                  </m:oMathPara>
                </a14:m>
                <a:endParaRPr lang="en-US" dirty="0"/>
              </a:p>
            </p:txBody>
          </p:sp>
        </mc:Choice>
        <mc:Fallback xmlns="">
          <p:sp>
            <p:nvSpPr>
              <p:cNvPr id="18" name="TextBox 17">
                <a:extLst>
                  <a:ext uri="{FF2B5EF4-FFF2-40B4-BE49-F238E27FC236}">
                    <a16:creationId xmlns:a16="http://schemas.microsoft.com/office/drawing/2014/main" id="{72011206-612E-4F8C-BE29-84C5995BF17E}"/>
                  </a:ext>
                </a:extLst>
              </p:cNvPr>
              <p:cNvSpPr txBox="1">
                <a:spLocks noRot="1" noChangeAspect="1" noMove="1" noResize="1" noEditPoints="1" noAdjustHandles="1" noChangeArrowheads="1" noChangeShapeType="1" noTextEdit="1"/>
              </p:cNvSpPr>
              <p:nvPr/>
            </p:nvSpPr>
            <p:spPr>
              <a:xfrm>
                <a:off x="192106" y="3452976"/>
                <a:ext cx="23674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774E49D-26C1-411E-807D-E33B7AA092D6}"/>
                  </a:ext>
                </a:extLst>
              </p:cNvPr>
              <p:cNvSpPr txBox="1"/>
              <p:nvPr/>
            </p:nvSpPr>
            <p:spPr>
              <a:xfrm>
                <a:off x="205358" y="3973413"/>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9" name="TextBox 18">
                <a:extLst>
                  <a:ext uri="{FF2B5EF4-FFF2-40B4-BE49-F238E27FC236}">
                    <a16:creationId xmlns:a16="http://schemas.microsoft.com/office/drawing/2014/main" id="{8774E49D-26C1-411E-807D-E33B7AA092D6}"/>
                  </a:ext>
                </a:extLst>
              </p:cNvPr>
              <p:cNvSpPr txBox="1">
                <a:spLocks noRot="1" noChangeAspect="1" noMove="1" noResize="1" noEditPoints="1" noAdjustHandles="1" noChangeArrowheads="1" noChangeShapeType="1" noTextEdit="1"/>
              </p:cNvSpPr>
              <p:nvPr/>
            </p:nvSpPr>
            <p:spPr>
              <a:xfrm>
                <a:off x="205358" y="3973413"/>
                <a:ext cx="1427057" cy="369332"/>
              </a:xfrm>
              <a:prstGeom prst="rect">
                <a:avLst/>
              </a:prstGeom>
              <a:blipFill>
                <a:blip r:embed="rId7"/>
                <a:stretch>
                  <a:fillRect b="-13333"/>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04AA97BC-4A49-4C01-9A32-3144C872EAC4}"/>
              </a:ext>
            </a:extLst>
          </p:cNvPr>
          <p:cNvSpPr/>
          <p:nvPr/>
        </p:nvSpPr>
        <p:spPr>
          <a:xfrm>
            <a:off x="1568532" y="3485242"/>
            <a:ext cx="1079397"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15FD7B-B694-483D-ADD2-AF5BA67D3571}"/>
              </a:ext>
            </a:extLst>
          </p:cNvPr>
          <p:cNvSpPr/>
          <p:nvPr/>
        </p:nvSpPr>
        <p:spPr>
          <a:xfrm>
            <a:off x="7935518" y="3211860"/>
            <a:ext cx="513158" cy="193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563574E-AB2B-4EBB-A502-8B5AEE582B62}"/>
              </a:ext>
            </a:extLst>
          </p:cNvPr>
          <p:cNvSpPr>
            <a:spLocks noGrp="1"/>
          </p:cNvSpPr>
          <p:nvPr>
            <p:ph type="title"/>
          </p:nvPr>
        </p:nvSpPr>
        <p:spPr>
          <a:xfrm>
            <a:off x="76199" y="274638"/>
            <a:ext cx="8970837" cy="1143000"/>
          </a:xfrm>
        </p:spPr>
        <p:txBody>
          <a:bodyPr>
            <a:normAutofit/>
          </a:bodyPr>
          <a:lstStyle/>
          <a:p>
            <a:r>
              <a:rPr lang="en-US" sz="2000" dirty="0"/>
              <a:t>4. There are 4 unique race categories.  Test to see if the 1</a:t>
            </a:r>
            <a:r>
              <a:rPr lang="en-US" sz="2000" baseline="30000" dirty="0"/>
              <a:t>st</a:t>
            </a:r>
            <a:r>
              <a:rPr lang="en-US" sz="2000" dirty="0"/>
              <a:t> race has a different mean writing score than the 4</a:t>
            </a:r>
            <a:r>
              <a:rPr lang="en-US" sz="2000" baseline="30000" dirty="0"/>
              <a:t>th</a:t>
            </a:r>
            <a:r>
              <a:rPr lang="en-US" sz="2000" dirty="0"/>
              <a:t> race. ALTERNATIVE SOLUTION: CONTRASTS (first ANOVA)</a:t>
            </a:r>
          </a:p>
        </p:txBody>
      </p:sp>
      <p:pic>
        <p:nvPicPr>
          <p:cNvPr id="7" name="Picture 6">
            <a:extLst>
              <a:ext uri="{FF2B5EF4-FFF2-40B4-BE49-F238E27FC236}">
                <a16:creationId xmlns:a16="http://schemas.microsoft.com/office/drawing/2014/main" id="{8D9B8889-4074-4D64-8A81-B8ABB7C706D3}"/>
              </a:ext>
            </a:extLst>
          </p:cNvPr>
          <p:cNvPicPr>
            <a:picLocks noChangeAspect="1"/>
          </p:cNvPicPr>
          <p:nvPr/>
        </p:nvPicPr>
        <p:blipFill>
          <a:blip r:embed="rId8"/>
          <a:stretch>
            <a:fillRect/>
          </a:stretch>
        </p:blipFill>
        <p:spPr>
          <a:xfrm>
            <a:off x="6553200" y="1575330"/>
            <a:ext cx="1895475" cy="819150"/>
          </a:xfrm>
          <a:prstGeom prst="rect">
            <a:avLst/>
          </a:prstGeom>
        </p:spPr>
      </p:pic>
      <p:cxnSp>
        <p:nvCxnSpPr>
          <p:cNvPr id="29" name="Straight Arrow Connector 28">
            <a:extLst>
              <a:ext uri="{FF2B5EF4-FFF2-40B4-BE49-F238E27FC236}">
                <a16:creationId xmlns:a16="http://schemas.microsoft.com/office/drawing/2014/main" id="{05708A23-5F77-405E-A836-180F519A8FB4}"/>
              </a:ext>
            </a:extLst>
          </p:cNvPr>
          <p:cNvCxnSpPr>
            <a:cxnSpLocks/>
            <a:stCxn id="36" idx="1"/>
            <a:endCxn id="31" idx="6"/>
          </p:cNvCxnSpPr>
          <p:nvPr/>
        </p:nvCxnSpPr>
        <p:spPr>
          <a:xfrm flipH="1">
            <a:off x="2647929" y="3308799"/>
            <a:ext cx="5287589" cy="3288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8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 presetClass="exit" presetSubtype="0" fill="hold" nodeType="withEffect">
                                  <p:stCondLst>
                                    <p:cond delay="0"/>
                                  </p:stCondLst>
                                  <p:childTnLst>
                                    <p:set>
                                      <p:cBhvr>
                                        <p:cTn id="55" dur="1" fill="hold">
                                          <p:stCondLst>
                                            <p:cond delay="0"/>
                                          </p:stCondLst>
                                        </p:cTn>
                                        <p:tgtEl>
                                          <p:spTgt spid="29"/>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1"/>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animBg="1"/>
      <p:bldP spid="9" grpId="1" animBg="1"/>
      <p:bldP spid="13" grpId="0" animBg="1"/>
      <p:bldP spid="13" grpId="1" animBg="1"/>
      <p:bldP spid="15" grpId="0"/>
      <p:bldP spid="16" grpId="0"/>
      <p:bldP spid="17" grpId="0"/>
      <p:bldP spid="18" grpId="0"/>
      <p:bldP spid="19" grpId="0"/>
      <p:bldP spid="31" grpId="0" animBg="1"/>
      <p:bldP spid="31" grpId="1" animBg="1"/>
      <p:bldP spid="36" grpId="0" animBg="1"/>
      <p:bldP spid="36" grpId="1" animBg="1"/>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4. There are 4 unique race categories.  Test to see if the 1st race has a different mean writing score than the 4</a:t>
            </a:r>
            <a:r>
              <a:rPr lang="en-US" sz="2700" baseline="30000" dirty="0"/>
              <a:t>th</a:t>
            </a:r>
            <a:r>
              <a:rPr lang="en-US" sz="2700" dirty="0"/>
              <a:t> race. ALTERNATIVE SOLUTION: CONTRASTS</a:t>
            </a:r>
            <a:endParaRPr lang="en-US" dirty="0"/>
          </a:p>
        </p:txBody>
      </p:sp>
      <p:sp>
        <p:nvSpPr>
          <p:cNvPr id="4" name="TextBox 3"/>
          <p:cNvSpPr txBox="1"/>
          <p:nvPr/>
        </p:nvSpPr>
        <p:spPr>
          <a:xfrm>
            <a:off x="228600" y="4312165"/>
            <a:ext cx="7620000" cy="923330"/>
          </a:xfrm>
          <a:prstGeom prst="rect">
            <a:avLst/>
          </a:prstGeom>
          <a:noFill/>
        </p:spPr>
        <p:txBody>
          <a:bodyPr wrap="square" rtlCol="0">
            <a:spAutoFit/>
          </a:bodyPr>
          <a:lstStyle/>
          <a:p>
            <a:r>
              <a:rPr lang="en-US" dirty="0"/>
              <a:t>6. There is strong evidence at the alpha = .05 level of significance (p-value = .0002 from a two sample t-test) to suggest that the mean writing score of race = 1 U.S. high school students is different than that of students who are race = 4.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BFCAEA-2C3D-4F6C-890F-D592FE099C0E}"/>
                  </a:ext>
                </a:extLst>
              </p:cNvPr>
              <p:cNvSpPr txBox="1"/>
              <p:nvPr/>
            </p:nvSpPr>
            <p:spPr>
              <a:xfrm>
                <a:off x="228600" y="1454096"/>
                <a:ext cx="2547492" cy="646331"/>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a:rPr>
                          <m:t>1 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a:ea typeface="Cambria Math"/>
                          </a:rPr>
                          <m:t>4</m:t>
                        </m:r>
                        <m:r>
                          <a:rPr lang="en-US" b="0" i="1" smtClean="0">
                            <a:latin typeface="Cambria Math"/>
                          </a:rPr>
                          <m:t> </m:t>
                        </m:r>
                      </m:sub>
                    </m:sSub>
                  </m:oMath>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r>
                            <a:rPr lang="en-US" b="0" i="1" smtClean="0">
                              <a:latin typeface="Cambria Math"/>
                            </a:rPr>
                            <m:t> </m:t>
                          </m:r>
                        </m:sub>
                      </m:sSub>
                      <m:r>
                        <a:rPr lang="en-US" i="1">
                          <a:latin typeface="Cambria Math"/>
                          <a:ea typeface="Cambria Math"/>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4</m:t>
                          </m:r>
                          <m:r>
                            <a:rPr lang="en-US" b="0" i="1" smtClean="0">
                              <a:latin typeface="Cambria Math"/>
                            </a:rPr>
                            <m:t> </m:t>
                          </m:r>
                        </m:sub>
                      </m:sSub>
                    </m:oMath>
                  </m:oMathPara>
                </a14:m>
                <a:endParaRPr lang="en-US" b="0" dirty="0"/>
              </a:p>
            </p:txBody>
          </p:sp>
        </mc:Choice>
        <mc:Fallback xmlns="">
          <p:sp>
            <p:nvSpPr>
              <p:cNvPr id="7" name="TextBox 6">
                <a:extLst>
                  <a:ext uri="{FF2B5EF4-FFF2-40B4-BE49-F238E27FC236}">
                    <a16:creationId xmlns:a16="http://schemas.microsoft.com/office/drawing/2014/main" id="{60BFCAEA-2C3D-4F6C-890F-D592FE099C0E}"/>
                  </a:ext>
                </a:extLst>
              </p:cNvPr>
              <p:cNvSpPr txBox="1">
                <a:spLocks noRot="1" noChangeAspect="1" noMove="1" noResize="1" noEditPoints="1" noAdjustHandles="1" noChangeArrowheads="1" noChangeShapeType="1" noTextEdit="1"/>
              </p:cNvSpPr>
              <p:nvPr/>
            </p:nvSpPr>
            <p:spPr>
              <a:xfrm>
                <a:off x="228600" y="1454096"/>
                <a:ext cx="2547492" cy="646331"/>
              </a:xfrm>
              <a:prstGeom prst="rect">
                <a:avLst/>
              </a:prstGeom>
              <a:blipFill>
                <a:blip r:embed="rId2"/>
                <a:stretch>
                  <a:fillRect l="-1918" t="-4717"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BCF25B-1344-473D-AB35-9166304DBC9A}"/>
                  </a:ext>
                </a:extLst>
              </p:cNvPr>
              <p:cNvSpPr txBox="1"/>
              <p:nvPr/>
            </p:nvSpPr>
            <p:spPr>
              <a:xfrm>
                <a:off x="86385" y="2188200"/>
                <a:ext cx="328477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𝑠𝑘𝑖𝑝</m:t>
                      </m:r>
                      <m:r>
                        <a:rPr lang="en-US" b="0" i="1" smtClean="0">
                          <a:latin typeface="Cambria Math" panose="02040503050406030204" pitchFamily="18" charset="0"/>
                        </a:rPr>
                        <m:t> </m:t>
                      </m:r>
                      <m:r>
                        <a:rPr lang="en-US" b="0" i="1" smtClean="0">
                          <a:latin typeface="Cambria Math" panose="02040503050406030204" pitchFamily="18" charset="0"/>
                        </a:rPr>
                        <m:t>𝑖𝑓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𝑜𝑛𝑙𝑦</m:t>
                      </m:r>
                      <m:r>
                        <a:rPr lang="en-US" b="0" i="1" smtClean="0">
                          <a:latin typeface="Cambria Math" panose="02040503050406030204" pitchFamily="18" charset="0"/>
                        </a:rPr>
                        <m:t> </m:t>
                      </m:r>
                      <m:r>
                        <a:rPr lang="en-US" b="0" i="1" smtClean="0">
                          <a:latin typeface="Cambria Math" panose="02040503050406030204" pitchFamily="18" charset="0"/>
                        </a:rPr>
                        <m:t>𝑢𝑠𝑖𝑛𝑔</m:t>
                      </m:r>
                      <m:r>
                        <a:rPr lang="en-US" b="0" i="1" smtClean="0">
                          <a:latin typeface="Cambria Math" panose="02040503050406030204" pitchFamily="18" charset="0"/>
                        </a:rPr>
                        <m:t> </m:t>
                      </m:r>
                      <m:r>
                        <a:rPr lang="en-US" b="0" i="1" smtClean="0">
                          <a:latin typeface="Cambria Math" panose="02040503050406030204" pitchFamily="18" charset="0"/>
                        </a:rPr>
                        <m:t>𝑐𝑜𝑛𝑡𝑟𝑎𝑠𝑡</m:t>
                      </m:r>
                    </m:oMath>
                  </m:oMathPara>
                </a14:m>
                <a:endParaRPr lang="en-US" dirty="0"/>
              </a:p>
            </p:txBody>
          </p:sp>
        </mc:Choice>
        <mc:Fallback xmlns="">
          <p:sp>
            <p:nvSpPr>
              <p:cNvPr id="8" name="TextBox 7">
                <a:extLst>
                  <a:ext uri="{FF2B5EF4-FFF2-40B4-BE49-F238E27FC236}">
                    <a16:creationId xmlns:a16="http://schemas.microsoft.com/office/drawing/2014/main" id="{FABCF25B-1344-473D-AB35-9166304DBC9A}"/>
                  </a:ext>
                </a:extLst>
              </p:cNvPr>
              <p:cNvSpPr txBox="1">
                <a:spLocks noRot="1" noChangeAspect="1" noMove="1" noResize="1" noEditPoints="1" noAdjustHandles="1" noChangeArrowheads="1" noChangeShapeType="1" noTextEdit="1"/>
              </p:cNvSpPr>
              <p:nvPr/>
            </p:nvSpPr>
            <p:spPr>
              <a:xfrm>
                <a:off x="86385" y="2188200"/>
                <a:ext cx="3284776" cy="646331"/>
              </a:xfrm>
              <a:prstGeom prst="rect">
                <a:avLst/>
              </a:prstGeom>
              <a:blipFill>
                <a:blip r:embed="rId3"/>
                <a:stretch>
                  <a:fillRect b="-6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5998F3D-5329-46E5-9CB2-155A17229E3F}"/>
                  </a:ext>
                </a:extLst>
              </p:cNvPr>
              <p:cNvSpPr txBox="1"/>
              <p:nvPr/>
            </p:nvSpPr>
            <p:spPr>
              <a:xfrm>
                <a:off x="205358" y="2842528"/>
                <a:ext cx="3165803" cy="923330"/>
              </a:xfrm>
              <a:prstGeom prst="rect">
                <a:avLst/>
              </a:prstGeom>
              <a:noFill/>
            </p:spPr>
            <p:txBody>
              <a:bodyPr wrap="none" rtlCol="0">
                <a:spAutoFit/>
              </a:bodyPr>
              <a:lstStyle/>
              <a:p>
                <a14:m>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m:t>
                    </m:r>
                    <m:r>
                      <a:rPr lang="en-US" b="0" i="1" smtClean="0">
                        <a:latin typeface="Cambria Math" panose="02040503050406030204" pitchFamily="18" charset="0"/>
                      </a:rPr>
                      <m:t>𝐹</m:t>
                    </m:r>
                    <m:r>
                      <a:rPr lang="en-US" b="0" i="1" smtClean="0">
                        <a:latin typeface="Cambria Math"/>
                      </a:rPr>
                      <m:t>=</m:t>
                    </m:r>
                    <m:r>
                      <a:rPr lang="en-US" b="0" i="1" smtClean="0">
                        <a:latin typeface="Cambria Math" panose="02040503050406030204" pitchFamily="18" charset="0"/>
                      </a:rPr>
                      <m:t>14.59</m:t>
                    </m:r>
                  </m:oMath>
                </a14:m>
                <a:r>
                  <a:rPr lang="en-US" b="0" dirty="0"/>
                  <a:t> or</a:t>
                </a:r>
              </a:p>
              <a:p>
                <a:r>
                  <a:rPr lang="en-US" dirty="0"/>
                  <a:t>t=-3.82</a:t>
                </a:r>
                <a:endParaRPr lang="en-US" b="0" dirty="0"/>
              </a:p>
              <a:p>
                <a:endParaRPr lang="en-US" dirty="0"/>
              </a:p>
            </p:txBody>
          </p:sp>
        </mc:Choice>
        <mc:Fallback xmlns="">
          <p:sp>
            <p:nvSpPr>
              <p:cNvPr id="9" name="TextBox 8">
                <a:extLst>
                  <a:ext uri="{FF2B5EF4-FFF2-40B4-BE49-F238E27FC236}">
                    <a16:creationId xmlns:a16="http://schemas.microsoft.com/office/drawing/2014/main" id="{35998F3D-5329-46E5-9CB2-155A17229E3F}"/>
                  </a:ext>
                </a:extLst>
              </p:cNvPr>
              <p:cNvSpPr txBox="1">
                <a:spLocks noRot="1" noChangeAspect="1" noMove="1" noResize="1" noEditPoints="1" noAdjustHandles="1" noChangeArrowheads="1" noChangeShapeType="1" noTextEdit="1"/>
              </p:cNvSpPr>
              <p:nvPr/>
            </p:nvSpPr>
            <p:spPr>
              <a:xfrm>
                <a:off x="205358" y="2842528"/>
                <a:ext cx="3165803" cy="923330"/>
              </a:xfrm>
              <a:prstGeom prst="rect">
                <a:avLst/>
              </a:prstGeom>
              <a:blipFill>
                <a:blip r:embed="rId4"/>
                <a:stretch>
                  <a:fillRect l="-1734" t="-3289" r="-7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0ED72D-8255-4E83-BC52-4F51996F8A4E}"/>
                  </a:ext>
                </a:extLst>
              </p:cNvPr>
              <p:cNvSpPr txBox="1"/>
              <p:nvPr/>
            </p:nvSpPr>
            <p:spPr>
              <a:xfrm>
                <a:off x="192106" y="3452976"/>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panose="02040503050406030204" pitchFamily="18" charset="0"/>
                        </a:rPr>
                        <m:t>=</m:t>
                      </m:r>
                      <m:r>
                        <a:rPr lang="en-US" b="0" i="1" smtClean="0">
                          <a:latin typeface="Cambria Math"/>
                        </a:rPr>
                        <m:t> .000</m:t>
                      </m:r>
                      <m:r>
                        <a:rPr lang="en-US" b="0" i="1" smtClean="0">
                          <a:latin typeface="Cambria Math" panose="02040503050406030204" pitchFamily="18" charset="0"/>
                        </a:rPr>
                        <m:t>2</m:t>
                      </m:r>
                    </m:oMath>
                  </m:oMathPara>
                </a14:m>
                <a:endParaRPr lang="en-US" dirty="0"/>
              </a:p>
            </p:txBody>
          </p:sp>
        </mc:Choice>
        <mc:Fallback xmlns="">
          <p:sp>
            <p:nvSpPr>
              <p:cNvPr id="10" name="TextBox 9">
                <a:extLst>
                  <a:ext uri="{FF2B5EF4-FFF2-40B4-BE49-F238E27FC236}">
                    <a16:creationId xmlns:a16="http://schemas.microsoft.com/office/drawing/2014/main" id="{A80ED72D-8255-4E83-BC52-4F51996F8A4E}"/>
                  </a:ext>
                </a:extLst>
              </p:cNvPr>
              <p:cNvSpPr txBox="1">
                <a:spLocks noRot="1" noChangeAspect="1" noMove="1" noResize="1" noEditPoints="1" noAdjustHandles="1" noChangeArrowheads="1" noChangeShapeType="1" noTextEdit="1"/>
              </p:cNvSpPr>
              <p:nvPr/>
            </p:nvSpPr>
            <p:spPr>
              <a:xfrm>
                <a:off x="192106" y="3452976"/>
                <a:ext cx="23674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94FA95-89E6-4359-BB1C-6E331A5233C7}"/>
                  </a:ext>
                </a:extLst>
              </p:cNvPr>
              <p:cNvSpPr txBox="1"/>
              <p:nvPr/>
            </p:nvSpPr>
            <p:spPr>
              <a:xfrm>
                <a:off x="205358" y="3973413"/>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1" name="TextBox 10">
                <a:extLst>
                  <a:ext uri="{FF2B5EF4-FFF2-40B4-BE49-F238E27FC236}">
                    <a16:creationId xmlns:a16="http://schemas.microsoft.com/office/drawing/2014/main" id="{2194FA95-89E6-4359-BB1C-6E331A5233C7}"/>
                  </a:ext>
                </a:extLst>
              </p:cNvPr>
              <p:cNvSpPr txBox="1">
                <a:spLocks noRot="1" noChangeAspect="1" noMove="1" noResize="1" noEditPoints="1" noAdjustHandles="1" noChangeArrowheads="1" noChangeShapeType="1" noTextEdit="1"/>
              </p:cNvSpPr>
              <p:nvPr/>
            </p:nvSpPr>
            <p:spPr>
              <a:xfrm>
                <a:off x="205358" y="3973413"/>
                <a:ext cx="1427057" cy="369332"/>
              </a:xfrm>
              <a:prstGeom prst="rect">
                <a:avLst/>
              </a:prstGeom>
              <a:blipFill>
                <a:blip r:embed="rId6"/>
                <a:stretch>
                  <a:fillRect b="-1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FB1EAA-5C91-45D1-940D-EE095309FD1F}"/>
              </a:ext>
            </a:extLst>
          </p:cNvPr>
          <p:cNvPicPr>
            <a:picLocks noChangeAspect="1"/>
          </p:cNvPicPr>
          <p:nvPr/>
        </p:nvPicPr>
        <p:blipFill>
          <a:blip r:embed="rId7"/>
          <a:stretch>
            <a:fillRect/>
          </a:stretch>
        </p:blipFill>
        <p:spPr>
          <a:xfrm>
            <a:off x="3695699" y="3800613"/>
            <a:ext cx="3952875" cy="523875"/>
          </a:xfrm>
          <a:prstGeom prst="rect">
            <a:avLst/>
          </a:prstGeom>
        </p:spPr>
      </p:pic>
      <p:pic>
        <p:nvPicPr>
          <p:cNvPr id="12" name="Picture 11">
            <a:extLst>
              <a:ext uri="{FF2B5EF4-FFF2-40B4-BE49-F238E27FC236}">
                <a16:creationId xmlns:a16="http://schemas.microsoft.com/office/drawing/2014/main" id="{965F249D-5F28-4002-A585-3E747312AE71}"/>
              </a:ext>
            </a:extLst>
          </p:cNvPr>
          <p:cNvPicPr>
            <a:picLocks noChangeAspect="1"/>
          </p:cNvPicPr>
          <p:nvPr/>
        </p:nvPicPr>
        <p:blipFill>
          <a:blip r:embed="rId8"/>
          <a:stretch>
            <a:fillRect/>
          </a:stretch>
        </p:blipFill>
        <p:spPr>
          <a:xfrm>
            <a:off x="4038600" y="2761605"/>
            <a:ext cx="3267075" cy="552450"/>
          </a:xfrm>
          <a:prstGeom prst="rect">
            <a:avLst/>
          </a:prstGeom>
        </p:spPr>
      </p:pic>
      <p:pic>
        <p:nvPicPr>
          <p:cNvPr id="13" name="Picture 12">
            <a:extLst>
              <a:ext uri="{FF2B5EF4-FFF2-40B4-BE49-F238E27FC236}">
                <a16:creationId xmlns:a16="http://schemas.microsoft.com/office/drawing/2014/main" id="{5C718B7D-64A3-4C2D-9453-473D3996D377}"/>
              </a:ext>
            </a:extLst>
          </p:cNvPr>
          <p:cNvPicPr>
            <a:picLocks noChangeAspect="1"/>
          </p:cNvPicPr>
          <p:nvPr/>
        </p:nvPicPr>
        <p:blipFill>
          <a:blip r:embed="rId9"/>
          <a:stretch>
            <a:fillRect/>
          </a:stretch>
        </p:blipFill>
        <p:spPr>
          <a:xfrm>
            <a:off x="3523264" y="1466757"/>
            <a:ext cx="4629150" cy="1143000"/>
          </a:xfrm>
          <a:prstGeom prst="rect">
            <a:avLst/>
          </a:prstGeom>
        </p:spPr>
      </p:pic>
      <p:sp>
        <p:nvSpPr>
          <p:cNvPr id="6" name="Rectangle 5">
            <a:extLst>
              <a:ext uri="{FF2B5EF4-FFF2-40B4-BE49-F238E27FC236}">
                <a16:creationId xmlns:a16="http://schemas.microsoft.com/office/drawing/2014/main" id="{C1B22C98-79A1-47B9-92A3-5D02972D7611}"/>
              </a:ext>
            </a:extLst>
          </p:cNvPr>
          <p:cNvSpPr/>
          <p:nvPr/>
        </p:nvSpPr>
        <p:spPr>
          <a:xfrm>
            <a:off x="6400800" y="3051853"/>
            <a:ext cx="381000" cy="1890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CB633E4-E266-49E8-892E-68A83F80A887}"/>
              </a:ext>
            </a:extLst>
          </p:cNvPr>
          <p:cNvSpPr/>
          <p:nvPr/>
        </p:nvSpPr>
        <p:spPr>
          <a:xfrm>
            <a:off x="1828800" y="3485242"/>
            <a:ext cx="819129"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A6DA95-EDF1-4CD6-82BA-B152B4D065E8}"/>
              </a:ext>
            </a:extLst>
          </p:cNvPr>
          <p:cNvSpPr/>
          <p:nvPr/>
        </p:nvSpPr>
        <p:spPr>
          <a:xfrm>
            <a:off x="6705600" y="4036635"/>
            <a:ext cx="513158" cy="193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2B93D7C4-1F63-433D-A1DF-8270153759FA}"/>
              </a:ext>
            </a:extLst>
          </p:cNvPr>
          <p:cNvCxnSpPr>
            <a:cxnSpLocks/>
          </p:cNvCxnSpPr>
          <p:nvPr/>
        </p:nvCxnSpPr>
        <p:spPr>
          <a:xfrm flipH="1">
            <a:off x="1143001" y="3161655"/>
            <a:ext cx="5257799" cy="152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94F08E0E-30D0-4B76-BB88-29F084A7E00E}"/>
              </a:ext>
            </a:extLst>
          </p:cNvPr>
          <p:cNvSpPr/>
          <p:nvPr/>
        </p:nvSpPr>
        <p:spPr>
          <a:xfrm>
            <a:off x="2286000" y="2901746"/>
            <a:ext cx="7620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E7AF52-B9EA-46A4-81DA-493E175C25A9}"/>
              </a:ext>
            </a:extLst>
          </p:cNvPr>
          <p:cNvSpPr/>
          <p:nvPr/>
        </p:nvSpPr>
        <p:spPr>
          <a:xfrm>
            <a:off x="6830019" y="3046987"/>
            <a:ext cx="424046" cy="193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7C60117-B53F-482D-9517-F1F4E0E4C7E9}"/>
              </a:ext>
            </a:extLst>
          </p:cNvPr>
          <p:cNvCxnSpPr>
            <a:cxnSpLocks/>
            <a:stCxn id="16" idx="1"/>
            <a:endCxn id="18" idx="6"/>
          </p:cNvCxnSpPr>
          <p:nvPr/>
        </p:nvCxnSpPr>
        <p:spPr>
          <a:xfrm flipH="1" flipV="1">
            <a:off x="3048000" y="3054146"/>
            <a:ext cx="3657600" cy="1079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C7BEFB2-73E7-4C55-AD32-CB218F77891D}"/>
              </a:ext>
            </a:extLst>
          </p:cNvPr>
          <p:cNvSpPr/>
          <p:nvPr/>
        </p:nvSpPr>
        <p:spPr>
          <a:xfrm>
            <a:off x="457200" y="3161655"/>
            <a:ext cx="6858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E611F7A-4D9F-45EC-B6A0-82490F09BECD}"/>
              </a:ext>
            </a:extLst>
          </p:cNvPr>
          <p:cNvSpPr/>
          <p:nvPr/>
        </p:nvSpPr>
        <p:spPr>
          <a:xfrm>
            <a:off x="7162800" y="4034352"/>
            <a:ext cx="423633" cy="196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A9E2A690-2D43-4AF7-B87A-75E0076DFF0A}"/>
              </a:ext>
            </a:extLst>
          </p:cNvPr>
          <p:cNvCxnSpPr>
            <a:cxnSpLocks/>
            <a:stCxn id="22" idx="1"/>
          </p:cNvCxnSpPr>
          <p:nvPr/>
        </p:nvCxnSpPr>
        <p:spPr>
          <a:xfrm flipH="1" flipV="1">
            <a:off x="2667002" y="3648428"/>
            <a:ext cx="4495798" cy="484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BE4AB9A-3295-4F45-A6B3-52CF74E70926}"/>
              </a:ext>
            </a:extLst>
          </p:cNvPr>
          <p:cNvCxnSpPr>
            <a:cxnSpLocks/>
            <a:stCxn id="19" idx="1"/>
          </p:cNvCxnSpPr>
          <p:nvPr/>
        </p:nvCxnSpPr>
        <p:spPr>
          <a:xfrm flipH="1">
            <a:off x="2647931" y="3143926"/>
            <a:ext cx="4182088" cy="5095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2" name="TextBox 1031">
                <a:extLst>
                  <a:ext uri="{FF2B5EF4-FFF2-40B4-BE49-F238E27FC236}">
                    <a16:creationId xmlns:a16="http://schemas.microsoft.com/office/drawing/2014/main" id="{808F5572-4A47-41BA-ACE7-6A4EEC54A1D6}"/>
                  </a:ext>
                </a:extLst>
              </p:cNvPr>
              <p:cNvSpPr txBox="1"/>
              <p:nvPr/>
            </p:nvSpPr>
            <p:spPr>
              <a:xfrm>
                <a:off x="86385" y="5167990"/>
                <a:ext cx="7167680" cy="2031325"/>
              </a:xfrm>
              <a:prstGeom prst="rect">
                <a:avLst/>
              </a:prstGeom>
              <a:noFill/>
            </p:spPr>
            <p:txBody>
              <a:bodyPr wrap="square" rtlCol="0">
                <a:spAutoFit/>
              </a:bodyPr>
              <a:lstStyle/>
              <a:p>
                <a:r>
                  <a:rPr lang="en-US" dirty="0"/>
                  <a:t>A 95% confidence interval for the difference in means is: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𝑝𝑜𝑖𝑛𝑡</m:t>
                      </m:r>
                      <m:r>
                        <a:rPr lang="en-US" b="0" i="1" smtClean="0">
                          <a:latin typeface="Cambria Math" panose="02040503050406030204" pitchFamily="18" charset="0"/>
                        </a:rPr>
                        <m:t> </m:t>
                      </m:r>
                      <m:r>
                        <a:rPr lang="en-US" b="0" i="1" smtClean="0">
                          <a:latin typeface="Cambria Math" panose="02040503050406030204" pitchFamily="18" charset="0"/>
                        </a:rPr>
                        <m:t>𝑒𝑠𝑡𝑖𝑚𝑎𝑡𝑒</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𝑚𝑢𝑙𝑡𝑖𝑝𝑙𝑖𝑒𝑟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𝑠𝑡𝑎𝑛𝑑𝑎𝑟𝑑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𝑒𝑟𝑟𝑜𝑟</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−7.60</m:t>
                      </m:r>
                      <m:r>
                        <a:rPr lang="en-US" b="0" i="1" smtClean="0">
                          <a:latin typeface="Cambria Math" panose="02040503050406030204" pitchFamily="18" charset="0"/>
                          <a:ea typeface="Cambria Math" panose="02040503050406030204" pitchFamily="18" charset="0"/>
                        </a:rPr>
                        <m:t>±1.97∗1.99</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−7.60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3.92</m:t>
                      </m:r>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(−11.52, −3.68)</m:t>
                      </m:r>
                    </m:oMath>
                  </m:oMathPara>
                </a14:m>
                <a:endParaRPr lang="en-US" b="0" dirty="0">
                  <a:ea typeface="Cambria Math" panose="02040503050406030204" pitchFamily="18" charset="0"/>
                </a:endParaRPr>
              </a:p>
              <a:p>
                <a:endParaRPr lang="en-US" b="0" dirty="0">
                  <a:ea typeface="Cambria Math" panose="02040503050406030204" pitchFamily="18" charset="0"/>
                </a:endParaRPr>
              </a:p>
              <a:p>
                <a:endParaRPr lang="en-US" dirty="0"/>
              </a:p>
            </p:txBody>
          </p:sp>
        </mc:Choice>
        <mc:Fallback xmlns="">
          <p:sp>
            <p:nvSpPr>
              <p:cNvPr id="1032" name="TextBox 1031">
                <a:extLst>
                  <a:ext uri="{FF2B5EF4-FFF2-40B4-BE49-F238E27FC236}">
                    <a16:creationId xmlns:a16="http://schemas.microsoft.com/office/drawing/2014/main" id="{808F5572-4A47-41BA-ACE7-6A4EEC54A1D6}"/>
                  </a:ext>
                </a:extLst>
              </p:cNvPr>
              <p:cNvSpPr txBox="1">
                <a:spLocks noRot="1" noChangeAspect="1" noMove="1" noResize="1" noEditPoints="1" noAdjustHandles="1" noChangeArrowheads="1" noChangeShapeType="1" noTextEdit="1"/>
              </p:cNvSpPr>
              <p:nvPr/>
            </p:nvSpPr>
            <p:spPr>
              <a:xfrm>
                <a:off x="86385" y="5167990"/>
                <a:ext cx="7167680" cy="2031325"/>
              </a:xfrm>
              <a:prstGeom prst="rect">
                <a:avLst/>
              </a:prstGeom>
              <a:blipFill>
                <a:blip r:embed="rId10"/>
                <a:stretch>
                  <a:fillRect l="-680" t="-1802"/>
                </a:stretch>
              </a:blipFill>
            </p:spPr>
            <p:txBody>
              <a:bodyPr/>
              <a:lstStyle/>
              <a:p>
                <a:r>
                  <a:rPr lang="en-US">
                    <a:noFill/>
                  </a:rPr>
                  <a:t> </a:t>
                </a:r>
              </a:p>
            </p:txBody>
          </p:sp>
        </mc:Fallback>
      </mc:AlternateContent>
      <p:pic>
        <p:nvPicPr>
          <p:cNvPr id="1033" name="Picture 1032">
            <a:extLst>
              <a:ext uri="{FF2B5EF4-FFF2-40B4-BE49-F238E27FC236}">
                <a16:creationId xmlns:a16="http://schemas.microsoft.com/office/drawing/2014/main" id="{5AA0320F-321C-433E-A1B1-2078220295A6}"/>
              </a:ext>
            </a:extLst>
          </p:cNvPr>
          <p:cNvPicPr>
            <a:picLocks noChangeAspect="1"/>
          </p:cNvPicPr>
          <p:nvPr/>
        </p:nvPicPr>
        <p:blipFill>
          <a:blip r:embed="rId11"/>
          <a:stretch>
            <a:fillRect/>
          </a:stretch>
        </p:blipFill>
        <p:spPr>
          <a:xfrm>
            <a:off x="7720034" y="5291750"/>
            <a:ext cx="942975" cy="504825"/>
          </a:xfrm>
          <a:prstGeom prst="rect">
            <a:avLst/>
          </a:prstGeom>
        </p:spPr>
      </p:pic>
      <p:pic>
        <p:nvPicPr>
          <p:cNvPr id="1034" name="Picture 1033">
            <a:extLst>
              <a:ext uri="{FF2B5EF4-FFF2-40B4-BE49-F238E27FC236}">
                <a16:creationId xmlns:a16="http://schemas.microsoft.com/office/drawing/2014/main" id="{0D89A0E1-1867-44DB-90D6-01CDF7069E72}"/>
              </a:ext>
            </a:extLst>
          </p:cNvPr>
          <p:cNvPicPr>
            <a:picLocks noChangeAspect="1"/>
          </p:cNvPicPr>
          <p:nvPr/>
        </p:nvPicPr>
        <p:blipFill>
          <a:blip r:embed="rId12"/>
          <a:stretch>
            <a:fillRect/>
          </a:stretch>
        </p:blipFill>
        <p:spPr>
          <a:xfrm>
            <a:off x="4876800" y="5770082"/>
            <a:ext cx="3333750" cy="1057275"/>
          </a:xfrm>
          <a:prstGeom prst="rect">
            <a:avLst/>
          </a:prstGeom>
        </p:spPr>
      </p:pic>
      <p:sp>
        <p:nvSpPr>
          <p:cNvPr id="44" name="Rectangle 43">
            <a:extLst>
              <a:ext uri="{FF2B5EF4-FFF2-40B4-BE49-F238E27FC236}">
                <a16:creationId xmlns:a16="http://schemas.microsoft.com/office/drawing/2014/main" id="{17137D13-5697-4E35-873E-0C26374BE843}"/>
              </a:ext>
            </a:extLst>
          </p:cNvPr>
          <p:cNvSpPr/>
          <p:nvPr/>
        </p:nvSpPr>
        <p:spPr>
          <a:xfrm>
            <a:off x="5755481" y="3063570"/>
            <a:ext cx="597099" cy="214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FEA0BE-BA1B-4A5E-8F1E-8D0280E26318}"/>
              </a:ext>
            </a:extLst>
          </p:cNvPr>
          <p:cNvSpPr/>
          <p:nvPr/>
        </p:nvSpPr>
        <p:spPr>
          <a:xfrm>
            <a:off x="4102603" y="5755341"/>
            <a:ext cx="7620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5FDBD6F2-152A-4E5B-97E6-40AC9EC49F6C}"/>
              </a:ext>
            </a:extLst>
          </p:cNvPr>
          <p:cNvCxnSpPr>
            <a:cxnSpLocks/>
            <a:stCxn id="44" idx="2"/>
            <a:endCxn id="45" idx="0"/>
          </p:cNvCxnSpPr>
          <p:nvPr/>
        </p:nvCxnSpPr>
        <p:spPr>
          <a:xfrm flipH="1">
            <a:off x="4483603" y="3277707"/>
            <a:ext cx="1570428" cy="24776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358FDC0-77B9-48DC-86C9-CA322DA60206}"/>
              </a:ext>
            </a:extLst>
          </p:cNvPr>
          <p:cNvSpPr/>
          <p:nvPr/>
        </p:nvSpPr>
        <p:spPr>
          <a:xfrm flipV="1">
            <a:off x="5091711" y="3064716"/>
            <a:ext cx="641650" cy="212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30C5040-4693-44D9-AB6D-18B2E2E05464}"/>
              </a:ext>
            </a:extLst>
          </p:cNvPr>
          <p:cNvSpPr/>
          <p:nvPr/>
        </p:nvSpPr>
        <p:spPr>
          <a:xfrm>
            <a:off x="2593072" y="5768641"/>
            <a:ext cx="7620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F29607A0-B11A-4485-9F52-EAAA14CCC6F6}"/>
              </a:ext>
            </a:extLst>
          </p:cNvPr>
          <p:cNvCxnSpPr>
            <a:cxnSpLocks/>
            <a:stCxn id="47" idx="1"/>
            <a:endCxn id="48" idx="0"/>
          </p:cNvCxnSpPr>
          <p:nvPr/>
        </p:nvCxnSpPr>
        <p:spPr>
          <a:xfrm flipH="1">
            <a:off x="2974072" y="3171211"/>
            <a:ext cx="2117639" cy="2597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D3FECDF-E803-46B5-B9AF-BCD497CB2481}"/>
              </a:ext>
            </a:extLst>
          </p:cNvPr>
          <p:cNvSpPr/>
          <p:nvPr/>
        </p:nvSpPr>
        <p:spPr>
          <a:xfrm>
            <a:off x="8149851" y="5548077"/>
            <a:ext cx="513158" cy="193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9E0F62F-FA73-42C2-BA2A-D862655F888E}"/>
              </a:ext>
            </a:extLst>
          </p:cNvPr>
          <p:cNvSpPr/>
          <p:nvPr/>
        </p:nvSpPr>
        <p:spPr>
          <a:xfrm>
            <a:off x="3435921" y="5741954"/>
            <a:ext cx="7620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1BD8CEF4-D3A2-4F8D-801A-B7EE1A3311B8}"/>
              </a:ext>
            </a:extLst>
          </p:cNvPr>
          <p:cNvCxnSpPr>
            <a:cxnSpLocks/>
            <a:stCxn id="50" idx="1"/>
            <a:endCxn id="51" idx="6"/>
          </p:cNvCxnSpPr>
          <p:nvPr/>
        </p:nvCxnSpPr>
        <p:spPr>
          <a:xfrm flipH="1">
            <a:off x="4197921" y="5645016"/>
            <a:ext cx="3951930" cy="2493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8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par>
                                <p:cTn id="44" presetID="1" presetClass="exit" presetSubtype="0" fill="hold" grpId="1" nodeType="withEffect">
                                  <p:stCondLst>
                                    <p:cond delay="0"/>
                                  </p:stCondLst>
                                  <p:childTnLst>
                                    <p:set>
                                      <p:cBhvr>
                                        <p:cTn id="45" dur="1" fill="hold">
                                          <p:stCondLst>
                                            <p:cond delay="0"/>
                                          </p:stCondLst>
                                        </p:cTn>
                                        <p:tgtEl>
                                          <p:spTgt spid="18"/>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1" presetClass="exit" presetSubtype="0" fill="hold" grpId="1" nodeType="withEffect">
                                  <p:stCondLst>
                                    <p:cond delay="0"/>
                                  </p:stCondLst>
                                  <p:childTnLst>
                                    <p:set>
                                      <p:cBhvr>
                                        <p:cTn id="79" dur="1" fill="hold">
                                          <p:stCondLst>
                                            <p:cond delay="0"/>
                                          </p:stCondLst>
                                        </p:cTn>
                                        <p:tgtEl>
                                          <p:spTgt spid="19"/>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15"/>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23"/>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3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03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44"/>
                                        </p:tgtEl>
                                        <p:attrNameLst>
                                          <p:attrName>style.visibility</p:attrName>
                                        </p:attrNameLst>
                                      </p:cBhvr>
                                      <p:to>
                                        <p:strVal val="visible"/>
                                      </p:to>
                                    </p:set>
                                  </p:childTnLst>
                                </p:cTn>
                              </p:par>
                              <p:par>
                                <p:cTn id="112" presetID="1" presetClass="exit" presetSubtype="0" fill="hold" grpId="1" nodeType="withEffect">
                                  <p:stCondLst>
                                    <p:cond delay="0"/>
                                  </p:stCondLst>
                                  <p:childTnLst>
                                    <p:set>
                                      <p:cBhvr>
                                        <p:cTn id="113" dur="1" fill="hold">
                                          <p:stCondLst>
                                            <p:cond delay="0"/>
                                          </p:stCondLst>
                                        </p:cTn>
                                        <p:tgtEl>
                                          <p:spTgt spid="48"/>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49"/>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47"/>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034"/>
                                        </p:tgtEl>
                                        <p:attrNameLst>
                                          <p:attrName>style.visibility</p:attrName>
                                        </p:attrNameLst>
                                      </p:cBhvr>
                                      <p:to>
                                        <p:strVal val="visible"/>
                                      </p:to>
                                    </p:set>
                                  </p:childTnLst>
                                </p:cTn>
                              </p:par>
                              <p:par>
                                <p:cTn id="122" presetID="1" presetClass="exit" presetSubtype="0" fill="hold" grpId="1" nodeType="withEffect">
                                  <p:stCondLst>
                                    <p:cond delay="0"/>
                                  </p:stCondLst>
                                  <p:childTnLst>
                                    <p:set>
                                      <p:cBhvr>
                                        <p:cTn id="123" dur="1" fill="hold">
                                          <p:stCondLst>
                                            <p:cond delay="0"/>
                                          </p:stCondLst>
                                        </p:cTn>
                                        <p:tgtEl>
                                          <p:spTgt spid="45"/>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46"/>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4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03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1"/>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2"/>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6" grpId="0" animBg="1"/>
      <p:bldP spid="6" grpId="1" animBg="1"/>
      <p:bldP spid="15" grpId="0" animBg="1"/>
      <p:bldP spid="15" grpId="1" animBg="1"/>
      <p:bldP spid="16" grpId="0" animBg="1"/>
      <p:bldP spid="16" grpId="1" animBg="1"/>
      <p:bldP spid="18" grpId="0" animBg="1"/>
      <p:bldP spid="18" grpId="1" animBg="1"/>
      <p:bldP spid="19" grpId="0" animBg="1"/>
      <p:bldP spid="19" grpId="1" animBg="1"/>
      <p:bldP spid="21" grpId="0" animBg="1"/>
      <p:bldP spid="21" grpId="1" animBg="1"/>
      <p:bldP spid="22" grpId="0" animBg="1"/>
      <p:bldP spid="22" grpId="1" animBg="1"/>
      <p:bldP spid="1032" grpId="0"/>
      <p:bldP spid="44" grpId="0" animBg="1"/>
      <p:bldP spid="44" grpId="1" animBg="1"/>
      <p:bldP spid="45" grpId="0" animBg="1"/>
      <p:bldP spid="45" grpId="1" animBg="1"/>
      <p:bldP spid="47" grpId="0" animBg="1"/>
      <p:bldP spid="47" grpId="1" animBg="1"/>
      <p:bldP spid="48" grpId="0" animBg="1"/>
      <p:bldP spid="48" grpId="1" animBg="1"/>
      <p:bldP spid="50" grpId="0" animBg="1"/>
      <p:bldP spid="51" grpId="0" animBg="1"/>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the contrast to building your own F-table (using plain ANOVAs).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5486400"/>
            <a:ext cx="6400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5" y="1905000"/>
            <a:ext cx="404678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201893" y="1544765"/>
                <a:ext cx="2371996" cy="369332"/>
              </a:xfrm>
              <a:prstGeom prst="rect">
                <a:avLst/>
              </a:prstGeom>
              <a:noFill/>
            </p:spPr>
            <p:txBody>
              <a:bodyPr wrap="none" rtlCol="0">
                <a:spAutoFit/>
              </a:bodyPr>
              <a:lstStyle/>
              <a:p>
                <a:r>
                  <a:rPr lang="en-US" dirty="0"/>
                  <a:t>Full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4</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201893" y="1544765"/>
                <a:ext cx="2371996" cy="369332"/>
              </a:xfrm>
              <a:prstGeom prst="rect">
                <a:avLst/>
              </a:prstGeom>
              <a:blipFill>
                <a:blip r:embed="rId4"/>
                <a:stretch>
                  <a:fillRect l="-205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109155" y="1558242"/>
                <a:ext cx="3786371" cy="369332"/>
              </a:xfrm>
              <a:prstGeom prst="rect">
                <a:avLst/>
              </a:prstGeom>
              <a:noFill/>
            </p:spPr>
            <p:txBody>
              <a:bodyPr wrap="square" rtlCol="0">
                <a:spAutoFit/>
              </a:bodyPr>
              <a:lstStyle/>
              <a:p>
                <a:r>
                  <a:rPr lang="en-US" dirty="0"/>
                  <a:t>Full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𝑜</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𝑜</m:t>
                        </m:r>
                      </m:sub>
                    </m:sSub>
                  </m:oMath>
                </a14:m>
                <a:r>
                  <a:rPr lang="en-US" dirty="0"/>
                  <a:t>      *recode </a:t>
                </a:r>
              </a:p>
            </p:txBody>
          </p:sp>
        </mc:Choice>
        <mc:Fallback xmlns="">
          <p:sp>
            <p:nvSpPr>
              <p:cNvPr id="7" name="TextBox 6"/>
              <p:cNvSpPr txBox="1">
                <a:spLocks noRot="1" noChangeAspect="1" noMove="1" noResize="1" noEditPoints="1" noAdjustHandles="1" noChangeArrowheads="1" noChangeShapeType="1" noTextEdit="1"/>
              </p:cNvSpPr>
              <p:nvPr/>
            </p:nvSpPr>
            <p:spPr>
              <a:xfrm>
                <a:off x="5109155" y="1558242"/>
                <a:ext cx="3786371" cy="369332"/>
              </a:xfrm>
              <a:prstGeom prst="rect">
                <a:avLst/>
              </a:prstGeom>
              <a:blipFill>
                <a:blip r:embed="rId5"/>
                <a:stretch>
                  <a:fillRect l="-1288" t="-10000" b="-26667"/>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989" y="1905000"/>
            <a:ext cx="41243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nvPr>
        </p:nvGraphicFramePr>
        <p:xfrm>
          <a:off x="721884" y="3865563"/>
          <a:ext cx="7507716" cy="1483360"/>
        </p:xfrm>
        <a:graphic>
          <a:graphicData uri="http://schemas.openxmlformats.org/drawingml/2006/table">
            <a:tbl>
              <a:tblPr firstRow="1" bandRow="1">
                <a:tableStyleId>{5C22544A-7EE6-4342-B048-85BDC9FD1C3A}</a:tableStyleId>
              </a:tblPr>
              <a:tblGrid>
                <a:gridCol w="1251286">
                  <a:extLst>
                    <a:ext uri="{9D8B030D-6E8A-4147-A177-3AD203B41FA5}">
                      <a16:colId xmlns:a16="http://schemas.microsoft.com/office/drawing/2014/main" val="20000"/>
                    </a:ext>
                  </a:extLst>
                </a:gridCol>
                <a:gridCol w="1251286">
                  <a:extLst>
                    <a:ext uri="{9D8B030D-6E8A-4147-A177-3AD203B41FA5}">
                      <a16:colId xmlns:a16="http://schemas.microsoft.com/office/drawing/2014/main" val="20001"/>
                    </a:ext>
                  </a:extLst>
                </a:gridCol>
                <a:gridCol w="1828803">
                  <a:extLst>
                    <a:ext uri="{9D8B030D-6E8A-4147-A177-3AD203B41FA5}">
                      <a16:colId xmlns:a16="http://schemas.microsoft.com/office/drawing/2014/main" val="20002"/>
                    </a:ext>
                  </a:extLst>
                </a:gridCol>
                <a:gridCol w="1443791">
                  <a:extLst>
                    <a:ext uri="{9D8B030D-6E8A-4147-A177-3AD203B41FA5}">
                      <a16:colId xmlns:a16="http://schemas.microsoft.com/office/drawing/2014/main" val="20003"/>
                    </a:ext>
                  </a:extLst>
                </a:gridCol>
                <a:gridCol w="1013061">
                  <a:extLst>
                    <a:ext uri="{9D8B030D-6E8A-4147-A177-3AD203B41FA5}">
                      <a16:colId xmlns:a16="http://schemas.microsoft.com/office/drawing/2014/main" val="20004"/>
                    </a:ext>
                  </a:extLst>
                </a:gridCol>
                <a:gridCol w="719489">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1</a:t>
                      </a:r>
                    </a:p>
                  </a:txBody>
                  <a:tcPr/>
                </a:tc>
                <a:tc>
                  <a:txBody>
                    <a:bodyPr/>
                    <a:lstStyle/>
                    <a:p>
                      <a:r>
                        <a:rPr lang="en-US" dirty="0"/>
                        <a:t>1188.388</a:t>
                      </a:r>
                    </a:p>
                  </a:txBody>
                  <a:tcPr/>
                </a:tc>
                <a:tc>
                  <a:txBody>
                    <a:bodyPr/>
                    <a:lstStyle/>
                    <a:p>
                      <a:r>
                        <a:rPr lang="en-US" dirty="0"/>
                        <a:t>1188.388</a:t>
                      </a:r>
                    </a:p>
                  </a:txBody>
                  <a:tcPr/>
                </a:tc>
                <a:tc>
                  <a:txBody>
                    <a:bodyPr/>
                    <a:lstStyle/>
                    <a:p>
                      <a:r>
                        <a:rPr lang="en-US" dirty="0"/>
                        <a:t>14.59</a:t>
                      </a:r>
                    </a:p>
                  </a:txBody>
                  <a:tcPr/>
                </a:tc>
                <a:tc>
                  <a:txBody>
                    <a:bodyPr/>
                    <a:lstStyle/>
                    <a:p>
                      <a:r>
                        <a:rPr lang="en-US" dirty="0"/>
                        <a:t>.0002</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196</a:t>
                      </a:r>
                    </a:p>
                  </a:txBody>
                  <a:tcPr/>
                </a:tc>
                <a:tc>
                  <a:txBody>
                    <a:bodyPr/>
                    <a:lstStyle/>
                    <a:p>
                      <a:r>
                        <a:rPr lang="en-US" dirty="0"/>
                        <a:t>15964.71695</a:t>
                      </a:r>
                    </a:p>
                  </a:txBody>
                  <a:tcPr/>
                </a:tc>
                <a:tc>
                  <a:txBody>
                    <a:bodyPr/>
                    <a:lstStyle/>
                    <a:p>
                      <a:r>
                        <a:rPr lang="en-US" dirty="0"/>
                        <a:t>81.45264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197</a:t>
                      </a:r>
                    </a:p>
                  </a:txBody>
                  <a:tcPr/>
                </a:tc>
                <a:tc>
                  <a:txBody>
                    <a:bodyPr/>
                    <a:lstStyle/>
                    <a:p>
                      <a:r>
                        <a:rPr lang="en-US" dirty="0"/>
                        <a:t>17153.10533</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F575A0-6DC4-4F01-B111-07A35035787D}"/>
                  </a:ext>
                </a:extLst>
              </p:cNvPr>
              <p:cNvSpPr txBox="1"/>
              <p:nvPr/>
            </p:nvSpPr>
            <p:spPr>
              <a:xfrm>
                <a:off x="1209404" y="1307068"/>
                <a:ext cx="2454518" cy="369332"/>
              </a:xfrm>
              <a:prstGeom prst="rect">
                <a:avLst/>
              </a:prstGeom>
              <a:noFill/>
            </p:spPr>
            <p:txBody>
              <a:bodyPr wrap="none" rtlCol="0">
                <a:spAutoFit/>
              </a:bodyPr>
              <a:lstStyle/>
              <a:p>
                <a:r>
                  <a:rPr lang="en-US" dirty="0"/>
                  <a:t>Reduced model: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endParaRPr lang="en-US" dirty="0"/>
              </a:p>
            </p:txBody>
          </p:sp>
        </mc:Choice>
        <mc:Fallback xmlns="">
          <p:sp>
            <p:nvSpPr>
              <p:cNvPr id="9" name="TextBox 8">
                <a:extLst>
                  <a:ext uri="{FF2B5EF4-FFF2-40B4-BE49-F238E27FC236}">
                    <a16:creationId xmlns:a16="http://schemas.microsoft.com/office/drawing/2014/main" id="{96F575A0-6DC4-4F01-B111-07A35035787D}"/>
                  </a:ext>
                </a:extLst>
              </p:cNvPr>
              <p:cNvSpPr txBox="1">
                <a:spLocks noRot="1" noChangeAspect="1" noMove="1" noResize="1" noEditPoints="1" noAdjustHandles="1" noChangeArrowheads="1" noChangeShapeType="1" noTextEdit="1"/>
              </p:cNvSpPr>
              <p:nvPr/>
            </p:nvSpPr>
            <p:spPr>
              <a:xfrm>
                <a:off x="1209404" y="1307068"/>
                <a:ext cx="2454518" cy="369332"/>
              </a:xfrm>
              <a:prstGeom prst="rect">
                <a:avLst/>
              </a:prstGeom>
              <a:blipFill>
                <a:blip r:embed="rId7"/>
                <a:stretch>
                  <a:fillRect l="-198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636E88-0EEC-4B19-8A02-FE0B363FB752}"/>
                  </a:ext>
                </a:extLst>
              </p:cNvPr>
              <p:cNvSpPr txBox="1"/>
              <p:nvPr/>
            </p:nvSpPr>
            <p:spPr>
              <a:xfrm>
                <a:off x="5109155" y="1305555"/>
                <a:ext cx="2454518" cy="369332"/>
              </a:xfrm>
              <a:prstGeom prst="rect">
                <a:avLst/>
              </a:prstGeom>
              <a:noFill/>
            </p:spPr>
            <p:txBody>
              <a:bodyPr wrap="none" rtlCol="0">
                <a:spAutoFit/>
              </a:bodyPr>
              <a:lstStyle/>
              <a:p>
                <a:r>
                  <a:rPr lang="en-US" dirty="0"/>
                  <a:t>Reduced model: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r>
                  <a:rPr lang="en-US" dirty="0">
                    <a:ea typeface="Cambria Math"/>
                  </a:rPr>
                  <a:t> </a:t>
                </a:r>
                <a14:m>
                  <m:oMath xmlns:m="http://schemas.openxmlformats.org/officeDocument/2006/math">
                    <m:r>
                      <a:rPr lang="en-US" i="1">
                        <a:latin typeface="Cambria Math"/>
                        <a:ea typeface="Cambria Math"/>
                      </a:rPr>
                      <m:t>𝜇</m:t>
                    </m:r>
                  </m:oMath>
                </a14:m>
                <a:endParaRPr lang="en-US" dirty="0"/>
              </a:p>
            </p:txBody>
          </p:sp>
        </mc:Choice>
        <mc:Fallback xmlns="">
          <p:sp>
            <p:nvSpPr>
              <p:cNvPr id="10" name="TextBox 9">
                <a:extLst>
                  <a:ext uri="{FF2B5EF4-FFF2-40B4-BE49-F238E27FC236}">
                    <a16:creationId xmlns:a16="http://schemas.microsoft.com/office/drawing/2014/main" id="{D0636E88-0EEC-4B19-8A02-FE0B363FB752}"/>
                  </a:ext>
                </a:extLst>
              </p:cNvPr>
              <p:cNvSpPr txBox="1">
                <a:spLocks noRot="1" noChangeAspect="1" noMove="1" noResize="1" noEditPoints="1" noAdjustHandles="1" noChangeArrowheads="1" noChangeShapeType="1" noTextEdit="1"/>
              </p:cNvSpPr>
              <p:nvPr/>
            </p:nvSpPr>
            <p:spPr>
              <a:xfrm>
                <a:off x="5109155" y="1305555"/>
                <a:ext cx="2454518" cy="369332"/>
              </a:xfrm>
              <a:prstGeom prst="rect">
                <a:avLst/>
              </a:prstGeom>
              <a:blipFill>
                <a:blip r:embed="rId8"/>
                <a:stretch>
                  <a:fillRect l="-1985"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0D79AF-437A-474F-9090-B75B9DE93F0D}"/>
                  </a:ext>
                </a:extLst>
              </p:cNvPr>
              <p:cNvSpPr txBox="1"/>
              <p:nvPr/>
            </p:nvSpPr>
            <p:spPr>
              <a:xfrm>
                <a:off x="142336" y="3413819"/>
                <a:ext cx="2371996" cy="369332"/>
              </a:xfrm>
              <a:prstGeom prst="rect">
                <a:avLst/>
              </a:prstGeom>
              <a:noFill/>
            </p:spPr>
            <p:txBody>
              <a:bodyPr wrap="none" rtlCol="0">
                <a:spAutoFit/>
              </a:bodyPr>
              <a:lstStyle/>
              <a:p>
                <a:r>
                  <a:rPr lang="en-US" dirty="0"/>
                  <a:t>Full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4</m:t>
                        </m:r>
                      </m:sub>
                    </m:sSub>
                  </m:oMath>
                </a14:m>
                <a:endParaRPr lang="en-US" dirty="0"/>
              </a:p>
            </p:txBody>
          </p:sp>
        </mc:Choice>
        <mc:Fallback xmlns="">
          <p:sp>
            <p:nvSpPr>
              <p:cNvPr id="11" name="TextBox 10">
                <a:extLst>
                  <a:ext uri="{FF2B5EF4-FFF2-40B4-BE49-F238E27FC236}">
                    <a16:creationId xmlns:a16="http://schemas.microsoft.com/office/drawing/2014/main" id="{620D79AF-437A-474F-9090-B75B9DE93F0D}"/>
                  </a:ext>
                </a:extLst>
              </p:cNvPr>
              <p:cNvSpPr txBox="1">
                <a:spLocks noRot="1" noChangeAspect="1" noMove="1" noResize="1" noEditPoints="1" noAdjustHandles="1" noChangeArrowheads="1" noChangeShapeType="1" noTextEdit="1"/>
              </p:cNvSpPr>
              <p:nvPr/>
            </p:nvSpPr>
            <p:spPr>
              <a:xfrm>
                <a:off x="142336" y="3413819"/>
                <a:ext cx="2371996" cy="369332"/>
              </a:xfrm>
              <a:prstGeom prst="rect">
                <a:avLst/>
              </a:prstGeom>
              <a:blipFill>
                <a:blip r:embed="rId9"/>
                <a:stretch>
                  <a:fillRect l="-2057"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6B4583-E42D-4D55-A45A-5B6A99B7E4B8}"/>
                  </a:ext>
                </a:extLst>
              </p:cNvPr>
              <p:cNvSpPr txBox="1"/>
              <p:nvPr/>
            </p:nvSpPr>
            <p:spPr>
              <a:xfrm>
                <a:off x="144215" y="3044487"/>
                <a:ext cx="2882456" cy="369332"/>
              </a:xfrm>
              <a:prstGeom prst="rect">
                <a:avLst/>
              </a:prstGeom>
              <a:noFill/>
            </p:spPr>
            <p:txBody>
              <a:bodyPr wrap="none" rtlCol="0">
                <a:spAutoFit/>
              </a:bodyPr>
              <a:lstStyle/>
              <a:p>
                <a:r>
                  <a:rPr lang="en-US" dirty="0"/>
                  <a:t>Reduced Model: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a:ea typeface="Cambria Math"/>
                          </a:rPr>
                          <m:t>𝜇</m:t>
                        </m:r>
                      </m:e>
                      <m:sub>
                        <m:r>
                          <a:rPr lang="en-US" b="0" i="1" smtClean="0">
                            <a:latin typeface="Cambria Math"/>
                          </a:rPr>
                          <m:t>𝑜</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𝜇</m:t>
                        </m:r>
                      </m:e>
                      <m:sub>
                        <m:r>
                          <a:rPr lang="en-US" b="0" i="1" smtClean="0">
                            <a:latin typeface="Cambria Math"/>
                            <a:ea typeface="Cambria Math"/>
                          </a:rPr>
                          <m:t>𝑜</m:t>
                        </m:r>
                      </m:sub>
                    </m:sSub>
                  </m:oMath>
                </a14:m>
                <a:endParaRPr lang="en-US" dirty="0"/>
              </a:p>
            </p:txBody>
          </p:sp>
        </mc:Choice>
        <mc:Fallback xmlns="">
          <p:sp>
            <p:nvSpPr>
              <p:cNvPr id="12" name="TextBox 11">
                <a:extLst>
                  <a:ext uri="{FF2B5EF4-FFF2-40B4-BE49-F238E27FC236}">
                    <a16:creationId xmlns:a16="http://schemas.microsoft.com/office/drawing/2014/main" id="{EE6B4583-E42D-4D55-A45A-5B6A99B7E4B8}"/>
                  </a:ext>
                </a:extLst>
              </p:cNvPr>
              <p:cNvSpPr txBox="1">
                <a:spLocks noRot="1" noChangeAspect="1" noMove="1" noResize="1" noEditPoints="1" noAdjustHandles="1" noChangeArrowheads="1" noChangeShapeType="1" noTextEdit="1"/>
              </p:cNvSpPr>
              <p:nvPr/>
            </p:nvSpPr>
            <p:spPr>
              <a:xfrm>
                <a:off x="144215" y="3044487"/>
                <a:ext cx="2882456" cy="369332"/>
              </a:xfrm>
              <a:prstGeom prst="rect">
                <a:avLst/>
              </a:prstGeom>
              <a:blipFill>
                <a:blip r:embed="rId10"/>
                <a:stretch>
                  <a:fillRect l="-1903" t="-8197" b="-2459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D6684F7-AFDE-4CA5-A72F-1330E1D2ABCF}"/>
              </a:ext>
            </a:extLst>
          </p:cNvPr>
          <p:cNvPicPr>
            <a:picLocks noChangeAspect="1"/>
          </p:cNvPicPr>
          <p:nvPr/>
        </p:nvPicPr>
        <p:blipFill>
          <a:blip r:embed="rId11"/>
          <a:stretch>
            <a:fillRect/>
          </a:stretch>
        </p:blipFill>
        <p:spPr>
          <a:xfrm>
            <a:off x="5263994" y="3097178"/>
            <a:ext cx="2822192" cy="727179"/>
          </a:xfrm>
          <a:prstGeom prst="rect">
            <a:avLst/>
          </a:prstGeom>
        </p:spPr>
      </p:pic>
      <p:pic>
        <p:nvPicPr>
          <p:cNvPr id="8" name="Picture 7">
            <a:extLst>
              <a:ext uri="{FF2B5EF4-FFF2-40B4-BE49-F238E27FC236}">
                <a16:creationId xmlns:a16="http://schemas.microsoft.com/office/drawing/2014/main" id="{735F7F4B-ABD7-4DBB-BF74-A94717DEE6A7}"/>
              </a:ext>
            </a:extLst>
          </p:cNvPr>
          <p:cNvPicPr>
            <a:picLocks noChangeAspect="1"/>
          </p:cNvPicPr>
          <p:nvPr/>
        </p:nvPicPr>
        <p:blipFill>
          <a:blip r:embed="rId12"/>
          <a:stretch>
            <a:fillRect/>
          </a:stretch>
        </p:blipFill>
        <p:spPr>
          <a:xfrm>
            <a:off x="8023969" y="3195720"/>
            <a:ext cx="1152525" cy="571500"/>
          </a:xfrm>
          <a:prstGeom prst="rect">
            <a:avLst/>
          </a:prstGeom>
        </p:spPr>
      </p:pic>
      <p:sp>
        <p:nvSpPr>
          <p:cNvPr id="15" name="Rectangle 14">
            <a:extLst>
              <a:ext uri="{FF2B5EF4-FFF2-40B4-BE49-F238E27FC236}">
                <a16:creationId xmlns:a16="http://schemas.microsoft.com/office/drawing/2014/main" id="{BAC9D046-0FD7-4702-9E6F-00366FA95655}"/>
              </a:ext>
            </a:extLst>
          </p:cNvPr>
          <p:cNvSpPr/>
          <p:nvPr/>
        </p:nvSpPr>
        <p:spPr>
          <a:xfrm>
            <a:off x="2226626" y="1646239"/>
            <a:ext cx="1347263" cy="2441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40BAB0-E3BD-401E-9367-5742F5446B08}"/>
              </a:ext>
            </a:extLst>
          </p:cNvPr>
          <p:cNvSpPr/>
          <p:nvPr/>
        </p:nvSpPr>
        <p:spPr>
          <a:xfrm>
            <a:off x="1165744" y="3463774"/>
            <a:ext cx="1577456"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B691ADB-0F47-4AF0-B182-54D1BE8EC055}"/>
              </a:ext>
            </a:extLst>
          </p:cNvPr>
          <p:cNvCxnSpPr>
            <a:cxnSpLocks/>
            <a:stCxn id="15" idx="1"/>
            <a:endCxn id="16" idx="0"/>
          </p:cNvCxnSpPr>
          <p:nvPr/>
        </p:nvCxnSpPr>
        <p:spPr>
          <a:xfrm flipH="1">
            <a:off x="1954472" y="1768331"/>
            <a:ext cx="272154" cy="1695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0F91D46-AC5E-4DA5-B33A-1E5B83B50D3B}"/>
              </a:ext>
            </a:extLst>
          </p:cNvPr>
          <p:cNvSpPr/>
          <p:nvPr/>
        </p:nvSpPr>
        <p:spPr>
          <a:xfrm>
            <a:off x="6179572" y="1634923"/>
            <a:ext cx="1238548" cy="2700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FE2A035-2834-4CEA-A534-DB871A203A89}"/>
              </a:ext>
            </a:extLst>
          </p:cNvPr>
          <p:cNvSpPr/>
          <p:nvPr/>
        </p:nvSpPr>
        <p:spPr>
          <a:xfrm>
            <a:off x="1709549" y="3121247"/>
            <a:ext cx="1317122"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91EE5D-DA11-4CDF-83B7-DFF582BD7AB1}"/>
              </a:ext>
            </a:extLst>
          </p:cNvPr>
          <p:cNvCxnSpPr>
            <a:cxnSpLocks/>
            <a:stCxn id="18" idx="1"/>
            <a:endCxn id="19" idx="0"/>
          </p:cNvCxnSpPr>
          <p:nvPr/>
        </p:nvCxnSpPr>
        <p:spPr>
          <a:xfrm flipH="1">
            <a:off x="2368110" y="1769962"/>
            <a:ext cx="3811462" cy="13512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B074119-50E0-4780-8E9C-2C1A0672224E}"/>
              </a:ext>
            </a:extLst>
          </p:cNvPr>
          <p:cNvSpPr/>
          <p:nvPr/>
        </p:nvSpPr>
        <p:spPr>
          <a:xfrm>
            <a:off x="1142870" y="2490344"/>
            <a:ext cx="1225240" cy="1913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7607B70-F74D-4747-B650-4BD29D26C54F}"/>
              </a:ext>
            </a:extLst>
          </p:cNvPr>
          <p:cNvSpPr/>
          <p:nvPr/>
        </p:nvSpPr>
        <p:spPr>
          <a:xfrm>
            <a:off x="1954472" y="4616772"/>
            <a:ext cx="2998528"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96AFCE2-B7D3-4409-8207-6F773EAF6BBD}"/>
              </a:ext>
            </a:extLst>
          </p:cNvPr>
          <p:cNvCxnSpPr>
            <a:cxnSpLocks/>
            <a:stCxn id="21" idx="2"/>
            <a:endCxn id="22" idx="0"/>
          </p:cNvCxnSpPr>
          <p:nvPr/>
        </p:nvCxnSpPr>
        <p:spPr>
          <a:xfrm>
            <a:off x="1755490" y="2681731"/>
            <a:ext cx="1698246" cy="19350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AC88AC7-BB74-471B-AD4B-FF5AB41F318D}"/>
              </a:ext>
            </a:extLst>
          </p:cNvPr>
          <p:cNvSpPr/>
          <p:nvPr/>
        </p:nvSpPr>
        <p:spPr>
          <a:xfrm>
            <a:off x="5346842" y="2504991"/>
            <a:ext cx="1358757" cy="2008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3C1B42-C5DE-4992-95E6-845CF6E64F29}"/>
              </a:ext>
            </a:extLst>
          </p:cNvPr>
          <p:cNvSpPr/>
          <p:nvPr/>
        </p:nvSpPr>
        <p:spPr>
          <a:xfrm>
            <a:off x="1863888" y="5006490"/>
            <a:ext cx="3089112"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88869DF9-A6A9-4340-B6A0-4851CBDF6872}"/>
              </a:ext>
            </a:extLst>
          </p:cNvPr>
          <p:cNvCxnSpPr>
            <a:cxnSpLocks/>
            <a:stCxn id="24" idx="1"/>
            <a:endCxn id="25" idx="0"/>
          </p:cNvCxnSpPr>
          <p:nvPr/>
        </p:nvCxnSpPr>
        <p:spPr>
          <a:xfrm flipH="1">
            <a:off x="3408444" y="2605398"/>
            <a:ext cx="1938398" cy="24010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AF55661-DFA0-4DF9-8256-005C19D25DED}"/>
              </a:ext>
            </a:extLst>
          </p:cNvPr>
          <p:cNvSpPr/>
          <p:nvPr/>
        </p:nvSpPr>
        <p:spPr>
          <a:xfrm>
            <a:off x="6477000" y="4267352"/>
            <a:ext cx="1086673" cy="2678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7AC12FE-FEAB-4B04-8F40-0CFE6CB78354}"/>
              </a:ext>
            </a:extLst>
          </p:cNvPr>
          <p:cNvSpPr/>
          <p:nvPr/>
        </p:nvSpPr>
        <p:spPr>
          <a:xfrm>
            <a:off x="6785385" y="3173513"/>
            <a:ext cx="529816" cy="35250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5A4693A-2F30-4D23-8776-9DF06F28F6E1}"/>
              </a:ext>
            </a:extLst>
          </p:cNvPr>
          <p:cNvCxnSpPr>
            <a:cxnSpLocks/>
            <a:stCxn id="27" idx="0"/>
            <a:endCxn id="28" idx="4"/>
          </p:cNvCxnSpPr>
          <p:nvPr/>
        </p:nvCxnSpPr>
        <p:spPr>
          <a:xfrm flipV="1">
            <a:off x="7020337" y="3526018"/>
            <a:ext cx="29956" cy="7413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D491CCC-DE5D-45A8-BABD-D884C67D2E3C}"/>
              </a:ext>
            </a:extLst>
          </p:cNvPr>
          <p:cNvSpPr/>
          <p:nvPr/>
        </p:nvSpPr>
        <p:spPr>
          <a:xfrm>
            <a:off x="1954591" y="4240212"/>
            <a:ext cx="1211623" cy="745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23EE233-AC6E-4F03-B1B2-74D38372FD3C}"/>
              </a:ext>
            </a:extLst>
          </p:cNvPr>
          <p:cNvSpPr/>
          <p:nvPr/>
        </p:nvSpPr>
        <p:spPr>
          <a:xfrm>
            <a:off x="7219907" y="3120887"/>
            <a:ext cx="857294" cy="31937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554895EA-3C9E-4D08-88D9-D06E8A047644}"/>
              </a:ext>
            </a:extLst>
          </p:cNvPr>
          <p:cNvCxnSpPr>
            <a:cxnSpLocks/>
            <a:stCxn id="65" idx="0"/>
            <a:endCxn id="66" idx="3"/>
          </p:cNvCxnSpPr>
          <p:nvPr/>
        </p:nvCxnSpPr>
        <p:spPr>
          <a:xfrm flipV="1">
            <a:off x="2560403" y="3393492"/>
            <a:ext cx="4785052" cy="8467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A8DA11-6526-4276-8215-D2208381EBCA}"/>
              </a:ext>
            </a:extLst>
          </p:cNvPr>
          <p:cNvSpPr/>
          <p:nvPr/>
        </p:nvSpPr>
        <p:spPr>
          <a:xfrm>
            <a:off x="8453467" y="3413819"/>
            <a:ext cx="662787" cy="2392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C02C3EA-CC6B-4D02-993A-6DD2D5415078}"/>
              </a:ext>
            </a:extLst>
          </p:cNvPr>
          <p:cNvSpPr/>
          <p:nvPr/>
        </p:nvSpPr>
        <p:spPr>
          <a:xfrm>
            <a:off x="7501424" y="4281418"/>
            <a:ext cx="728176" cy="31488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B2F6608A-B441-488D-81B6-136539B97781}"/>
              </a:ext>
            </a:extLst>
          </p:cNvPr>
          <p:cNvCxnSpPr>
            <a:cxnSpLocks/>
            <a:stCxn id="81" idx="2"/>
            <a:endCxn id="82" idx="7"/>
          </p:cNvCxnSpPr>
          <p:nvPr/>
        </p:nvCxnSpPr>
        <p:spPr>
          <a:xfrm flipH="1">
            <a:off x="8122961" y="3653092"/>
            <a:ext cx="661900" cy="674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0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66"/>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6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8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8" grpId="0" animBg="1"/>
      <p:bldP spid="18" grpId="1" animBg="1"/>
      <p:bldP spid="19" grpId="0" animBg="1"/>
      <p:bldP spid="19" grpId="1" animBg="1"/>
      <p:bldP spid="21" grpId="0" animBg="1"/>
      <p:bldP spid="21" grpId="1" animBg="1"/>
      <p:bldP spid="22" grpId="0" animBg="1"/>
      <p:bldP spid="22" grpId="1" animBg="1"/>
      <p:bldP spid="24" grpId="0" animBg="1"/>
      <p:bldP spid="24" grpId="1" animBg="1"/>
      <p:bldP spid="25" grpId="0" animBg="1"/>
      <p:bldP spid="25" grpId="1" animBg="1"/>
      <p:bldP spid="27" grpId="0" animBg="1"/>
      <p:bldP spid="27" grpId="1" animBg="1"/>
      <p:bldP spid="28" grpId="0" animBg="1"/>
      <p:bldP spid="28" grpId="1" animBg="1"/>
      <p:bldP spid="65" grpId="0" animBg="1"/>
      <p:bldP spid="65" grpId="1" animBg="1"/>
      <p:bldP spid="66" grpId="0" animBg="1"/>
      <p:bldP spid="66" grpId="1" animBg="1"/>
      <p:bldP spid="81" grpId="0" animBg="1"/>
      <p:bldP spid="81" grpId="1" animBg="1"/>
      <p:bldP spid="82" grpId="0" animBg="1"/>
      <p:bldP spid="82" grpId="1"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208" y="990600"/>
            <a:ext cx="8610600" cy="1143000"/>
          </a:xfrm>
        </p:spPr>
        <p:txBody>
          <a:bodyPr>
            <a:noAutofit/>
          </a:bodyPr>
          <a:lstStyle/>
          <a:p>
            <a:r>
              <a:rPr lang="en-US" sz="2400" dirty="0"/>
              <a:t>5. Use </a:t>
            </a:r>
            <a:r>
              <a:rPr lang="en-US" sz="2400" dirty="0" err="1"/>
              <a:t>proc</a:t>
            </a:r>
            <a:r>
              <a:rPr lang="en-US" sz="2400" dirty="0"/>
              <a:t> power to find the power of a test to detect a difference of 3 in the means if the two groups have standard deviations of 5 and 8 and the first group has a sample size of 20 and the second has a sample size of 40.  Assume we want to use a Satterthwaite approximation (Welch’s test of difference of means assuming different standard deviations).</a:t>
            </a:r>
            <a:br>
              <a:rPr lang="en-US" sz="2400" dirty="0"/>
            </a:br>
            <a:endParaRPr lang="en-US" sz="24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2562225"/>
            <a:ext cx="2219325"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3712308"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05600" y="5686425"/>
            <a:ext cx="1524000" cy="942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Beer Prices!!!</a:t>
            </a:r>
          </a:p>
        </p:txBody>
      </p:sp>
      <p:sp>
        <p:nvSpPr>
          <p:cNvPr id="4" name="TextBox 3"/>
          <p:cNvSpPr txBox="1"/>
          <p:nvPr/>
        </p:nvSpPr>
        <p:spPr>
          <a:xfrm>
            <a:off x="3026229" y="903583"/>
            <a:ext cx="5791200" cy="3139321"/>
          </a:xfrm>
          <a:prstGeom prst="rect">
            <a:avLst/>
          </a:prstGeom>
          <a:noFill/>
        </p:spPr>
        <p:txBody>
          <a:bodyPr wrap="square" rtlCol="0">
            <a:spAutoFit/>
          </a:bodyPr>
          <a:lstStyle/>
          <a:p>
            <a:r>
              <a:rPr lang="en-US" dirty="0"/>
              <a:t>The </a:t>
            </a:r>
            <a:r>
              <a:rPr lang="en-US" u="sng" dirty="0">
                <a:hlinkClick r:id="rId2"/>
              </a:rPr>
              <a:t>data file</a:t>
            </a:r>
            <a:r>
              <a:rPr lang="en-US" dirty="0"/>
              <a:t> contains 52 weeks of average-price and total-sales records for three different carton sizes:  12-packs, 18-packs, and 30-packs.  (This is real data, apart from some very minor adjustments for the 30-packs.) We would like to perform an analysis to detect any differences in the mean or median sales between the 3 sizes of cases.  </a:t>
            </a:r>
          </a:p>
          <a:p>
            <a:endParaRPr lang="en-US" dirty="0"/>
          </a:p>
          <a:p>
            <a:r>
              <a:rPr lang="en-US" dirty="0"/>
              <a:t>*The data are likely not independent. Sales from week to week are probably related and sales for each size are likely related by week. However, for our purposes, we can assume independence.</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6805" b="16202"/>
          <a:stretch/>
        </p:blipFill>
        <p:spPr bwMode="auto">
          <a:xfrm>
            <a:off x="4267200" y="4269444"/>
            <a:ext cx="3467100" cy="2322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85800"/>
            <a:ext cx="1533525"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596434"/>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Beer Prices!!!</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805" b="16202"/>
          <a:stretch/>
        </p:blipFill>
        <p:spPr bwMode="auto">
          <a:xfrm>
            <a:off x="6705600" y="304799"/>
            <a:ext cx="1978479" cy="132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1981200"/>
            <a:ext cx="391846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905000"/>
            <a:ext cx="2983772"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921451"/>
            <a:ext cx="3048000" cy="242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t="16805" b="16202"/>
          <a:stretch/>
        </p:blipFill>
        <p:spPr bwMode="auto">
          <a:xfrm>
            <a:off x="609600" y="304800"/>
            <a:ext cx="1978479" cy="132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4343400"/>
            <a:ext cx="2946565" cy="2360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52999" y="4267200"/>
            <a:ext cx="3731079" cy="2308324"/>
          </a:xfrm>
          <a:prstGeom prst="rect">
            <a:avLst/>
          </a:prstGeom>
          <a:noFill/>
        </p:spPr>
        <p:txBody>
          <a:bodyPr wrap="square" rtlCol="0">
            <a:spAutoFit/>
          </a:bodyPr>
          <a:lstStyle/>
          <a:p>
            <a:r>
              <a:rPr lang="en-US" dirty="0"/>
              <a:t>Clearly, there is strong visual evidence that the distribution of the amount of each size case sold is heavily right skewed. Looking closely at the units of the x-axis we can see that there is strong visual evidence that the standard deviations are quite different. </a:t>
            </a:r>
          </a:p>
        </p:txBody>
      </p:sp>
      <p:pic>
        <p:nvPicPr>
          <p:cNvPr id="3" name="Picture 2">
            <a:extLst>
              <a:ext uri="{FF2B5EF4-FFF2-40B4-BE49-F238E27FC236}">
                <a16:creationId xmlns:a16="http://schemas.microsoft.com/office/drawing/2014/main" id="{A1CE5C32-034F-426F-AED2-83E13505C0CE}"/>
              </a:ext>
            </a:extLst>
          </p:cNvPr>
          <p:cNvPicPr>
            <a:picLocks noChangeAspect="1"/>
          </p:cNvPicPr>
          <p:nvPr/>
        </p:nvPicPr>
        <p:blipFill>
          <a:blip r:embed="rId7"/>
          <a:stretch>
            <a:fillRect/>
          </a:stretch>
        </p:blipFill>
        <p:spPr>
          <a:xfrm>
            <a:off x="2895600" y="1219200"/>
            <a:ext cx="2438400" cy="722489"/>
          </a:xfrm>
          <a:prstGeom prst="rect">
            <a:avLst/>
          </a:prstGeom>
        </p:spPr>
      </p:pic>
    </p:spTree>
    <p:extLst>
      <p:ext uri="{BB962C8B-B14F-4D97-AF65-F5344CB8AC3E}">
        <p14:creationId xmlns:p14="http://schemas.microsoft.com/office/powerpoint/2010/main" val="871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par>
                                <p:cTn id="8" presetID="10" presetClass="entr" presetSubtype="0" fill="hold" nodeType="withEffect">
                                  <p:stCondLst>
                                    <p:cond delay="0"/>
                                  </p:stCondLst>
                                  <p:childTnLst>
                                    <p:set>
                                      <p:cBhvr>
                                        <p:cTn id="9" dur="1" fill="hold">
                                          <p:stCondLst>
                                            <p:cond delay="0"/>
                                          </p:stCondLst>
                                        </p:cTn>
                                        <p:tgtEl>
                                          <p:spTgt spid="8198"/>
                                        </p:tgtEl>
                                        <p:attrNameLst>
                                          <p:attrName>style.visibility</p:attrName>
                                        </p:attrNameLst>
                                      </p:cBhvr>
                                      <p:to>
                                        <p:strVal val="visible"/>
                                      </p:to>
                                    </p:set>
                                    <p:animEffect transition="in" filter="fade">
                                      <p:cBhvr>
                                        <p:cTn id="10" dur="500"/>
                                        <p:tgtEl>
                                          <p:spTgt spid="8198"/>
                                        </p:tgtEl>
                                      </p:cBhvr>
                                    </p:animEffect>
                                  </p:childTnLst>
                                </p:cTn>
                              </p:par>
                              <p:par>
                                <p:cTn id="11" presetID="10" presetClass="entr" presetSubtype="0" fill="hold" nodeType="withEffect">
                                  <p:stCondLst>
                                    <p:cond delay="0"/>
                                  </p:stCondLst>
                                  <p:childTnLst>
                                    <p:set>
                                      <p:cBhvr>
                                        <p:cTn id="12" dur="1" fill="hold">
                                          <p:stCondLst>
                                            <p:cond delay="0"/>
                                          </p:stCondLst>
                                        </p:cTn>
                                        <p:tgtEl>
                                          <p:spTgt spid="8197"/>
                                        </p:tgtEl>
                                        <p:attrNameLst>
                                          <p:attrName>style.visibility</p:attrName>
                                        </p:attrNameLst>
                                      </p:cBhvr>
                                      <p:to>
                                        <p:strVal val="visible"/>
                                      </p:to>
                                    </p:set>
                                    <p:animEffect transition="in" filter="fade">
                                      <p:cBhvr>
                                        <p:cTn id="13" dur="500"/>
                                        <p:tgtEl>
                                          <p:spTgt spid="81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Beer Prices!!!!</a:t>
            </a:r>
          </a:p>
        </p:txBody>
      </p:sp>
      <p:sp>
        <p:nvSpPr>
          <p:cNvPr id="3" name="Content Placeholder 2"/>
          <p:cNvSpPr>
            <a:spLocks noGrp="1"/>
          </p:cNvSpPr>
          <p:nvPr>
            <p:ph idx="1"/>
          </p:nvPr>
        </p:nvSpPr>
        <p:spPr>
          <a:xfrm>
            <a:off x="457200" y="1371600"/>
            <a:ext cx="8229600" cy="1143000"/>
          </a:xfrm>
        </p:spPr>
        <p:txBody>
          <a:bodyPr/>
          <a:lstStyle/>
          <a:p>
            <a:pPr marL="0" indent="0">
              <a:buNone/>
            </a:pPr>
            <a:r>
              <a:rPr lang="en-US" dirty="0"/>
              <a:t>Visual evidence of the right skew and heteroscedasticity is also shown in the box plot: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784" y="2514600"/>
            <a:ext cx="5224616"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16805" b="16202"/>
          <a:stretch/>
        </p:blipFill>
        <p:spPr bwMode="auto">
          <a:xfrm>
            <a:off x="6629400" y="76200"/>
            <a:ext cx="1978479" cy="132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6805" b="16202"/>
          <a:stretch/>
        </p:blipFill>
        <p:spPr bwMode="auto">
          <a:xfrm>
            <a:off x="533400" y="76201"/>
            <a:ext cx="1978479" cy="132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39185210-BECE-4052-A7E5-4BA0C69D0F89}"/>
              </a:ext>
            </a:extLst>
          </p:cNvPr>
          <p:cNvPicPr>
            <a:picLocks noChangeAspect="1"/>
          </p:cNvPicPr>
          <p:nvPr/>
        </p:nvPicPr>
        <p:blipFill>
          <a:blip r:embed="rId4"/>
          <a:stretch>
            <a:fillRect/>
          </a:stretch>
        </p:blipFill>
        <p:spPr>
          <a:xfrm>
            <a:off x="609600" y="2590800"/>
            <a:ext cx="2076450" cy="781050"/>
          </a:xfrm>
          <a:prstGeom prst="rect">
            <a:avLst/>
          </a:prstGeom>
        </p:spPr>
      </p:pic>
    </p:spTree>
    <p:extLst>
      <p:ext uri="{BB962C8B-B14F-4D97-AF65-F5344CB8AC3E}">
        <p14:creationId xmlns:p14="http://schemas.microsoft.com/office/powerpoint/2010/main" val="37624016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Beer Prices!!!</a:t>
            </a:r>
          </a:p>
        </p:txBody>
      </p:sp>
      <p:sp>
        <p:nvSpPr>
          <p:cNvPr id="3" name="Content Placeholder 2"/>
          <p:cNvSpPr>
            <a:spLocks noGrp="1"/>
          </p:cNvSpPr>
          <p:nvPr>
            <p:ph idx="1"/>
          </p:nvPr>
        </p:nvSpPr>
        <p:spPr>
          <a:xfrm>
            <a:off x="457200" y="1143000"/>
            <a:ext cx="8229600" cy="2285999"/>
          </a:xfrm>
        </p:spPr>
        <p:txBody>
          <a:bodyPr>
            <a:normAutofit/>
          </a:bodyPr>
          <a:lstStyle/>
          <a:p>
            <a:pPr marL="0" indent="0">
              <a:buNone/>
            </a:pPr>
            <a:r>
              <a:rPr lang="en-US" sz="2400" dirty="0"/>
              <a:t>We know that equality among variances is a crucial assumption of ANOVA thus we will seek a non-parametric solution: </a:t>
            </a:r>
            <a:r>
              <a:rPr lang="en-US" sz="2400" dirty="0" err="1"/>
              <a:t>Kruskal</a:t>
            </a:r>
            <a:r>
              <a:rPr lang="en-US" sz="2400" dirty="0"/>
              <a:t>-Wallis.  Given the difference in standard deviations, the shapes cannot be said to be the same, so we will have to limit our tests to differences of distribution.    </a:t>
            </a:r>
          </a:p>
        </p:txBody>
      </p:sp>
      <p:sp>
        <p:nvSpPr>
          <p:cNvPr id="4" name="TextBox 3"/>
          <p:cNvSpPr txBox="1"/>
          <p:nvPr/>
        </p:nvSpPr>
        <p:spPr>
          <a:xfrm>
            <a:off x="130559" y="5562599"/>
            <a:ext cx="8938642" cy="954107"/>
          </a:xfrm>
          <a:prstGeom prst="rect">
            <a:avLst/>
          </a:prstGeom>
          <a:noFill/>
        </p:spPr>
        <p:txBody>
          <a:bodyPr wrap="square" rtlCol="0">
            <a:spAutoFit/>
          </a:bodyPr>
          <a:lstStyle/>
          <a:p>
            <a:r>
              <a:rPr lang="en-US" sz="1400" dirty="0"/>
              <a:t>6. There is strong evidence at the alpha = .05 level of significance (p-value &lt; .0001 from the Kruskal-Wallis test) that at least one of the distributions is different from the other two.  Three separate rank sum tests will be conducted with a Bonferroni multiple comparison adjustment in order to test for these differences. Could also do three separate signed-rank tests or sign tests and pair the data by week.  </a:t>
            </a:r>
          </a:p>
        </p:txBody>
      </p:sp>
      <mc:AlternateContent xmlns:mc="http://schemas.openxmlformats.org/markup-compatibility/2006" xmlns:a14="http://schemas.microsoft.com/office/drawing/2010/main">
        <mc:Choice Requires="a14">
          <p:sp>
            <p:nvSpPr>
              <p:cNvPr id="6" name="TextBox 5"/>
              <p:cNvSpPr txBox="1"/>
              <p:nvPr/>
            </p:nvSpPr>
            <p:spPr>
              <a:xfrm>
                <a:off x="4648200" y="2930864"/>
                <a:ext cx="3846951" cy="691471"/>
              </a:xfrm>
              <a:prstGeom prst="rect">
                <a:avLst/>
              </a:prstGeom>
              <a:noFill/>
            </p:spPr>
            <p:txBody>
              <a:bodyPr wrap="none" rtlCol="0">
                <a:spAutoFit/>
              </a:bodyPr>
              <a:lstStyle/>
              <a:p>
                <a:pPr marL="342900" indent="-342900">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0</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𝐹</m:t>
                        </m:r>
                      </m:e>
                      <m:sub>
                        <m:r>
                          <a:rPr lang="en-US" b="0" i="1" smtClean="0">
                            <a:latin typeface="Cambria Math"/>
                            <a:ea typeface="Cambria Math"/>
                          </a:rPr>
                          <m:t>𝑡𝑤𝑒𝑙𝑣𝑒</m:t>
                        </m:r>
                        <m:r>
                          <a:rPr lang="en-US" b="0" i="1" smtClean="0">
                            <a:latin typeface="Cambria Math"/>
                          </a:rPr>
                          <m:t> </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ea typeface="Cambria Math"/>
                          </a:rPr>
                          <m:t>𝑒𝑖𝑔h𝑡𝑒𝑒𝑛</m:t>
                        </m:r>
                        <m:r>
                          <a:rPr lang="en-US" b="0" i="1" smtClean="0">
                            <a:latin typeface="Cambria Math"/>
                          </a:rPr>
                          <m:t> </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a:rPr>
                          <m:t>𝐹</m:t>
                        </m:r>
                      </m:e>
                      <m:sub>
                        <m:r>
                          <a:rPr lang="en-US" b="0" i="1" smtClean="0">
                            <a:latin typeface="Cambria Math" panose="02040503050406030204" pitchFamily="18" charset="0"/>
                            <a:ea typeface="Cambria Math"/>
                          </a:rPr>
                          <m:t>𝑡h𝑖𝑟𝑡𝑦</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𝐻</m:t>
                        </m:r>
                      </m:e>
                      <m:sub>
                        <m:r>
                          <a:rPr lang="en-US" b="0" i="1" smtClean="0">
                            <a:latin typeface="Cambria Math"/>
                          </a:rPr>
                          <m:t>𝐴</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ea typeface="Cambria Math"/>
                          </a:rPr>
                          <m:t>𝐹</m:t>
                        </m:r>
                      </m:e>
                      <m:sub>
                        <m:r>
                          <a:rPr lang="en-US" b="0" i="1" smtClean="0">
                            <a:latin typeface="Cambria Math" panose="02040503050406030204" pitchFamily="18" charset="0"/>
                            <a:ea typeface="Cambria Math"/>
                          </a:rPr>
                          <m:t>𝑖</m:t>
                        </m:r>
                        <m:r>
                          <a:rPr lang="en-US" b="0" i="1" smtClean="0">
                            <a:latin typeface="Cambria Math"/>
                          </a:rPr>
                          <m:t> </m:t>
                        </m:r>
                      </m:sub>
                    </m:sSub>
                    <m:r>
                      <a:rPr lang="en-US" i="1">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panose="02040503050406030204" pitchFamily="18" charset="0"/>
                            <a:ea typeface="Cambria Math"/>
                          </a:rPr>
                          <m:t>𝑗</m:t>
                        </m:r>
                        <m:r>
                          <a:rPr lang="en-US" b="0" i="1" smtClean="0">
                            <a:latin typeface="Cambria Math"/>
                          </a:rPr>
                          <m:t> </m:t>
                        </m:r>
                      </m:sub>
                    </m:sSub>
                  </m:oMath>
                </a14:m>
                <a:r>
                  <a:rPr lang="en-US" b="0" dirty="0"/>
                  <a:t> for some </a:t>
                </a:r>
                <a:r>
                  <a:rPr lang="en-US" b="0" dirty="0" err="1"/>
                  <a:t>i</a:t>
                </a:r>
                <a:r>
                  <a:rPr lang="en-US" b="0" dirty="0"/>
                  <a:t>, j</a:t>
                </a:r>
              </a:p>
            </p:txBody>
          </p:sp>
        </mc:Choice>
        <mc:Fallback xmlns="">
          <p:sp>
            <p:nvSpPr>
              <p:cNvPr id="6" name="TextBox 5"/>
              <p:cNvSpPr txBox="1">
                <a:spLocks noRot="1" noChangeAspect="1" noMove="1" noResize="1" noEditPoints="1" noAdjustHandles="1" noChangeArrowheads="1" noChangeShapeType="1" noTextEdit="1"/>
              </p:cNvSpPr>
              <p:nvPr/>
            </p:nvSpPr>
            <p:spPr>
              <a:xfrm>
                <a:off x="4648200" y="2930864"/>
                <a:ext cx="3846951" cy="691471"/>
              </a:xfrm>
              <a:prstGeom prst="rect">
                <a:avLst/>
              </a:prstGeom>
              <a:blipFill>
                <a:blip r:embed="rId2"/>
                <a:stretch>
                  <a:fillRect l="-1268" t="-3540" b="-10619"/>
                </a:stretch>
              </a:blipFill>
            </p:spPr>
            <p:txBody>
              <a:bodyPr/>
              <a:lstStyle/>
              <a:p>
                <a:r>
                  <a:rPr lang="en-US">
                    <a:noFill/>
                  </a:rPr>
                  <a:t> </a:t>
                </a:r>
              </a:p>
            </p:txBody>
          </p:sp>
        </mc:Fallback>
      </mc:AlternateContent>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t="16805" b="16202"/>
          <a:stretch/>
        </p:blipFill>
        <p:spPr bwMode="auto">
          <a:xfrm>
            <a:off x="6858000" y="152400"/>
            <a:ext cx="1371600" cy="91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t="16805" b="16202"/>
          <a:stretch/>
        </p:blipFill>
        <p:spPr bwMode="auto">
          <a:xfrm>
            <a:off x="762000" y="152401"/>
            <a:ext cx="1371600" cy="91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7BC9F2-8B42-46FA-809E-C2142407EA0B}"/>
                  </a:ext>
                </a:extLst>
              </p:cNvPr>
              <p:cNvSpPr txBox="1"/>
              <p:nvPr/>
            </p:nvSpPr>
            <p:spPr>
              <a:xfrm>
                <a:off x="4599880" y="3622335"/>
                <a:ext cx="28600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2. </m:t>
                      </m:r>
                      <m:r>
                        <a:rPr lang="en-US" b="0" i="1" smtClean="0">
                          <a:latin typeface="Cambria Math"/>
                        </a:rPr>
                        <m:t>𝐶𝑟𝑖𝑡𝑖𝑐𝑎𝑙</m:t>
                      </m:r>
                      <m:r>
                        <a:rPr lang="en-US" b="0" i="1" smtClean="0">
                          <a:latin typeface="Cambria Math"/>
                        </a:rPr>
                        <m:t> </m:t>
                      </m:r>
                      <m:r>
                        <a:rPr lang="en-US" b="0" i="1" smtClean="0">
                          <a:latin typeface="Cambria Math"/>
                        </a:rPr>
                        <m:t>𝑉𝑎𝑙𝑢𝑒</m:t>
                      </m:r>
                      <m:r>
                        <a:rPr lang="en-US" b="0" i="1" smtClean="0">
                          <a:latin typeface="Cambria Math"/>
                        </a:rPr>
                        <m:t>:</m:t>
                      </m:r>
                      <m:r>
                        <a:rPr lang="en-US" b="0" i="1" smtClean="0">
                          <a:latin typeface="Cambria Math" panose="02040503050406030204" pitchFamily="18" charset="0"/>
                        </a:rPr>
                        <m:t>𝑐𝑎𝑛</m:t>
                      </m:r>
                      <m:r>
                        <a:rPr lang="en-US" b="0" i="1" smtClean="0">
                          <a:latin typeface="Cambria Math" panose="02040503050406030204" pitchFamily="18" charset="0"/>
                        </a:rPr>
                        <m:t> </m:t>
                      </m:r>
                      <m:r>
                        <a:rPr lang="en-US" b="0" i="1" smtClean="0">
                          <a:latin typeface="Cambria Math" panose="02040503050406030204" pitchFamily="18" charset="0"/>
                        </a:rPr>
                        <m:t>𝑠𝑘𝑖𝑝</m:t>
                      </m:r>
                    </m:oMath>
                  </m:oMathPara>
                </a14:m>
                <a:endParaRPr lang="en-US" dirty="0"/>
              </a:p>
            </p:txBody>
          </p:sp>
        </mc:Choice>
        <mc:Fallback xmlns="">
          <p:sp>
            <p:nvSpPr>
              <p:cNvPr id="9" name="TextBox 8">
                <a:extLst>
                  <a:ext uri="{FF2B5EF4-FFF2-40B4-BE49-F238E27FC236}">
                    <a16:creationId xmlns:a16="http://schemas.microsoft.com/office/drawing/2014/main" id="{C57BC9F2-8B42-46FA-809E-C2142407EA0B}"/>
                  </a:ext>
                </a:extLst>
              </p:cNvPr>
              <p:cNvSpPr txBox="1">
                <a:spLocks noRot="1" noChangeAspect="1" noMove="1" noResize="1" noEditPoints="1" noAdjustHandles="1" noChangeArrowheads="1" noChangeShapeType="1" noTextEdit="1"/>
              </p:cNvSpPr>
              <p:nvPr/>
            </p:nvSpPr>
            <p:spPr>
              <a:xfrm>
                <a:off x="4599880" y="3622335"/>
                <a:ext cx="286001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8EFC61-8E02-4A0A-B4A1-750990997C06}"/>
                  </a:ext>
                </a:extLst>
              </p:cNvPr>
              <p:cNvSpPr txBox="1"/>
              <p:nvPr/>
            </p:nvSpPr>
            <p:spPr>
              <a:xfrm>
                <a:off x="4599880" y="4062653"/>
                <a:ext cx="33730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3</m:t>
                      </m:r>
                      <m:r>
                        <a:rPr lang="en-US" b="0" i="1" smtClean="0">
                          <a:latin typeface="Cambria Math"/>
                        </a:rPr>
                        <m:t>. </m:t>
                      </m:r>
                      <m:r>
                        <a:rPr lang="en-US" b="0" i="1" smtClean="0">
                          <a:latin typeface="Cambria Math"/>
                        </a:rPr>
                        <m:t>𝑇𝑒𝑠𝑡</m:t>
                      </m:r>
                      <m:r>
                        <a:rPr lang="en-US" b="0" i="1" smtClean="0">
                          <a:latin typeface="Cambria Math"/>
                        </a:rPr>
                        <m:t> </m:t>
                      </m:r>
                      <m:r>
                        <a:rPr lang="en-US" b="0" i="1" smtClean="0">
                          <a:latin typeface="Cambria Math"/>
                        </a:rPr>
                        <m:t>𝑆𝑡𝑎𝑡𝑖𝑠𝑡𝑖𝑐</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a:rPr>
                        <m:t>=</m:t>
                      </m:r>
                      <m:r>
                        <a:rPr lang="en-US" b="0" i="1" smtClean="0">
                          <a:latin typeface="Cambria Math" panose="02040503050406030204" pitchFamily="18" charset="0"/>
                        </a:rPr>
                        <m:t>30.5811</m:t>
                      </m:r>
                      <m:r>
                        <a:rPr lang="en-US" b="0" i="1" smtClean="0">
                          <a:latin typeface="Cambria Math"/>
                        </a:rPr>
                        <m:t> </m:t>
                      </m:r>
                    </m:oMath>
                  </m:oMathPara>
                </a14:m>
                <a:endParaRPr lang="en-US" dirty="0"/>
              </a:p>
            </p:txBody>
          </p:sp>
        </mc:Choice>
        <mc:Fallback xmlns="">
          <p:sp>
            <p:nvSpPr>
              <p:cNvPr id="10" name="TextBox 9">
                <a:extLst>
                  <a:ext uri="{FF2B5EF4-FFF2-40B4-BE49-F238E27FC236}">
                    <a16:creationId xmlns:a16="http://schemas.microsoft.com/office/drawing/2014/main" id="{148EFC61-8E02-4A0A-B4A1-750990997C06}"/>
                  </a:ext>
                </a:extLst>
              </p:cNvPr>
              <p:cNvSpPr txBox="1">
                <a:spLocks noRot="1" noChangeAspect="1" noMove="1" noResize="1" noEditPoints="1" noAdjustHandles="1" noChangeArrowheads="1" noChangeShapeType="1" noTextEdit="1"/>
              </p:cNvSpPr>
              <p:nvPr/>
            </p:nvSpPr>
            <p:spPr>
              <a:xfrm>
                <a:off x="4599880" y="4062653"/>
                <a:ext cx="3373039" cy="369332"/>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E9B6BC-4FD7-4E3A-8217-5D66D4E94235}"/>
                  </a:ext>
                </a:extLst>
              </p:cNvPr>
              <p:cNvSpPr txBox="1"/>
              <p:nvPr/>
            </p:nvSpPr>
            <p:spPr>
              <a:xfrm>
                <a:off x="4599880" y="4496662"/>
                <a:ext cx="23674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4</m:t>
                      </m:r>
                      <m:r>
                        <a:rPr lang="en-US" b="0" i="1" smtClean="0">
                          <a:latin typeface="Cambria Math"/>
                        </a:rPr>
                        <m:t>. </m:t>
                      </m:r>
                      <m:r>
                        <a:rPr lang="en-US" b="0" i="1" smtClean="0">
                          <a:latin typeface="Cambria Math"/>
                        </a:rPr>
                        <m:t>𝑃</m:t>
                      </m:r>
                      <m:r>
                        <a:rPr lang="en-US" b="0" i="1" smtClean="0">
                          <a:latin typeface="Cambria Math" panose="02040503050406030204" pitchFamily="18" charset="0"/>
                        </a:rPr>
                        <m:t>−</m:t>
                      </m:r>
                      <m:r>
                        <a:rPr lang="en-US" b="0" i="1" smtClean="0">
                          <a:latin typeface="Cambria Math"/>
                        </a:rPr>
                        <m:t>𝑣𝑎𝑙𝑢𝑒</m:t>
                      </m:r>
                      <m:r>
                        <a:rPr lang="en-US" b="0" i="1" smtClean="0">
                          <a:latin typeface="Cambria Math" panose="02040503050406030204" pitchFamily="18" charset="0"/>
                        </a:rPr>
                        <m:t>&lt;</m:t>
                      </m:r>
                      <m:r>
                        <a:rPr lang="en-US" b="0" i="1" smtClean="0">
                          <a:latin typeface="Cambria Math"/>
                        </a:rPr>
                        <m:t> .000</m:t>
                      </m:r>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F0E9B6BC-4FD7-4E3A-8217-5D66D4E94235}"/>
                  </a:ext>
                </a:extLst>
              </p:cNvPr>
              <p:cNvSpPr txBox="1">
                <a:spLocks noRot="1" noChangeAspect="1" noMove="1" noResize="1" noEditPoints="1" noAdjustHandles="1" noChangeArrowheads="1" noChangeShapeType="1" noTextEdit="1"/>
              </p:cNvSpPr>
              <p:nvPr/>
            </p:nvSpPr>
            <p:spPr>
              <a:xfrm>
                <a:off x="4599880" y="4496662"/>
                <a:ext cx="23674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87072E0-2136-45D9-990E-79F44A07FFD0}"/>
                  </a:ext>
                </a:extLst>
              </p:cNvPr>
              <p:cNvSpPr txBox="1"/>
              <p:nvPr/>
            </p:nvSpPr>
            <p:spPr>
              <a:xfrm>
                <a:off x="4602830" y="5005983"/>
                <a:ext cx="14270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5</m:t>
                      </m:r>
                      <m:r>
                        <a:rPr lang="en-US" b="0" i="1" smtClean="0">
                          <a:latin typeface="Cambria Math"/>
                        </a:rPr>
                        <m:t>.</m:t>
                      </m:r>
                      <m:r>
                        <a:rPr lang="en-US" b="0" i="1" smtClean="0">
                          <a:latin typeface="Cambria Math"/>
                        </a:rPr>
                        <m:t>𝑅𝑒𝑗𝑒𝑐𝑡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𝐻</m:t>
                          </m:r>
                        </m:e>
                        <m:sub>
                          <m:r>
                            <a:rPr lang="en-US" b="0" i="1" smtClean="0">
                              <a:latin typeface="Cambria Math"/>
                            </a:rPr>
                            <m:t>0</m:t>
                          </m:r>
                        </m:sub>
                      </m:sSub>
                    </m:oMath>
                  </m:oMathPara>
                </a14:m>
                <a:endParaRPr lang="en-US" dirty="0"/>
              </a:p>
            </p:txBody>
          </p:sp>
        </mc:Choice>
        <mc:Fallback xmlns="">
          <p:sp>
            <p:nvSpPr>
              <p:cNvPr id="12" name="TextBox 11">
                <a:extLst>
                  <a:ext uri="{FF2B5EF4-FFF2-40B4-BE49-F238E27FC236}">
                    <a16:creationId xmlns:a16="http://schemas.microsoft.com/office/drawing/2014/main" id="{487072E0-2136-45D9-990E-79F44A07FFD0}"/>
                  </a:ext>
                </a:extLst>
              </p:cNvPr>
              <p:cNvSpPr txBox="1">
                <a:spLocks noRot="1" noChangeAspect="1" noMove="1" noResize="1" noEditPoints="1" noAdjustHandles="1" noChangeArrowheads="1" noChangeShapeType="1" noTextEdit="1"/>
              </p:cNvSpPr>
              <p:nvPr/>
            </p:nvSpPr>
            <p:spPr>
              <a:xfrm>
                <a:off x="4602830" y="5005983"/>
                <a:ext cx="1427057" cy="369332"/>
              </a:xfrm>
              <a:prstGeom prst="rect">
                <a:avLst/>
              </a:prstGeom>
              <a:blipFill>
                <a:blip r:embed="rId7"/>
                <a:stretch>
                  <a:fillRect b="-131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1F01C89-274E-42F8-BC38-883AF95B715F}"/>
              </a:ext>
            </a:extLst>
          </p:cNvPr>
          <p:cNvPicPr>
            <a:picLocks noChangeAspect="1"/>
          </p:cNvPicPr>
          <p:nvPr/>
        </p:nvPicPr>
        <p:blipFill>
          <a:blip r:embed="rId8"/>
          <a:stretch>
            <a:fillRect/>
          </a:stretch>
        </p:blipFill>
        <p:spPr>
          <a:xfrm>
            <a:off x="213359" y="3117353"/>
            <a:ext cx="2148841" cy="733425"/>
          </a:xfrm>
          <a:prstGeom prst="rect">
            <a:avLst/>
          </a:prstGeom>
        </p:spPr>
      </p:pic>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9322" y="3276600"/>
            <a:ext cx="2126298" cy="206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a:extLst>
              <a:ext uri="{FF2B5EF4-FFF2-40B4-BE49-F238E27FC236}">
                <a16:creationId xmlns:a16="http://schemas.microsoft.com/office/drawing/2014/main" id="{9938B89A-936B-431E-AEB8-5C6BE2ED5F4E}"/>
              </a:ext>
            </a:extLst>
          </p:cNvPr>
          <p:cNvSpPr/>
          <p:nvPr/>
        </p:nvSpPr>
        <p:spPr>
          <a:xfrm>
            <a:off x="3349329" y="5139468"/>
            <a:ext cx="308271" cy="1594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323E77-0600-484A-B5CC-D369B112B022}"/>
              </a:ext>
            </a:extLst>
          </p:cNvPr>
          <p:cNvSpPr/>
          <p:nvPr/>
        </p:nvSpPr>
        <p:spPr>
          <a:xfrm>
            <a:off x="5927742" y="4540092"/>
            <a:ext cx="992233"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AA0CE34-CF03-439E-BB00-C2694B294F3F}"/>
              </a:ext>
            </a:extLst>
          </p:cNvPr>
          <p:cNvCxnSpPr>
            <a:cxnSpLocks/>
            <a:stCxn id="14" idx="3"/>
            <a:endCxn id="15" idx="3"/>
          </p:cNvCxnSpPr>
          <p:nvPr/>
        </p:nvCxnSpPr>
        <p:spPr>
          <a:xfrm flipV="1">
            <a:off x="3657600" y="4800255"/>
            <a:ext cx="2415451" cy="4189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F2A1E7B-A58F-4AAE-8E45-73B19DCCECFE}"/>
              </a:ext>
            </a:extLst>
          </p:cNvPr>
          <p:cNvSpPr/>
          <p:nvPr/>
        </p:nvSpPr>
        <p:spPr>
          <a:xfrm>
            <a:off x="3349329" y="4820496"/>
            <a:ext cx="308271" cy="1794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CD84B1-87F1-4EFC-BE25-7CD360EDDA25}"/>
              </a:ext>
            </a:extLst>
          </p:cNvPr>
          <p:cNvSpPr/>
          <p:nvPr/>
        </p:nvSpPr>
        <p:spPr>
          <a:xfrm>
            <a:off x="6919975" y="4079798"/>
            <a:ext cx="1052944" cy="35218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AC423C1-F85A-479D-93EE-C01474E90E51}"/>
              </a:ext>
            </a:extLst>
          </p:cNvPr>
          <p:cNvCxnSpPr>
            <a:cxnSpLocks/>
            <a:stCxn id="17" idx="3"/>
            <a:endCxn id="18" idx="3"/>
          </p:cNvCxnSpPr>
          <p:nvPr/>
        </p:nvCxnSpPr>
        <p:spPr>
          <a:xfrm flipV="1">
            <a:off x="3657600" y="4380408"/>
            <a:ext cx="3416575" cy="5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93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8"/>
                                        </p:tgtEl>
                                        <p:attrNameLst>
                                          <p:attrName>style.visibility</p:attrName>
                                        </p:attrNameLst>
                                      </p:cBhvr>
                                      <p:to>
                                        <p:strVal val="visible"/>
                                      </p:to>
                                    </p:set>
                                    <p:animEffect transition="in" filter="fade">
                                      <p:cBhvr>
                                        <p:cTn id="21" dur="500"/>
                                        <p:tgtEl>
                                          <p:spTgt spid="92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15"/>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2" grpId="0"/>
      <p:bldP spid="14" grpId="0" animBg="1"/>
      <p:bldP spid="14" grpId="1" animBg="1"/>
      <p:bldP spid="15" grpId="0" animBg="1"/>
      <p:bldP spid="15" grpId="1" animBg="1"/>
      <p:bldP spid="17" grpId="0" animBg="1"/>
      <p:bldP spid="17" grpId="1" animBg="1"/>
      <p:bldP spid="18" grpId="0" animBg="1"/>
      <p:bldP spid="18" grpId="1"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109"/>
            <a:ext cx="8229600" cy="715962"/>
          </a:xfrm>
        </p:spPr>
        <p:txBody>
          <a:bodyPr>
            <a:normAutofit fontScale="90000"/>
          </a:bodyPr>
          <a:lstStyle/>
          <a:p>
            <a:r>
              <a:rPr lang="en-US" dirty="0"/>
              <a:t>Beer Prices!!!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 y="1219200"/>
            <a:ext cx="2816087"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62062"/>
            <a:ext cx="2760499" cy="4071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6720" y="1276529"/>
            <a:ext cx="2770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5-Point Star 3"/>
          <p:cNvSpPr/>
          <p:nvPr/>
        </p:nvSpPr>
        <p:spPr>
          <a:xfrm>
            <a:off x="4212771" y="762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7363220" y="762000"/>
            <a:ext cx="457200" cy="381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6200" y="5410200"/>
            <a:ext cx="9144000" cy="1169551"/>
          </a:xfrm>
          <a:prstGeom prst="rect">
            <a:avLst/>
          </a:prstGeom>
          <a:noFill/>
        </p:spPr>
        <p:txBody>
          <a:bodyPr wrap="square" rtlCol="0">
            <a:spAutoFit/>
          </a:bodyPr>
          <a:lstStyle/>
          <a:p>
            <a:r>
              <a:rPr lang="en-US" sz="1400" dirty="0"/>
              <a:t>Since there are three simultaneous tests, we will adjust the alpha level down to .05/3 =0.0167.  OR, we can adjust the p-values using a Bonferroni adjustment: .8225 * 3 &gt; 1, .0005* 3=.0015, and .0001 * 3 = .0003.  Therefore at the alpha = .05 family wise significance level, there is strong evidence that the distribution of 12 pack cases sold is different that the distribution of both 18 and 30 packs sold (Bonferroni adjusted p-values = .0015 and &lt; .0003, respectively.) Note that this page is not a complete 6 step analysis.</a:t>
            </a:r>
          </a:p>
        </p:txBody>
      </p:sp>
      <p:pic>
        <p:nvPicPr>
          <p:cNvPr id="3" name="Picture 2">
            <a:extLst>
              <a:ext uri="{FF2B5EF4-FFF2-40B4-BE49-F238E27FC236}">
                <a16:creationId xmlns:a16="http://schemas.microsoft.com/office/drawing/2014/main" id="{02E75CA5-4075-4502-92E0-01AF46026E33}"/>
              </a:ext>
            </a:extLst>
          </p:cNvPr>
          <p:cNvPicPr>
            <a:picLocks noChangeAspect="1"/>
          </p:cNvPicPr>
          <p:nvPr/>
        </p:nvPicPr>
        <p:blipFill>
          <a:blip r:embed="rId5"/>
          <a:stretch>
            <a:fillRect/>
          </a:stretch>
        </p:blipFill>
        <p:spPr>
          <a:xfrm>
            <a:off x="155505" y="304800"/>
            <a:ext cx="2637090" cy="876300"/>
          </a:xfrm>
          <a:prstGeom prst="rect">
            <a:avLst/>
          </a:prstGeom>
        </p:spPr>
      </p:pic>
      <p:sp>
        <p:nvSpPr>
          <p:cNvPr id="11" name="Rectangle 10">
            <a:extLst>
              <a:ext uri="{FF2B5EF4-FFF2-40B4-BE49-F238E27FC236}">
                <a16:creationId xmlns:a16="http://schemas.microsoft.com/office/drawing/2014/main" id="{36BFE5FE-41F2-480E-96D1-01EECAED3D72}"/>
              </a:ext>
            </a:extLst>
          </p:cNvPr>
          <p:cNvSpPr/>
          <p:nvPr/>
        </p:nvSpPr>
        <p:spPr>
          <a:xfrm>
            <a:off x="1870938" y="4038600"/>
            <a:ext cx="872262"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48F953-4929-44A6-88E0-2B906857BFCE}"/>
              </a:ext>
            </a:extLst>
          </p:cNvPr>
          <p:cNvSpPr/>
          <p:nvPr/>
        </p:nvSpPr>
        <p:spPr>
          <a:xfrm>
            <a:off x="4800600" y="4039796"/>
            <a:ext cx="838200" cy="2274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1EE0C2-4D74-4ECF-905A-D880AF8811B8}"/>
              </a:ext>
            </a:extLst>
          </p:cNvPr>
          <p:cNvSpPr/>
          <p:nvPr/>
        </p:nvSpPr>
        <p:spPr>
          <a:xfrm>
            <a:off x="8077200" y="4038600"/>
            <a:ext cx="5334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89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par>
                                <p:cTn id="8" presetID="10" presetClass="entr" presetSubtype="0" fill="hold" nodeType="withEffect">
                                  <p:stCondLst>
                                    <p:cond delay="0"/>
                                  </p:stCondLst>
                                  <p:childTnLst>
                                    <p:set>
                                      <p:cBhvr>
                                        <p:cTn id="9" dur="1" fill="hold">
                                          <p:stCondLst>
                                            <p:cond delay="0"/>
                                          </p:stCondLst>
                                        </p:cTn>
                                        <p:tgtEl>
                                          <p:spTgt spid="10243"/>
                                        </p:tgtEl>
                                        <p:attrNameLst>
                                          <p:attrName>style.visibility</p:attrName>
                                        </p:attrNameLst>
                                      </p:cBhvr>
                                      <p:to>
                                        <p:strVal val="visible"/>
                                      </p:to>
                                    </p:set>
                                    <p:animEffect transition="in" filter="fade">
                                      <p:cBhvr>
                                        <p:cTn id="10" dur="500"/>
                                        <p:tgtEl>
                                          <p:spTgt spid="10243"/>
                                        </p:tgtEl>
                                      </p:cBhvr>
                                    </p:animEffect>
                                  </p:childTnLst>
                                </p:cTn>
                              </p:par>
                              <p:par>
                                <p:cTn id="11" presetID="10" presetClass="entr" presetSubtype="0"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animEffect transition="in" filter="fade">
                                      <p:cBhvr>
                                        <p:cTn id="13" dur="500"/>
                                        <p:tgtEl>
                                          <p:spTgt spid="1024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5" grpId="0"/>
      <p:bldP spid="11" grpId="0" animBg="1"/>
      <p:bldP spid="12" grpId="0" animBg="1"/>
      <p:bldP spid="13"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Analysis (Means)</a:t>
            </a:r>
          </a:p>
        </p:txBody>
      </p:sp>
      <p:sp>
        <p:nvSpPr>
          <p:cNvPr id="3" name="Content Placeholder 2"/>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As noted above, there is strong evidence against normality of number of cases sold from the three case sizes and strong evidence that the standard deviations are different as well.   However, we will argue that the sample sizes are large enough per group to make Welch’s ANOVA and Student t-tests robust to the normality assumption, and we know that Welch’s ANOVA and Student t-tests are robust to the equal standard deviation assumption when sample sizes are similar.* Therefore, we will use these tests to test for differences in means.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600" dirty="0"/>
              <a:t>*Even though traditional t-tools are robust to some level of different standard deviations when the sample sizes are similar, traditional ANOVA is not nearly as robust to different standard deviations, even when the samples sizes are similar (although equal sample sizes help). Therefore, we will use Welch’s ANOVA and traditional t-tests. </a:t>
            </a:r>
          </a:p>
        </p:txBody>
      </p:sp>
    </p:spTree>
    <p:extLst>
      <p:ext uri="{BB962C8B-B14F-4D97-AF65-F5344CB8AC3E}">
        <p14:creationId xmlns:p14="http://schemas.microsoft.com/office/powerpoint/2010/main" val="1732908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77" y="551862"/>
            <a:ext cx="8687077"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95943" y="856904"/>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95943" y="856904"/>
                <a:ext cx="8458200" cy="646331"/>
              </a:xfrm>
              <a:prstGeom prst="rect">
                <a:avLst/>
              </a:prstGeom>
              <a:blipFill>
                <a:blip r:embed="rId2"/>
                <a:stretch>
                  <a:fillRect t="-5660"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504508" y="1267498"/>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smtClean="0">
                        <a:ln>
                          <a:noFill/>
                        </a:ln>
                        <a:solidFill>
                          <a:prstClr val="black"/>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04508" y="1267498"/>
                <a:ext cx="1514582" cy="769441"/>
              </a:xfrm>
              <a:prstGeom prst="rect">
                <a:avLst/>
              </a:prstGeom>
              <a:blipFill>
                <a:blip r:embed="rId3"/>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52401" y="4027378"/>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773633" y="4087465"/>
                <a:ext cx="1256883" cy="94525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29.86</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21</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7.09</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7</m:t>
                                  </m:r>
                                </m:e>
                              </m:rad>
                            </m:den>
                          </m:f>
                        </m:den>
                      </m:f>
                    </m:oMath>
                  </m:oMathPara>
                </a14:m>
                <a:endParaRPr kumimoji="0" lang="en-US" sz="1400" b="0" i="1" u="none" strike="noStrike" kern="1200" cap="none" spc="0" normalizeH="0" baseline="0" noProof="0" dirty="0">
                  <a:ln>
                    <a:noFill/>
                  </a:ln>
                  <a:solidFill>
                    <a:prstClr val="black"/>
                  </a:solidFill>
                  <a:effectLst/>
                  <a:uLnTx/>
                  <a:uFillTx/>
                  <a:latin typeface="Cambria Math"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773633" y="4087465"/>
                <a:ext cx="1256883" cy="94525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78730" y="4032618"/>
                <a:ext cx="952697"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978730" y="403261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50801" y="4548162"/>
            <a:ext cx="899159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The probability of observing by random chance something </a:t>
            </a:r>
            <a:r>
              <a:rPr kumimoji="0" lang="en-US" sz="2400" b="0" i="1" u="sng" strike="noStrike" kern="1200" cap="none" spc="0" normalizeH="0" baseline="0" noProof="0" dirty="0">
                <a:ln>
                  <a:noFill/>
                </a:ln>
                <a:solidFill>
                  <a:prstClr val="black"/>
                </a:solidFill>
                <a:effectLst/>
                <a:uLnTx/>
                <a:uFillTx/>
                <a:latin typeface="Calibri" panose="020F0502020204030204"/>
                <a:ea typeface="+mn-ea"/>
                <a:cs typeface="+mn-cs"/>
              </a:rPr>
              <a:t>as extreme or more extreme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than what was observed under the assumption that the null hypothesis is true.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(Usually found with software.)  The red shaded region above is </a:t>
            </a: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0.0162</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(sum of both red areas)</a:t>
            </a:r>
          </a:p>
        </p:txBody>
      </p:sp>
      <p:pic>
        <p:nvPicPr>
          <p:cNvPr id="6" name="Picture 5"/>
          <p:cNvPicPr>
            <a:picLocks noChangeAspect="1"/>
          </p:cNvPicPr>
          <p:nvPr/>
        </p:nvPicPr>
        <p:blipFill>
          <a:blip r:embed="rId6"/>
          <a:stretch>
            <a:fillRect/>
          </a:stretch>
        </p:blipFill>
        <p:spPr>
          <a:xfrm>
            <a:off x="1968156" y="2284979"/>
            <a:ext cx="5278721" cy="1687552"/>
          </a:xfrm>
          <a:prstGeom prst="rect">
            <a:avLst/>
          </a:prstGeom>
        </p:spPr>
      </p:pic>
    </p:spTree>
    <p:extLst>
      <p:ext uri="{BB962C8B-B14F-4D97-AF65-F5344CB8AC3E}">
        <p14:creationId xmlns:p14="http://schemas.microsoft.com/office/powerpoint/2010/main" val="42567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 for any difference? </a:t>
            </a:r>
            <a:br>
              <a:rPr lang="en-US" dirty="0"/>
            </a:br>
            <a:r>
              <a:rPr lang="en-US" dirty="0"/>
              <a:t>Welch’s ANOVA</a:t>
            </a:r>
          </a:p>
        </p:txBody>
      </p:sp>
      <p:sp>
        <p:nvSpPr>
          <p:cNvPr id="5" name="Rectangle 4"/>
          <p:cNvSpPr/>
          <p:nvPr/>
        </p:nvSpPr>
        <p:spPr>
          <a:xfrm>
            <a:off x="152400" y="1219200"/>
            <a:ext cx="4572000" cy="4708981"/>
          </a:xfrm>
          <a:prstGeom prst="rect">
            <a:avLst/>
          </a:prstGeom>
        </p:spPr>
        <p:txBody>
          <a:bodyPr>
            <a:spAutoFit/>
          </a:bodyPr>
          <a:lstStyle/>
          <a:p>
            <a:r>
              <a:rPr lang="en-US" sz="1200" dirty="0">
                <a:solidFill>
                  <a:srgbClr val="008000"/>
                </a:solidFill>
                <a:latin typeface="Courier New" charset="0"/>
              </a:rPr>
              <a:t>/*Make Long Form */</a:t>
            </a:r>
            <a:endParaRPr lang="en-US" sz="1200" dirty="0">
              <a:solidFill>
                <a:srgbClr val="000000"/>
              </a:solidFill>
              <a:latin typeface="Courier New" charset="0"/>
            </a:endParaRPr>
          </a:p>
          <a:p>
            <a:r>
              <a:rPr lang="en-US" sz="1200" b="1" dirty="0">
                <a:solidFill>
                  <a:srgbClr val="000080"/>
                </a:solidFill>
                <a:latin typeface="Courier New" charset="0"/>
              </a:rPr>
              <a:t>proc</a:t>
            </a:r>
            <a:r>
              <a:rPr lang="en-US" sz="1200" dirty="0">
                <a:solidFill>
                  <a:srgbClr val="000000"/>
                </a:solidFill>
                <a:latin typeface="Courier New" charset="0"/>
              </a:rPr>
              <a:t> </a:t>
            </a:r>
            <a:r>
              <a:rPr lang="en-US" sz="1200" b="1" dirty="0">
                <a:solidFill>
                  <a:srgbClr val="000080"/>
                </a:solidFill>
                <a:latin typeface="Courier New" charset="0"/>
              </a:rPr>
              <a:t>transpose</a:t>
            </a:r>
            <a:r>
              <a:rPr lang="en-US" sz="1200" dirty="0">
                <a:solidFill>
                  <a:srgbClr val="000000"/>
                </a:solidFill>
                <a:latin typeface="Courier New" charset="0"/>
              </a:rPr>
              <a:t> </a:t>
            </a:r>
            <a:r>
              <a:rPr lang="en-US" sz="1200" dirty="0">
                <a:solidFill>
                  <a:srgbClr val="0000FF"/>
                </a:solidFill>
                <a:latin typeface="Courier New" charset="0"/>
              </a:rPr>
              <a:t>data</a:t>
            </a:r>
            <a:r>
              <a:rPr lang="en-US" sz="1200" dirty="0">
                <a:solidFill>
                  <a:srgbClr val="000000"/>
                </a:solidFill>
                <a:latin typeface="Courier New" charset="0"/>
              </a:rPr>
              <a:t>=beer </a:t>
            </a:r>
            <a:r>
              <a:rPr lang="en-US" sz="1200" dirty="0">
                <a:solidFill>
                  <a:srgbClr val="0000FF"/>
                </a:solidFill>
                <a:latin typeface="Courier New" charset="0"/>
              </a:rPr>
              <a:t>out</a:t>
            </a:r>
            <a:r>
              <a:rPr lang="en-US" sz="1200" dirty="0">
                <a:solidFill>
                  <a:srgbClr val="000000"/>
                </a:solidFill>
                <a:latin typeface="Courier New" charset="0"/>
              </a:rPr>
              <a:t>=</a:t>
            </a:r>
            <a:r>
              <a:rPr lang="en-US" sz="1200" dirty="0" err="1">
                <a:solidFill>
                  <a:srgbClr val="000000"/>
                </a:solidFill>
                <a:latin typeface="Courier New" charset="0"/>
              </a:rPr>
              <a:t>beerlong</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a:solidFill>
                  <a:srgbClr val="0000FF"/>
                </a:solidFill>
                <a:latin typeface="Courier New" charset="0"/>
              </a:rPr>
              <a:t>by</a:t>
            </a:r>
            <a:r>
              <a:rPr lang="en-US" sz="1200" dirty="0">
                <a:solidFill>
                  <a:srgbClr val="000000"/>
                </a:solidFill>
                <a:latin typeface="Courier New" charset="0"/>
              </a:rPr>
              <a:t> f;</a:t>
            </a:r>
          </a:p>
          <a:p>
            <a:r>
              <a:rPr lang="en-US" sz="1200" b="1" dirty="0">
                <a:solidFill>
                  <a:srgbClr val="000080"/>
                </a:solidFill>
                <a:latin typeface="Courier New" charset="0"/>
              </a:rPr>
              <a:t>run</a:t>
            </a:r>
            <a:r>
              <a:rPr lang="en-US" sz="1200" dirty="0">
                <a:solidFill>
                  <a:srgbClr val="000000"/>
                </a:solidFill>
                <a:latin typeface="Courier New" charset="0"/>
              </a:rPr>
              <a:t>;</a:t>
            </a:r>
          </a:p>
          <a:p>
            <a:endParaRPr lang="en-US" sz="1200" dirty="0">
              <a:solidFill>
                <a:srgbClr val="000000"/>
              </a:solidFill>
              <a:latin typeface="Courier New" charset="0"/>
            </a:endParaRPr>
          </a:p>
          <a:p>
            <a:r>
              <a:rPr lang="en-US" sz="1200" b="1" dirty="0">
                <a:solidFill>
                  <a:srgbClr val="000080"/>
                </a:solidFill>
                <a:latin typeface="Courier New" charset="0"/>
              </a:rPr>
              <a:t>data</a:t>
            </a:r>
            <a:r>
              <a:rPr lang="en-US" sz="1200" dirty="0">
                <a:solidFill>
                  <a:srgbClr val="000000"/>
                </a:solidFill>
                <a:latin typeface="Courier New" charset="0"/>
              </a:rPr>
              <a:t> </a:t>
            </a:r>
            <a:r>
              <a:rPr lang="en-US" sz="1200" dirty="0" err="1">
                <a:solidFill>
                  <a:srgbClr val="000000"/>
                </a:solidFill>
                <a:latin typeface="Courier New" charset="0"/>
              </a:rPr>
              <a:t>beerwide</a:t>
            </a:r>
            <a:r>
              <a:rPr lang="en-US" sz="1200" dirty="0">
                <a:solidFill>
                  <a:srgbClr val="000000"/>
                </a:solidFill>
                <a:latin typeface="Courier New" charset="0"/>
              </a:rPr>
              <a:t>;</a:t>
            </a:r>
          </a:p>
          <a:p>
            <a:r>
              <a:rPr lang="en-US" sz="1200" dirty="0">
                <a:solidFill>
                  <a:srgbClr val="0000FF"/>
                </a:solidFill>
                <a:latin typeface="Courier New" charset="0"/>
              </a:rPr>
              <a:t>set</a:t>
            </a:r>
            <a:r>
              <a:rPr lang="en-US" sz="1200" dirty="0">
                <a:solidFill>
                  <a:srgbClr val="000000"/>
                </a:solidFill>
                <a:latin typeface="Courier New" charset="0"/>
              </a:rPr>
              <a:t> beer;</a:t>
            </a:r>
          </a:p>
          <a:p>
            <a:r>
              <a:rPr lang="en-US" sz="1200" dirty="0">
                <a:solidFill>
                  <a:srgbClr val="0000FF"/>
                </a:solidFill>
                <a:latin typeface="Courier New" charset="0"/>
              </a:rPr>
              <a:t>keep</a:t>
            </a:r>
            <a:r>
              <a:rPr lang="en-US" sz="1200" dirty="0">
                <a:solidFill>
                  <a:srgbClr val="000000"/>
                </a:solidFill>
                <a:latin typeface="Courier New" charset="0"/>
              </a:rPr>
              <a:t> cases_30pk cases_12pk cases_18pk f</a:t>
            </a:r>
          </a:p>
          <a:p>
            <a:r>
              <a:rPr lang="uk-UA" sz="1200" dirty="0">
                <a:solidFill>
                  <a:srgbClr val="000000"/>
                </a:solidFill>
                <a:latin typeface="Courier New" charset="0"/>
              </a:rPr>
              <a:t>;</a:t>
            </a:r>
          </a:p>
          <a:p>
            <a:endParaRPr lang="uk-UA" sz="1200" dirty="0">
              <a:solidFill>
                <a:srgbClr val="000000"/>
              </a:solidFill>
              <a:latin typeface="Courier New" charset="0"/>
            </a:endParaRPr>
          </a:p>
          <a:p>
            <a:r>
              <a:rPr lang="en-US" sz="1200" dirty="0">
                <a:solidFill>
                  <a:srgbClr val="008000"/>
                </a:solidFill>
                <a:latin typeface="Courier New" charset="0"/>
              </a:rPr>
              <a:t>/*Make Long Form */</a:t>
            </a:r>
            <a:endParaRPr lang="en-US" sz="1200" dirty="0">
              <a:solidFill>
                <a:srgbClr val="000000"/>
              </a:solidFill>
              <a:latin typeface="Courier New" charset="0"/>
            </a:endParaRPr>
          </a:p>
          <a:p>
            <a:r>
              <a:rPr lang="en-US" sz="1200" b="1" dirty="0">
                <a:solidFill>
                  <a:srgbClr val="000080"/>
                </a:solidFill>
                <a:latin typeface="Courier New" charset="0"/>
              </a:rPr>
              <a:t>proc</a:t>
            </a:r>
            <a:r>
              <a:rPr lang="en-US" sz="1200" dirty="0">
                <a:solidFill>
                  <a:srgbClr val="000000"/>
                </a:solidFill>
                <a:latin typeface="Courier New" charset="0"/>
              </a:rPr>
              <a:t> </a:t>
            </a:r>
            <a:r>
              <a:rPr lang="en-US" sz="1200" b="1" dirty="0">
                <a:solidFill>
                  <a:srgbClr val="000080"/>
                </a:solidFill>
                <a:latin typeface="Courier New" charset="0"/>
              </a:rPr>
              <a:t>transpose</a:t>
            </a:r>
            <a:r>
              <a:rPr lang="en-US" sz="1200" dirty="0">
                <a:solidFill>
                  <a:srgbClr val="000000"/>
                </a:solidFill>
                <a:latin typeface="Courier New" charset="0"/>
              </a:rPr>
              <a:t> </a:t>
            </a:r>
            <a:r>
              <a:rPr lang="en-US" sz="1200" dirty="0">
                <a:solidFill>
                  <a:srgbClr val="0000FF"/>
                </a:solidFill>
                <a:latin typeface="Courier New" charset="0"/>
              </a:rPr>
              <a:t>data</a:t>
            </a:r>
            <a:r>
              <a:rPr lang="en-US" sz="1200" dirty="0">
                <a:solidFill>
                  <a:srgbClr val="000000"/>
                </a:solidFill>
                <a:latin typeface="Courier New" charset="0"/>
              </a:rPr>
              <a:t>=</a:t>
            </a:r>
            <a:r>
              <a:rPr lang="en-US" sz="1200" dirty="0" err="1">
                <a:solidFill>
                  <a:srgbClr val="000000"/>
                </a:solidFill>
                <a:latin typeface="Courier New" charset="0"/>
              </a:rPr>
              <a:t>beerwide</a:t>
            </a:r>
            <a:r>
              <a:rPr lang="en-US" sz="1200" dirty="0">
                <a:solidFill>
                  <a:srgbClr val="000000"/>
                </a:solidFill>
                <a:latin typeface="Courier New" charset="0"/>
              </a:rPr>
              <a:t> </a:t>
            </a:r>
            <a:r>
              <a:rPr lang="en-US" sz="1200" dirty="0">
                <a:solidFill>
                  <a:srgbClr val="0000FF"/>
                </a:solidFill>
                <a:latin typeface="Courier New" charset="0"/>
              </a:rPr>
              <a:t>out</a:t>
            </a:r>
            <a:r>
              <a:rPr lang="en-US" sz="1200" dirty="0">
                <a:solidFill>
                  <a:srgbClr val="000000"/>
                </a:solidFill>
                <a:latin typeface="Courier New" charset="0"/>
              </a:rPr>
              <a:t>=</a:t>
            </a:r>
            <a:r>
              <a:rPr lang="en-US" sz="1200" dirty="0" err="1">
                <a:solidFill>
                  <a:srgbClr val="000000"/>
                </a:solidFill>
                <a:latin typeface="Courier New" charset="0"/>
              </a:rPr>
              <a:t>beerlong</a:t>
            </a:r>
            <a:r>
              <a:rPr lang="en-US" sz="1200" dirty="0">
                <a:solidFill>
                  <a:srgbClr val="000000"/>
                </a:solidFill>
                <a:latin typeface="Courier New" charset="0"/>
              </a:rPr>
              <a:t>;</a:t>
            </a:r>
          </a:p>
          <a:p>
            <a:r>
              <a:rPr lang="en-US" sz="1200" dirty="0">
                <a:solidFill>
                  <a:srgbClr val="000000"/>
                </a:solidFill>
                <a:latin typeface="Courier New" charset="0"/>
              </a:rPr>
              <a:t>   </a:t>
            </a:r>
            <a:r>
              <a:rPr lang="en-US" sz="1200" dirty="0">
                <a:solidFill>
                  <a:srgbClr val="0000FF"/>
                </a:solidFill>
                <a:latin typeface="Courier New" charset="0"/>
              </a:rPr>
              <a:t>by</a:t>
            </a:r>
            <a:r>
              <a:rPr lang="en-US" sz="1200" dirty="0">
                <a:solidFill>
                  <a:srgbClr val="000000"/>
                </a:solidFill>
                <a:latin typeface="Courier New" charset="0"/>
              </a:rPr>
              <a:t> f;</a:t>
            </a:r>
          </a:p>
          <a:p>
            <a:r>
              <a:rPr lang="en-US" sz="1200" b="1" dirty="0">
                <a:solidFill>
                  <a:srgbClr val="000080"/>
                </a:solidFill>
                <a:latin typeface="Courier New" charset="0"/>
              </a:rPr>
              <a:t>run</a:t>
            </a:r>
            <a:r>
              <a:rPr lang="en-US" sz="1200" dirty="0">
                <a:solidFill>
                  <a:srgbClr val="000000"/>
                </a:solidFill>
                <a:latin typeface="Courier New" charset="0"/>
              </a:rPr>
              <a:t>;</a:t>
            </a:r>
          </a:p>
          <a:p>
            <a:endParaRPr lang="en-US" sz="1200" dirty="0">
              <a:solidFill>
                <a:srgbClr val="000000"/>
              </a:solidFill>
              <a:latin typeface="Courier New" charset="0"/>
            </a:endParaRPr>
          </a:p>
          <a:p>
            <a:r>
              <a:rPr lang="en-US" sz="1200" b="1" dirty="0">
                <a:solidFill>
                  <a:srgbClr val="000080"/>
                </a:solidFill>
                <a:latin typeface="Courier New" charset="0"/>
              </a:rPr>
              <a:t>data</a:t>
            </a:r>
            <a:r>
              <a:rPr lang="en-US" sz="1200" dirty="0">
                <a:solidFill>
                  <a:srgbClr val="000000"/>
                </a:solidFill>
                <a:latin typeface="Courier New" charset="0"/>
              </a:rPr>
              <a:t> </a:t>
            </a:r>
            <a:r>
              <a:rPr lang="en-US" sz="1200" dirty="0" err="1">
                <a:solidFill>
                  <a:srgbClr val="000000"/>
                </a:solidFill>
                <a:latin typeface="Courier New" charset="0"/>
              </a:rPr>
              <a:t>beerlong</a:t>
            </a:r>
            <a:r>
              <a:rPr lang="en-US" sz="1200" dirty="0">
                <a:solidFill>
                  <a:srgbClr val="000000"/>
                </a:solidFill>
                <a:latin typeface="Courier New" charset="0"/>
              </a:rPr>
              <a:t>;</a:t>
            </a:r>
          </a:p>
          <a:p>
            <a:r>
              <a:rPr lang="en-US" sz="1200" dirty="0">
                <a:solidFill>
                  <a:srgbClr val="0000FF"/>
                </a:solidFill>
                <a:latin typeface="Courier New" charset="0"/>
              </a:rPr>
              <a:t>set</a:t>
            </a:r>
            <a:r>
              <a:rPr lang="en-US" sz="1200" dirty="0">
                <a:solidFill>
                  <a:srgbClr val="000000"/>
                </a:solidFill>
                <a:latin typeface="Courier New" charset="0"/>
              </a:rPr>
              <a:t> </a:t>
            </a:r>
            <a:r>
              <a:rPr lang="en-US" sz="1200" dirty="0" err="1">
                <a:solidFill>
                  <a:srgbClr val="000000"/>
                </a:solidFill>
                <a:latin typeface="Courier New" charset="0"/>
              </a:rPr>
              <a:t>beerlong</a:t>
            </a:r>
            <a:r>
              <a:rPr lang="en-US" sz="1200" dirty="0">
                <a:solidFill>
                  <a:srgbClr val="000000"/>
                </a:solidFill>
                <a:latin typeface="Courier New" charset="0"/>
              </a:rPr>
              <a:t>;</a:t>
            </a:r>
          </a:p>
          <a:p>
            <a:r>
              <a:rPr lang="en-US" sz="1200" dirty="0">
                <a:solidFill>
                  <a:srgbClr val="0000FF"/>
                </a:solidFill>
                <a:latin typeface="Courier New" charset="0"/>
              </a:rPr>
              <a:t>rename</a:t>
            </a:r>
            <a:r>
              <a:rPr lang="en-US" sz="1200" dirty="0">
                <a:solidFill>
                  <a:srgbClr val="000000"/>
                </a:solidFill>
                <a:latin typeface="Courier New" charset="0"/>
              </a:rPr>
              <a:t> _NAME_ = Size;</a:t>
            </a:r>
          </a:p>
          <a:p>
            <a:r>
              <a:rPr lang="en-US" sz="1200" dirty="0">
                <a:solidFill>
                  <a:srgbClr val="0000FF"/>
                </a:solidFill>
                <a:latin typeface="Courier New" charset="0"/>
              </a:rPr>
              <a:t>rename</a:t>
            </a:r>
            <a:r>
              <a:rPr lang="en-US" sz="1200" dirty="0">
                <a:solidFill>
                  <a:srgbClr val="000000"/>
                </a:solidFill>
                <a:latin typeface="Courier New" charset="0"/>
              </a:rPr>
              <a:t> Col1 = Cases;</a:t>
            </a:r>
          </a:p>
          <a:p>
            <a:r>
              <a:rPr lang="en-US" sz="1200" b="1" dirty="0">
                <a:solidFill>
                  <a:srgbClr val="000080"/>
                </a:solidFill>
                <a:latin typeface="Courier New" charset="0"/>
              </a:rPr>
              <a:t>run</a:t>
            </a:r>
            <a:r>
              <a:rPr lang="en-US" sz="1200" dirty="0">
                <a:solidFill>
                  <a:srgbClr val="000000"/>
                </a:solidFill>
                <a:latin typeface="Courier New" charset="0"/>
              </a:rPr>
              <a:t>;</a:t>
            </a:r>
          </a:p>
          <a:p>
            <a:endParaRPr lang="en-US" sz="1200" dirty="0">
              <a:solidFill>
                <a:srgbClr val="000000"/>
              </a:solidFill>
              <a:latin typeface="Courier New" charset="0"/>
            </a:endParaRPr>
          </a:p>
          <a:p>
            <a:r>
              <a:rPr lang="en-US" sz="1200" b="1" dirty="0">
                <a:solidFill>
                  <a:srgbClr val="000080"/>
                </a:solidFill>
                <a:latin typeface="Courier New" charset="0"/>
              </a:rPr>
              <a:t>proc</a:t>
            </a:r>
            <a:r>
              <a:rPr lang="en-US" sz="1200" dirty="0">
                <a:solidFill>
                  <a:srgbClr val="000000"/>
                </a:solidFill>
                <a:latin typeface="Courier New" charset="0"/>
              </a:rPr>
              <a:t> </a:t>
            </a:r>
            <a:r>
              <a:rPr lang="en-US" sz="1200" b="1" dirty="0" err="1">
                <a:solidFill>
                  <a:srgbClr val="000080"/>
                </a:solidFill>
                <a:latin typeface="Courier New" charset="0"/>
              </a:rPr>
              <a:t>glm</a:t>
            </a:r>
            <a:r>
              <a:rPr lang="en-US" sz="1200" dirty="0">
                <a:solidFill>
                  <a:srgbClr val="000000"/>
                </a:solidFill>
                <a:latin typeface="Courier New" charset="0"/>
              </a:rPr>
              <a:t> </a:t>
            </a:r>
            <a:r>
              <a:rPr lang="en-US" sz="1200" dirty="0">
                <a:solidFill>
                  <a:srgbClr val="0000FF"/>
                </a:solidFill>
                <a:latin typeface="Courier New" charset="0"/>
              </a:rPr>
              <a:t>data</a:t>
            </a:r>
            <a:r>
              <a:rPr lang="en-US" sz="1200" dirty="0">
                <a:solidFill>
                  <a:srgbClr val="000000"/>
                </a:solidFill>
                <a:latin typeface="Courier New" charset="0"/>
              </a:rPr>
              <a:t> = </a:t>
            </a:r>
            <a:r>
              <a:rPr lang="en-US" sz="1200" dirty="0" err="1">
                <a:solidFill>
                  <a:srgbClr val="000000"/>
                </a:solidFill>
                <a:latin typeface="Courier New" charset="0"/>
              </a:rPr>
              <a:t>beerlong</a:t>
            </a:r>
            <a:r>
              <a:rPr lang="en-US" sz="1200" dirty="0">
                <a:solidFill>
                  <a:srgbClr val="000000"/>
                </a:solidFill>
                <a:latin typeface="Courier New" charset="0"/>
              </a:rPr>
              <a:t>;</a:t>
            </a:r>
          </a:p>
          <a:p>
            <a:r>
              <a:rPr lang="en-US" sz="1200" dirty="0">
                <a:solidFill>
                  <a:srgbClr val="0000FF"/>
                </a:solidFill>
                <a:latin typeface="Courier New" charset="0"/>
              </a:rPr>
              <a:t>class</a:t>
            </a:r>
            <a:r>
              <a:rPr lang="en-US" sz="1200" dirty="0">
                <a:solidFill>
                  <a:srgbClr val="000000"/>
                </a:solidFill>
                <a:latin typeface="Courier New" charset="0"/>
              </a:rPr>
              <a:t> size;</a:t>
            </a:r>
          </a:p>
          <a:p>
            <a:r>
              <a:rPr lang="en-US" sz="1200" dirty="0">
                <a:solidFill>
                  <a:srgbClr val="0000FF"/>
                </a:solidFill>
                <a:latin typeface="Courier New" charset="0"/>
              </a:rPr>
              <a:t>model</a:t>
            </a:r>
            <a:r>
              <a:rPr lang="en-US" sz="1200" dirty="0">
                <a:solidFill>
                  <a:srgbClr val="000000"/>
                </a:solidFill>
                <a:latin typeface="Courier New" charset="0"/>
              </a:rPr>
              <a:t> Cases = size;</a:t>
            </a:r>
          </a:p>
          <a:p>
            <a:r>
              <a:rPr lang="en-US" sz="1200" b="1" dirty="0">
                <a:solidFill>
                  <a:srgbClr val="000080"/>
                </a:solidFill>
                <a:latin typeface="Courier New" charset="0"/>
              </a:rPr>
              <a:t>run</a:t>
            </a:r>
            <a:r>
              <a:rPr lang="en-US" sz="1200" dirty="0">
                <a:solidFill>
                  <a:srgbClr val="000000"/>
                </a:solidFill>
                <a:latin typeface="Courier New" charset="0"/>
              </a:rPr>
              <a:t>;</a:t>
            </a:r>
            <a:endParaRPr lang="en-US" sz="1200" dirty="0"/>
          </a:p>
        </p:txBody>
      </p:sp>
      <p:sp>
        <p:nvSpPr>
          <p:cNvPr id="6" name="TextBox 5"/>
          <p:cNvSpPr txBox="1"/>
          <p:nvPr/>
        </p:nvSpPr>
        <p:spPr>
          <a:xfrm>
            <a:off x="152400" y="5867400"/>
            <a:ext cx="8763000" cy="646331"/>
          </a:xfrm>
          <a:prstGeom prst="rect">
            <a:avLst/>
          </a:prstGeom>
          <a:noFill/>
        </p:spPr>
        <p:txBody>
          <a:bodyPr wrap="square" rtlCol="0">
            <a:spAutoFit/>
          </a:bodyPr>
          <a:lstStyle/>
          <a:p>
            <a:r>
              <a:rPr lang="en-US" dirty="0"/>
              <a:t>There is overwhelming evidence that at least 1 pair of case sizes have different mean sales (p-value &lt; .0001). Note that this is not a complete 6 step analysis.</a:t>
            </a:r>
          </a:p>
        </p:txBody>
      </p:sp>
      <p:pic>
        <p:nvPicPr>
          <p:cNvPr id="8" name="Picture 7">
            <a:extLst>
              <a:ext uri="{FF2B5EF4-FFF2-40B4-BE49-F238E27FC236}">
                <a16:creationId xmlns:a16="http://schemas.microsoft.com/office/drawing/2014/main" id="{5169E896-E64B-454E-A00A-B0DC47C3F867}"/>
              </a:ext>
            </a:extLst>
          </p:cNvPr>
          <p:cNvPicPr>
            <a:picLocks noChangeAspect="1"/>
          </p:cNvPicPr>
          <p:nvPr/>
        </p:nvPicPr>
        <p:blipFill rotWithShape="1">
          <a:blip r:embed="rId2"/>
          <a:srcRect t="52830"/>
          <a:stretch/>
        </p:blipFill>
        <p:spPr>
          <a:xfrm>
            <a:off x="4724400" y="3348831"/>
            <a:ext cx="4316297" cy="2408238"/>
          </a:xfrm>
          <a:prstGeom prst="rect">
            <a:avLst/>
          </a:prstGeom>
        </p:spPr>
      </p:pic>
      <p:pic>
        <p:nvPicPr>
          <p:cNvPr id="9" name="Picture 8">
            <a:extLst>
              <a:ext uri="{FF2B5EF4-FFF2-40B4-BE49-F238E27FC236}">
                <a16:creationId xmlns:a16="http://schemas.microsoft.com/office/drawing/2014/main" id="{E50CED10-7608-436C-8DAE-3CDB77676EE5}"/>
              </a:ext>
            </a:extLst>
          </p:cNvPr>
          <p:cNvPicPr>
            <a:picLocks noChangeAspect="1"/>
          </p:cNvPicPr>
          <p:nvPr/>
        </p:nvPicPr>
        <p:blipFill>
          <a:blip r:embed="rId3"/>
          <a:stretch>
            <a:fillRect/>
          </a:stretch>
        </p:blipFill>
        <p:spPr>
          <a:xfrm>
            <a:off x="5491898" y="1752600"/>
            <a:ext cx="2781300" cy="1257300"/>
          </a:xfrm>
          <a:prstGeom prst="rect">
            <a:avLst/>
          </a:prstGeom>
        </p:spPr>
      </p:pic>
      <p:sp>
        <p:nvSpPr>
          <p:cNvPr id="7" name="Rectangle 6">
            <a:extLst>
              <a:ext uri="{FF2B5EF4-FFF2-40B4-BE49-F238E27FC236}">
                <a16:creationId xmlns:a16="http://schemas.microsoft.com/office/drawing/2014/main" id="{DFB06A03-1829-47E5-8256-C52A7F3926F0}"/>
              </a:ext>
            </a:extLst>
          </p:cNvPr>
          <p:cNvSpPr/>
          <p:nvPr/>
        </p:nvSpPr>
        <p:spPr>
          <a:xfrm>
            <a:off x="7620000" y="2385062"/>
            <a:ext cx="653198" cy="2819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70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for the Differences: Bonferroni</a:t>
            </a:r>
          </a:p>
        </p:txBody>
      </p:sp>
      <p:pic>
        <p:nvPicPr>
          <p:cNvPr id="4" name="Picture 3"/>
          <p:cNvPicPr>
            <a:picLocks noChangeAspect="1"/>
          </p:cNvPicPr>
          <p:nvPr/>
        </p:nvPicPr>
        <p:blipFill>
          <a:blip r:embed="rId2"/>
          <a:stretch>
            <a:fillRect/>
          </a:stretch>
        </p:blipFill>
        <p:spPr>
          <a:xfrm>
            <a:off x="685800" y="3048000"/>
            <a:ext cx="7772400" cy="3546311"/>
          </a:xfrm>
          <a:prstGeom prst="rect">
            <a:avLst/>
          </a:prstGeom>
        </p:spPr>
      </p:pic>
      <p:sp>
        <p:nvSpPr>
          <p:cNvPr id="5" name="Rectangle 4"/>
          <p:cNvSpPr/>
          <p:nvPr/>
        </p:nvSpPr>
        <p:spPr>
          <a:xfrm>
            <a:off x="467751" y="1417638"/>
            <a:ext cx="4572000" cy="1477328"/>
          </a:xfrm>
          <a:prstGeom prst="rect">
            <a:avLst/>
          </a:prstGeom>
        </p:spPr>
        <p:txBody>
          <a:bodyPr>
            <a:spAutoFit/>
          </a:bodyPr>
          <a:lstStyle/>
          <a:p>
            <a:r>
              <a:rPr lang="en-US" b="1" dirty="0">
                <a:solidFill>
                  <a:srgbClr val="000080"/>
                </a:solidFill>
                <a:latin typeface="Courier New" charset="0"/>
              </a:rPr>
              <a:t>proc</a:t>
            </a:r>
            <a:r>
              <a:rPr lang="en-US" dirty="0">
                <a:solidFill>
                  <a:srgbClr val="000000"/>
                </a:solidFill>
                <a:latin typeface="Courier New" charset="0"/>
              </a:rPr>
              <a:t> </a:t>
            </a:r>
            <a:r>
              <a:rPr lang="en-US" b="1" dirty="0" err="1">
                <a:solidFill>
                  <a:srgbClr val="000080"/>
                </a:solidFill>
                <a:latin typeface="Courier New" charset="0"/>
              </a:rPr>
              <a:t>glm</a:t>
            </a:r>
            <a:r>
              <a:rPr lang="en-US" dirty="0">
                <a:solidFill>
                  <a:srgbClr val="000000"/>
                </a:solidFill>
                <a:latin typeface="Courier New" charset="0"/>
              </a:rPr>
              <a:t> </a:t>
            </a:r>
            <a:r>
              <a:rPr lang="en-US" dirty="0">
                <a:solidFill>
                  <a:srgbClr val="0000FF"/>
                </a:solidFill>
                <a:latin typeface="Courier New" charset="0"/>
              </a:rPr>
              <a:t>data</a:t>
            </a:r>
            <a:r>
              <a:rPr lang="en-US" dirty="0">
                <a:solidFill>
                  <a:srgbClr val="000000"/>
                </a:solidFill>
                <a:latin typeface="Courier New" charset="0"/>
              </a:rPr>
              <a:t> = </a:t>
            </a:r>
            <a:r>
              <a:rPr lang="en-US" dirty="0" err="1">
                <a:solidFill>
                  <a:srgbClr val="000000"/>
                </a:solidFill>
                <a:latin typeface="Courier New" charset="0"/>
              </a:rPr>
              <a:t>beerlong</a:t>
            </a:r>
            <a:r>
              <a:rPr lang="en-US" dirty="0">
                <a:solidFill>
                  <a:srgbClr val="000000"/>
                </a:solidFill>
                <a:latin typeface="Courier New" charset="0"/>
              </a:rPr>
              <a:t>;</a:t>
            </a:r>
          </a:p>
          <a:p>
            <a:r>
              <a:rPr lang="en-US" dirty="0">
                <a:solidFill>
                  <a:srgbClr val="0000FF"/>
                </a:solidFill>
                <a:latin typeface="Courier New" charset="0"/>
              </a:rPr>
              <a:t>class</a:t>
            </a:r>
            <a:r>
              <a:rPr lang="en-US" dirty="0">
                <a:solidFill>
                  <a:srgbClr val="000000"/>
                </a:solidFill>
                <a:latin typeface="Courier New" charset="0"/>
              </a:rPr>
              <a:t> size;</a:t>
            </a:r>
          </a:p>
          <a:p>
            <a:r>
              <a:rPr lang="en-US" dirty="0">
                <a:solidFill>
                  <a:srgbClr val="0000FF"/>
                </a:solidFill>
                <a:latin typeface="Courier New" charset="0"/>
              </a:rPr>
              <a:t>model</a:t>
            </a:r>
            <a:r>
              <a:rPr lang="en-US" dirty="0">
                <a:solidFill>
                  <a:srgbClr val="000000"/>
                </a:solidFill>
                <a:latin typeface="Courier New" charset="0"/>
              </a:rPr>
              <a:t> Cases = size;</a:t>
            </a:r>
          </a:p>
          <a:p>
            <a:r>
              <a:rPr lang="en-US" dirty="0">
                <a:solidFill>
                  <a:srgbClr val="0000FF"/>
                </a:solidFill>
                <a:latin typeface="Courier New" charset="0"/>
              </a:rPr>
              <a:t>means</a:t>
            </a:r>
            <a:r>
              <a:rPr lang="en-US" dirty="0">
                <a:solidFill>
                  <a:srgbClr val="000000"/>
                </a:solidFill>
                <a:latin typeface="Courier New" charset="0"/>
              </a:rPr>
              <a:t> Size / </a:t>
            </a:r>
            <a:r>
              <a:rPr lang="en-US" dirty="0">
                <a:solidFill>
                  <a:srgbClr val="0000FF"/>
                </a:solidFill>
                <a:latin typeface="Courier New" charset="0"/>
              </a:rPr>
              <a:t>bon</a:t>
            </a:r>
            <a:r>
              <a:rPr lang="en-US" dirty="0">
                <a:solidFill>
                  <a:srgbClr val="000000"/>
                </a:solidFill>
                <a:latin typeface="Courier New" charset="0"/>
              </a:rPr>
              <a:t> </a:t>
            </a:r>
            <a:r>
              <a:rPr lang="en-US" dirty="0" err="1">
                <a:solidFill>
                  <a:srgbClr val="0000FF"/>
                </a:solidFill>
                <a:latin typeface="Courier New" charset="0"/>
              </a:rPr>
              <a:t>cldiff</a:t>
            </a:r>
            <a:r>
              <a:rPr lang="en-US" dirty="0">
                <a:solidFill>
                  <a:srgbClr val="000000"/>
                </a:solidFill>
                <a:latin typeface="Courier New" charset="0"/>
              </a:rPr>
              <a:t>;</a:t>
            </a:r>
          </a:p>
          <a:p>
            <a:r>
              <a:rPr lang="en-US" b="1" dirty="0">
                <a:solidFill>
                  <a:srgbClr val="000080"/>
                </a:solidFill>
                <a:latin typeface="Courier New" charset="0"/>
              </a:rPr>
              <a:t>run</a:t>
            </a:r>
            <a:r>
              <a:rPr lang="en-US" dirty="0">
                <a:solidFill>
                  <a:srgbClr val="000000"/>
                </a:solidFill>
                <a:latin typeface="Courier New" charset="0"/>
              </a:rPr>
              <a:t>;</a:t>
            </a:r>
            <a:endParaRPr lang="en-US" dirty="0"/>
          </a:p>
        </p:txBody>
      </p:sp>
      <p:sp>
        <p:nvSpPr>
          <p:cNvPr id="6" name="TextBox 5"/>
          <p:cNvSpPr txBox="1"/>
          <p:nvPr/>
        </p:nvSpPr>
        <p:spPr>
          <a:xfrm>
            <a:off x="4114800" y="1219200"/>
            <a:ext cx="4876800" cy="1754326"/>
          </a:xfrm>
          <a:prstGeom prst="rect">
            <a:avLst/>
          </a:prstGeom>
          <a:noFill/>
        </p:spPr>
        <p:txBody>
          <a:bodyPr wrap="square" rtlCol="0">
            <a:spAutoFit/>
          </a:bodyPr>
          <a:lstStyle/>
          <a:p>
            <a:r>
              <a:rPr lang="en-US" dirty="0"/>
              <a:t>There is overwhelming evidence that the 12 packs have greater mean sales than both 18 packs and 30 packs. A 95% confidence interval for the difference is (28.55, 256.44) cases for the 18 packs and (120.18, 348.07) cases for the 30 packs.  Note that this is not a complete 6 step analysis.</a:t>
            </a:r>
          </a:p>
        </p:txBody>
      </p:sp>
      <p:sp>
        <p:nvSpPr>
          <p:cNvPr id="7" name="Rectangle 6">
            <a:extLst>
              <a:ext uri="{FF2B5EF4-FFF2-40B4-BE49-F238E27FC236}">
                <a16:creationId xmlns:a16="http://schemas.microsoft.com/office/drawing/2014/main" id="{D00539ED-C6CD-4DDF-83A9-1787CD30E1EE}"/>
              </a:ext>
            </a:extLst>
          </p:cNvPr>
          <p:cNvSpPr/>
          <p:nvPr/>
        </p:nvSpPr>
        <p:spPr>
          <a:xfrm>
            <a:off x="5181600" y="5486400"/>
            <a:ext cx="1295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29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3600"/>
            <a:ext cx="7772400" cy="1470025"/>
          </a:xfrm>
        </p:spPr>
        <p:txBody>
          <a:bodyPr/>
          <a:lstStyle/>
          <a:p>
            <a:pPr eaLnBrk="1" hangingPunct="1"/>
            <a:r>
              <a:rPr lang="en-US" altLang="en-US" dirty="0">
                <a:ea typeface="ＭＳ Ｐゴシック" pitchFamily="34" charset="-128"/>
              </a:rPr>
              <a:t>UNIT 8: Correlation!!!</a:t>
            </a:r>
          </a:p>
        </p:txBody>
      </p:sp>
    </p:spTree>
    <p:extLst>
      <p:ext uri="{BB962C8B-B14F-4D97-AF65-F5344CB8AC3E}">
        <p14:creationId xmlns:p14="http://schemas.microsoft.com/office/powerpoint/2010/main" val="421140207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181100" y="76200"/>
            <a:ext cx="678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4000" b="1">
                <a:solidFill>
                  <a:srgbClr val="008000"/>
                </a:solidFill>
              </a:rPr>
              <a:t>Key Concept</a:t>
            </a:r>
          </a:p>
        </p:txBody>
      </p:sp>
      <p:sp>
        <p:nvSpPr>
          <p:cNvPr id="3079" name="Text Box 7"/>
          <p:cNvSpPr txBox="1">
            <a:spLocks noChangeArrowheads="1"/>
          </p:cNvSpPr>
          <p:nvPr/>
        </p:nvSpPr>
        <p:spPr bwMode="auto">
          <a:xfrm>
            <a:off x="1676400" y="1049337"/>
            <a:ext cx="2066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FontTx/>
              <a:buNone/>
            </a:pPr>
            <a:r>
              <a:rPr lang="en-US" altLang="en-US" sz="2800" b="1"/>
              <a:t>Examples : </a:t>
            </a:r>
          </a:p>
        </p:txBody>
      </p:sp>
      <p:sp>
        <p:nvSpPr>
          <p:cNvPr id="3080" name="Text Box 8"/>
          <p:cNvSpPr txBox="1">
            <a:spLocks noChangeArrowheads="1"/>
          </p:cNvSpPr>
          <p:nvPr/>
        </p:nvSpPr>
        <p:spPr bwMode="auto">
          <a:xfrm>
            <a:off x="304800" y="1735137"/>
            <a:ext cx="445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FontTx/>
              <a:buNone/>
            </a:pPr>
            <a:r>
              <a:rPr lang="en-US" altLang="en-US" sz="2400" b="1"/>
              <a:t>Studying Hours and Grades!</a:t>
            </a:r>
          </a:p>
        </p:txBody>
      </p:sp>
      <p:sp>
        <p:nvSpPr>
          <p:cNvPr id="3081" name="Text Box 9"/>
          <p:cNvSpPr txBox="1">
            <a:spLocks noChangeArrowheads="1"/>
          </p:cNvSpPr>
          <p:nvPr/>
        </p:nvSpPr>
        <p:spPr bwMode="auto">
          <a:xfrm>
            <a:off x="155575" y="3792537"/>
            <a:ext cx="4187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2400" b="1"/>
              <a:t>Sleep v. Stress Level.</a:t>
            </a:r>
          </a:p>
        </p:txBody>
      </p:sp>
      <p:sp>
        <p:nvSpPr>
          <p:cNvPr id="3082" name="Rectangle 10"/>
          <p:cNvSpPr>
            <a:spLocks noChangeArrowheads="1"/>
          </p:cNvSpPr>
          <p:nvPr/>
        </p:nvSpPr>
        <p:spPr bwMode="auto">
          <a:xfrm>
            <a:off x="531018" y="6257272"/>
            <a:ext cx="8015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2800" b="1" dirty="0">
                <a:solidFill>
                  <a:schemeClr val="hlink"/>
                </a:solidFill>
              </a:rPr>
              <a:t>Sample Linear correlation coefficient: </a:t>
            </a:r>
            <a:r>
              <a:rPr lang="en-US" altLang="en-US" sz="2800" b="1" i="1" dirty="0">
                <a:solidFill>
                  <a:schemeClr val="hlink"/>
                </a:solidFill>
              </a:rPr>
              <a:t>r</a:t>
            </a:r>
          </a:p>
        </p:txBody>
      </p:sp>
      <p:pic>
        <p:nvPicPr>
          <p:cNvPr id="1844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071562"/>
            <a:ext cx="3733800" cy="191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820737"/>
            <a:ext cx="7886700" cy="3913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3182937"/>
            <a:ext cx="4037012" cy="184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11225"/>
            <a:ext cx="82391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6"/>
          <p:cNvSpPr txBox="1">
            <a:spLocks noChangeArrowheads="1"/>
          </p:cNvSpPr>
          <p:nvPr/>
        </p:nvSpPr>
        <p:spPr bwMode="auto">
          <a:xfrm>
            <a:off x="-33338" y="5149215"/>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2400" b="1" dirty="0"/>
              <a:t>We would like a numerical measurement of the strength of the relationship between two variables representing quantitative data.</a:t>
            </a:r>
          </a:p>
        </p:txBody>
      </p:sp>
    </p:spTree>
    <p:extLst>
      <p:ext uri="{BB962C8B-B14F-4D97-AF65-F5344CB8AC3E}">
        <p14:creationId xmlns:p14="http://schemas.microsoft.com/office/powerpoint/2010/main" val="3540210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32" fill="hold" nodeType="clickEffect">
                                  <p:stCondLst>
                                    <p:cond delay="0"/>
                                  </p:stCondLst>
                                  <p:childTnLst>
                                    <p:anim calcmode="lin" valueType="num">
                                      <p:cBhvr>
                                        <p:cTn id="13" dur="500"/>
                                        <p:tgtEl>
                                          <p:spTgt spid="10"/>
                                        </p:tgtEl>
                                        <p:attrNameLst>
                                          <p:attrName>ppt_w</p:attrName>
                                        </p:attrNameLst>
                                      </p:cBhvr>
                                      <p:tavLst>
                                        <p:tav tm="0">
                                          <p:val>
                                            <p:strVal val="ppt_w"/>
                                          </p:val>
                                        </p:tav>
                                        <p:tav tm="100000">
                                          <p:val>
                                            <p:fltVal val="0"/>
                                          </p:val>
                                        </p:tav>
                                      </p:tavLst>
                                    </p:anim>
                                    <p:anim calcmode="lin" valueType="num">
                                      <p:cBhvr>
                                        <p:cTn id="14" dur="500"/>
                                        <p:tgtEl>
                                          <p:spTgt spid="10"/>
                                        </p:tgtEl>
                                        <p:attrNameLst>
                                          <p:attrName>ppt_h</p:attrName>
                                        </p:attrNameLst>
                                      </p:cBhvr>
                                      <p:tavLst>
                                        <p:tav tm="0">
                                          <p:val>
                                            <p:strVal val="ppt_h"/>
                                          </p:val>
                                        </p:tav>
                                        <p:tav tm="100000">
                                          <p:val>
                                            <p:fltVal val="0"/>
                                          </p:val>
                                        </p:tav>
                                      </p:tavLst>
                                    </p:anim>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8441"/>
                                        </p:tgtEl>
                                        <p:attrNameLst>
                                          <p:attrName>style.visibility</p:attrName>
                                        </p:attrNameLst>
                                      </p:cBhvr>
                                      <p:to>
                                        <p:strVal val="visible"/>
                                      </p:to>
                                    </p:set>
                                    <p:animEffect transition="in" filter="fade">
                                      <p:cBhvr>
                                        <p:cTn id="19" dur="500"/>
                                        <p:tgtEl>
                                          <p:spTgt spid="1844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81"/>
                                        </p:tgtEl>
                                        <p:attrNameLst>
                                          <p:attrName>style.visibility</p:attrName>
                                        </p:attrNameLst>
                                      </p:cBhvr>
                                      <p:to>
                                        <p:strVal val="visible"/>
                                      </p:to>
                                    </p:set>
                                    <p:anim calcmode="lin" valueType="num">
                                      <p:cBhvr additive="base">
                                        <p:cTn id="24" dur="500" fill="hold"/>
                                        <p:tgtEl>
                                          <p:spTgt spid="3081"/>
                                        </p:tgtEl>
                                        <p:attrNameLst>
                                          <p:attrName>ppt_x</p:attrName>
                                        </p:attrNameLst>
                                      </p:cBhvr>
                                      <p:tavLst>
                                        <p:tav tm="0">
                                          <p:val>
                                            <p:strVal val="#ppt_x"/>
                                          </p:val>
                                        </p:tav>
                                        <p:tav tm="100000">
                                          <p:val>
                                            <p:strVal val="#ppt_x"/>
                                          </p:val>
                                        </p:tav>
                                      </p:tavLst>
                                    </p:anim>
                                    <p:anim calcmode="lin" valueType="num">
                                      <p:cBhvr additive="base">
                                        <p:cTn id="25" dur="500" fill="hold"/>
                                        <p:tgtEl>
                                          <p:spTgt spid="3081"/>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3" presetClass="exit" presetSubtype="32" fill="hold" nodeType="clickEffect">
                                  <p:stCondLst>
                                    <p:cond delay="0"/>
                                  </p:stCondLst>
                                  <p:childTnLst>
                                    <p:anim calcmode="lin" valueType="num">
                                      <p:cBhvr>
                                        <p:cTn id="36" dur="500"/>
                                        <p:tgtEl>
                                          <p:spTgt spid="12"/>
                                        </p:tgtEl>
                                        <p:attrNameLst>
                                          <p:attrName>ppt_w</p:attrName>
                                        </p:attrNameLst>
                                      </p:cBhvr>
                                      <p:tavLst>
                                        <p:tav tm="0">
                                          <p:val>
                                            <p:strVal val="ppt_w"/>
                                          </p:val>
                                        </p:tav>
                                        <p:tav tm="100000">
                                          <p:val>
                                            <p:fltVal val="0"/>
                                          </p:val>
                                        </p:tav>
                                      </p:tavLst>
                                    </p:anim>
                                    <p:anim calcmode="lin" valueType="num">
                                      <p:cBhvr>
                                        <p:cTn id="37" dur="500"/>
                                        <p:tgtEl>
                                          <p:spTgt spid="12"/>
                                        </p:tgtEl>
                                        <p:attrNameLst>
                                          <p:attrName>ppt_h</p:attrName>
                                        </p:attrNameLst>
                                      </p:cBhvr>
                                      <p:tavLst>
                                        <p:tav tm="0">
                                          <p:val>
                                            <p:strVal val="ppt_h"/>
                                          </p:val>
                                        </p:tav>
                                        <p:tav tm="100000">
                                          <p:val>
                                            <p:fltVal val="0"/>
                                          </p:val>
                                        </p:tav>
                                      </p:tavLst>
                                    </p:anim>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8442"/>
                                        </p:tgtEl>
                                        <p:attrNameLst>
                                          <p:attrName>style.visibility</p:attrName>
                                        </p:attrNameLst>
                                      </p:cBhvr>
                                      <p:to>
                                        <p:strVal val="visible"/>
                                      </p:to>
                                    </p:set>
                                    <p:animEffect transition="in" filter="fade">
                                      <p:cBhvr>
                                        <p:cTn id="42" dur="500"/>
                                        <p:tgtEl>
                                          <p:spTgt spid="184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082"/>
                                        </p:tgtEl>
                                        <p:attrNameLst>
                                          <p:attrName>style.visibility</p:attrName>
                                        </p:attrNameLst>
                                      </p:cBhvr>
                                      <p:to>
                                        <p:strVal val="visible"/>
                                      </p:to>
                                    </p:set>
                                    <p:anim calcmode="lin" valueType="num">
                                      <p:cBhvr additive="base">
                                        <p:cTn id="52" dur="500" fill="hold"/>
                                        <p:tgtEl>
                                          <p:spTgt spid="3082"/>
                                        </p:tgtEl>
                                        <p:attrNameLst>
                                          <p:attrName>ppt_x</p:attrName>
                                        </p:attrNameLst>
                                      </p:cBhvr>
                                      <p:tavLst>
                                        <p:tav tm="0">
                                          <p:val>
                                            <p:strVal val="#ppt_x"/>
                                          </p:val>
                                        </p:tav>
                                        <p:tav tm="100000">
                                          <p:val>
                                            <p:strVal val="#ppt_x"/>
                                          </p:val>
                                        </p:tav>
                                      </p:tavLst>
                                    </p:anim>
                                    <p:anim calcmode="lin" valueType="num">
                                      <p:cBhvr additive="base">
                                        <p:cTn id="53"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p:bldP spid="3082" grpId="0"/>
      <p:bldP spid="13" grpId="0"/>
    </p:bldLst>
  </p:timing>
</p:sld>
</file>

<file path=ppt/slides/slide3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0400" y="214313"/>
            <a:ext cx="7772400" cy="684212"/>
          </a:xfrm>
          <a:noFill/>
        </p:spPr>
        <p:txBody>
          <a:bodyPr lIns="90488" tIns="44450" rIns="90488" bIns="44450">
            <a:normAutofit fontScale="90000"/>
          </a:bodyPr>
          <a:lstStyle/>
          <a:p>
            <a:pPr eaLnBrk="1" hangingPunct="1"/>
            <a:r>
              <a:rPr lang="en-US" altLang="en-US">
                <a:ea typeface="ＭＳ Ｐゴシック" pitchFamily="34" charset="-128"/>
              </a:rPr>
              <a:t>Exploring the Data</a:t>
            </a:r>
          </a:p>
        </p:txBody>
      </p:sp>
      <p:sp>
        <p:nvSpPr>
          <p:cNvPr id="4099" name="Text Box 3"/>
          <p:cNvSpPr txBox="1">
            <a:spLocks noChangeArrowheads="1"/>
          </p:cNvSpPr>
          <p:nvPr/>
        </p:nvSpPr>
        <p:spPr bwMode="auto">
          <a:xfrm>
            <a:off x="649288" y="2401888"/>
            <a:ext cx="802481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4000" b="1"/>
              <a:t>We can often see a relationship between two variables by constructing a SCATTERPLOT.</a:t>
            </a:r>
          </a:p>
        </p:txBody>
      </p:sp>
    </p:spTree>
    <p:extLst>
      <p:ext uri="{BB962C8B-B14F-4D97-AF65-F5344CB8AC3E}">
        <p14:creationId xmlns:p14="http://schemas.microsoft.com/office/powerpoint/2010/main" val="649560854"/>
      </p:ext>
    </p:extLst>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03200" y="165100"/>
            <a:ext cx="86995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a:solidFill>
                  <a:srgbClr val="008000"/>
                </a:solidFill>
              </a:rPr>
              <a:t>Scatterplots of Paired Data</a:t>
            </a:r>
          </a:p>
        </p:txBody>
      </p:sp>
      <p:pic>
        <p:nvPicPr>
          <p:cNvPr id="8196" name="Picture 4" descr="10_02a"/>
          <p:cNvPicPr>
            <a:picLocks noChangeAspect="1" noChangeArrowheads="1"/>
          </p:cNvPicPr>
          <p:nvPr/>
        </p:nvPicPr>
        <p:blipFill>
          <a:blip r:embed="rId3">
            <a:extLst>
              <a:ext uri="{28A0092B-C50C-407E-A947-70E740481C1C}">
                <a14:useLocalDpi xmlns:a14="http://schemas.microsoft.com/office/drawing/2010/main" val="0"/>
              </a:ext>
            </a:extLst>
          </a:blip>
          <a:srcRect b="50528"/>
          <a:stretch>
            <a:fillRect/>
          </a:stretch>
        </p:blipFill>
        <p:spPr bwMode="auto">
          <a:xfrm>
            <a:off x="958850" y="971550"/>
            <a:ext cx="73183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10_02a"/>
          <p:cNvPicPr>
            <a:picLocks noChangeAspect="1" noChangeArrowheads="1"/>
          </p:cNvPicPr>
          <p:nvPr/>
        </p:nvPicPr>
        <p:blipFill>
          <a:blip r:embed="rId3">
            <a:extLst>
              <a:ext uri="{28A0092B-C50C-407E-A947-70E740481C1C}">
                <a14:useLocalDpi xmlns:a14="http://schemas.microsoft.com/office/drawing/2010/main" val="0"/>
              </a:ext>
            </a:extLst>
          </a:blip>
          <a:srcRect t="49170"/>
          <a:stretch>
            <a:fillRect/>
          </a:stretch>
        </p:blipFill>
        <p:spPr bwMode="auto">
          <a:xfrm>
            <a:off x="922338" y="3419475"/>
            <a:ext cx="731837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321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anim calcmode="lin" valueType="num">
                                      <p:cBhvr additive="base">
                                        <p:cTn id="13" dur="500" fill="hold"/>
                                        <p:tgtEl>
                                          <p:spTgt spid="8197"/>
                                        </p:tgtEl>
                                        <p:attrNameLst>
                                          <p:attrName>ppt_x</p:attrName>
                                        </p:attrNameLst>
                                      </p:cBhvr>
                                      <p:tavLst>
                                        <p:tav tm="0">
                                          <p:val>
                                            <p:strVal val="1+#ppt_w/2"/>
                                          </p:val>
                                        </p:tav>
                                        <p:tav tm="100000">
                                          <p:val>
                                            <p:strVal val="#ppt_x"/>
                                          </p:val>
                                        </p:tav>
                                      </p:tavLst>
                                    </p:anim>
                                    <p:anim calcmode="lin" valueType="num">
                                      <p:cBhvr additive="base">
                                        <p:cTn id="14"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03200" y="165100"/>
            <a:ext cx="86995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a:solidFill>
                  <a:srgbClr val="008000"/>
                </a:solidFill>
              </a:rPr>
              <a:t>Scatterplots of Paired Data</a:t>
            </a:r>
          </a:p>
        </p:txBody>
      </p:sp>
      <p:pic>
        <p:nvPicPr>
          <p:cNvPr id="10244" name="Picture 4" descr="10_02b"/>
          <p:cNvPicPr>
            <a:picLocks noChangeAspect="1" noChangeArrowheads="1"/>
          </p:cNvPicPr>
          <p:nvPr/>
        </p:nvPicPr>
        <p:blipFill>
          <a:blip r:embed="rId3">
            <a:extLst>
              <a:ext uri="{28A0092B-C50C-407E-A947-70E740481C1C}">
                <a14:useLocalDpi xmlns:a14="http://schemas.microsoft.com/office/drawing/2010/main" val="0"/>
              </a:ext>
            </a:extLst>
          </a:blip>
          <a:srcRect r="66463"/>
          <a:stretch>
            <a:fillRect/>
          </a:stretch>
        </p:blipFill>
        <p:spPr bwMode="auto">
          <a:xfrm>
            <a:off x="615950" y="1631950"/>
            <a:ext cx="269557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10_02b"/>
          <p:cNvPicPr>
            <a:picLocks noChangeAspect="1" noChangeArrowheads="1"/>
          </p:cNvPicPr>
          <p:nvPr/>
        </p:nvPicPr>
        <p:blipFill>
          <a:blip r:embed="rId3">
            <a:extLst>
              <a:ext uri="{28A0092B-C50C-407E-A947-70E740481C1C}">
                <a14:useLocalDpi xmlns:a14="http://schemas.microsoft.com/office/drawing/2010/main" val="0"/>
              </a:ext>
            </a:extLst>
          </a:blip>
          <a:srcRect l="33043"/>
          <a:stretch>
            <a:fillRect/>
          </a:stretch>
        </p:blipFill>
        <p:spPr bwMode="auto">
          <a:xfrm>
            <a:off x="3192463" y="1566863"/>
            <a:ext cx="53816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89984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 calcmode="lin" valueType="num">
                                      <p:cBhvr additive="base">
                                        <p:cTn id="7" dur="500" fill="hold"/>
                                        <p:tgtEl>
                                          <p:spTgt spid="10244"/>
                                        </p:tgtEl>
                                        <p:attrNameLst>
                                          <p:attrName>ppt_x</p:attrName>
                                        </p:attrNameLst>
                                      </p:cBhvr>
                                      <p:tavLst>
                                        <p:tav tm="0">
                                          <p:val>
                                            <p:strVal val="#ppt_x"/>
                                          </p:val>
                                        </p:tav>
                                        <p:tav tm="100000">
                                          <p:val>
                                            <p:strVal val="#ppt_x"/>
                                          </p:val>
                                        </p:tav>
                                      </p:tavLst>
                                    </p:anim>
                                    <p:anim calcmode="lin" valueType="num">
                                      <p:cBhvr additive="base">
                                        <p:cTn id="8" dur="500" fill="hold"/>
                                        <p:tgtEl>
                                          <p:spTgt spid="1024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custDataLst>
              <p:tags r:id="rId2"/>
            </p:custDataLst>
          </p:nvPr>
        </p:nvSpPr>
        <p:spPr/>
        <p:txBody>
          <a:bodyPr>
            <a:normAutofit fontScale="90000"/>
          </a:bodyPr>
          <a:lstStyle/>
          <a:p>
            <a:r>
              <a:rPr lang="en-US" altLang="en-US">
                <a:ea typeface="ＭＳ Ｐゴシック" pitchFamily="34" charset="-128"/>
              </a:rPr>
              <a:t>Which correlation coefficient best describes the scatter plot?</a:t>
            </a:r>
          </a:p>
        </p:txBody>
      </p:sp>
      <p:sp>
        <p:nvSpPr>
          <p:cNvPr id="7171" name="Text Placeholder 2"/>
          <p:cNvSpPr>
            <a:spLocks noGrp="1"/>
          </p:cNvSpPr>
          <p:nvPr>
            <p:ph type="body" idx="1"/>
            <p:custDataLst>
              <p:tags r:id="rId3"/>
            </p:custDataLst>
          </p:nvPr>
        </p:nvSpPr>
        <p:spPr>
          <a:xfrm>
            <a:off x="546100" y="2362200"/>
            <a:ext cx="8140700" cy="4267200"/>
          </a:xfrm>
        </p:spPr>
        <p:txBody>
          <a:bodyPr/>
          <a:lstStyle/>
          <a:p>
            <a:pPr marL="514350" indent="-514350">
              <a:buFontTx/>
              <a:buAutoNum type="alphaUcPeriod"/>
            </a:pPr>
            <a:r>
              <a:rPr lang="en-US" altLang="en-US">
                <a:ea typeface="ＭＳ Ｐゴシック" pitchFamily="34" charset="-128"/>
              </a:rPr>
              <a:t>r = .32</a:t>
            </a:r>
          </a:p>
          <a:p>
            <a:pPr marL="514350" indent="-514350">
              <a:buFontTx/>
              <a:buAutoNum type="alphaUcPeriod"/>
            </a:pPr>
            <a:r>
              <a:rPr lang="en-US" altLang="en-US">
                <a:ea typeface="ＭＳ Ｐゴシック" pitchFamily="34" charset="-128"/>
              </a:rPr>
              <a:t>r = 0</a:t>
            </a:r>
          </a:p>
          <a:p>
            <a:pPr marL="514350" indent="-514350">
              <a:buFontTx/>
              <a:buAutoNum type="alphaUcPeriod"/>
            </a:pPr>
            <a:r>
              <a:rPr lang="en-US" altLang="en-US">
                <a:ea typeface="ＭＳ Ｐゴシック" pitchFamily="34" charset="-128"/>
              </a:rPr>
              <a:t>r = -1</a:t>
            </a:r>
          </a:p>
          <a:p>
            <a:pPr marL="514350" indent="-514350">
              <a:buFontTx/>
              <a:buAutoNum type="alphaUcPeriod"/>
            </a:pPr>
            <a:r>
              <a:rPr lang="en-US" altLang="en-US">
                <a:ea typeface="ＭＳ Ｐゴシック" pitchFamily="34" charset="-128"/>
              </a:rPr>
              <a:t>r = -.78</a:t>
            </a:r>
          </a:p>
          <a:p>
            <a:pPr marL="514350" indent="-514350">
              <a:buFontTx/>
              <a:buAutoNum type="alphaUcPeriod"/>
            </a:pPr>
            <a:r>
              <a:rPr lang="en-US" altLang="en-US">
                <a:ea typeface="ＭＳ Ｐゴシック" pitchFamily="34" charset="-128"/>
              </a:rPr>
              <a:t>r = -.1</a:t>
            </a:r>
          </a:p>
          <a:p>
            <a:pPr marL="514350" indent="-514350">
              <a:buFontTx/>
              <a:buAutoNum type="alphaUcPeriod"/>
            </a:pPr>
            <a:r>
              <a:rPr lang="en-US" altLang="en-US">
                <a:ea typeface="ＭＳ Ｐゴシック" pitchFamily="34" charset="-128"/>
              </a:rPr>
              <a:t>r = .80</a:t>
            </a:r>
          </a:p>
          <a:p>
            <a:pPr marL="514350" indent="-514350">
              <a:buFontTx/>
              <a:buAutoNum type="alphaUcPeriod"/>
            </a:pPr>
            <a:endParaRPr lang="en-US" altLang="en-US">
              <a:ea typeface="ＭＳ Ｐゴシック" pitchFamily="34" charset="-128"/>
            </a:endParaRPr>
          </a:p>
        </p:txBody>
      </p:sp>
      <p:pic>
        <p:nvPicPr>
          <p:cNvPr id="7172" name="Picture 2" descr="http://www.statmethods.net/graphs/images/scatterplo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1676400"/>
            <a:ext cx="48133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13" y="4191000"/>
            <a:ext cx="425450" cy="38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56583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custDataLst>
              <p:tags r:id="rId2"/>
            </p:custDataLst>
          </p:nvPr>
        </p:nvSpPr>
        <p:spPr/>
        <p:txBody>
          <a:bodyPr>
            <a:normAutofit fontScale="90000"/>
          </a:bodyPr>
          <a:lstStyle/>
          <a:p>
            <a:r>
              <a:rPr lang="en-US" altLang="en-US">
                <a:ea typeface="ＭＳ Ｐゴシック" pitchFamily="34" charset="-128"/>
              </a:rPr>
              <a:t>Which correlation coefficient best describes the scatter plot?</a:t>
            </a:r>
          </a:p>
        </p:txBody>
      </p:sp>
      <p:sp>
        <p:nvSpPr>
          <p:cNvPr id="8195" name="Text Placeholder 2"/>
          <p:cNvSpPr>
            <a:spLocks noGrp="1"/>
          </p:cNvSpPr>
          <p:nvPr>
            <p:ph type="body" idx="1"/>
            <p:custDataLst>
              <p:tags r:id="rId3"/>
            </p:custDataLst>
          </p:nvPr>
        </p:nvSpPr>
        <p:spPr>
          <a:xfrm>
            <a:off x="546100" y="2362200"/>
            <a:ext cx="8140700" cy="4267200"/>
          </a:xfrm>
        </p:spPr>
        <p:txBody>
          <a:bodyPr/>
          <a:lstStyle/>
          <a:p>
            <a:pPr marL="514350" indent="-514350">
              <a:buFontTx/>
              <a:buAutoNum type="alphaUcPeriod"/>
            </a:pPr>
            <a:r>
              <a:rPr lang="en-US" altLang="en-US" dirty="0">
                <a:ea typeface="ＭＳ Ｐゴシック" pitchFamily="34" charset="-128"/>
              </a:rPr>
              <a:t>r = .32</a:t>
            </a:r>
          </a:p>
          <a:p>
            <a:pPr marL="514350" indent="-514350">
              <a:buFontTx/>
              <a:buAutoNum type="alphaUcPeriod"/>
            </a:pPr>
            <a:r>
              <a:rPr lang="en-US" altLang="en-US" dirty="0">
                <a:ea typeface="ＭＳ Ｐゴシック" pitchFamily="34" charset="-128"/>
              </a:rPr>
              <a:t>r = -.89</a:t>
            </a:r>
          </a:p>
          <a:p>
            <a:pPr marL="514350" indent="-514350">
              <a:buFontTx/>
              <a:buAutoNum type="alphaUcPeriod"/>
            </a:pPr>
            <a:r>
              <a:rPr lang="en-US" altLang="en-US" dirty="0">
                <a:ea typeface="ＭＳ Ｐゴシック" pitchFamily="34" charset="-128"/>
              </a:rPr>
              <a:t>r = 1</a:t>
            </a:r>
          </a:p>
          <a:p>
            <a:pPr marL="514350" indent="-514350">
              <a:buFontTx/>
              <a:buAutoNum type="alphaUcPeriod"/>
            </a:pPr>
            <a:r>
              <a:rPr lang="en-US" altLang="en-US" dirty="0">
                <a:ea typeface="ＭＳ Ｐゴシック" pitchFamily="34" charset="-128"/>
              </a:rPr>
              <a:t>r = -.345</a:t>
            </a:r>
          </a:p>
          <a:p>
            <a:pPr marL="514350" indent="-514350">
              <a:buFontTx/>
              <a:buAutoNum type="alphaUcPeriod"/>
            </a:pPr>
            <a:r>
              <a:rPr lang="en-US" altLang="en-US" dirty="0">
                <a:ea typeface="ＭＳ Ｐゴシック" pitchFamily="34" charset="-128"/>
              </a:rPr>
              <a:t>r = .95</a:t>
            </a:r>
          </a:p>
          <a:p>
            <a:pPr marL="514350" indent="-514350">
              <a:buFontTx/>
              <a:buAutoNum type="alphaUcPeriod"/>
            </a:pPr>
            <a:r>
              <a:rPr lang="en-US" altLang="en-US" dirty="0">
                <a:ea typeface="ＭＳ Ｐゴシック" pitchFamily="34" charset="-128"/>
              </a:rPr>
              <a:t>r = -.5</a:t>
            </a:r>
          </a:p>
          <a:p>
            <a:pPr marL="514350" indent="-514350">
              <a:buFontTx/>
              <a:buAutoNum type="alphaUcPeriod"/>
            </a:pPr>
            <a:endParaRPr lang="en-US" altLang="en-US" dirty="0">
              <a:ea typeface="ＭＳ Ｐゴシック" pitchFamily="34" charset="-128"/>
            </a:endParaRPr>
          </a:p>
        </p:txBody>
      </p:sp>
      <p:pic>
        <p:nvPicPr>
          <p:cNvPr id="8196" name="Picture 2" descr="http://cnx.org/content/m10950/latest/age_scatterplot.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600200"/>
            <a:ext cx="5562600" cy="505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AutoShape 12" descr="data:image/jpeg;base64,/9j/4AAQSkZJRgABAQAAAQABAAD/2wCEAAkGBw8OEA8ODxIPDxUVEBURGBcQDg8PDxkQFxQWGhQTFhQYHCggGBsnGxQTIj0tJSktLi4uFx8zODMsQygtLiwBCgoKDg0OGxAQGywlHyYsNDIwNzQsLCwyODc0LCwsNCs0NCwsLCw0NC0sLCw0NDIsLCwsLCwsLyw0LCwvLCwsLP/AABEIANUA7QMBEQACEQEDEQH/xAAcAAEAAwADAQEAAAAAAAAAAAAAAQYHAwQFAgj/xAA5EAACAQIDBQMLBAEFAQAAAAAAAQIDEQQhMQUGQVFhEhMyBxQiI1JicYGRsdFCocHw4UNTcsLxJP/EABsBAQACAwEBAAAAAAAAAAAAAAABBQMEBgIH/8QAMhEBAAEDAQUGBAcBAQEAAAAAAAECAwQRBRIxQdETISJRgbEyYXHwFCNDkaHB4ULxYv/aAAwDAQACEQMRAD8A3EAAAAAAAAAAAAAAAAAAAAAAAAAAAACs7ybyqjejQalU0ctYw6dZfYr8rM3fBRx9v9c/tXbMWNbVnvq5z5f77G5W03Vpzozk5Tg3JNu8nCTzzebtJv6oYF7epmieMffubAzZu25tVzrVHf8AWJ6T7wsxYOgAAAAAAAAAAAAAAAAAAAAAAAAAAAAAAFP3n3nt2qGGlnpKaenOMHz6/Qq8rM/4t+s9OrmNrbZ3dbNie/nP9R1U25WOT0dvZO0JYatCsr5PNc4PxL6fvYy2rk264qht4WTONfpuRy4/Tn9+bVKNWM4xnF3UkpJrRp6M6GmqKo1jg+jUVxXTFVPCX2S9AAAAAAAAAAAAAAAAAAAAAAAAAAAAKPvRvP2+1Qw79HSU0/FzjF+z14/DWpysve8FHDzcntXbG/rZsT3c58/lHy+fP6cancr3NIuAuBdNxdr3Twk3mryp35ayh8tfryLPAvfpz6dHWbAztY/D1z3xw/uP7/fyXEs3SgAAAAAAAAAAAAAAAAAAAAAAAAAhu2byBM6KHvVvN33aoUHanpKS1n0Xu/f4a0+Vl9p4KPh9/wDPf6ceQ2ttbtdbNmfDznz+X09/pxqtzRc9oXCdEXBoXA+8PXlTnGpBuMotST6omJmJ1jiyWrlVuuK6Z0mGrbF2nHF0Y1Y5PSS9ma1X94NF/YvRdo3o9X0HDyqcm1Fyn1+Uu+Zm0AAAAAAAAAAAAAAAAAAAAAAAIk0k28ks89LAmdO+Wf717zd/ehQdqekpLWfRe79ymysrtPBT8Pv/AJ7uQ2rtab2tqzPh5z5/57qvc0lAXJNEXBoXCUXAXA9jdfbTwda8r93O0ZrW3Ka6r7XNjGv9lXrynj19FnsvOnFu+L4Z49fRqUJJpNNNNXTTumuDRexOruYmJjWEhIAAAAAAAAAAAAAAAAAAAACG7ZsDPt7d5u/bw9B+rWUpL9b5L3fuU+Vldp4aPh9/893I7W2r2utm1Ph5z5/57qtc0lAi4C4Si4NC4NC4Si4EXBo0HcfFYrzdxlSlOCfq5SkoPsu90r6xX8tcMrTCrubmmndyddsa5kdhpVTrEcOX3C3FivQAAAAAAAAAAAAAAAAAAAAGf737z992sNh5er0nJPxv2U/Z+/w1qMvJ3/BTw5/P/Pf6ceU2ttXtNbNmfDznz+UfL3+nGpXNFz6LgLgRcJ0Lg0RcBcJIptpJNtuySV229EkExTMzpC9btbmpWrYxJvVUtUus+fw+vIssfC/6uft16Om2fsaKfzL8d/KOvRdUrZLIs3RJAAAAAAAAAAAAAAAAAAAABRN895u12sJh3l4ak09ecIvlz+nMq8vK18FHr0cztfaeuti1P1n+uv7KVcrnNlwaIuSkuDRFwaFwkuBy4TDVK040qUXOUnZJa/4RNNM1TpHFktWq7tUUURrMtL3Z3Xp4NKpUtUrW8X6Y81D86/AuMbFi34qu+p2GBsyjGjeq76/Py+nVYjbWgAAAAAAAAAAAAAAAAAAAACmb67zd32sLh5em8pzT8K9iL9r7fHSuzMnT8uie/n0UG1tpdn+Tanv5z5fL6+314UC5WOWLgRcBcCLhJcCLgdrZmz6uKqRo0Y9qT+UVHjKT4I90W6q53aeLPj41d+uKKI7/AL72q7vbBpYGFo+lNr0ptZvouUehc4+PTaj585dnhYNvFo0p485esbDdAAAAAAAAAAAAAAAAAAAAAVjfLeTzWPc0mnWktdexF/qfvcvr8dLLyezjdp4+yo2ptH8PTuUfFP8AHz6feuZyk3dvNvPN3dyochOszrKLhCLhJcGiLg0Lg0RcJd3Y+y6uMqqlSXVt+GMfabMlu3Vcq3aWzi4teRXuUf8AjWdh7HpYKn3dNXbzlJ+KUub6dOBd2bNNqnSHZ4uJbxqN2j1nzeiZWyAAAAAAA6W1tp08JSdaq3ZNJJWcnJ6JJ8dfozFdu02qd6pr5OTRj25uV8HNgsZTrwjVpSU4vRr7NcGeqLlNdO9TPcyWrtF2iK6J1iXOe2QAAAAAAAAAAPF3o29HA0r5SqSuoRfPjJ+6v8GvkX4tU/OeDRz82nGt6/8AU8IZPiMROpKVScnKUndt6tlJMzM6zxcVcrquVTVVOsy4rkPOhckRcBcJRcGhcDvbG2XVxlVUaS6yk/DGPtP+5nu3bquVbtLZxcWvIr3KfVrexNkUsFSVKkuspPxSlzf9yLuzZptU7tLs8bGox6Nyh6BlbAAAAAAAD5nNRTlJpJJttuySWrbImdO+UTMRGssp3q268bWvG6pwuoLS/Ob6v7W6lHkX5u168uXVxW0s2cm53fDHDq6+wtuVcFPtU/Si/FBv0ZL+H1++h5s3qrVWtLFh5tzFq1p745w1PZG1KWLpqrSd1o08pRl7MlwZdWr1N2nepdpj5NvIo36Jd0ys4AAAAAAAB09r7Sp4SjKvVeS0S8UpPSK6v/Jju3It070sORfosW5rr4ffcx7a20qmLqyr1Xm9FwjFaRXRfl8SiuVzcq3quLiMnIrv3Jrq+/k6dzywFwIuElwIuAuE6O5sjZtXF1Y0aSu3m2/DGPGUnwR7t26rlW7Sz42NXfriihr2wtj0sFSVKmrvWUmvSlLm/wAcC7s2abVOkOzxcajHo3KPX5vRMrYAAAAAAAAKDv7vDdvBUXkn61ri/wDbv9/pzKvNyNZ7On16df283N7Yz/0Lc/Xp1/bzUi5XudRcGju7I2tVwdRVaT6OL8Mo8mv7YyW7lVurepbWLlXMaveo9fm1jYe2aWNpd5TdmspRb9KMuT6deJd2b1N2nWHZ4uVbyaN6j1jyeiZWyAAAAAB81akYRlOTUYxTk23ZKKV22+REzERrKKqopjWeDIt7Nvyx1a6uqULqEdPjN9X+yt1vSZF6btWvLl1cdtHNnJud3wxw6vDuYFfoi4NC4EXAXCUXBo7Oz8FUxNSFGlHtSk7LklxbfBI9U0zVVu08WazYrvVxRRHe1/dzYVPAUu7h6UnZznbOUv4is7L8surFiLVOkcebscTEoxqN2njznzesZ20AAAAAAAAVrfPeJYOn3VNrvprLj2IcZvrrbr8DTy8js43afin+Pmq9p534ejdp+Kf4+fRlrlfN5/HNlO4+dZnWUXJEXAXA7eytqVcJVjWouzWTTzjKPGMlxR7t3KrdW9S2MbIrsV79Etb2DtqljqXeU8mspwb9KMuT5rk+P1RdWb1N2nWHZYmXRk0b1PrHk9MzNoAAAAGd+UPeLtN4Ki8k/WtcZcKfwXHrZcGVebf1ns6fXo53a+brPYUT9enVRrmgoNEXJNEXCS4C4EXCXJh6M6s406cXOUn2Ulq2xETM6Q9UW6q6oppjWZa9unu7DAUs7SqzXpyWn/CPur99eSV1j2ItU9/Hm6/Bwqcaj/6njP8AT3jYbwAAAAAAAB5W8e3KeBpOpK0pu6hC+cpfwlxf5Rgv34tU68+TUzMujGt71XHlDIcbi516k6tR9qUndv8AjokrL5FJVVNU71XFxd25VdrmurjLguQxouAuE6IuDQuB3NkbVq4SrGtSdmsmn4ZR4xkuR7t3KrdW9S2MbIrx69+hr+wtsUsbSVWm7cJRb9KMuT/PEu7N6m7TrDssbJoyKN+l6JlbAAAr2+e31gaFoP1tS8YaZc6nyv8AVrqa2Vf7Onu4z96tDaGX+Htd3xTw6+jIZSbbbbbebbd3fmymcfMzM6yi4EXAXAi4SXAK7aSzbyss3fkExEzOkNX3H3X8zh39ZJ1prTXu4P8ASve5v5dXbYuP2cb1XH2dVs7B7Cnfr+Kf4+S1m4swAAAAAAAABk2/GFxcMRKpifSjJ2pyjfu+xnaCX6Xbh8XnqUuVTcivWv06OR2pavxd37nfHLy+it3NZVlwlFwaFyTRFwkuBFwPQ2HtmrgqqrUnfhKLfoyj7L/PA92rlVurepbWLk149e9T6w2PY+1KWMpRr0XdPJp+KMuMZLg1+HxLu1cpuU71LsLF+i/RFdHD77ndMjM4sXiYUYTq1H2Ywi5N9EszzVVFMTM8HmuuKKZqq4QxPb+1p42vOvPK+UY+zTXhj+9/i2Ud25NyuapcZl5FWRdmufT6POuY2toi4NC4Si4C4EXCdGjeT3dfsqOOxEc2r0otaL/da58vrytY4mP+pV6dXQ7MwN3S9Xx5dV/LFdgAAAAAAAAABw4vC060JUqsYzjJWakrr/081UxVGk8Hi5bpuUzTVGsMt3s3SqYNutSvUo89Zw6S5rr9etRkY02u+O+n2+/Ny+fs2qxO/R30+yr3NZVlwIuAuBFwkuBFwaPX3Z2/UwFbtxvKErKcL5SjzXvLh/kzWb02qtY4c27hZdWNXrynjDZMDjKeIpwrUpKcJK6a/dPk07r5F1RXFdO9TwddbuU3KYqpnWJULym7du1gabyVp1bc9YQ+WUvnErs29rPZx69Pv5KTa+V+jT6/1H38mf3NBQ6FwaIuAuEouSFwLhuFuv53PzmvH1MHkmsqk1w6xXHnpzNvFx+0neq4e622bg9rPaVx4Y/lq5bOlAAAAAAAAAAAAAiUU000mmrNPNW5AZxvjuU6faxODi3DWVJK7jzlDnHpw4ZZKryMTd8VHDy6Oez9l6a3LPDnHRRLmio9EXAXBoi4SXBoXBoi4Fg3U3pqbPc42dSnJN9i9rVLejJctEn0+CNixkVWp84WGFnVY+scYn3eFiMRKrOdSb7UpScpN8ZN3bMEzMzrLSrqmuqaquMuO4eUXCdC4NEXAXCXtbp7AntCv2FeNONpVJLhHhFe87O3zfAzWbM3atOXNuYWJORXpyji2rC4eFKEaVOKhGKUUloki6ppimNIdXTTFMRTHBykvQAAAAAAAAAAAAAABQ99Ny+87WKwcbT1nTWkucocpdOPx1r8nE18dH7KXP2bv/mWuPOPP7/n3zV5ZPL73K1z0xp3Si5IXAi4NC4Toi4C4EXCS4NC4NEXCUXA7WzMBVxVWFCiu1KTsuSXGTfBJZnqiia53aeLLZs1Xa4op4tx2BsengaEaFPO2cpWs5Tesn/ckki7tWot07sOtx7FNmiKKXomRmAAAAAAAAAAAAAAAAACl77bmrFKWJwyUa2so5KNT8T68ePM0snF3/FRx91Vn7Pi946Pi92Vzi4txknFptNNNNNaprgyrc5NMxOkvm4RoXBoi4SXBoi4C4Si4C4EXAK7aSu23ZJK7vyRKYjWdIbLuHuysDR7yql39RLtcexHVU0/3fXnZFtjWOzp1njP3o6fBxIsUaz8U8ei0m03wAAAAAAAAAAAAAAAAAAAKfvvuesYniMOlGulmslGolwfKXJ/J8GtPJxt/wAVPH3VudgRejfo+L3ZJUi4txknFptNSTUlJZNNPRlU5uaZidJfNwhFwFwlFyQuDRFwnQuBFwNF8mW7Haa2hXjkn6mL4y41Wumi63fBM38Sxr+ZV6dV1s3D/Vrj6dWmFiuwAAAAAAAAAAAAAAAAAAAAACnb9bnrGReIw6Ua6WaySqxXB8pcn8nwa08nG3/FTx91bnYMXo36Pi92RVIuLcZJxabTTTTTWTTT0ZVudmmYnSXzcIRcBcJ0RcGhcCLhKw7lbuS2jiEpXVGFpVHplwgnzdvkrvkZ8ez2tXy5tzCxZvV9/wAMcejcKVOMIxhFKMYpRSSslFKySXBFzEadzpoiIjSH0EgAAAAAAAAAAAAAAAAAAAAAACk7/bnLFp4rDJKsl6UVl3kV/wB0vrpytp5OPv8Aip4+6tzsKLsb9Hxe7I5XTad01lZ5O/Iq3PTGndL5uAuBFwnQuDR2NnYKpiatOhSXanOXZS4dW+SSTb6I9U0zVMUwyW7dVyqKaeMt63d2NTwGHhh6eds5StZyqPxTf0+SSXAurVuLdO7DqLFmmzRFFL0zIzAAAAAAAAAAAAAAAAAAAAAAAAAAz3yi7m98pY3Cx9Ys6kIrxr24r21xXH466OVj6+OnjzVWfhb/AOZRHfzZXcrlHoi4NC4NEXCdGxeTXdjzSj51WjatVirJrOFJ5qPSTyb+S4MtMWzuRvTxl0GBi9lTvVcZXY21gAAAAAAAAAAAAAAAAAAAAAAAAAAAAyzyk7n932sfhY+i3erCK8L41Yr2efLXS9q7Kx9PHT69VNn4f6lEfXqzm5oqnRFwLp5Nd2fPK3nNWN6NGSyek6ys1Hqlk38lxZtYtnfq3p4QscDG7Srfq4R7tmLVfAAAAAAAAAAAAAAAAAAAAAAAAAAAAAESSaaeaeWeasBi/lD3ReBqecUF/wDPOWi/05v9D918H8uV6rJsbk70cFDm4nZzv08PZWtibLq42vTw1LxTetsoxXim+iX44mC3RNdW7DVs2Zu1xTD9BbI2dTwlGnh6StGEbLm3xk+rd38y6ooiimKYdLboiimKaeEO4ensAAAAAAAAAAAAAAAAAAAAAAAAAAAAAAcGNwlOvTnRqxU4Ti4yi9Gn9iJiKo0lFVMVRpPBW9x91aOz/OJxk6k5VZU1KUUpKjF+jD43zbyvllkYLFiLeujWxsamzrotZsNoAAAAAAAAAAAAAAAAAAAD/9k="/>
          <p:cNvSpPr>
            <a:spLocks noChangeAspect="1" noChangeArrowheads="1"/>
          </p:cNvSpPr>
          <p:nvPr/>
        </p:nvSpPr>
        <p:spPr bwMode="auto">
          <a:xfrm>
            <a:off x="841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altLang="en-US"/>
          </a:p>
        </p:txBody>
      </p:sp>
      <p:pic>
        <p:nvPicPr>
          <p:cNvPr id="26637" name="Picture 1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13" y="4800600"/>
            <a:ext cx="425450" cy="38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016533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637"/>
                                        </p:tgtEl>
                                        <p:attrNameLst>
                                          <p:attrName>style.visibility</p:attrName>
                                        </p:attrNameLst>
                                      </p:cBhvr>
                                      <p:to>
                                        <p:strVal val="visible"/>
                                      </p:to>
                                    </p:set>
                                    <p:animEffect transition="in" filter="fade">
                                      <p:cBhvr>
                                        <p:cTn id="7" dur="500"/>
                                        <p:tgtEl>
                                          <p:spTgt spid="26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600" y="228600"/>
            <a:ext cx="8686800" cy="1282700"/>
          </a:xfrm>
          <a:noFill/>
        </p:spPr>
        <p:txBody>
          <a:bodyPr lIns="90488" tIns="44450" rIns="90488" bIns="44450">
            <a:normAutofit fontScale="90000"/>
          </a:bodyPr>
          <a:lstStyle/>
          <a:p>
            <a:pPr eaLnBrk="1" hangingPunct="1"/>
            <a:r>
              <a:rPr lang="en-US" altLang="en-US">
                <a:ea typeface="ＭＳ Ｐゴシック" pitchFamily="34" charset="-128"/>
              </a:rPr>
              <a:t>Properties of the </a:t>
            </a:r>
            <a:br>
              <a:rPr lang="en-US" altLang="en-US">
                <a:ea typeface="ＭＳ Ｐゴシック" pitchFamily="34" charset="-128"/>
              </a:rPr>
            </a:br>
            <a:r>
              <a:rPr lang="en-US" altLang="en-US">
                <a:ea typeface="ＭＳ Ｐゴシック" pitchFamily="34" charset="-128"/>
              </a:rPr>
              <a:t>Linear Correlation Coefficient </a:t>
            </a:r>
            <a:r>
              <a:rPr lang="en-US" altLang="en-US" i="1">
                <a:latin typeface="Times New Roman" pitchFamily="18" charset="0"/>
                <a:ea typeface="ＭＳ Ｐゴシック" pitchFamily="34" charset="-128"/>
              </a:rPr>
              <a:t>r</a:t>
            </a:r>
          </a:p>
        </p:txBody>
      </p:sp>
      <p:sp>
        <p:nvSpPr>
          <p:cNvPr id="12291" name="Rectangle 3"/>
          <p:cNvSpPr>
            <a:spLocks noGrp="1" noChangeArrowheads="1"/>
          </p:cNvSpPr>
          <p:nvPr>
            <p:ph type="body" idx="1"/>
          </p:nvPr>
        </p:nvSpPr>
        <p:spPr>
          <a:xfrm>
            <a:off x="285750" y="1625600"/>
            <a:ext cx="8361363" cy="4114800"/>
          </a:xfrm>
          <a:noFill/>
        </p:spPr>
        <p:txBody>
          <a:bodyPr lIns="90488" tIns="44450" rIns="90488" bIns="44450"/>
          <a:lstStyle/>
          <a:p>
            <a:pPr eaLnBrk="1" hangingPunct="1">
              <a:spcBef>
                <a:spcPct val="13000"/>
              </a:spcBef>
              <a:spcAft>
                <a:spcPct val="25000"/>
              </a:spcAft>
              <a:buFontTx/>
              <a:buNone/>
              <a:tabLst>
                <a:tab pos="342900" algn="l"/>
              </a:tabLst>
            </a:pPr>
            <a:r>
              <a:rPr lang="en-US" altLang="en-US" sz="2800" b="1" dirty="0">
                <a:ea typeface="ＭＳ Ｐゴシック" pitchFamily="34" charset="-128"/>
              </a:rPr>
              <a:t>	1.   –1 </a:t>
            </a:r>
            <a:r>
              <a:rPr lang="en-US" altLang="en-US" sz="2800" b="1" dirty="0">
                <a:ea typeface="ＭＳ Ｐゴシック" pitchFamily="34" charset="-128"/>
                <a:sym typeface="Symbol" pitchFamily="18" charset="2"/>
              </a:rPr>
              <a:t></a:t>
            </a:r>
            <a:r>
              <a:rPr lang="en-US" altLang="en-US" sz="2800" b="1" dirty="0">
                <a:ea typeface="ＭＳ Ｐゴシック" pitchFamily="34" charset="-128"/>
              </a:rPr>
              <a:t> </a:t>
            </a:r>
            <a:r>
              <a:rPr lang="en-US" altLang="en-US" b="1" i="1" dirty="0">
                <a:ea typeface="ＭＳ Ｐゴシック" pitchFamily="34" charset="-128"/>
              </a:rPr>
              <a:t>r</a:t>
            </a:r>
            <a:r>
              <a:rPr lang="en-US" altLang="en-US" sz="2800" b="1" dirty="0">
                <a:ea typeface="ＭＳ Ｐゴシック" pitchFamily="34" charset="-128"/>
              </a:rPr>
              <a:t> </a:t>
            </a:r>
            <a:r>
              <a:rPr lang="en-US" altLang="en-US" sz="2800" b="1" dirty="0">
                <a:ea typeface="ＭＳ Ｐゴシック" pitchFamily="34" charset="-128"/>
                <a:sym typeface="Symbol" pitchFamily="18" charset="2"/>
              </a:rPr>
              <a:t></a:t>
            </a:r>
            <a:r>
              <a:rPr lang="en-US" altLang="en-US" sz="2800" b="1" dirty="0">
                <a:ea typeface="ＭＳ Ｐゴシック" pitchFamily="34" charset="-128"/>
              </a:rPr>
              <a:t> 1</a:t>
            </a:r>
          </a:p>
          <a:p>
            <a:pPr eaLnBrk="1" hangingPunct="1">
              <a:spcBef>
                <a:spcPct val="13000"/>
              </a:spcBef>
              <a:spcAft>
                <a:spcPct val="25000"/>
              </a:spcAft>
              <a:buFontTx/>
              <a:buNone/>
              <a:tabLst>
                <a:tab pos="342900" algn="l"/>
              </a:tabLst>
            </a:pPr>
            <a:r>
              <a:rPr lang="en-US" altLang="en-US" sz="2800" b="1" dirty="0">
                <a:ea typeface="ＭＳ Ｐゴシック" pitchFamily="34" charset="-128"/>
              </a:rPr>
              <a:t>	2.   The value of </a:t>
            </a:r>
            <a:r>
              <a:rPr lang="en-US" altLang="en-US" b="1" i="1" dirty="0">
                <a:ea typeface="ＭＳ Ｐゴシック" pitchFamily="34" charset="-128"/>
              </a:rPr>
              <a:t>r</a:t>
            </a:r>
            <a:r>
              <a:rPr lang="en-US" altLang="en-US" sz="2800" b="1" dirty="0">
                <a:ea typeface="ＭＳ Ｐゴシック" pitchFamily="34" charset="-128"/>
              </a:rPr>
              <a:t> does not change if all 	values of either variable are converted 	(linearly: </a:t>
            </a:r>
            <a:r>
              <a:rPr lang="en-US" altLang="en-US" sz="2800" b="1" dirty="0" err="1">
                <a:ea typeface="ＭＳ Ｐゴシック" pitchFamily="34" charset="-128"/>
              </a:rPr>
              <a:t>new_x</a:t>
            </a:r>
            <a:r>
              <a:rPr lang="en-US" altLang="en-US" sz="2800" b="1" dirty="0">
                <a:ea typeface="ＭＳ Ｐゴシック" pitchFamily="34" charset="-128"/>
              </a:rPr>
              <a:t> = a*</a:t>
            </a:r>
            <a:r>
              <a:rPr lang="en-US" altLang="en-US" sz="2800" b="1" dirty="0" err="1">
                <a:ea typeface="ＭＳ Ｐゴシック" pitchFamily="34" charset="-128"/>
              </a:rPr>
              <a:t>old_x</a:t>
            </a:r>
            <a:r>
              <a:rPr lang="en-US" altLang="en-US" sz="2800" b="1" dirty="0">
                <a:ea typeface="ＭＳ Ｐゴシック" pitchFamily="34" charset="-128"/>
              </a:rPr>
              <a:t> +b) to a different 	scale, i.e., not a transformation like a log 	transformation.	</a:t>
            </a:r>
          </a:p>
          <a:p>
            <a:pPr eaLnBrk="1" hangingPunct="1">
              <a:spcBef>
                <a:spcPct val="13000"/>
              </a:spcBef>
              <a:spcAft>
                <a:spcPct val="25000"/>
              </a:spcAft>
              <a:buFontTx/>
              <a:buNone/>
              <a:tabLst>
                <a:tab pos="342900" algn="l"/>
              </a:tabLst>
            </a:pPr>
            <a:r>
              <a:rPr lang="en-US" altLang="en-US" sz="2800" b="1" dirty="0">
                <a:ea typeface="ＭＳ Ｐゴシック" pitchFamily="34" charset="-128"/>
              </a:rPr>
              <a:t>	3. 	</a:t>
            </a:r>
            <a:r>
              <a:rPr lang="en-US" altLang="en-US" b="1" i="1" dirty="0">
                <a:ea typeface="ＭＳ Ｐゴシック" pitchFamily="34" charset="-128"/>
              </a:rPr>
              <a:t>r</a:t>
            </a:r>
            <a:r>
              <a:rPr lang="en-US" altLang="en-US" sz="2800" b="1" dirty="0">
                <a:ea typeface="ＭＳ Ｐゴシック" pitchFamily="34" charset="-128"/>
              </a:rPr>
              <a:t> measures strength of a </a:t>
            </a:r>
            <a:r>
              <a:rPr lang="en-US" altLang="en-US" sz="2800" b="1" i="1" u="sng" dirty="0">
                <a:ea typeface="ＭＳ Ｐゴシック" pitchFamily="34" charset="-128"/>
              </a:rPr>
              <a:t>linear</a:t>
            </a:r>
            <a:r>
              <a:rPr lang="en-US" altLang="en-US" sz="2800" b="1" dirty="0">
                <a:ea typeface="ＭＳ Ｐゴシック" pitchFamily="34" charset="-128"/>
              </a:rPr>
              <a:t> 	relationship.</a:t>
            </a:r>
          </a:p>
        </p:txBody>
      </p:sp>
    </p:spTree>
    <p:extLst>
      <p:ext uri="{BB962C8B-B14F-4D97-AF65-F5344CB8AC3E}">
        <p14:creationId xmlns:p14="http://schemas.microsoft.com/office/powerpoint/2010/main" val="3462302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 calcmode="lin" valueType="num">
                                      <p:cBhvr additive="base">
                                        <p:cTn id="13" dur="500" fill="hold"/>
                                        <p:tgtEl>
                                          <p:spTgt spid="122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500" fill="hold"/>
                                        <p:tgtEl>
                                          <p:spTgt spid="122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9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6"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228600" y="854724"/>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28600" y="854724"/>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629418" y="1332131"/>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smtClean="0">
                        <a:ln>
                          <a:noFill/>
                        </a:ln>
                        <a:solidFill>
                          <a:prstClr val="black"/>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629418" y="1332131"/>
                <a:ext cx="1514582" cy="769441"/>
              </a:xfrm>
              <a:prstGeom prst="rect">
                <a:avLst/>
              </a:prstGeom>
              <a:blipFill>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192757" y="4107499"/>
                <a:ext cx="1826334" cy="7484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e>
                              </m:rad>
                            </m:den>
                          </m:f>
                        </m:den>
                      </m:f>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192757" y="4107499"/>
                <a:ext cx="1826334" cy="7484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434932" y="4107499"/>
                <a:ext cx="952697"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434932" y="4107499"/>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60784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P-value 0.0162&lt; .05</a:t>
            </a:r>
          </a:p>
        </p:txBody>
      </p:sp>
      <p:sp>
        <p:nvSpPr>
          <p:cNvPr id="12" name="TextBox 11"/>
          <p:cNvSpPr txBox="1"/>
          <p:nvPr/>
        </p:nvSpPr>
        <p:spPr>
          <a:xfrm>
            <a:off x="176795" y="5153142"/>
            <a:ext cx="87796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5: Key!  The sample mean we found is very unusual under the assumption that the true mean age is 21.  So we Reject the assumption that the true mean age is 21.  That is we REJECT Ho.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6"/>
          <a:stretch>
            <a:fillRect/>
          </a:stretch>
        </p:blipFill>
        <p:spPr>
          <a:xfrm>
            <a:off x="1968157" y="2284979"/>
            <a:ext cx="4756494" cy="1520601"/>
          </a:xfrm>
          <a:prstGeom prst="rect">
            <a:avLst/>
          </a:prstGeom>
        </p:spPr>
      </p:pic>
    </p:spTree>
    <p:extLst>
      <p:ext uri="{BB962C8B-B14F-4D97-AF65-F5344CB8AC3E}">
        <p14:creationId xmlns:p14="http://schemas.microsoft.com/office/powerpoint/2010/main" val="1127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73100" y="214313"/>
            <a:ext cx="7772400" cy="706437"/>
          </a:xfrm>
          <a:noFill/>
        </p:spPr>
        <p:txBody>
          <a:bodyPr lIns="90488" tIns="44450" rIns="90488" bIns="44450">
            <a:normAutofit fontScale="90000"/>
          </a:bodyPr>
          <a:lstStyle/>
          <a:p>
            <a:pPr eaLnBrk="1" hangingPunct="1"/>
            <a:r>
              <a:rPr lang="en-US" altLang="en-US">
                <a:ea typeface="ＭＳ Ｐゴシック" pitchFamily="34" charset="-128"/>
              </a:rPr>
              <a:t>Requirements</a:t>
            </a:r>
          </a:p>
        </p:txBody>
      </p:sp>
      <p:sp>
        <p:nvSpPr>
          <p:cNvPr id="14339" name="Rectangle 3"/>
          <p:cNvSpPr>
            <a:spLocks noGrp="1" noChangeArrowheads="1"/>
          </p:cNvSpPr>
          <p:nvPr>
            <p:ph type="body" idx="1"/>
          </p:nvPr>
        </p:nvSpPr>
        <p:spPr>
          <a:xfrm>
            <a:off x="631825" y="1449388"/>
            <a:ext cx="8083550" cy="4114800"/>
          </a:xfrm>
          <a:noFill/>
        </p:spPr>
        <p:txBody>
          <a:bodyPr lIns="90488" tIns="44450" rIns="90488" bIns="44450">
            <a:normAutofit fontScale="92500"/>
          </a:bodyPr>
          <a:lstStyle/>
          <a:p>
            <a:pPr marL="463550" indent="-463550" eaLnBrk="1" hangingPunct="1">
              <a:lnSpc>
                <a:spcPct val="95000"/>
              </a:lnSpc>
              <a:spcBef>
                <a:spcPct val="30000"/>
              </a:spcBef>
              <a:spcAft>
                <a:spcPct val="30000"/>
              </a:spcAft>
              <a:buFontTx/>
              <a:buNone/>
            </a:pPr>
            <a:r>
              <a:rPr lang="en-US" altLang="en-US" sz="2400" b="1" dirty="0">
                <a:ea typeface="ＭＳ Ｐゴシック" pitchFamily="34" charset="-128"/>
              </a:rPr>
              <a:t>1.  If the data comes from a sample, the sample of paired (</a:t>
            </a:r>
            <a:r>
              <a:rPr lang="en-US" altLang="en-US" sz="2400" b="1" i="1" dirty="0">
                <a:ea typeface="ＭＳ Ｐゴシック" pitchFamily="34" charset="-128"/>
              </a:rPr>
              <a:t>x, y</a:t>
            </a:r>
            <a:r>
              <a:rPr lang="en-US" altLang="en-US" sz="2400" b="1" dirty="0">
                <a:ea typeface="ＭＳ Ｐゴシック" pitchFamily="34" charset="-128"/>
              </a:rPr>
              <a:t>) data is a </a:t>
            </a:r>
            <a:r>
              <a:rPr lang="en-US" altLang="en-US" sz="2400" b="1" dirty="0">
                <a:solidFill>
                  <a:schemeClr val="hlink"/>
                </a:solidFill>
                <a:ea typeface="ＭＳ Ｐゴシック" pitchFamily="34" charset="-128"/>
              </a:rPr>
              <a:t>random</a:t>
            </a:r>
            <a:r>
              <a:rPr lang="en-US" altLang="en-US" sz="2400" b="1" dirty="0">
                <a:ea typeface="ＭＳ Ｐゴシック" pitchFamily="34" charset="-128"/>
              </a:rPr>
              <a:t> sample of independent quantitative data.</a:t>
            </a:r>
          </a:p>
          <a:p>
            <a:pPr marL="463550" indent="-463550" eaLnBrk="1" hangingPunct="1">
              <a:lnSpc>
                <a:spcPct val="95000"/>
              </a:lnSpc>
              <a:spcBef>
                <a:spcPct val="30000"/>
              </a:spcBef>
              <a:spcAft>
                <a:spcPct val="30000"/>
              </a:spcAft>
              <a:buFontTx/>
              <a:buNone/>
            </a:pPr>
            <a:r>
              <a:rPr lang="en-US" altLang="en-US" sz="2400" b="1" dirty="0">
                <a:ea typeface="ＭＳ Ｐゴシック" pitchFamily="34" charset="-128"/>
              </a:rPr>
              <a:t>2.  Visual examination of the scatterplot must confirm that the points approximate a straight-line pattern.</a:t>
            </a:r>
          </a:p>
          <a:p>
            <a:pPr marL="514350" indent="-514350" eaLnBrk="1" hangingPunct="1">
              <a:lnSpc>
                <a:spcPct val="95000"/>
              </a:lnSpc>
              <a:spcBef>
                <a:spcPct val="30000"/>
              </a:spcBef>
              <a:spcAft>
                <a:spcPct val="30000"/>
              </a:spcAft>
              <a:buFontTx/>
              <a:buAutoNum type="arabicPeriod" startAt="3"/>
            </a:pPr>
            <a:r>
              <a:rPr lang="en-US" altLang="en-US" sz="2400" b="1" dirty="0">
                <a:ea typeface="ＭＳ Ｐゴシック" pitchFamily="34" charset="-128"/>
              </a:rPr>
              <a:t>The outliers must be removed if they are known to be errors.  The effects of any other outliers should be considered by calculating </a:t>
            </a:r>
            <a:r>
              <a:rPr lang="en-US" altLang="en-US" sz="2400" b="1" i="1" dirty="0">
                <a:ea typeface="ＭＳ Ｐゴシック" pitchFamily="34" charset="-128"/>
              </a:rPr>
              <a:t>r</a:t>
            </a:r>
            <a:r>
              <a:rPr lang="en-US" altLang="en-US" sz="2400" b="1" dirty="0">
                <a:ea typeface="ＭＳ Ｐゴシック" pitchFamily="34" charset="-128"/>
              </a:rPr>
              <a:t> with and without the outliers included.</a:t>
            </a:r>
          </a:p>
          <a:p>
            <a:pPr marL="514350" indent="-514350" eaLnBrk="1" hangingPunct="1">
              <a:lnSpc>
                <a:spcPct val="95000"/>
              </a:lnSpc>
              <a:spcBef>
                <a:spcPct val="30000"/>
              </a:spcBef>
              <a:spcAft>
                <a:spcPct val="30000"/>
              </a:spcAft>
              <a:buFontTx/>
              <a:buAutoNum type="arabicPeriod" startAt="3"/>
            </a:pPr>
            <a:r>
              <a:rPr lang="en-US" altLang="en-US" sz="2400" b="1" dirty="0">
                <a:ea typeface="ＭＳ Ｐゴシック" pitchFamily="34" charset="-128"/>
              </a:rPr>
              <a:t>The standard deviation of one variable should be equal across values of the other variable.</a:t>
            </a:r>
            <a:endParaRPr lang="en-US" altLang="en-US" sz="2400" b="1" dirty="0">
              <a:solidFill>
                <a:schemeClr val="hlink"/>
              </a:solidFill>
              <a:ea typeface="ＭＳ Ｐゴシック" pitchFamily="34" charset="-128"/>
            </a:endParaRPr>
          </a:p>
          <a:p>
            <a:pPr marL="514350" indent="-514350" eaLnBrk="1" hangingPunct="1">
              <a:lnSpc>
                <a:spcPct val="95000"/>
              </a:lnSpc>
              <a:spcBef>
                <a:spcPct val="30000"/>
              </a:spcBef>
              <a:spcAft>
                <a:spcPct val="30000"/>
              </a:spcAft>
              <a:buFontTx/>
              <a:buAutoNum type="arabicPeriod" startAt="3"/>
            </a:pPr>
            <a:endParaRPr lang="en-US" altLang="en-US" sz="2800" b="1" dirty="0">
              <a:solidFill>
                <a:schemeClr val="hlink"/>
              </a:solidFill>
              <a:ea typeface="ＭＳ Ｐゴシック" pitchFamily="34" charset="-128"/>
            </a:endParaRPr>
          </a:p>
        </p:txBody>
      </p:sp>
    </p:spTree>
    <p:extLst>
      <p:ext uri="{BB962C8B-B14F-4D97-AF65-F5344CB8AC3E}">
        <p14:creationId xmlns:p14="http://schemas.microsoft.com/office/powerpoint/2010/main" val="633413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9">
                                            <p:txEl>
                                              <p:pRg st="2" end="2"/>
                                            </p:txEl>
                                          </p:spTgt>
                                        </p:tgtEl>
                                        <p:attrNameLst>
                                          <p:attrName>style.visibility</p:attrName>
                                        </p:attrNameLst>
                                      </p:cBhvr>
                                      <p:to>
                                        <p:strVal val="visible"/>
                                      </p:to>
                                    </p:set>
                                    <p:anim calcmode="lin" valueType="num">
                                      <p:cBhvr additive="base">
                                        <p:cTn id="19" dur="500" fill="hold"/>
                                        <p:tgtEl>
                                          <p:spTgt spid="14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3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339">
                                            <p:txEl>
                                              <p:pRg st="3" end="3"/>
                                            </p:txEl>
                                          </p:spTgt>
                                        </p:tgtEl>
                                        <p:attrNameLst>
                                          <p:attrName>style.visibility</p:attrName>
                                        </p:attrNameLst>
                                      </p:cBhvr>
                                      <p:to>
                                        <p:strVal val="visible"/>
                                      </p:to>
                                    </p:set>
                                    <p:anim calcmode="lin" valueType="num">
                                      <p:cBhvr additive="base">
                                        <p:cTn id="25" dur="500" fill="hold"/>
                                        <p:tgtEl>
                                          <p:spTgt spid="143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33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autoUpdateAnimBg="0"/>
    </p:bld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Correlation: Not resistant to outliers</a:t>
            </a:r>
          </a:p>
        </p:txBody>
      </p:sp>
      <p:pic>
        <p:nvPicPr>
          <p:cNvPr id="8" name="Content Placeholder 7"/>
          <p:cNvPicPr>
            <a:picLocks noGrp="1" noChangeAspect="1"/>
          </p:cNvPicPr>
          <p:nvPr>
            <p:ph idx="1"/>
          </p:nvPr>
        </p:nvPicPr>
        <p:blipFill>
          <a:blip r:embed="rId2"/>
          <a:stretch>
            <a:fillRect/>
          </a:stretch>
        </p:blipFill>
        <p:spPr>
          <a:xfrm>
            <a:off x="4038600" y="1539607"/>
            <a:ext cx="4800600" cy="2646059"/>
          </a:xfrm>
          <a:prstGeom prst="rect">
            <a:avLst/>
          </a:prstGeom>
        </p:spPr>
      </p:pic>
      <p:pic>
        <p:nvPicPr>
          <p:cNvPr id="11" name="Picture 10"/>
          <p:cNvPicPr>
            <a:picLocks noChangeAspect="1"/>
          </p:cNvPicPr>
          <p:nvPr/>
        </p:nvPicPr>
        <p:blipFill>
          <a:blip r:embed="rId3"/>
          <a:stretch>
            <a:fillRect/>
          </a:stretch>
        </p:blipFill>
        <p:spPr>
          <a:xfrm>
            <a:off x="318570" y="4307634"/>
            <a:ext cx="3367666" cy="1712165"/>
          </a:xfrm>
          <a:prstGeom prst="rect">
            <a:avLst/>
          </a:prstGeom>
        </p:spPr>
      </p:pic>
      <p:pic>
        <p:nvPicPr>
          <p:cNvPr id="12" name="Picture 11"/>
          <p:cNvPicPr>
            <a:picLocks noChangeAspect="1"/>
          </p:cNvPicPr>
          <p:nvPr/>
        </p:nvPicPr>
        <p:blipFill>
          <a:blip r:embed="rId4"/>
          <a:stretch>
            <a:fillRect/>
          </a:stretch>
        </p:blipFill>
        <p:spPr>
          <a:xfrm>
            <a:off x="4042101" y="4307635"/>
            <a:ext cx="4797099" cy="2316097"/>
          </a:xfrm>
          <a:prstGeom prst="rect">
            <a:avLst/>
          </a:prstGeom>
        </p:spPr>
      </p:pic>
      <p:pic>
        <p:nvPicPr>
          <p:cNvPr id="13" name="Picture 12"/>
          <p:cNvPicPr>
            <a:picLocks noChangeAspect="1"/>
          </p:cNvPicPr>
          <p:nvPr/>
        </p:nvPicPr>
        <p:blipFill>
          <a:blip r:embed="rId5"/>
          <a:stretch>
            <a:fillRect/>
          </a:stretch>
        </p:blipFill>
        <p:spPr>
          <a:xfrm>
            <a:off x="304799" y="1539606"/>
            <a:ext cx="3465723" cy="1889393"/>
          </a:xfrm>
          <a:prstGeom prst="rect">
            <a:avLst/>
          </a:prstGeom>
        </p:spPr>
      </p:pic>
    </p:spTree>
    <p:extLst>
      <p:ext uri="{BB962C8B-B14F-4D97-AF65-F5344CB8AC3E}">
        <p14:creationId xmlns:p14="http://schemas.microsoft.com/office/powerpoint/2010/main" val="330302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ea typeface="ＭＳ Ｐゴシック" pitchFamily="34" charset="-128"/>
              </a:rPr>
              <a:t>How do we find r?</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12" y="1295400"/>
            <a:ext cx="8066088"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52400" y="5824911"/>
                <a:ext cx="8991600" cy="499689"/>
              </a:xfrm>
              <a:prstGeom prst="rect">
                <a:avLst/>
              </a:prstGeom>
              <a:noFill/>
            </p:spPr>
            <p:txBody>
              <a:bodyPr wrap="square" lIns="0" tIns="0" rIns="0" bIns="0" rtlCol="0">
                <a:spAutoFit/>
              </a:bodyPr>
              <a:lstStyle/>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𝑥𝑦</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𝑥𝑦</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𝑥</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𝑦</m:t>
                            </m:r>
                          </m:sub>
                        </m:sSub>
                      </m:den>
                    </m:f>
                  </m:oMath>
                </a14:m>
                <a:r>
                  <a:rPr lang="en-US" sz="2000" dirty="0"/>
                  <a:t>,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𝑥𝑦</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d>
                              <m:dPr>
                                <m:begChr m:val="["/>
                                <m:endChr m:val="]"/>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e>
                                </m:d>
                              </m:e>
                            </m:d>
                          </m:e>
                        </m:nary>
                      </m:num>
                      <m:den>
                        <m:r>
                          <a:rPr lang="en-US" sz="2000" b="0" i="1" smtClean="0">
                            <a:latin typeface="Cambria Math" panose="02040503050406030204" pitchFamily="18" charset="0"/>
                          </a:rPr>
                          <m:t>𝑛</m:t>
                        </m:r>
                        <m:r>
                          <a:rPr lang="en-US" sz="2000" b="0" i="1" smtClean="0">
                            <a:latin typeface="Cambria Math" panose="02040503050406030204" pitchFamily="18" charset="0"/>
                          </a:rPr>
                          <m:t>−1</m:t>
                        </m:r>
                      </m:den>
                    </m:f>
                  </m:oMath>
                </a14:m>
                <a:r>
                  <a:rPr lang="en-US" sz="2000" dirty="0"/>
                  <a:t> is the sample covariance of </a:t>
                </a:r>
                <a14:m>
                  <m:oMath xmlns:m="http://schemas.openxmlformats.org/officeDocument/2006/math">
                    <m:r>
                      <a:rPr lang="en-US" sz="2000" b="0" i="1" smtClean="0">
                        <a:latin typeface="Cambria Math" panose="02040503050406030204" pitchFamily="18" charset="0"/>
                      </a:rPr>
                      <m:t>𝑥</m:t>
                    </m:r>
                  </m:oMath>
                </a14:m>
                <a:r>
                  <a:rPr lang="en-US" sz="2000" dirty="0"/>
                  <a:t> and </a:t>
                </a:r>
                <a14:m>
                  <m:oMath xmlns:m="http://schemas.openxmlformats.org/officeDocument/2006/math">
                    <m:r>
                      <a:rPr lang="en-US" sz="2000" b="0" i="1" smtClean="0">
                        <a:latin typeface="Cambria Math" panose="02040503050406030204" pitchFamily="18" charset="0"/>
                      </a:rPr>
                      <m:t>𝑦</m:t>
                    </m:r>
                  </m:oMath>
                </a14:m>
                <a:r>
                  <a:rPr lang="en-US" sz="2000" dirty="0"/>
                  <a:t>.</a:t>
                </a:r>
              </a:p>
            </p:txBody>
          </p:sp>
        </mc:Choice>
        <mc:Fallback xmlns="">
          <p:sp>
            <p:nvSpPr>
              <p:cNvPr id="2" name="TextBox 1"/>
              <p:cNvSpPr txBox="1">
                <a:spLocks noRot="1" noChangeAspect="1" noMove="1" noResize="1" noEditPoints="1" noAdjustHandles="1" noChangeArrowheads="1" noChangeShapeType="1" noTextEdit="1"/>
              </p:cNvSpPr>
              <p:nvPr/>
            </p:nvSpPr>
            <p:spPr>
              <a:xfrm>
                <a:off x="152400" y="5824911"/>
                <a:ext cx="8991600" cy="499689"/>
              </a:xfrm>
              <a:prstGeom prst="rect">
                <a:avLst/>
              </a:prstGeom>
              <a:blipFill rotWithShape="0">
                <a:blip r:embed="rId3"/>
                <a:stretch>
                  <a:fillRect l="-678" t="-85366" b="-63415"/>
                </a:stretch>
              </a:blipFill>
            </p:spPr>
            <p:txBody>
              <a:bodyPr/>
              <a:lstStyle/>
              <a:p>
                <a:r>
                  <a:rPr lang="en-US">
                    <a:noFill/>
                  </a:rPr>
                  <a:t> </a:t>
                </a:r>
              </a:p>
            </p:txBody>
          </p:sp>
        </mc:Fallback>
      </mc:AlternateContent>
    </p:spTree>
    <p:extLst>
      <p:ext uri="{BB962C8B-B14F-4D97-AF65-F5344CB8AC3E}">
        <p14:creationId xmlns:p14="http://schemas.microsoft.com/office/powerpoint/2010/main" val="37280584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219200" y="292100"/>
            <a:ext cx="6629400" cy="1143000"/>
          </a:xfrm>
          <a:noFill/>
        </p:spPr>
        <p:txBody>
          <a:bodyPr lIns="90488" tIns="44450" rIns="90488" bIns="44450">
            <a:normAutofit fontScale="90000"/>
          </a:bodyPr>
          <a:lstStyle/>
          <a:p>
            <a:pPr eaLnBrk="1" hangingPunct="1"/>
            <a:r>
              <a:rPr lang="en-US" altLang="en-US" dirty="0">
                <a:ea typeface="ＭＳ Ｐゴシック" pitchFamily="34" charset="-128"/>
              </a:rPr>
              <a:t>Interpreting </a:t>
            </a:r>
            <a:r>
              <a:rPr lang="en-US" altLang="en-US" i="1" dirty="0">
                <a:latin typeface="Times New Roman" pitchFamily="18" charset="0"/>
                <a:ea typeface="ＭＳ Ｐゴシック" pitchFamily="34" charset="-128"/>
              </a:rPr>
              <a:t>r</a:t>
            </a:r>
            <a:r>
              <a:rPr lang="en-US" altLang="en-US" i="1" baseline="30000" dirty="0">
                <a:latin typeface="Times New Roman" pitchFamily="18" charset="0"/>
                <a:ea typeface="ＭＳ Ｐゴシック" pitchFamily="34" charset="-128"/>
              </a:rPr>
              <a:t>2</a:t>
            </a:r>
            <a:r>
              <a:rPr lang="en-US" altLang="en-US" i="1" dirty="0">
                <a:latin typeface="Times New Roman" pitchFamily="18" charset="0"/>
                <a:ea typeface="ＭＳ Ｐゴシック" pitchFamily="34" charset="-128"/>
              </a:rPr>
              <a:t> </a:t>
            </a:r>
            <a:r>
              <a:rPr lang="en-US" altLang="en-US" dirty="0">
                <a:ea typeface="ＭＳ Ｐゴシック" pitchFamily="34" charset="-128"/>
              </a:rPr>
              <a:t>: </a:t>
            </a:r>
            <a:br>
              <a:rPr lang="en-US" altLang="en-US" dirty="0">
                <a:ea typeface="ＭＳ Ｐゴシック" pitchFamily="34" charset="-128"/>
              </a:rPr>
            </a:br>
            <a:r>
              <a:rPr lang="en-US" altLang="en-US" dirty="0">
                <a:ea typeface="ＭＳ Ｐゴシック" pitchFamily="34" charset="-128"/>
              </a:rPr>
              <a:t>Explained Variation</a:t>
            </a:r>
            <a:endParaRPr lang="en-US" altLang="en-US" i="1" dirty="0">
              <a:ea typeface="ＭＳ Ｐゴシック" pitchFamily="34" charset="-128"/>
            </a:endParaRPr>
          </a:p>
        </p:txBody>
      </p:sp>
      <p:sp>
        <p:nvSpPr>
          <p:cNvPr id="16387" name="Text Box 3"/>
          <p:cNvSpPr txBox="1">
            <a:spLocks noChangeArrowheads="1"/>
          </p:cNvSpPr>
          <p:nvPr/>
        </p:nvSpPr>
        <p:spPr bwMode="auto">
          <a:xfrm>
            <a:off x="533400" y="2209800"/>
            <a:ext cx="801052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dirty="0"/>
              <a:t>The value of </a:t>
            </a:r>
            <a:r>
              <a:rPr lang="en-US" altLang="en-US" sz="4000" b="1" i="1" dirty="0">
                <a:latin typeface="Times New Roman" pitchFamily="18" charset="0"/>
              </a:rPr>
              <a:t>r</a:t>
            </a:r>
            <a:r>
              <a:rPr lang="en-US" altLang="en-US" sz="4000" b="1" baseline="30000" dirty="0">
                <a:latin typeface="Times New Roman" pitchFamily="18" charset="0"/>
              </a:rPr>
              <a:t>2</a:t>
            </a:r>
            <a:r>
              <a:rPr lang="en-US" altLang="en-US" sz="4000" b="1" dirty="0"/>
              <a:t> is the proportion of the variation in </a:t>
            </a:r>
            <a:r>
              <a:rPr lang="en-US" altLang="en-US" sz="4000" b="1" i="1" dirty="0">
                <a:latin typeface="Times New Roman" pitchFamily="18" charset="0"/>
              </a:rPr>
              <a:t>y</a:t>
            </a:r>
            <a:r>
              <a:rPr lang="en-US" altLang="en-US" sz="4000" b="1" dirty="0"/>
              <a:t> that is explained by the linear relationship between </a:t>
            </a:r>
            <a:r>
              <a:rPr lang="en-US" altLang="en-US" sz="4000" b="1" i="1" dirty="0">
                <a:latin typeface="Times New Roman" pitchFamily="18" charset="0"/>
              </a:rPr>
              <a:t>x</a:t>
            </a:r>
            <a:r>
              <a:rPr lang="en-US" altLang="en-US" sz="4000" b="1" dirty="0"/>
              <a:t> and </a:t>
            </a:r>
            <a:r>
              <a:rPr lang="en-US" altLang="en-US" sz="4000" b="1" i="1" dirty="0">
                <a:latin typeface="Times New Roman" pitchFamily="18" charset="0"/>
              </a:rPr>
              <a:t>y</a:t>
            </a:r>
            <a:r>
              <a:rPr lang="en-US" altLang="en-US" sz="4000" b="1" dirty="0"/>
              <a:t>.</a:t>
            </a:r>
          </a:p>
        </p:txBody>
      </p:sp>
      <mc:AlternateContent xmlns:mc="http://schemas.openxmlformats.org/markup-compatibility/2006" xmlns:a14="http://schemas.microsoft.com/office/drawing/2010/main">
        <mc:Choice Requires="a14">
          <p:sp>
            <p:nvSpPr>
              <p:cNvPr id="2" name="TextBox 1"/>
              <p:cNvSpPr txBox="1"/>
              <p:nvPr/>
            </p:nvSpPr>
            <p:spPr>
              <a:xfrm>
                <a:off x="2514600" y="5410200"/>
                <a:ext cx="5334000" cy="665631"/>
              </a:xfrm>
              <a:prstGeom prst="rect">
                <a:avLst/>
              </a:prstGeom>
              <a:noFill/>
            </p:spPr>
            <p:txBody>
              <a:bodyPr wrap="square" rtlCol="0">
                <a:spAutoFit/>
              </a:bodyPr>
              <a:lstStyle/>
              <a:p>
                <a:r>
                  <a:rPr lang="en-US" sz="2400" dirty="0"/>
                  <a:t>In ANOVA,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𝑆𝑆</m:t>
                            </m:r>
                          </m:e>
                          <m:sub>
                            <m:r>
                              <a:rPr lang="en-US" sz="2400" b="0" i="1" smtClean="0">
                                <a:latin typeface="Cambria Math" panose="02040503050406030204" pitchFamily="18" charset="0"/>
                              </a:rPr>
                              <m:t>𝑚𝑜𝑑𝑒𝑙</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𝑆𝑆</m:t>
                            </m:r>
                          </m:e>
                          <m:sub>
                            <m:r>
                              <a:rPr lang="en-US" sz="2400" b="0" i="1" smtClean="0">
                                <a:latin typeface="Cambria Math" panose="02040503050406030204" pitchFamily="18" charset="0"/>
                              </a:rPr>
                              <m:t>𝑡𝑜𝑡𝑎𝑙</m:t>
                            </m:r>
                          </m:sub>
                        </m:sSub>
                      </m:den>
                    </m:f>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2514600" y="5410200"/>
                <a:ext cx="5334000" cy="665631"/>
              </a:xfrm>
              <a:prstGeom prst="rect">
                <a:avLst/>
              </a:prstGeom>
              <a:blipFill rotWithShape="0">
                <a:blip r:embed="rId3"/>
                <a:stretch>
                  <a:fillRect l="-1829"/>
                </a:stretch>
              </a:blipFill>
            </p:spPr>
            <p:txBody>
              <a:bodyPr/>
              <a:lstStyle/>
              <a:p>
                <a:r>
                  <a:rPr lang="en-US">
                    <a:noFill/>
                  </a:rPr>
                  <a:t> </a:t>
                </a:r>
              </a:p>
            </p:txBody>
          </p:sp>
        </mc:Fallback>
      </mc:AlternateContent>
    </p:spTree>
    <p:extLst>
      <p:ext uri="{BB962C8B-B14F-4D97-AF65-F5344CB8AC3E}">
        <p14:creationId xmlns:p14="http://schemas.microsoft.com/office/powerpoint/2010/main" val="3121038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http://farm1.static.flickr.com/144/398165839_238a480763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33375"/>
            <a:ext cx="8572500"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5"/>
          <p:cNvSpPr txBox="1">
            <a:spLocks noChangeArrowheads="1"/>
          </p:cNvSpPr>
          <p:nvPr/>
        </p:nvSpPr>
        <p:spPr bwMode="auto">
          <a:xfrm>
            <a:off x="7475538" y="6253163"/>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a:t>
            </a:r>
            <a:r>
              <a:rPr lang="en-US" altLang="en-US" sz="1800" baseline="30000"/>
              <a:t>2</a:t>
            </a:r>
            <a:r>
              <a:rPr lang="en-US" altLang="en-US" sz="1800"/>
              <a:t>  = 0. 823</a:t>
            </a:r>
            <a:endParaRPr lang="en-US" altLang="en-US" sz="1800" baseline="30000"/>
          </a:p>
        </p:txBody>
      </p:sp>
      <p:sp>
        <p:nvSpPr>
          <p:cNvPr id="17412" name="TextBox 6"/>
          <p:cNvSpPr txBox="1">
            <a:spLocks noChangeArrowheads="1"/>
          </p:cNvSpPr>
          <p:nvPr/>
        </p:nvSpPr>
        <p:spPr bwMode="auto">
          <a:xfrm>
            <a:off x="320675" y="62484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 = .907</a:t>
            </a:r>
            <a:endParaRPr lang="en-US" altLang="en-US" sz="1800" baseline="30000"/>
          </a:p>
        </p:txBody>
      </p:sp>
      <p:sp>
        <p:nvSpPr>
          <p:cNvPr id="2" name="TextBox 1"/>
          <p:cNvSpPr txBox="1">
            <a:spLocks noChangeArrowheads="1"/>
          </p:cNvSpPr>
          <p:nvPr/>
        </p:nvSpPr>
        <p:spPr bwMode="auto">
          <a:xfrm>
            <a:off x="1447800" y="6172200"/>
            <a:ext cx="6027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dirty="0"/>
              <a:t>Price explains 82.3% of the variation in point production for NBA players in this year.</a:t>
            </a:r>
          </a:p>
        </p:txBody>
      </p:sp>
      <p:sp>
        <p:nvSpPr>
          <p:cNvPr id="3" name="Left Brace 2"/>
          <p:cNvSpPr/>
          <p:nvPr/>
        </p:nvSpPr>
        <p:spPr>
          <a:xfrm>
            <a:off x="3733800" y="3092053"/>
            <a:ext cx="304800" cy="140374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p:cNvSpPr/>
          <p:nvPr/>
        </p:nvSpPr>
        <p:spPr>
          <a:xfrm>
            <a:off x="854075" y="1881187"/>
            <a:ext cx="304800" cy="3681413"/>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p:cNvSpPr/>
          <p:nvPr/>
        </p:nvSpPr>
        <p:spPr>
          <a:xfrm>
            <a:off x="2133600" y="3733800"/>
            <a:ext cx="304800" cy="1435894"/>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5943600" y="1905000"/>
            <a:ext cx="304800" cy="140374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16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8" grpId="0" animBg="1"/>
      <p:bldP spid="9" grpId="0" animBg="1"/>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Test Statistic!!!</a:t>
            </a:r>
          </a:p>
        </p:txBody>
      </p:sp>
      <mc:AlternateContent xmlns:mc="http://schemas.openxmlformats.org/markup-compatibility/2006" xmlns:a14="http://schemas.microsoft.com/office/drawing/2010/main">
        <mc:Choice Requires="a14">
          <p:sp>
            <p:nvSpPr>
              <p:cNvPr id="4" name="TextBox 3"/>
              <p:cNvSpPr txBox="1"/>
              <p:nvPr/>
            </p:nvSpPr>
            <p:spPr>
              <a:xfrm>
                <a:off x="2362200" y="3886200"/>
                <a:ext cx="4802276" cy="19958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5400" b="0" i="1" smtClean="0">
                              <a:latin typeface="Cambria Math" panose="02040503050406030204" pitchFamily="18" charset="0"/>
                            </a:rPr>
                          </m:ctrlPr>
                        </m:fPr>
                        <m:num>
                          <m:r>
                            <a:rPr lang="en-US" sz="5400" b="0" i="1" smtClean="0">
                              <a:latin typeface="Cambria Math"/>
                            </a:rPr>
                            <m:t>𝑟</m:t>
                          </m:r>
                          <m:rad>
                            <m:radPr>
                              <m:degHide m:val="on"/>
                              <m:ctrlPr>
                                <a:rPr lang="en-US" sz="5400" b="0" i="1" smtClean="0">
                                  <a:latin typeface="Cambria Math" panose="02040503050406030204" pitchFamily="18" charset="0"/>
                                </a:rPr>
                              </m:ctrlPr>
                            </m:radPr>
                            <m:deg/>
                            <m:e>
                              <m:r>
                                <a:rPr lang="en-US" sz="5400" b="0" i="1" smtClean="0">
                                  <a:latin typeface="Cambria Math"/>
                                </a:rPr>
                                <m:t>𝑛</m:t>
                              </m:r>
                              <m:r>
                                <a:rPr lang="en-US" sz="5400" b="0" i="1" smtClean="0">
                                  <a:latin typeface="Cambria Math"/>
                                </a:rPr>
                                <m:t> −2</m:t>
                              </m:r>
                            </m:e>
                          </m:rad>
                        </m:num>
                        <m:den>
                          <m:rad>
                            <m:radPr>
                              <m:degHide m:val="on"/>
                              <m:ctrlPr>
                                <a:rPr lang="en-US" sz="5400" b="0" i="1" smtClean="0">
                                  <a:latin typeface="Cambria Math" panose="02040503050406030204" pitchFamily="18" charset="0"/>
                                </a:rPr>
                              </m:ctrlPr>
                            </m:radPr>
                            <m:deg/>
                            <m:e>
                              <m:r>
                                <a:rPr lang="en-US" sz="5400" b="0" i="1" smtClean="0">
                                  <a:latin typeface="Cambria Math"/>
                                </a:rPr>
                                <m:t>1 −</m:t>
                              </m:r>
                              <m:sSup>
                                <m:sSupPr>
                                  <m:ctrlPr>
                                    <a:rPr lang="en-US" sz="5400" b="0" i="1" smtClean="0">
                                      <a:latin typeface="Cambria Math" panose="02040503050406030204" pitchFamily="18" charset="0"/>
                                    </a:rPr>
                                  </m:ctrlPr>
                                </m:sSupPr>
                                <m:e>
                                  <m:r>
                                    <a:rPr lang="en-US" sz="5400" b="0" i="1" smtClean="0">
                                      <a:latin typeface="Cambria Math"/>
                                    </a:rPr>
                                    <m:t>𝑟</m:t>
                                  </m:r>
                                </m:e>
                                <m:sup>
                                  <m:r>
                                    <a:rPr lang="en-US" sz="5400" b="0" i="1" smtClean="0">
                                      <a:latin typeface="Cambria Math"/>
                                    </a:rPr>
                                    <m:t>2</m:t>
                                  </m:r>
                                </m:sup>
                              </m:sSup>
                            </m:e>
                          </m:rad>
                        </m:den>
                      </m:f>
                      <m:r>
                        <a:rPr lang="en-US" sz="5400" b="0" i="1" smtClean="0">
                          <a:latin typeface="Cambria Math"/>
                        </a:rPr>
                        <m:t>~</m:t>
                      </m:r>
                      <m:sSub>
                        <m:sSubPr>
                          <m:ctrlPr>
                            <a:rPr lang="en-US" sz="5400" b="0" i="1" smtClean="0">
                              <a:latin typeface="Cambria Math" panose="02040503050406030204" pitchFamily="18" charset="0"/>
                            </a:rPr>
                          </m:ctrlPr>
                        </m:sSubPr>
                        <m:e>
                          <m:r>
                            <a:rPr lang="en-US" sz="5400" b="0" i="1" smtClean="0">
                              <a:latin typeface="Cambria Math"/>
                            </a:rPr>
                            <m:t>𝑡</m:t>
                          </m:r>
                        </m:e>
                        <m:sub>
                          <m:r>
                            <a:rPr lang="en-US" sz="5400" b="0" i="1" smtClean="0">
                              <a:latin typeface="Cambria Math"/>
                            </a:rPr>
                            <m:t>𝑛</m:t>
                          </m:r>
                          <m:r>
                            <a:rPr lang="en-US" sz="5400" b="0" i="1" smtClean="0">
                              <a:latin typeface="Cambria Math"/>
                            </a:rPr>
                            <m:t>−2</m:t>
                          </m:r>
                        </m:sub>
                      </m:sSub>
                    </m:oMath>
                  </m:oMathPara>
                </a14:m>
                <a:endParaRPr lang="en-US" sz="4800" b="0" i="1" dirty="0">
                  <a:latin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62200" y="3886200"/>
                <a:ext cx="4802276" cy="199580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946216" y="1543319"/>
                <a:ext cx="6353599"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𝜌</m:t>
                    </m:r>
                  </m:oMath>
                </a14:m>
                <a:r>
                  <a:rPr lang="en-US" sz="2400" dirty="0"/>
                  <a:t> is the population correlation that </a:t>
                </a:r>
                <a14:m>
                  <m:oMath xmlns:m="http://schemas.openxmlformats.org/officeDocument/2006/math">
                    <m:r>
                      <a:rPr lang="en-US" sz="2400" b="0" i="1" smtClean="0">
                        <a:latin typeface="Cambria Math" panose="02040503050406030204" pitchFamily="18" charset="0"/>
                      </a:rPr>
                      <m:t>𝑟</m:t>
                    </m:r>
                  </m:oMath>
                </a14:m>
                <a:r>
                  <a:rPr lang="en-US" sz="2400" dirty="0"/>
                  <a:t> estimates.</a:t>
                </a:r>
              </a:p>
            </p:txBody>
          </p:sp>
        </mc:Choice>
        <mc:Fallback xmlns="">
          <p:sp>
            <p:nvSpPr>
              <p:cNvPr id="3" name="TextBox 2"/>
              <p:cNvSpPr txBox="1">
                <a:spLocks noRot="1" noChangeAspect="1" noMove="1" noResize="1" noEditPoints="1" noAdjustHandles="1" noChangeArrowheads="1" noChangeShapeType="1" noTextEdit="1"/>
              </p:cNvSpPr>
              <p:nvPr/>
            </p:nvSpPr>
            <p:spPr>
              <a:xfrm>
                <a:off x="946216" y="1543319"/>
                <a:ext cx="6353599" cy="369332"/>
              </a:xfrm>
              <a:prstGeom prst="rect">
                <a:avLst/>
              </a:prstGeom>
              <a:blipFill rotWithShape="0">
                <a:blip r:embed="rId3"/>
                <a:stretch>
                  <a:fillRect l="-1727" t="-22951" r="-2111" b="-5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156500" y="2250594"/>
                <a:ext cx="1495922" cy="461665"/>
              </a:xfrm>
              <a:prstGeom prst="rect">
                <a:avLst/>
              </a:prstGeom>
            </p:spPr>
            <p:txBody>
              <a:bodyPr wrap="none">
                <a:spAutoFit/>
              </a:bodyPr>
              <a:lstStyle/>
              <a:p>
                <a:r>
                  <a:rPr lang="en-US" sz="2400" dirty="0">
                    <a:ea typeface="Cambria Math" panose="02040503050406030204" pitchFamily="18" charset="0"/>
                  </a:rPr>
                  <a:t>Ho: </a:t>
                </a:r>
                <a14:m>
                  <m:oMath xmlns:m="http://schemas.openxmlformats.org/officeDocument/2006/math">
                    <m:r>
                      <a:rPr lang="en-US" sz="2400" i="1">
                        <a:latin typeface="Cambria Math" panose="02040503050406030204" pitchFamily="18" charset="0"/>
                        <a:ea typeface="Cambria Math" panose="02040503050406030204" pitchFamily="18" charset="0"/>
                      </a:rPr>
                      <m:t>𝜌</m:t>
                    </m:r>
                    <m:r>
                      <a:rPr lang="en-US" sz="2400" b="0" i="1" smtClean="0">
                        <a:latin typeface="Cambria Math" panose="02040503050406030204" pitchFamily="18" charset="0"/>
                        <a:ea typeface="Cambria Math" panose="02040503050406030204" pitchFamily="18" charset="0"/>
                      </a:rPr>
                      <m:t>=0</m:t>
                    </m:r>
                  </m:oMath>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156500" y="2250594"/>
                <a:ext cx="1495922" cy="461665"/>
              </a:xfrm>
              <a:prstGeom prst="rect">
                <a:avLst/>
              </a:prstGeom>
              <a:blipFill rotWithShape="0">
                <a:blip r:embed="rId4"/>
                <a:stretch>
                  <a:fillRect l="-6531"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156500" y="2874923"/>
                <a:ext cx="1495922" cy="461665"/>
              </a:xfrm>
              <a:prstGeom prst="rect">
                <a:avLst/>
              </a:prstGeom>
            </p:spPr>
            <p:txBody>
              <a:bodyPr wrap="none">
                <a:spAutoFit/>
              </a:bodyPr>
              <a:lstStyle/>
              <a:p>
                <a:r>
                  <a:rPr lang="en-US" sz="2400" dirty="0">
                    <a:ea typeface="Cambria Math" panose="02040503050406030204" pitchFamily="18" charset="0"/>
                  </a:rPr>
                  <a:t>Ha: </a:t>
                </a:r>
                <a14:m>
                  <m:oMath xmlns:m="http://schemas.openxmlformats.org/officeDocument/2006/math">
                    <m:r>
                      <a:rPr lang="en-US" sz="2400" i="1">
                        <a:latin typeface="Cambria Math" panose="02040503050406030204" pitchFamily="18" charset="0"/>
                        <a:ea typeface="Cambria Math" panose="02040503050406030204" pitchFamily="18" charset="0"/>
                      </a:rPr>
                      <m:t>𝜌</m:t>
                    </m:r>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0</m:t>
                    </m:r>
                  </m:oMath>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156500" y="2874923"/>
                <a:ext cx="1495922" cy="461665"/>
              </a:xfrm>
              <a:prstGeom prst="rect">
                <a:avLst/>
              </a:prstGeom>
              <a:blipFill rotWithShape="0">
                <a:blip r:embed="rId5"/>
                <a:stretch>
                  <a:fillRect l="-6531" t="-9333" b="-32000"/>
                </a:stretch>
              </a:blipFill>
            </p:spPr>
            <p:txBody>
              <a:bodyPr/>
              <a:lstStyle/>
              <a:p>
                <a:r>
                  <a:rPr lang="en-US">
                    <a:noFill/>
                  </a:rPr>
                  <a:t> </a:t>
                </a:r>
              </a:p>
            </p:txBody>
          </p:sp>
        </mc:Fallback>
      </mc:AlternateContent>
    </p:spTree>
    <p:extLst>
      <p:ext uri="{BB962C8B-B14F-4D97-AF65-F5344CB8AC3E}">
        <p14:creationId xmlns:p14="http://schemas.microsoft.com/office/powerpoint/2010/main" val="129773580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76200"/>
            <a:ext cx="5486400" cy="685800"/>
          </a:xfrm>
        </p:spPr>
        <p:txBody>
          <a:bodyPr>
            <a:normAutofit fontScale="90000"/>
          </a:bodyPr>
          <a:lstStyle/>
          <a:p>
            <a:pPr eaLnBrk="1" hangingPunct="1"/>
            <a:r>
              <a:rPr lang="en-US" altLang="en-US" dirty="0">
                <a:ea typeface="ＭＳ Ｐゴシック" pitchFamily="34" charset="-128"/>
              </a:rPr>
              <a:t>Movies!!!</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30580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8678" name="Text Box 6"/>
              <p:cNvSpPr txBox="1">
                <a:spLocks noChangeArrowheads="1"/>
              </p:cNvSpPr>
              <p:nvPr/>
            </p:nvSpPr>
            <p:spPr bwMode="auto">
              <a:xfrm>
                <a:off x="2159942" y="4449128"/>
                <a:ext cx="2640657" cy="72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Critical Value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Arial" charset="0"/>
                        </a:rPr>
                        <m:t>±</m:t>
                      </m:r>
                      <m:sSub>
                        <m:sSubPr>
                          <m:ctrlPr>
                            <a:rPr lang="en-US" altLang="en-US" sz="2000" i="1" dirty="0" smtClean="0">
                              <a:latin typeface="Cambria Math" panose="02040503050406030204" pitchFamily="18" charset="0"/>
                              <a:ea typeface="Cambria Math" panose="02040503050406030204" pitchFamily="18" charset="0"/>
                              <a:cs typeface="Arial" charset="0"/>
                            </a:rPr>
                          </m:ctrlPr>
                        </m:sSubPr>
                        <m:e>
                          <m:r>
                            <a:rPr lang="en-US" altLang="en-US" sz="2000" b="0" i="1" dirty="0" smtClean="0">
                              <a:latin typeface="Cambria Math" panose="02040503050406030204" pitchFamily="18" charset="0"/>
                              <a:ea typeface="Cambria Math" panose="02040503050406030204" pitchFamily="18" charset="0"/>
                              <a:cs typeface="Arial" charset="0"/>
                            </a:rPr>
                            <m:t>𝑡</m:t>
                          </m:r>
                        </m:e>
                        <m:sub>
                          <m:r>
                            <a:rPr lang="en-US" altLang="en-US" sz="2000" b="0" i="1" dirty="0" smtClean="0">
                              <a:latin typeface="Cambria Math" panose="02040503050406030204" pitchFamily="18" charset="0"/>
                              <a:ea typeface="Cambria Math" panose="02040503050406030204" pitchFamily="18" charset="0"/>
                              <a:cs typeface="Arial" charset="0"/>
                            </a:rPr>
                            <m:t>.975, 7−2</m:t>
                          </m:r>
                        </m:sub>
                      </m:sSub>
                      <m:r>
                        <a:rPr lang="en-US" altLang="en-US" sz="2000" i="1" dirty="0" smtClean="0">
                          <a:latin typeface="Cambria Math" panose="02040503050406030204" pitchFamily="18" charset="0"/>
                          <a:cs typeface="Arial" charset="0"/>
                        </a:rPr>
                        <m:t>=±2.57</m:t>
                      </m:r>
                    </m:oMath>
                  </m:oMathPara>
                </a14:m>
                <a:endParaRPr lang="en-US" altLang="en-US" sz="2000" dirty="0">
                  <a:cs typeface="Arial" charset="0"/>
                </a:endParaRPr>
              </a:p>
            </p:txBody>
          </p:sp>
        </mc:Choice>
        <mc:Fallback xmlns="">
          <p:sp>
            <p:nvSpPr>
              <p:cNvPr id="28678" name="Text Box 6"/>
              <p:cNvSpPr txBox="1">
                <a:spLocks noRot="1" noChangeAspect="1" noMove="1" noResize="1" noEditPoints="1" noAdjustHandles="1" noChangeArrowheads="1" noChangeShapeType="1" noTextEdit="1"/>
              </p:cNvSpPr>
              <p:nvPr/>
            </p:nvSpPr>
            <p:spPr bwMode="auto">
              <a:xfrm>
                <a:off x="2159942" y="4449128"/>
                <a:ext cx="2640657" cy="721288"/>
              </a:xfrm>
              <a:prstGeom prst="rect">
                <a:avLst/>
              </a:prstGeom>
              <a:blipFill>
                <a:blip r:embed="rId3"/>
                <a:stretch>
                  <a:fillRect t="-4237" b="-8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8679" name="Text Box 7"/>
          <p:cNvSpPr txBox="1">
            <a:spLocks noChangeArrowheads="1"/>
          </p:cNvSpPr>
          <p:nvPr/>
        </p:nvSpPr>
        <p:spPr bwMode="auto">
          <a:xfrm>
            <a:off x="6019800" y="4109701"/>
            <a:ext cx="310388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There is sufficient evidence at the alpha = .05 level of significance to suggest that the data are linearly correlated (p-value = .0028).</a:t>
            </a:r>
          </a:p>
        </p:txBody>
      </p:sp>
      <p:sp>
        <p:nvSpPr>
          <p:cNvPr id="28680" name="Text Box 8"/>
          <p:cNvSpPr txBox="1">
            <a:spLocks noChangeArrowheads="1"/>
          </p:cNvSpPr>
          <p:nvPr/>
        </p:nvSpPr>
        <p:spPr bwMode="auto">
          <a:xfrm>
            <a:off x="228600" y="6381690"/>
            <a:ext cx="8763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400" dirty="0"/>
              <a:t>Other factors may include the type of movie, the actors in the movie, etc.</a:t>
            </a:r>
          </a:p>
        </p:txBody>
      </p:sp>
      <p:sp>
        <p:nvSpPr>
          <p:cNvPr id="28681" name="Text Box 9"/>
          <p:cNvSpPr txBox="1">
            <a:spLocks noChangeArrowheads="1"/>
          </p:cNvSpPr>
          <p:nvPr/>
        </p:nvSpPr>
        <p:spPr bwMode="auto">
          <a:xfrm>
            <a:off x="228600" y="5644753"/>
            <a:ext cx="87630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ts val="600"/>
              </a:spcBef>
              <a:buFontTx/>
              <a:buNone/>
            </a:pPr>
            <a:r>
              <a:rPr lang="en-US" altLang="en-US" sz="1200" kern="800" dirty="0"/>
              <a:t>It is estimated that r</a:t>
            </a:r>
            <a:r>
              <a:rPr lang="en-US" altLang="en-US" sz="1200" kern="800" baseline="30000" dirty="0"/>
              <a:t>2</a:t>
            </a:r>
            <a:r>
              <a:rPr lang="en-US" altLang="en-US" sz="1200" kern="800" dirty="0"/>
              <a:t> = 86% of the variation in the Gross Sales is explained by the Movie’s Budget!</a:t>
            </a:r>
          </a:p>
          <a:p>
            <a:pPr algn="ctr" eaLnBrk="1" hangingPunct="1">
              <a:spcBef>
                <a:spcPts val="600"/>
              </a:spcBef>
              <a:buFontTx/>
              <a:buNone/>
            </a:pPr>
            <a:r>
              <a:rPr lang="en-US" altLang="en-US" sz="1200" kern="800" dirty="0"/>
              <a:t>Because the data is randomly selected, the results can be inferred to the entire population of movies associated with the MPAA. Because the budgets were not randomly assigned, causality cannot be established, only association. </a:t>
            </a:r>
          </a:p>
        </p:txBody>
      </p:sp>
      <mc:AlternateContent xmlns:mc="http://schemas.openxmlformats.org/markup-compatibility/2006" xmlns:a14="http://schemas.microsoft.com/office/drawing/2010/main">
        <mc:Choice Requires="a14">
          <p:sp>
            <p:nvSpPr>
              <p:cNvPr id="3" name="TextBox 2"/>
              <p:cNvSpPr txBox="1"/>
              <p:nvPr/>
            </p:nvSpPr>
            <p:spPr>
              <a:xfrm>
                <a:off x="4419600" y="3581574"/>
                <a:ext cx="1802224" cy="1641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.926</m:t>
                          </m:r>
                          <m:rad>
                            <m:radPr>
                              <m:degHide m:val="on"/>
                              <m:ctrlPr>
                                <a:rPr lang="en-US" b="0" i="1" smtClean="0">
                                  <a:latin typeface="Cambria Math" panose="02040503050406030204" pitchFamily="18" charset="0"/>
                                </a:rPr>
                              </m:ctrlPr>
                            </m:radPr>
                            <m:deg/>
                            <m:e>
                              <m:r>
                                <a:rPr lang="en-US" b="0" i="1" smtClean="0">
                                  <a:latin typeface="Cambria Math"/>
                                </a:rPr>
                                <m:t>7 −2</m:t>
                              </m:r>
                            </m:e>
                          </m:rad>
                        </m:num>
                        <m:den>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.926</m:t>
                                  </m:r>
                                </m:e>
                                <m:sup>
                                  <m:r>
                                    <a:rPr lang="en-US" b="0" i="1" smtClean="0">
                                      <a:latin typeface="Cambria Math"/>
                                    </a:rPr>
                                    <m:t>2</m:t>
                                  </m:r>
                                </m:sup>
                              </m:sSup>
                            </m:e>
                          </m:rad>
                        </m:den>
                      </m:f>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.926</m:t>
                          </m:r>
                          <m:rad>
                            <m:radPr>
                              <m:degHide m:val="on"/>
                              <m:ctrlPr>
                                <a:rPr lang="en-US" b="0" i="1" smtClean="0">
                                  <a:latin typeface="Cambria Math" panose="02040503050406030204" pitchFamily="18" charset="0"/>
                                </a:rPr>
                              </m:ctrlPr>
                            </m:radPr>
                            <m:deg/>
                            <m:e>
                              <m:r>
                                <a:rPr lang="en-US" b="0" i="1" smtClean="0">
                                  <a:latin typeface="Cambria Math"/>
                                </a:rPr>
                                <m:t>5</m:t>
                              </m:r>
                            </m:e>
                          </m:rad>
                        </m:num>
                        <m:den>
                          <m:rad>
                            <m:radPr>
                              <m:degHide m:val="on"/>
                              <m:ctrlPr>
                                <a:rPr lang="en-US" b="0" i="1" smtClean="0">
                                  <a:latin typeface="Cambria Math" panose="02040503050406030204" pitchFamily="18" charset="0"/>
                                </a:rPr>
                              </m:ctrlPr>
                            </m:radPr>
                            <m:deg/>
                            <m:e>
                              <m:r>
                                <a:rPr lang="en-US" b="0" i="1" smtClean="0">
                                  <a:latin typeface="Cambria Math"/>
                                </a:rPr>
                                <m:t>1−.857</m:t>
                              </m:r>
                            </m:e>
                          </m:rad>
                        </m:den>
                      </m:f>
                      <m:r>
                        <a:rPr lang="en-US" b="0" i="1" smtClean="0">
                          <a:latin typeface="Cambria Math"/>
                        </a:rPr>
                        <m:t> </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=5.48</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0" y="3581574"/>
                <a:ext cx="1802224" cy="1641796"/>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a:off x="4331321" y="5193268"/>
            <a:ext cx="2145679" cy="369332"/>
          </a:xfrm>
          <a:prstGeom prst="rect">
            <a:avLst/>
          </a:prstGeom>
          <a:noFill/>
        </p:spPr>
        <p:txBody>
          <a:bodyPr wrap="square" rtlCol="0">
            <a:spAutoFit/>
          </a:bodyPr>
          <a:lstStyle/>
          <a:p>
            <a:r>
              <a:rPr lang="en-US" dirty="0"/>
              <a:t>P-value =.0028 </a:t>
            </a:r>
          </a:p>
        </p:txBody>
      </p:sp>
      <p:sp>
        <p:nvSpPr>
          <p:cNvPr id="12" name="TextBox 11"/>
          <p:cNvSpPr txBox="1"/>
          <p:nvPr/>
        </p:nvSpPr>
        <p:spPr>
          <a:xfrm>
            <a:off x="6617321" y="3657600"/>
            <a:ext cx="2145679" cy="369332"/>
          </a:xfrm>
          <a:prstGeom prst="rect">
            <a:avLst/>
          </a:prstGeom>
          <a:noFill/>
        </p:spPr>
        <p:txBody>
          <a:bodyPr wrap="square" rtlCol="0">
            <a:spAutoFit/>
          </a:bodyPr>
          <a:lstStyle/>
          <a:p>
            <a:pPr algn="ctr"/>
            <a:r>
              <a:rPr lang="en-US" dirty="0"/>
              <a:t>Reject Ho</a:t>
            </a:r>
          </a:p>
        </p:txBody>
      </p:sp>
      <p:pic>
        <p:nvPicPr>
          <p:cNvPr id="2" name="Picture 1"/>
          <p:cNvPicPr>
            <a:picLocks noChangeAspect="1"/>
          </p:cNvPicPr>
          <p:nvPr/>
        </p:nvPicPr>
        <p:blipFill>
          <a:blip r:embed="rId5"/>
          <a:stretch>
            <a:fillRect/>
          </a:stretch>
        </p:blipFill>
        <p:spPr>
          <a:xfrm>
            <a:off x="2514600" y="3575043"/>
            <a:ext cx="1232135" cy="805288"/>
          </a:xfrm>
          <a:prstGeom prst="rect">
            <a:avLst/>
          </a:prstGeom>
        </p:spPr>
      </p:pic>
      <p:pic>
        <p:nvPicPr>
          <p:cNvPr id="5" name="Picture 4"/>
          <p:cNvPicPr>
            <a:picLocks noChangeAspect="1"/>
          </p:cNvPicPr>
          <p:nvPr/>
        </p:nvPicPr>
        <p:blipFill>
          <a:blip r:embed="rId6"/>
          <a:stretch>
            <a:fillRect/>
          </a:stretch>
        </p:blipFill>
        <p:spPr>
          <a:xfrm>
            <a:off x="136354" y="3580679"/>
            <a:ext cx="2123070" cy="1599303"/>
          </a:xfrm>
          <a:prstGeom prst="rect">
            <a:avLst/>
          </a:prstGeom>
        </p:spPr>
      </p:pic>
      <p:pic>
        <p:nvPicPr>
          <p:cNvPr id="6" name="Picture 5"/>
          <p:cNvPicPr>
            <a:picLocks noChangeAspect="1"/>
          </p:cNvPicPr>
          <p:nvPr/>
        </p:nvPicPr>
        <p:blipFill>
          <a:blip r:embed="rId7"/>
          <a:stretch>
            <a:fillRect/>
          </a:stretch>
        </p:blipFill>
        <p:spPr>
          <a:xfrm>
            <a:off x="204675" y="5264479"/>
            <a:ext cx="1986427" cy="400624"/>
          </a:xfrm>
          <a:prstGeom prst="rect">
            <a:avLst/>
          </a:prstGeom>
        </p:spPr>
      </p:pic>
    </p:spTree>
    <p:extLst>
      <p:ext uri="{BB962C8B-B14F-4D97-AF65-F5344CB8AC3E}">
        <p14:creationId xmlns:p14="http://schemas.microsoft.com/office/powerpoint/2010/main" val="773469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8678"/>
                                        </p:tgtEl>
                                        <p:attrNameLst>
                                          <p:attrName>style.visibility</p:attrName>
                                        </p:attrNameLst>
                                      </p:cBhvr>
                                      <p:to>
                                        <p:strVal val="visible"/>
                                      </p:to>
                                    </p:set>
                                    <p:anim calcmode="lin" valueType="num">
                                      <p:cBhvr additive="base">
                                        <p:cTn id="20" dur="500" fill="hold"/>
                                        <p:tgtEl>
                                          <p:spTgt spid="28678"/>
                                        </p:tgtEl>
                                        <p:attrNameLst>
                                          <p:attrName>ppt_x</p:attrName>
                                        </p:attrNameLst>
                                      </p:cBhvr>
                                      <p:tavLst>
                                        <p:tav tm="0">
                                          <p:val>
                                            <p:strVal val="#ppt_x"/>
                                          </p:val>
                                        </p:tav>
                                        <p:tav tm="100000">
                                          <p:val>
                                            <p:strVal val="#ppt_x"/>
                                          </p:val>
                                        </p:tav>
                                      </p:tavLst>
                                    </p:anim>
                                    <p:anim calcmode="lin" valueType="num">
                                      <p:cBhvr additive="base">
                                        <p:cTn id="21"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8679">
                                            <p:txEl>
                                              <p:pRg st="0" end="0"/>
                                            </p:txEl>
                                          </p:spTgt>
                                        </p:tgtEl>
                                        <p:attrNameLst>
                                          <p:attrName>style.visibility</p:attrName>
                                        </p:attrNameLst>
                                      </p:cBhvr>
                                      <p:to>
                                        <p:strVal val="visible"/>
                                      </p:to>
                                    </p:set>
                                    <p:anim calcmode="lin" valueType="num">
                                      <p:cBhvr additive="base">
                                        <p:cTn id="41" dur="500" fill="hold"/>
                                        <p:tgtEl>
                                          <p:spTgt spid="2867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86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681"/>
                                        </p:tgtEl>
                                        <p:attrNameLst>
                                          <p:attrName>style.visibility</p:attrName>
                                        </p:attrNameLst>
                                      </p:cBhvr>
                                      <p:to>
                                        <p:strVal val="visible"/>
                                      </p:to>
                                    </p:set>
                                    <p:anim calcmode="lin" valueType="num">
                                      <p:cBhvr additive="base">
                                        <p:cTn id="47" dur="500" fill="hold"/>
                                        <p:tgtEl>
                                          <p:spTgt spid="28681"/>
                                        </p:tgtEl>
                                        <p:attrNameLst>
                                          <p:attrName>ppt_x</p:attrName>
                                        </p:attrNameLst>
                                      </p:cBhvr>
                                      <p:tavLst>
                                        <p:tav tm="0">
                                          <p:val>
                                            <p:strVal val="#ppt_x"/>
                                          </p:val>
                                        </p:tav>
                                        <p:tav tm="100000">
                                          <p:val>
                                            <p:strVal val="#ppt_x"/>
                                          </p:val>
                                        </p:tav>
                                      </p:tavLst>
                                    </p:anim>
                                    <p:anim calcmode="lin" valueType="num">
                                      <p:cBhvr additive="base">
                                        <p:cTn id="48"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8680"/>
                                        </p:tgtEl>
                                        <p:attrNameLst>
                                          <p:attrName>style.visibility</p:attrName>
                                        </p:attrNameLst>
                                      </p:cBhvr>
                                      <p:to>
                                        <p:strVal val="visible"/>
                                      </p:to>
                                    </p:set>
                                    <p:anim calcmode="lin" valueType="num">
                                      <p:cBhvr additive="base">
                                        <p:cTn id="53" dur="500" fill="hold"/>
                                        <p:tgtEl>
                                          <p:spTgt spid="28680"/>
                                        </p:tgtEl>
                                        <p:attrNameLst>
                                          <p:attrName>ppt_x</p:attrName>
                                        </p:attrNameLst>
                                      </p:cBhvr>
                                      <p:tavLst>
                                        <p:tav tm="0">
                                          <p:val>
                                            <p:strVal val="#ppt_x"/>
                                          </p:val>
                                        </p:tav>
                                        <p:tav tm="100000">
                                          <p:val>
                                            <p:strVal val="#ppt_x"/>
                                          </p:val>
                                        </p:tav>
                                      </p:tavLst>
                                    </p:anim>
                                    <p:anim calcmode="lin" valueType="num">
                                      <p:cBhvr additive="base">
                                        <p:cTn id="54"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28680" grpId="0"/>
      <p:bldP spid="28681" grpId="0"/>
      <p:bldP spid="3" grpId="0"/>
      <p:bldP spid="4" grpId="0"/>
      <p:bldP spid="12" grpId="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638878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838200"/>
          </a:xfrm>
        </p:spPr>
        <p:txBody>
          <a:bodyPr/>
          <a:lstStyle/>
          <a:p>
            <a:pPr eaLnBrk="1" hangingPunct="1"/>
            <a:r>
              <a:rPr lang="en-US" altLang="en-US" dirty="0">
                <a:ea typeface="ＭＳ Ｐゴシック" pitchFamily="34" charset="-128"/>
              </a:rPr>
              <a:t>Parent/Child Heights</a:t>
            </a:r>
          </a:p>
        </p:txBody>
      </p:sp>
      <mc:AlternateContent xmlns:mc="http://schemas.openxmlformats.org/markup-compatibility/2006" xmlns:a14="http://schemas.microsoft.com/office/drawing/2010/main">
        <mc:Choice Requires="a14">
          <p:sp>
            <p:nvSpPr>
              <p:cNvPr id="33798" name="Text Box 6"/>
              <p:cNvSpPr txBox="1">
                <a:spLocks noChangeArrowheads="1"/>
              </p:cNvSpPr>
              <p:nvPr/>
            </p:nvSpPr>
            <p:spPr bwMode="auto">
              <a:xfrm>
                <a:off x="2297765" y="4571872"/>
                <a:ext cx="2633425" cy="72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Critical Value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Arial" charset="0"/>
                        </a:rPr>
                        <m:t>±</m:t>
                      </m:r>
                      <m:sSub>
                        <m:sSubPr>
                          <m:ctrlPr>
                            <a:rPr lang="en-US" altLang="en-US" sz="2000" i="1" dirty="0" smtClean="0">
                              <a:latin typeface="Cambria Math" panose="02040503050406030204" pitchFamily="18" charset="0"/>
                              <a:cs typeface="Arial" charset="0"/>
                            </a:rPr>
                          </m:ctrlPr>
                        </m:sSubPr>
                        <m:e>
                          <m:r>
                            <a:rPr lang="en-US" altLang="en-US" sz="2000" b="0" i="1" dirty="0" smtClean="0">
                              <a:latin typeface="Cambria Math" panose="02040503050406030204" pitchFamily="18" charset="0"/>
                              <a:cs typeface="Arial" charset="0"/>
                            </a:rPr>
                            <m:t>𝑡</m:t>
                          </m:r>
                        </m:e>
                        <m:sub>
                          <m:r>
                            <a:rPr lang="en-US" altLang="en-US" sz="2000" b="0" i="1" dirty="0" smtClean="0">
                              <a:latin typeface="Cambria Math" panose="02040503050406030204" pitchFamily="18" charset="0"/>
                              <a:cs typeface="Arial" charset="0"/>
                            </a:rPr>
                            <m:t>.975, 8−2</m:t>
                          </m:r>
                        </m:sub>
                      </m:sSub>
                      <m:r>
                        <a:rPr lang="en-US" altLang="en-US" sz="2000" b="0" i="1" dirty="0" smtClean="0">
                          <a:latin typeface="Cambria Math" panose="02040503050406030204" pitchFamily="18" charset="0"/>
                          <a:cs typeface="Arial" charset="0"/>
                        </a:rPr>
                        <m:t>=</m:t>
                      </m:r>
                      <m:r>
                        <a:rPr lang="en-US" altLang="en-US" sz="2000" i="1" dirty="0" smtClean="0">
                          <a:latin typeface="Cambria Math" panose="02040503050406030204" pitchFamily="18" charset="0"/>
                          <a:cs typeface="Arial" charset="0"/>
                        </a:rPr>
                        <m:t>±2.45</m:t>
                      </m:r>
                    </m:oMath>
                  </m:oMathPara>
                </a14:m>
                <a:endParaRPr lang="en-US" altLang="en-US" sz="2000" dirty="0">
                  <a:cs typeface="Arial" charset="0"/>
                </a:endParaRPr>
              </a:p>
            </p:txBody>
          </p:sp>
        </mc:Choice>
        <mc:Fallback xmlns="">
          <p:sp>
            <p:nvSpPr>
              <p:cNvPr id="33798" name="Text Box 6"/>
              <p:cNvSpPr txBox="1">
                <a:spLocks noRot="1" noChangeAspect="1" noMove="1" noResize="1" noEditPoints="1" noAdjustHandles="1" noChangeArrowheads="1" noChangeShapeType="1" noTextEdit="1"/>
              </p:cNvSpPr>
              <p:nvPr/>
            </p:nvSpPr>
            <p:spPr bwMode="auto">
              <a:xfrm>
                <a:off x="2297765" y="4571872"/>
                <a:ext cx="2633425" cy="721288"/>
              </a:xfrm>
              <a:prstGeom prst="rect">
                <a:avLst/>
              </a:prstGeom>
              <a:blipFill>
                <a:blip r:embed="rId2"/>
                <a:stretch>
                  <a:fillRect t="-4237" b="-8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3800" name="Text Box 8"/>
          <p:cNvSpPr txBox="1">
            <a:spLocks noChangeArrowheads="1"/>
          </p:cNvSpPr>
          <p:nvPr/>
        </p:nvSpPr>
        <p:spPr bwMode="auto">
          <a:xfrm>
            <a:off x="197950" y="5600024"/>
            <a:ext cx="8686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It is estimated that r</a:t>
            </a:r>
            <a:r>
              <a:rPr lang="en-US" altLang="en-US" sz="2000" baseline="30000" dirty="0"/>
              <a:t>2</a:t>
            </a:r>
            <a:r>
              <a:rPr lang="en-US" altLang="en-US" sz="2000" dirty="0"/>
              <a:t> = 48% of the variation in the daughters’ height is explained by the mothers’ height! Because the results are not significant, we do not need to discuss inference to a broader population or causality.</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38200"/>
            <a:ext cx="82296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p:cNvSpPr txBox="1">
            <a:spLocks noChangeArrowheads="1"/>
          </p:cNvSpPr>
          <p:nvPr/>
        </p:nvSpPr>
        <p:spPr bwMode="auto">
          <a:xfrm>
            <a:off x="6400800" y="3810000"/>
            <a:ext cx="2743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There is not sufficient evidence at the alpha = .05 level of significance to suggest that the data are linearly correlated (p-value = .0569).</a:t>
            </a:r>
          </a:p>
        </p:txBody>
      </p:sp>
      <mc:AlternateContent xmlns:mc="http://schemas.openxmlformats.org/markup-compatibility/2006" xmlns:a14="http://schemas.microsoft.com/office/drawing/2010/main">
        <mc:Choice Requires="a14">
          <p:sp>
            <p:nvSpPr>
              <p:cNvPr id="11" name="TextBox 10"/>
              <p:cNvSpPr txBox="1"/>
              <p:nvPr/>
            </p:nvSpPr>
            <p:spPr>
              <a:xfrm>
                <a:off x="4534455" y="3200400"/>
                <a:ext cx="1802225" cy="16385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.693</m:t>
                          </m:r>
                          <m:rad>
                            <m:radPr>
                              <m:degHide m:val="on"/>
                              <m:ctrlPr>
                                <a:rPr lang="en-US" b="0" i="1" smtClean="0">
                                  <a:latin typeface="Cambria Math" panose="02040503050406030204" pitchFamily="18" charset="0"/>
                                </a:rPr>
                              </m:ctrlPr>
                            </m:radPr>
                            <m:deg/>
                            <m:e>
                              <m:r>
                                <a:rPr lang="en-US" b="0" i="1" smtClean="0">
                                  <a:latin typeface="Cambria Math"/>
                                </a:rPr>
                                <m:t>8 −2</m:t>
                              </m:r>
                            </m:e>
                          </m:rad>
                        </m:num>
                        <m:den>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.693</m:t>
                                  </m:r>
                                </m:e>
                                <m:sup>
                                  <m:r>
                                    <a:rPr lang="en-US" b="0" i="1" smtClean="0">
                                      <a:latin typeface="Cambria Math"/>
                                    </a:rPr>
                                    <m:t>2</m:t>
                                  </m:r>
                                </m:sup>
                              </m:sSup>
                            </m:e>
                          </m:rad>
                        </m:den>
                      </m:f>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.693</m:t>
                          </m:r>
                          <m:rad>
                            <m:radPr>
                              <m:degHide m:val="on"/>
                              <m:ctrlPr>
                                <a:rPr lang="en-US" b="0" i="1" smtClean="0">
                                  <a:latin typeface="Cambria Math" panose="02040503050406030204" pitchFamily="18" charset="0"/>
                                </a:rPr>
                              </m:ctrlPr>
                            </m:radPr>
                            <m:deg/>
                            <m:e>
                              <m:r>
                                <a:rPr lang="en-US" b="0" i="1" smtClean="0">
                                  <a:latin typeface="Cambria Math"/>
                                </a:rPr>
                                <m:t>6</m:t>
                              </m:r>
                            </m:e>
                          </m:rad>
                        </m:num>
                        <m:den>
                          <m:rad>
                            <m:radPr>
                              <m:degHide m:val="on"/>
                              <m:ctrlPr>
                                <a:rPr lang="en-US" b="0" i="1" smtClean="0">
                                  <a:latin typeface="Cambria Math" panose="02040503050406030204" pitchFamily="18" charset="0"/>
                                </a:rPr>
                              </m:ctrlPr>
                            </m:radPr>
                            <m:deg/>
                            <m:e>
                              <m:r>
                                <a:rPr lang="en-US" b="0" i="1" smtClean="0">
                                  <a:latin typeface="Cambria Math"/>
                                </a:rPr>
                                <m:t>1−.480</m:t>
                              </m:r>
                            </m:e>
                          </m:rad>
                        </m:den>
                      </m:f>
                      <m:r>
                        <a:rPr lang="en-US" b="0" i="1" smtClean="0">
                          <a:latin typeface="Cambria Math"/>
                        </a:rPr>
                        <m:t> </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=2.35</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534455" y="3200400"/>
                <a:ext cx="1802225" cy="1638525"/>
              </a:xfrm>
              <a:prstGeom prst="rect">
                <a:avLst/>
              </a:prstGeom>
              <a:blipFill rotWithShape="1">
                <a:blip r:embed="rId5"/>
                <a:stretch>
                  <a:fillRect/>
                </a:stretch>
              </a:blipFill>
            </p:spPr>
            <p:txBody>
              <a:bodyPr/>
              <a:lstStyle/>
              <a:p>
                <a:r>
                  <a:rPr lang="en-US">
                    <a:noFill/>
                  </a:rPr>
                  <a:t> </a:t>
                </a:r>
              </a:p>
            </p:txBody>
          </p:sp>
        </mc:Fallback>
      </mc:AlternateContent>
      <p:sp>
        <p:nvSpPr>
          <p:cNvPr id="16" name="TextBox 15"/>
          <p:cNvSpPr txBox="1"/>
          <p:nvPr/>
        </p:nvSpPr>
        <p:spPr>
          <a:xfrm>
            <a:off x="4412601" y="4918630"/>
            <a:ext cx="2145679" cy="369332"/>
          </a:xfrm>
          <a:prstGeom prst="rect">
            <a:avLst/>
          </a:prstGeom>
          <a:noFill/>
        </p:spPr>
        <p:txBody>
          <a:bodyPr wrap="square" rtlCol="0">
            <a:spAutoFit/>
          </a:bodyPr>
          <a:lstStyle/>
          <a:p>
            <a:pPr algn="ctr"/>
            <a:r>
              <a:rPr lang="en-US" dirty="0"/>
              <a:t>P-value =.0569 </a:t>
            </a:r>
          </a:p>
        </p:txBody>
      </p:sp>
      <p:sp>
        <p:nvSpPr>
          <p:cNvPr id="15" name="TextBox 14"/>
          <p:cNvSpPr txBox="1"/>
          <p:nvPr/>
        </p:nvSpPr>
        <p:spPr>
          <a:xfrm>
            <a:off x="6699560" y="3327876"/>
            <a:ext cx="2145679" cy="369332"/>
          </a:xfrm>
          <a:prstGeom prst="rect">
            <a:avLst/>
          </a:prstGeom>
          <a:noFill/>
        </p:spPr>
        <p:txBody>
          <a:bodyPr wrap="square" rtlCol="0">
            <a:spAutoFit/>
          </a:bodyPr>
          <a:lstStyle/>
          <a:p>
            <a:pPr algn="ctr"/>
            <a:r>
              <a:rPr lang="en-US" dirty="0"/>
              <a:t>FTR Ho</a:t>
            </a:r>
          </a:p>
        </p:txBody>
      </p:sp>
      <p:pic>
        <p:nvPicPr>
          <p:cNvPr id="2" name="Picture 1"/>
          <p:cNvPicPr>
            <a:picLocks noChangeAspect="1"/>
          </p:cNvPicPr>
          <p:nvPr/>
        </p:nvPicPr>
        <p:blipFill>
          <a:blip r:embed="rId6"/>
          <a:stretch>
            <a:fillRect/>
          </a:stretch>
        </p:blipFill>
        <p:spPr>
          <a:xfrm>
            <a:off x="2698019" y="3249637"/>
            <a:ext cx="1529111" cy="1062037"/>
          </a:xfrm>
          <a:prstGeom prst="rect">
            <a:avLst/>
          </a:prstGeom>
        </p:spPr>
      </p:pic>
      <p:pic>
        <p:nvPicPr>
          <p:cNvPr id="3" name="Picture 2"/>
          <p:cNvPicPr>
            <a:picLocks noChangeAspect="1"/>
          </p:cNvPicPr>
          <p:nvPr/>
        </p:nvPicPr>
        <p:blipFill>
          <a:blip r:embed="rId7"/>
          <a:stretch>
            <a:fillRect/>
          </a:stretch>
        </p:blipFill>
        <p:spPr>
          <a:xfrm>
            <a:off x="294941" y="3200400"/>
            <a:ext cx="1947171" cy="1474807"/>
          </a:xfrm>
          <a:prstGeom prst="rect">
            <a:avLst/>
          </a:prstGeom>
        </p:spPr>
      </p:pic>
      <p:pic>
        <p:nvPicPr>
          <p:cNvPr id="4" name="Picture 3"/>
          <p:cNvPicPr>
            <a:picLocks noChangeAspect="1"/>
          </p:cNvPicPr>
          <p:nvPr/>
        </p:nvPicPr>
        <p:blipFill>
          <a:blip r:embed="rId8"/>
          <a:stretch>
            <a:fillRect/>
          </a:stretch>
        </p:blipFill>
        <p:spPr>
          <a:xfrm>
            <a:off x="170282" y="4845118"/>
            <a:ext cx="2213882" cy="451813"/>
          </a:xfrm>
          <a:prstGeom prst="rect">
            <a:avLst/>
          </a:prstGeom>
        </p:spPr>
      </p:pic>
    </p:spTree>
    <p:extLst>
      <p:ext uri="{BB962C8B-B14F-4D97-AF65-F5344CB8AC3E}">
        <p14:creationId xmlns:p14="http://schemas.microsoft.com/office/powerpoint/2010/main" val="4664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3798"/>
                                        </p:tgtEl>
                                        <p:attrNameLst>
                                          <p:attrName>style.visibility</p:attrName>
                                        </p:attrNameLst>
                                      </p:cBhvr>
                                      <p:to>
                                        <p:strVal val="visible"/>
                                      </p:to>
                                    </p:set>
                                    <p:anim calcmode="lin" valueType="num">
                                      <p:cBhvr additive="base">
                                        <p:cTn id="20" dur="500" fill="hold"/>
                                        <p:tgtEl>
                                          <p:spTgt spid="33798"/>
                                        </p:tgtEl>
                                        <p:attrNameLst>
                                          <p:attrName>ppt_x</p:attrName>
                                        </p:attrNameLst>
                                      </p:cBhvr>
                                      <p:tavLst>
                                        <p:tav tm="0">
                                          <p:val>
                                            <p:strVal val="#ppt_x"/>
                                          </p:val>
                                        </p:tav>
                                        <p:tav tm="100000">
                                          <p:val>
                                            <p:strVal val="#ppt_x"/>
                                          </p:val>
                                        </p:tav>
                                      </p:tavLst>
                                    </p:anim>
                                    <p:anim calcmode="lin" valueType="num">
                                      <p:cBhvr additive="base">
                                        <p:cTn id="21"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 calcmode="lin" valueType="num">
                                      <p:cBhvr additive="base">
                                        <p:cTn id="4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3800"/>
                                        </p:tgtEl>
                                        <p:attrNameLst>
                                          <p:attrName>style.visibility</p:attrName>
                                        </p:attrNameLst>
                                      </p:cBhvr>
                                      <p:to>
                                        <p:strVal val="visible"/>
                                      </p:to>
                                    </p:set>
                                    <p:anim calcmode="lin" valueType="num">
                                      <p:cBhvr additive="base">
                                        <p:cTn id="47" dur="500" fill="hold"/>
                                        <p:tgtEl>
                                          <p:spTgt spid="33800"/>
                                        </p:tgtEl>
                                        <p:attrNameLst>
                                          <p:attrName>ppt_x</p:attrName>
                                        </p:attrNameLst>
                                      </p:cBhvr>
                                      <p:tavLst>
                                        <p:tav tm="0">
                                          <p:val>
                                            <p:strVal val="#ppt_x"/>
                                          </p:val>
                                        </p:tav>
                                        <p:tav tm="100000">
                                          <p:val>
                                            <p:strVal val="#ppt_x"/>
                                          </p:val>
                                        </p:tav>
                                      </p:tavLst>
                                    </p:anim>
                                    <p:anim calcmode="lin" valueType="num">
                                      <p:cBhvr additive="base">
                                        <p:cTn id="48" dur="500" fill="hold"/>
                                        <p:tgtEl>
                                          <p:spTgt spid="33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800" grpId="0"/>
      <p:bldP spid="11" grpId="0"/>
      <p:bldP spid="16" grpId="0"/>
      <p:bldP spid="15"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715962"/>
          </a:xfrm>
        </p:spPr>
        <p:txBody>
          <a:bodyPr>
            <a:normAutofit fontScale="90000"/>
          </a:bodyPr>
          <a:lstStyle/>
          <a:p>
            <a:r>
              <a:rPr lang="en-US" dirty="0"/>
              <a:t>SAS and r: Parent Child Heights</a:t>
            </a:r>
          </a:p>
        </p:txBody>
      </p:sp>
      <p:pic>
        <p:nvPicPr>
          <p:cNvPr id="3" name="Picture 2"/>
          <p:cNvPicPr>
            <a:picLocks noChangeAspect="1"/>
          </p:cNvPicPr>
          <p:nvPr/>
        </p:nvPicPr>
        <p:blipFill>
          <a:blip r:embed="rId2"/>
          <a:stretch>
            <a:fillRect/>
          </a:stretch>
        </p:blipFill>
        <p:spPr>
          <a:xfrm>
            <a:off x="4798719" y="3898371"/>
            <a:ext cx="3936783" cy="2667000"/>
          </a:xfrm>
          <a:prstGeom prst="rect">
            <a:avLst/>
          </a:prstGeom>
        </p:spPr>
      </p:pic>
      <p:pic>
        <p:nvPicPr>
          <p:cNvPr id="7" name="Picture 6"/>
          <p:cNvPicPr>
            <a:picLocks noChangeAspect="1"/>
          </p:cNvPicPr>
          <p:nvPr/>
        </p:nvPicPr>
        <p:blipFill>
          <a:blip r:embed="rId3"/>
          <a:stretch>
            <a:fillRect/>
          </a:stretch>
        </p:blipFill>
        <p:spPr>
          <a:xfrm>
            <a:off x="2561190" y="3898371"/>
            <a:ext cx="2029476" cy="2438400"/>
          </a:xfrm>
          <a:prstGeom prst="rect">
            <a:avLst/>
          </a:prstGeom>
        </p:spPr>
      </p:pic>
      <p:cxnSp>
        <p:nvCxnSpPr>
          <p:cNvPr id="6" name="Straight Connector 5"/>
          <p:cNvCxnSpPr/>
          <p:nvPr/>
        </p:nvCxnSpPr>
        <p:spPr>
          <a:xfrm flipV="1">
            <a:off x="152400" y="3733800"/>
            <a:ext cx="8915400" cy="7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162800" y="5715000"/>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30178" y="6159609"/>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E904C4-04D9-4502-917D-AB2AAA4B3754}"/>
              </a:ext>
            </a:extLst>
          </p:cNvPr>
          <p:cNvPicPr>
            <a:picLocks noChangeAspect="1"/>
          </p:cNvPicPr>
          <p:nvPr/>
        </p:nvPicPr>
        <p:blipFill>
          <a:blip r:embed="rId4"/>
          <a:stretch>
            <a:fillRect/>
          </a:stretch>
        </p:blipFill>
        <p:spPr>
          <a:xfrm>
            <a:off x="3200400" y="969986"/>
            <a:ext cx="2942422" cy="2687614"/>
          </a:xfrm>
          <a:prstGeom prst="rect">
            <a:avLst/>
          </a:prstGeom>
        </p:spPr>
      </p:pic>
      <p:pic>
        <p:nvPicPr>
          <p:cNvPr id="10" name="Picture 9">
            <a:extLst>
              <a:ext uri="{FF2B5EF4-FFF2-40B4-BE49-F238E27FC236}">
                <a16:creationId xmlns:a16="http://schemas.microsoft.com/office/drawing/2014/main" id="{E43E3C06-DFAA-4983-B663-543801504C62}"/>
              </a:ext>
            </a:extLst>
          </p:cNvPr>
          <p:cNvPicPr>
            <a:picLocks noChangeAspect="1"/>
          </p:cNvPicPr>
          <p:nvPr/>
        </p:nvPicPr>
        <p:blipFill>
          <a:blip r:embed="rId5"/>
          <a:stretch>
            <a:fillRect/>
          </a:stretch>
        </p:blipFill>
        <p:spPr>
          <a:xfrm>
            <a:off x="135467" y="3878615"/>
            <a:ext cx="2398647" cy="809096"/>
          </a:xfrm>
          <a:prstGeom prst="rect">
            <a:avLst/>
          </a:prstGeom>
        </p:spPr>
      </p:pic>
      <p:pic>
        <p:nvPicPr>
          <p:cNvPr id="11" name="Picture 10">
            <a:extLst>
              <a:ext uri="{FF2B5EF4-FFF2-40B4-BE49-F238E27FC236}">
                <a16:creationId xmlns:a16="http://schemas.microsoft.com/office/drawing/2014/main" id="{7F7EC76A-FD57-4CA5-88CA-E28320C3FA19}"/>
              </a:ext>
            </a:extLst>
          </p:cNvPr>
          <p:cNvPicPr>
            <a:picLocks noChangeAspect="1"/>
          </p:cNvPicPr>
          <p:nvPr/>
        </p:nvPicPr>
        <p:blipFill>
          <a:blip r:embed="rId6"/>
          <a:stretch>
            <a:fillRect/>
          </a:stretch>
        </p:blipFill>
        <p:spPr>
          <a:xfrm>
            <a:off x="152400" y="4756326"/>
            <a:ext cx="665893" cy="315046"/>
          </a:xfrm>
          <a:prstGeom prst="rect">
            <a:avLst/>
          </a:prstGeom>
        </p:spPr>
      </p:pic>
    </p:spTree>
    <p:extLst>
      <p:ext uri="{BB962C8B-B14F-4D97-AF65-F5344CB8AC3E}">
        <p14:creationId xmlns:p14="http://schemas.microsoft.com/office/powerpoint/2010/main" val="26830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2" y="1891144"/>
            <a:ext cx="7886700" cy="4094019"/>
          </a:xfrm>
        </p:spPr>
        <p:txBody>
          <a:bodyPr/>
          <a:lstStyle/>
          <a:p>
            <a:r>
              <a:rPr lang="en-US" dirty="0"/>
              <a:t>Creativity Study</a:t>
            </a:r>
          </a:p>
          <a:p>
            <a:endParaRPr lang="en-US" dirty="0"/>
          </a:p>
          <a:p>
            <a:endParaRPr lang="en-US" dirty="0"/>
          </a:p>
          <a:p>
            <a:endParaRPr lang="en-US" dirty="0"/>
          </a:p>
          <a:p>
            <a:endParaRPr lang="en-US" dirty="0"/>
          </a:p>
          <a:p>
            <a:r>
              <a:rPr lang="en-US" dirty="0"/>
              <a:t>Salary Study</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889" y="2254026"/>
            <a:ext cx="3479007" cy="131445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16" y="3887943"/>
            <a:ext cx="2697152" cy="1476880"/>
          </a:xfrm>
          <a:prstGeom prst="rect">
            <a:avLst/>
          </a:prstGeom>
        </p:spPr>
      </p:pic>
      <p:sp>
        <p:nvSpPr>
          <p:cNvPr id="6" name="TextBox 5"/>
          <p:cNvSpPr txBox="1"/>
          <p:nvPr/>
        </p:nvSpPr>
        <p:spPr>
          <a:xfrm>
            <a:off x="6147487" y="2588086"/>
            <a:ext cx="2082113" cy="646331"/>
          </a:xfrm>
          <a:prstGeom prst="rect">
            <a:avLst/>
          </a:prstGeom>
          <a:noFill/>
        </p:spPr>
        <p:txBody>
          <a:bodyPr wrap="square" rtlCol="0">
            <a:spAutoFit/>
          </a:bodyPr>
          <a:lstStyle/>
          <a:p>
            <a:pPr algn="ctr"/>
            <a:r>
              <a:rPr lang="en-US" dirty="0"/>
              <a:t>Randomized Experiment</a:t>
            </a:r>
          </a:p>
        </p:txBody>
      </p:sp>
      <p:sp>
        <p:nvSpPr>
          <p:cNvPr id="7" name="TextBox 6"/>
          <p:cNvSpPr txBox="1"/>
          <p:nvPr/>
        </p:nvSpPr>
        <p:spPr>
          <a:xfrm>
            <a:off x="6282570" y="4501978"/>
            <a:ext cx="2082113" cy="369332"/>
          </a:xfrm>
          <a:prstGeom prst="rect">
            <a:avLst/>
          </a:prstGeom>
          <a:noFill/>
        </p:spPr>
        <p:txBody>
          <a:bodyPr wrap="square" rtlCol="0">
            <a:spAutoFit/>
          </a:bodyPr>
          <a:lstStyle/>
          <a:p>
            <a:r>
              <a:rPr lang="en-US" dirty="0"/>
              <a:t>Observational Study</a:t>
            </a:r>
          </a:p>
        </p:txBody>
      </p:sp>
      <p:sp>
        <p:nvSpPr>
          <p:cNvPr id="8" name="Title 1"/>
          <p:cNvSpPr>
            <a:spLocks noGrp="1"/>
          </p:cNvSpPr>
          <p:nvPr>
            <p:ph type="title"/>
          </p:nvPr>
        </p:nvSpPr>
        <p:spPr>
          <a:xfrm>
            <a:off x="822960" y="286606"/>
            <a:ext cx="7543800" cy="1450757"/>
          </a:xfrm>
        </p:spPr>
        <p:txBody>
          <a:bodyPr/>
          <a:lstStyle/>
          <a:p>
            <a:r>
              <a:rPr lang="en-US" dirty="0"/>
              <a:t>Types of Studies</a:t>
            </a:r>
          </a:p>
        </p:txBody>
      </p:sp>
    </p:spTree>
    <p:extLst>
      <p:ext uri="{BB962C8B-B14F-4D97-AF65-F5344CB8AC3E}">
        <p14:creationId xmlns:p14="http://schemas.microsoft.com/office/powerpoint/2010/main" val="3243418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55777" y="854938"/>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population mean is not equal to 21. To do this we take a sample of size n = 8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55777" y="854938"/>
                <a:ext cx="8458200" cy="646331"/>
              </a:xfrm>
              <a:prstGeom prst="rect">
                <a:avLst/>
              </a:prstGeom>
              <a:blipFill>
                <a:blip r:embed="rId2"/>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468992" y="1299205"/>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68992" y="1299205"/>
                <a:ext cx="1514582" cy="769441"/>
              </a:xfrm>
              <a:prstGeom prst="rect">
                <a:avLst/>
              </a:prstGeom>
              <a:blipFill>
                <a:blip r:embed="rId3"/>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60426" y="364817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60426" y="4143220"/>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P-value 0.0162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60426" y="4602597"/>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5:  REJECT Ho  </a:t>
            </a:r>
          </a:p>
        </p:txBody>
      </p:sp>
      <p:sp>
        <p:nvSpPr>
          <p:cNvPr id="13" name="TextBox 12"/>
          <p:cNvSpPr txBox="1"/>
          <p:nvPr/>
        </p:nvSpPr>
        <p:spPr>
          <a:xfrm>
            <a:off x="155777" y="4892466"/>
            <a:ext cx="877960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6:  There is sufficient evidence to conclude that the true mean age of patrons at the Comber at 7pm is not equal to 21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p-value =0.0162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a t-test). We could also say that there is sufficient evidence to conclude that the true mean is greater than 21. (Consider the red area in the right most tail.)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This was not a random sample of all times, only at 7pm; thus, the result cannot be applied to the bar at all times.  The results are nevertheless intriguing.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068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76200"/>
            <a:ext cx="5486400" cy="685800"/>
          </a:xfrm>
        </p:spPr>
        <p:txBody>
          <a:bodyPr>
            <a:normAutofit fontScale="90000"/>
          </a:bodyPr>
          <a:lstStyle/>
          <a:p>
            <a:pPr eaLnBrk="1" hangingPunct="1"/>
            <a:r>
              <a:rPr lang="en-US" altLang="en-US" dirty="0">
                <a:ea typeface="ＭＳ Ｐゴシック" pitchFamily="34" charset="-128"/>
              </a:rPr>
              <a:t>Movies!!!</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30580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8678" name="Text Box 6"/>
              <p:cNvSpPr txBox="1">
                <a:spLocks noChangeArrowheads="1"/>
              </p:cNvSpPr>
              <p:nvPr/>
            </p:nvSpPr>
            <p:spPr bwMode="auto">
              <a:xfrm>
                <a:off x="2159942" y="4449128"/>
                <a:ext cx="2640657" cy="72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Critical Value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Arial" charset="0"/>
                        </a:rPr>
                        <m:t>±</m:t>
                      </m:r>
                      <m:sSub>
                        <m:sSubPr>
                          <m:ctrlPr>
                            <a:rPr lang="en-US" altLang="en-US" sz="2000" i="1" dirty="0" smtClean="0">
                              <a:latin typeface="Cambria Math" panose="02040503050406030204" pitchFamily="18" charset="0"/>
                              <a:ea typeface="Cambria Math" panose="02040503050406030204" pitchFamily="18" charset="0"/>
                              <a:cs typeface="Arial" charset="0"/>
                            </a:rPr>
                          </m:ctrlPr>
                        </m:sSubPr>
                        <m:e>
                          <m:r>
                            <a:rPr lang="en-US" altLang="en-US" sz="2000" b="0" i="1" dirty="0" smtClean="0">
                              <a:latin typeface="Cambria Math" panose="02040503050406030204" pitchFamily="18" charset="0"/>
                              <a:ea typeface="Cambria Math" panose="02040503050406030204" pitchFamily="18" charset="0"/>
                              <a:cs typeface="Arial" charset="0"/>
                            </a:rPr>
                            <m:t>𝑡</m:t>
                          </m:r>
                        </m:e>
                        <m:sub>
                          <m:r>
                            <a:rPr lang="en-US" altLang="en-US" sz="2000" b="0" i="1" dirty="0" smtClean="0">
                              <a:latin typeface="Cambria Math" panose="02040503050406030204" pitchFamily="18" charset="0"/>
                              <a:ea typeface="Cambria Math" panose="02040503050406030204" pitchFamily="18" charset="0"/>
                              <a:cs typeface="Arial" charset="0"/>
                            </a:rPr>
                            <m:t>.975, 7−2</m:t>
                          </m:r>
                        </m:sub>
                      </m:sSub>
                      <m:r>
                        <a:rPr lang="en-US" altLang="en-US" sz="2000" i="1" dirty="0" smtClean="0">
                          <a:latin typeface="Cambria Math" panose="02040503050406030204" pitchFamily="18" charset="0"/>
                          <a:cs typeface="Arial" charset="0"/>
                        </a:rPr>
                        <m:t>=±2.57</m:t>
                      </m:r>
                    </m:oMath>
                  </m:oMathPara>
                </a14:m>
                <a:endParaRPr lang="en-US" altLang="en-US" sz="2000" dirty="0">
                  <a:cs typeface="Arial" charset="0"/>
                </a:endParaRPr>
              </a:p>
            </p:txBody>
          </p:sp>
        </mc:Choice>
        <mc:Fallback xmlns="">
          <p:sp>
            <p:nvSpPr>
              <p:cNvPr id="28678" name="Text Box 6"/>
              <p:cNvSpPr txBox="1">
                <a:spLocks noRot="1" noChangeAspect="1" noMove="1" noResize="1" noEditPoints="1" noAdjustHandles="1" noChangeArrowheads="1" noChangeShapeType="1" noTextEdit="1"/>
              </p:cNvSpPr>
              <p:nvPr/>
            </p:nvSpPr>
            <p:spPr bwMode="auto">
              <a:xfrm>
                <a:off x="2159942" y="4449128"/>
                <a:ext cx="2640657" cy="721288"/>
              </a:xfrm>
              <a:prstGeom prst="rect">
                <a:avLst/>
              </a:prstGeom>
              <a:blipFill>
                <a:blip r:embed="rId3"/>
                <a:stretch>
                  <a:fillRect t="-4237" b="-8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8679" name="Text Box 7"/>
          <p:cNvSpPr txBox="1">
            <a:spLocks noChangeArrowheads="1"/>
          </p:cNvSpPr>
          <p:nvPr/>
        </p:nvSpPr>
        <p:spPr bwMode="auto">
          <a:xfrm>
            <a:off x="6019800" y="4109701"/>
            <a:ext cx="310388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There is sufficient evidence at the alpha = .05 level of significance to suggest that the data are linearly correlated (p-value = .0028).</a:t>
            </a:r>
          </a:p>
        </p:txBody>
      </p:sp>
      <p:sp>
        <p:nvSpPr>
          <p:cNvPr id="28680" name="Text Box 8"/>
          <p:cNvSpPr txBox="1">
            <a:spLocks noChangeArrowheads="1"/>
          </p:cNvSpPr>
          <p:nvPr/>
        </p:nvSpPr>
        <p:spPr bwMode="auto">
          <a:xfrm>
            <a:off x="228600" y="6381690"/>
            <a:ext cx="8763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50000"/>
              </a:spcBef>
              <a:buFontTx/>
              <a:buNone/>
            </a:pPr>
            <a:r>
              <a:rPr lang="en-US" altLang="en-US" sz="1400" dirty="0"/>
              <a:t>Other factors may include the type of movie, the actors in the movie, etc.</a:t>
            </a:r>
          </a:p>
        </p:txBody>
      </p:sp>
      <p:sp>
        <p:nvSpPr>
          <p:cNvPr id="28681" name="Text Box 9"/>
          <p:cNvSpPr txBox="1">
            <a:spLocks noChangeArrowheads="1"/>
          </p:cNvSpPr>
          <p:nvPr/>
        </p:nvSpPr>
        <p:spPr bwMode="auto">
          <a:xfrm>
            <a:off x="228600" y="5644753"/>
            <a:ext cx="8763000"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ts val="600"/>
              </a:spcBef>
              <a:buFontTx/>
              <a:buNone/>
            </a:pPr>
            <a:r>
              <a:rPr lang="en-US" altLang="en-US" sz="1200" kern="800" dirty="0"/>
              <a:t>It is estimated that r</a:t>
            </a:r>
            <a:r>
              <a:rPr lang="en-US" altLang="en-US" sz="1200" kern="800" baseline="30000" dirty="0"/>
              <a:t>2</a:t>
            </a:r>
            <a:r>
              <a:rPr lang="en-US" altLang="en-US" sz="1200" kern="800" dirty="0"/>
              <a:t> = 86% of the variation in the Gross Sales is explained by the Movie’s Budget!</a:t>
            </a:r>
          </a:p>
          <a:p>
            <a:pPr algn="ctr" eaLnBrk="1" hangingPunct="1">
              <a:spcBef>
                <a:spcPts val="600"/>
              </a:spcBef>
              <a:buFontTx/>
              <a:buNone/>
            </a:pPr>
            <a:r>
              <a:rPr lang="en-US" altLang="en-US" sz="1200" kern="800" dirty="0"/>
              <a:t>Because the data is randomly selected, the results can be inferred to the entire population of movies associated with the MPAA. Because the budgets were not randomly assigned, causality cannot be established, only association. </a:t>
            </a:r>
          </a:p>
        </p:txBody>
      </p:sp>
      <mc:AlternateContent xmlns:mc="http://schemas.openxmlformats.org/markup-compatibility/2006" xmlns:a14="http://schemas.microsoft.com/office/drawing/2010/main">
        <mc:Choice Requires="a14">
          <p:sp>
            <p:nvSpPr>
              <p:cNvPr id="3" name="TextBox 2"/>
              <p:cNvSpPr txBox="1"/>
              <p:nvPr/>
            </p:nvSpPr>
            <p:spPr>
              <a:xfrm>
                <a:off x="4419600" y="3581574"/>
                <a:ext cx="1802224" cy="1641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.926</m:t>
                          </m:r>
                          <m:rad>
                            <m:radPr>
                              <m:degHide m:val="on"/>
                              <m:ctrlPr>
                                <a:rPr lang="en-US" b="0" i="1" smtClean="0">
                                  <a:latin typeface="Cambria Math" panose="02040503050406030204" pitchFamily="18" charset="0"/>
                                </a:rPr>
                              </m:ctrlPr>
                            </m:radPr>
                            <m:deg/>
                            <m:e>
                              <m:r>
                                <a:rPr lang="en-US" b="0" i="1" smtClean="0">
                                  <a:latin typeface="Cambria Math"/>
                                </a:rPr>
                                <m:t>7 −2</m:t>
                              </m:r>
                            </m:e>
                          </m:rad>
                        </m:num>
                        <m:den>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.926</m:t>
                                  </m:r>
                                </m:e>
                                <m:sup>
                                  <m:r>
                                    <a:rPr lang="en-US" b="0" i="1" smtClean="0">
                                      <a:latin typeface="Cambria Math"/>
                                    </a:rPr>
                                    <m:t>2</m:t>
                                  </m:r>
                                </m:sup>
                              </m:sSup>
                            </m:e>
                          </m:rad>
                        </m:den>
                      </m:f>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.926</m:t>
                          </m:r>
                          <m:rad>
                            <m:radPr>
                              <m:degHide m:val="on"/>
                              <m:ctrlPr>
                                <a:rPr lang="en-US" b="0" i="1" smtClean="0">
                                  <a:latin typeface="Cambria Math" panose="02040503050406030204" pitchFamily="18" charset="0"/>
                                </a:rPr>
                              </m:ctrlPr>
                            </m:radPr>
                            <m:deg/>
                            <m:e>
                              <m:r>
                                <a:rPr lang="en-US" b="0" i="1" smtClean="0">
                                  <a:latin typeface="Cambria Math"/>
                                </a:rPr>
                                <m:t>5</m:t>
                              </m:r>
                            </m:e>
                          </m:rad>
                        </m:num>
                        <m:den>
                          <m:rad>
                            <m:radPr>
                              <m:degHide m:val="on"/>
                              <m:ctrlPr>
                                <a:rPr lang="en-US" b="0" i="1" smtClean="0">
                                  <a:latin typeface="Cambria Math" panose="02040503050406030204" pitchFamily="18" charset="0"/>
                                </a:rPr>
                              </m:ctrlPr>
                            </m:radPr>
                            <m:deg/>
                            <m:e>
                              <m:r>
                                <a:rPr lang="en-US" b="0" i="1" smtClean="0">
                                  <a:latin typeface="Cambria Math"/>
                                </a:rPr>
                                <m:t>1−.857</m:t>
                              </m:r>
                            </m:e>
                          </m:rad>
                        </m:den>
                      </m:f>
                      <m:r>
                        <a:rPr lang="en-US" b="0" i="1" smtClean="0">
                          <a:latin typeface="Cambria Math"/>
                        </a:rPr>
                        <m:t> </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=5.48</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419600" y="3581574"/>
                <a:ext cx="1802224" cy="1641796"/>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a:off x="4331321" y="5193268"/>
            <a:ext cx="2145679" cy="369332"/>
          </a:xfrm>
          <a:prstGeom prst="rect">
            <a:avLst/>
          </a:prstGeom>
          <a:noFill/>
        </p:spPr>
        <p:txBody>
          <a:bodyPr wrap="square" rtlCol="0">
            <a:spAutoFit/>
          </a:bodyPr>
          <a:lstStyle/>
          <a:p>
            <a:r>
              <a:rPr lang="en-US" dirty="0"/>
              <a:t>P-value =.0028 </a:t>
            </a:r>
          </a:p>
        </p:txBody>
      </p:sp>
      <p:sp>
        <p:nvSpPr>
          <p:cNvPr id="12" name="TextBox 11"/>
          <p:cNvSpPr txBox="1"/>
          <p:nvPr/>
        </p:nvSpPr>
        <p:spPr>
          <a:xfrm>
            <a:off x="6617321" y="3657600"/>
            <a:ext cx="2145679" cy="369332"/>
          </a:xfrm>
          <a:prstGeom prst="rect">
            <a:avLst/>
          </a:prstGeom>
          <a:noFill/>
        </p:spPr>
        <p:txBody>
          <a:bodyPr wrap="square" rtlCol="0">
            <a:spAutoFit/>
          </a:bodyPr>
          <a:lstStyle/>
          <a:p>
            <a:pPr algn="ctr"/>
            <a:r>
              <a:rPr lang="en-US" dirty="0"/>
              <a:t>Reject Ho</a:t>
            </a:r>
          </a:p>
        </p:txBody>
      </p:sp>
      <p:pic>
        <p:nvPicPr>
          <p:cNvPr id="2" name="Picture 1"/>
          <p:cNvPicPr>
            <a:picLocks noChangeAspect="1"/>
          </p:cNvPicPr>
          <p:nvPr/>
        </p:nvPicPr>
        <p:blipFill>
          <a:blip r:embed="rId5"/>
          <a:stretch>
            <a:fillRect/>
          </a:stretch>
        </p:blipFill>
        <p:spPr>
          <a:xfrm>
            <a:off x="2514600" y="3575043"/>
            <a:ext cx="1232135" cy="805288"/>
          </a:xfrm>
          <a:prstGeom prst="rect">
            <a:avLst/>
          </a:prstGeom>
        </p:spPr>
      </p:pic>
      <p:pic>
        <p:nvPicPr>
          <p:cNvPr id="5" name="Picture 4"/>
          <p:cNvPicPr>
            <a:picLocks noChangeAspect="1"/>
          </p:cNvPicPr>
          <p:nvPr/>
        </p:nvPicPr>
        <p:blipFill>
          <a:blip r:embed="rId6"/>
          <a:stretch>
            <a:fillRect/>
          </a:stretch>
        </p:blipFill>
        <p:spPr>
          <a:xfrm>
            <a:off x="136354" y="3580679"/>
            <a:ext cx="2123070" cy="1599303"/>
          </a:xfrm>
          <a:prstGeom prst="rect">
            <a:avLst/>
          </a:prstGeom>
        </p:spPr>
      </p:pic>
      <p:pic>
        <p:nvPicPr>
          <p:cNvPr id="6" name="Picture 5"/>
          <p:cNvPicPr>
            <a:picLocks noChangeAspect="1"/>
          </p:cNvPicPr>
          <p:nvPr/>
        </p:nvPicPr>
        <p:blipFill>
          <a:blip r:embed="rId7"/>
          <a:stretch>
            <a:fillRect/>
          </a:stretch>
        </p:blipFill>
        <p:spPr>
          <a:xfrm>
            <a:off x="204675" y="5264479"/>
            <a:ext cx="1986427" cy="400624"/>
          </a:xfrm>
          <a:prstGeom prst="rect">
            <a:avLst/>
          </a:prstGeom>
        </p:spPr>
      </p:pic>
    </p:spTree>
    <p:extLst>
      <p:ext uri="{BB962C8B-B14F-4D97-AF65-F5344CB8AC3E}">
        <p14:creationId xmlns:p14="http://schemas.microsoft.com/office/powerpoint/2010/main" val="73329994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dirty="0"/>
              <a:t>SAS and r: Movie Data</a:t>
            </a:r>
          </a:p>
        </p:txBody>
      </p:sp>
      <p:pic>
        <p:nvPicPr>
          <p:cNvPr id="4" name="Picture 3"/>
          <p:cNvPicPr>
            <a:picLocks noChangeAspect="1"/>
          </p:cNvPicPr>
          <p:nvPr/>
        </p:nvPicPr>
        <p:blipFill>
          <a:blip r:embed="rId2"/>
          <a:stretch>
            <a:fillRect/>
          </a:stretch>
        </p:blipFill>
        <p:spPr>
          <a:xfrm>
            <a:off x="2815536" y="3997476"/>
            <a:ext cx="1805853" cy="1911048"/>
          </a:xfrm>
          <a:prstGeom prst="rect">
            <a:avLst/>
          </a:prstGeom>
        </p:spPr>
      </p:pic>
      <p:pic>
        <p:nvPicPr>
          <p:cNvPr id="5" name="Picture 4"/>
          <p:cNvPicPr>
            <a:picLocks noChangeAspect="1"/>
          </p:cNvPicPr>
          <p:nvPr/>
        </p:nvPicPr>
        <p:blipFill>
          <a:blip r:embed="rId3"/>
          <a:stretch>
            <a:fillRect/>
          </a:stretch>
        </p:blipFill>
        <p:spPr>
          <a:xfrm>
            <a:off x="1166812" y="6019800"/>
            <a:ext cx="3443288" cy="627349"/>
          </a:xfrm>
          <a:prstGeom prst="rect">
            <a:avLst/>
          </a:prstGeom>
        </p:spPr>
      </p:pic>
      <p:pic>
        <p:nvPicPr>
          <p:cNvPr id="3" name="Picture 2"/>
          <p:cNvPicPr>
            <a:picLocks noChangeAspect="1"/>
          </p:cNvPicPr>
          <p:nvPr/>
        </p:nvPicPr>
        <p:blipFill>
          <a:blip r:embed="rId4"/>
          <a:stretch>
            <a:fillRect/>
          </a:stretch>
        </p:blipFill>
        <p:spPr>
          <a:xfrm>
            <a:off x="2362200" y="914400"/>
            <a:ext cx="4724400" cy="2817442"/>
          </a:xfrm>
          <a:prstGeom prst="rect">
            <a:avLst/>
          </a:prstGeom>
        </p:spPr>
      </p:pic>
      <p:cxnSp>
        <p:nvCxnSpPr>
          <p:cNvPr id="8" name="Straight Connector 7"/>
          <p:cNvCxnSpPr/>
          <p:nvPr/>
        </p:nvCxnSpPr>
        <p:spPr>
          <a:xfrm flipV="1">
            <a:off x="152400" y="3810000"/>
            <a:ext cx="8915400" cy="76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800600" y="3964358"/>
            <a:ext cx="4126174" cy="2743200"/>
            <a:chOff x="4191000" y="4021129"/>
            <a:chExt cx="4126174" cy="2743200"/>
          </a:xfrm>
        </p:grpSpPr>
        <p:pic>
          <p:nvPicPr>
            <p:cNvPr id="6" name="Picture 5"/>
            <p:cNvPicPr>
              <a:picLocks noChangeAspect="1"/>
            </p:cNvPicPr>
            <p:nvPr/>
          </p:nvPicPr>
          <p:blipFill>
            <a:blip r:embed="rId5"/>
            <a:stretch>
              <a:fillRect/>
            </a:stretch>
          </p:blipFill>
          <p:spPr>
            <a:xfrm>
              <a:off x="4191000" y="4021129"/>
              <a:ext cx="4126174" cy="2743200"/>
            </a:xfrm>
            <a:prstGeom prst="rect">
              <a:avLst/>
            </a:prstGeom>
          </p:spPr>
        </p:pic>
        <p:sp>
          <p:nvSpPr>
            <p:cNvPr id="7" name="Rectangle 6"/>
            <p:cNvSpPr/>
            <p:nvPr/>
          </p:nvSpPr>
          <p:spPr>
            <a:xfrm>
              <a:off x="6658778" y="5867400"/>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67400" y="6275077"/>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516F5F06-DF58-4899-BE9F-CBD06147FE09}"/>
              </a:ext>
            </a:extLst>
          </p:cNvPr>
          <p:cNvPicPr>
            <a:picLocks noChangeAspect="1"/>
          </p:cNvPicPr>
          <p:nvPr/>
        </p:nvPicPr>
        <p:blipFill>
          <a:blip r:embed="rId6"/>
          <a:stretch>
            <a:fillRect/>
          </a:stretch>
        </p:blipFill>
        <p:spPr>
          <a:xfrm>
            <a:off x="563198" y="4040503"/>
            <a:ext cx="1894176" cy="692727"/>
          </a:xfrm>
          <a:prstGeom prst="rect">
            <a:avLst/>
          </a:prstGeom>
        </p:spPr>
      </p:pic>
      <p:pic>
        <p:nvPicPr>
          <p:cNvPr id="12" name="Picture 11">
            <a:extLst>
              <a:ext uri="{FF2B5EF4-FFF2-40B4-BE49-F238E27FC236}">
                <a16:creationId xmlns:a16="http://schemas.microsoft.com/office/drawing/2014/main" id="{60EB158D-4814-40A2-9502-0BE5E7E59110}"/>
              </a:ext>
            </a:extLst>
          </p:cNvPr>
          <p:cNvPicPr>
            <a:picLocks noChangeAspect="1"/>
          </p:cNvPicPr>
          <p:nvPr/>
        </p:nvPicPr>
        <p:blipFill>
          <a:blip r:embed="rId7"/>
          <a:stretch>
            <a:fillRect/>
          </a:stretch>
        </p:blipFill>
        <p:spPr>
          <a:xfrm>
            <a:off x="590550" y="4953000"/>
            <a:ext cx="933450" cy="466725"/>
          </a:xfrm>
          <a:prstGeom prst="rect">
            <a:avLst/>
          </a:prstGeom>
        </p:spPr>
      </p:pic>
    </p:spTree>
    <p:extLst>
      <p:ext uri="{BB962C8B-B14F-4D97-AF65-F5344CB8AC3E}">
        <p14:creationId xmlns:p14="http://schemas.microsoft.com/office/powerpoint/2010/main" val="17792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Breakout</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060939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Crickets</a:t>
            </a:r>
          </a:p>
        </p:txBody>
      </p:sp>
      <p:pic>
        <p:nvPicPr>
          <p:cNvPr id="4" name="Picture 3"/>
          <p:cNvPicPr>
            <a:picLocks noChangeAspect="1"/>
          </p:cNvPicPr>
          <p:nvPr/>
        </p:nvPicPr>
        <p:blipFill>
          <a:blip r:embed="rId2"/>
          <a:stretch>
            <a:fillRect/>
          </a:stretch>
        </p:blipFill>
        <p:spPr>
          <a:xfrm>
            <a:off x="314994" y="1417638"/>
            <a:ext cx="2352006" cy="2605945"/>
          </a:xfrm>
          <a:prstGeom prst="rect">
            <a:avLst/>
          </a:prstGeom>
        </p:spPr>
      </p:pic>
      <p:grpSp>
        <p:nvGrpSpPr>
          <p:cNvPr id="3" name="Group 2"/>
          <p:cNvGrpSpPr/>
          <p:nvPr/>
        </p:nvGrpSpPr>
        <p:grpSpPr>
          <a:xfrm>
            <a:off x="4560403" y="1417638"/>
            <a:ext cx="3851672" cy="2576427"/>
            <a:chOff x="3680831" y="4086455"/>
            <a:chExt cx="3851672" cy="2576427"/>
          </a:xfrm>
        </p:grpSpPr>
        <p:pic>
          <p:nvPicPr>
            <p:cNvPr id="5" name="Picture 4"/>
            <p:cNvPicPr>
              <a:picLocks noChangeAspect="1"/>
            </p:cNvPicPr>
            <p:nvPr/>
          </p:nvPicPr>
          <p:blipFill>
            <a:blip r:embed="rId3"/>
            <a:stretch>
              <a:fillRect/>
            </a:stretch>
          </p:blipFill>
          <p:spPr>
            <a:xfrm>
              <a:off x="3680831" y="4086455"/>
              <a:ext cx="3851672" cy="2576427"/>
            </a:xfrm>
            <a:prstGeom prst="rect">
              <a:avLst/>
            </a:prstGeom>
          </p:spPr>
        </p:pic>
        <p:sp>
          <p:nvSpPr>
            <p:cNvPr id="6" name="Rectangle 5"/>
            <p:cNvSpPr/>
            <p:nvPr/>
          </p:nvSpPr>
          <p:spPr>
            <a:xfrm>
              <a:off x="5240356" y="6204036"/>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72978" y="5844205"/>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a:stretch>
            <a:fillRect/>
          </a:stretch>
        </p:blipFill>
        <p:spPr>
          <a:xfrm>
            <a:off x="4572000" y="4060272"/>
            <a:ext cx="3507058" cy="2665145"/>
          </a:xfrm>
          <a:prstGeom prst="rect">
            <a:avLst/>
          </a:prstGeom>
        </p:spPr>
      </p:pic>
      <p:pic>
        <p:nvPicPr>
          <p:cNvPr id="9" name="Picture 8"/>
          <p:cNvPicPr>
            <a:picLocks noChangeAspect="1"/>
          </p:cNvPicPr>
          <p:nvPr/>
        </p:nvPicPr>
        <p:blipFill>
          <a:blip r:embed="rId5"/>
          <a:stretch>
            <a:fillRect/>
          </a:stretch>
        </p:blipFill>
        <p:spPr>
          <a:xfrm>
            <a:off x="304800" y="4149589"/>
            <a:ext cx="2305050" cy="423304"/>
          </a:xfrm>
          <a:prstGeom prst="rect">
            <a:avLst/>
          </a:prstGeom>
        </p:spPr>
      </p:pic>
      <p:pic>
        <p:nvPicPr>
          <p:cNvPr id="10" name="Picture 9">
            <a:extLst>
              <a:ext uri="{FF2B5EF4-FFF2-40B4-BE49-F238E27FC236}">
                <a16:creationId xmlns:a16="http://schemas.microsoft.com/office/drawing/2014/main" id="{4FB9F53D-9CDE-49A0-B231-9D4003163947}"/>
              </a:ext>
            </a:extLst>
          </p:cNvPr>
          <p:cNvPicPr>
            <a:picLocks noChangeAspect="1"/>
          </p:cNvPicPr>
          <p:nvPr/>
        </p:nvPicPr>
        <p:blipFill>
          <a:blip r:embed="rId6"/>
          <a:stretch>
            <a:fillRect/>
          </a:stretch>
        </p:blipFill>
        <p:spPr>
          <a:xfrm>
            <a:off x="287867" y="4698899"/>
            <a:ext cx="3190875" cy="1076325"/>
          </a:xfrm>
          <a:prstGeom prst="rect">
            <a:avLst/>
          </a:prstGeom>
        </p:spPr>
      </p:pic>
      <p:pic>
        <p:nvPicPr>
          <p:cNvPr id="11" name="Picture 10">
            <a:extLst>
              <a:ext uri="{FF2B5EF4-FFF2-40B4-BE49-F238E27FC236}">
                <a16:creationId xmlns:a16="http://schemas.microsoft.com/office/drawing/2014/main" id="{89974518-F630-42D0-9850-1554821B1336}"/>
              </a:ext>
            </a:extLst>
          </p:cNvPr>
          <p:cNvPicPr>
            <a:picLocks noChangeAspect="1"/>
          </p:cNvPicPr>
          <p:nvPr/>
        </p:nvPicPr>
        <p:blipFill>
          <a:blip r:embed="rId7"/>
          <a:stretch>
            <a:fillRect/>
          </a:stretch>
        </p:blipFill>
        <p:spPr>
          <a:xfrm>
            <a:off x="304800" y="5901230"/>
            <a:ext cx="885825" cy="419100"/>
          </a:xfrm>
          <a:prstGeom prst="rect">
            <a:avLst/>
          </a:prstGeom>
        </p:spPr>
      </p:pic>
    </p:spTree>
    <p:extLst>
      <p:ext uri="{BB962C8B-B14F-4D97-AF65-F5344CB8AC3E}">
        <p14:creationId xmlns:p14="http://schemas.microsoft.com/office/powerpoint/2010/main" val="310506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
            <a:ext cx="8229600" cy="715962"/>
          </a:xfrm>
        </p:spPr>
        <p:txBody>
          <a:bodyPr>
            <a:normAutofit fontScale="90000"/>
          </a:bodyPr>
          <a:lstStyle/>
          <a:p>
            <a:pPr eaLnBrk="1" hangingPunct="1"/>
            <a:r>
              <a:rPr lang="en-US" altLang="en-US" dirty="0">
                <a:ea typeface="ＭＳ Ｐゴシック" pitchFamily="34" charset="-128"/>
              </a:rPr>
              <a:t>Crickets!!!</a:t>
            </a:r>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3820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9703" name="Text Box 7"/>
              <p:cNvSpPr txBox="1">
                <a:spLocks noChangeArrowheads="1"/>
              </p:cNvSpPr>
              <p:nvPr/>
            </p:nvSpPr>
            <p:spPr bwMode="auto">
              <a:xfrm>
                <a:off x="91062" y="4700013"/>
                <a:ext cx="2404826" cy="72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Critical Value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ea typeface="Cambria Math" panose="02040503050406030204" pitchFamily="18" charset="0"/>
                          <a:cs typeface="Arial" charset="0"/>
                        </a:rPr>
                        <m:t>±</m:t>
                      </m:r>
                      <m:sSub>
                        <m:sSubPr>
                          <m:ctrlPr>
                            <a:rPr lang="en-US" altLang="en-US" sz="2000" i="1" dirty="0" smtClean="0">
                              <a:latin typeface="Cambria Math" panose="02040503050406030204" pitchFamily="18" charset="0"/>
                              <a:ea typeface="Cambria Math" panose="02040503050406030204" pitchFamily="18" charset="0"/>
                              <a:cs typeface="Arial" charset="0"/>
                            </a:rPr>
                          </m:ctrlPr>
                        </m:sSubPr>
                        <m:e>
                          <m:r>
                            <a:rPr lang="en-US" altLang="en-US" sz="2000" b="0" i="1" dirty="0" smtClean="0">
                              <a:latin typeface="Cambria Math" panose="02040503050406030204" pitchFamily="18" charset="0"/>
                              <a:ea typeface="Cambria Math" panose="02040503050406030204" pitchFamily="18" charset="0"/>
                              <a:cs typeface="Arial" charset="0"/>
                            </a:rPr>
                            <m:t>𝑡</m:t>
                          </m:r>
                        </m:e>
                        <m:sub>
                          <m:r>
                            <a:rPr lang="en-US" altLang="en-US" sz="2000" b="0" i="1" dirty="0" smtClean="0">
                              <a:latin typeface="Cambria Math" panose="02040503050406030204" pitchFamily="18" charset="0"/>
                              <a:ea typeface="Cambria Math" panose="02040503050406030204" pitchFamily="18" charset="0"/>
                              <a:cs typeface="Arial" charset="0"/>
                            </a:rPr>
                            <m:t>.975, 8−2</m:t>
                          </m:r>
                        </m:sub>
                      </m:sSub>
                      <m:r>
                        <a:rPr lang="en-US" altLang="en-US" sz="2000" b="0" i="1" dirty="0" smtClean="0">
                          <a:latin typeface="Cambria Math" panose="02040503050406030204" pitchFamily="18" charset="0"/>
                          <a:ea typeface="Cambria Math" panose="02040503050406030204" pitchFamily="18" charset="0"/>
                          <a:cs typeface="Arial" charset="0"/>
                        </a:rPr>
                        <m:t>=</m:t>
                      </m:r>
                      <m:r>
                        <a:rPr lang="en-US" altLang="en-US" sz="2000" i="1" dirty="0" smtClean="0">
                          <a:latin typeface="Cambria Math" panose="02040503050406030204" pitchFamily="18" charset="0"/>
                          <a:cs typeface="Arial" charset="0"/>
                        </a:rPr>
                        <m:t>±2.45</m:t>
                      </m:r>
                    </m:oMath>
                  </m:oMathPara>
                </a14:m>
                <a:endParaRPr lang="en-US" altLang="en-US" sz="2000" dirty="0">
                  <a:cs typeface="Arial" charset="0"/>
                </a:endParaRPr>
              </a:p>
            </p:txBody>
          </p:sp>
        </mc:Choice>
        <mc:Fallback xmlns="">
          <p:sp>
            <p:nvSpPr>
              <p:cNvPr id="29703" name="Text Box 7"/>
              <p:cNvSpPr txBox="1">
                <a:spLocks noRot="1" noChangeAspect="1" noMove="1" noResize="1" noEditPoints="1" noAdjustHandles="1" noChangeArrowheads="1" noChangeShapeType="1" noTextEdit="1"/>
              </p:cNvSpPr>
              <p:nvPr/>
            </p:nvSpPr>
            <p:spPr bwMode="auto">
              <a:xfrm>
                <a:off x="91062" y="4700013"/>
                <a:ext cx="2404826" cy="721288"/>
              </a:xfrm>
              <a:prstGeom prst="rect">
                <a:avLst/>
              </a:prstGeom>
              <a:blipFill>
                <a:blip r:embed="rId4"/>
                <a:stretch>
                  <a:fillRect t="-3390" b="-8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9707" name="Text Box 11"/>
          <p:cNvSpPr txBox="1">
            <a:spLocks noChangeArrowheads="1"/>
          </p:cNvSpPr>
          <p:nvPr/>
        </p:nvSpPr>
        <p:spPr bwMode="auto">
          <a:xfrm>
            <a:off x="200378" y="5515556"/>
            <a:ext cx="86868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400" dirty="0"/>
              <a:t>It is estimated that r</a:t>
            </a:r>
            <a:r>
              <a:rPr lang="en-US" altLang="en-US" sz="1400" baseline="30000" dirty="0"/>
              <a:t>2</a:t>
            </a:r>
            <a:r>
              <a:rPr lang="en-US" altLang="en-US" sz="1400" dirty="0"/>
              <a:t> = 76% of the variation in the chirps per minute is explained by the temperature! </a:t>
            </a:r>
          </a:p>
          <a:p>
            <a:pPr algn="ctr" eaLnBrk="1" hangingPunct="1">
              <a:spcBef>
                <a:spcPct val="50000"/>
              </a:spcBef>
              <a:buFontTx/>
              <a:buNone/>
            </a:pPr>
            <a:r>
              <a:rPr lang="en-US" altLang="en-US" sz="1400" dirty="0"/>
              <a:t>We do not know if the temperature was manipulated or just observed, so causation cannot be established, only association.</a:t>
            </a:r>
          </a:p>
          <a:p>
            <a:pPr algn="ctr" eaLnBrk="1" hangingPunct="1">
              <a:spcBef>
                <a:spcPct val="50000"/>
              </a:spcBef>
              <a:buFontTx/>
              <a:buNone/>
            </a:pPr>
            <a:r>
              <a:rPr lang="en-US" altLang="en-US" sz="1400" dirty="0"/>
              <a:t>We do not know how this data was gathered or selected, so we cannot infer to a general population. </a:t>
            </a:r>
          </a:p>
        </p:txBody>
      </p:sp>
      <p:sp>
        <p:nvSpPr>
          <p:cNvPr id="8" name="Text Box 7"/>
          <p:cNvSpPr txBox="1">
            <a:spLocks noChangeArrowheads="1"/>
          </p:cNvSpPr>
          <p:nvPr/>
        </p:nvSpPr>
        <p:spPr bwMode="auto">
          <a:xfrm>
            <a:off x="4724400" y="4159862"/>
            <a:ext cx="43490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There is sufficient evidence at the alpha = .05 level of significance to suggest that the data are linearly correlated (p-value =.0046).</a:t>
            </a:r>
          </a:p>
        </p:txBody>
      </p:sp>
      <mc:AlternateContent xmlns:mc="http://schemas.openxmlformats.org/markup-compatibility/2006" xmlns:a14="http://schemas.microsoft.com/office/drawing/2010/main">
        <mc:Choice Requires="a14">
          <p:sp>
            <p:nvSpPr>
              <p:cNvPr id="12" name="TextBox 11"/>
              <p:cNvSpPr txBox="1"/>
              <p:nvPr/>
            </p:nvSpPr>
            <p:spPr>
              <a:xfrm>
                <a:off x="2530553" y="3624700"/>
                <a:ext cx="1802225" cy="16385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.874</m:t>
                          </m:r>
                          <m:rad>
                            <m:radPr>
                              <m:degHide m:val="on"/>
                              <m:ctrlPr>
                                <a:rPr lang="en-US" b="0" i="1" smtClean="0">
                                  <a:latin typeface="Cambria Math" panose="02040503050406030204" pitchFamily="18" charset="0"/>
                                </a:rPr>
                              </m:ctrlPr>
                            </m:radPr>
                            <m:deg/>
                            <m:e>
                              <m:r>
                                <a:rPr lang="en-US" b="0" i="1" smtClean="0">
                                  <a:latin typeface="Cambria Math"/>
                                </a:rPr>
                                <m:t>8 −2</m:t>
                              </m:r>
                            </m:e>
                          </m:rad>
                        </m:num>
                        <m:den>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.874</m:t>
                                  </m:r>
                                </m:e>
                                <m:sup>
                                  <m:r>
                                    <a:rPr lang="en-US" b="0" i="1" smtClean="0">
                                      <a:latin typeface="Cambria Math"/>
                                    </a:rPr>
                                    <m:t>2</m:t>
                                  </m:r>
                                </m:sup>
                              </m:sSup>
                            </m:e>
                          </m:rad>
                        </m:den>
                      </m:f>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.874</m:t>
                          </m:r>
                          <m:rad>
                            <m:radPr>
                              <m:degHide m:val="on"/>
                              <m:ctrlPr>
                                <a:rPr lang="en-US" b="0" i="1" smtClean="0">
                                  <a:latin typeface="Cambria Math" panose="02040503050406030204" pitchFamily="18" charset="0"/>
                                </a:rPr>
                              </m:ctrlPr>
                            </m:radPr>
                            <m:deg/>
                            <m:e>
                              <m:r>
                                <a:rPr lang="en-US" b="0" i="1" smtClean="0">
                                  <a:latin typeface="Cambria Math"/>
                                </a:rPr>
                                <m:t>6</m:t>
                              </m:r>
                            </m:e>
                          </m:rad>
                        </m:num>
                        <m:den>
                          <m:rad>
                            <m:radPr>
                              <m:degHide m:val="on"/>
                              <m:ctrlPr>
                                <a:rPr lang="en-US" b="0" i="1" smtClean="0">
                                  <a:latin typeface="Cambria Math" panose="02040503050406030204" pitchFamily="18" charset="0"/>
                                </a:rPr>
                              </m:ctrlPr>
                            </m:radPr>
                            <m:deg/>
                            <m:e>
                              <m:r>
                                <a:rPr lang="en-US" b="0" i="1" smtClean="0">
                                  <a:latin typeface="Cambria Math"/>
                                </a:rPr>
                                <m:t>1−.764</m:t>
                              </m:r>
                            </m:e>
                          </m:rad>
                        </m:den>
                      </m:f>
                      <m:r>
                        <a:rPr lang="en-US" b="0" i="1" smtClean="0">
                          <a:latin typeface="Cambria Math"/>
                        </a:rPr>
                        <m:t> </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=4.40</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530553" y="3624700"/>
                <a:ext cx="1802225" cy="1638525"/>
              </a:xfrm>
              <a:prstGeom prst="rect">
                <a:avLst/>
              </a:prstGeom>
              <a:blipFill>
                <a:blip r:embed="rId5"/>
                <a:stretch>
                  <a:fillRect/>
                </a:stretch>
              </a:blipFill>
            </p:spPr>
            <p:txBody>
              <a:bodyPr/>
              <a:lstStyle/>
              <a:p>
                <a:r>
                  <a:rPr lang="en-US">
                    <a:noFill/>
                  </a:rPr>
                  <a:t> </a:t>
                </a:r>
              </a:p>
            </p:txBody>
          </p:sp>
        </mc:Fallback>
      </mc:AlternateContent>
      <p:sp>
        <p:nvSpPr>
          <p:cNvPr id="13" name="TextBox 12"/>
          <p:cNvSpPr txBox="1"/>
          <p:nvPr/>
        </p:nvSpPr>
        <p:spPr>
          <a:xfrm>
            <a:off x="2398099" y="5148807"/>
            <a:ext cx="2145679" cy="369332"/>
          </a:xfrm>
          <a:prstGeom prst="rect">
            <a:avLst/>
          </a:prstGeom>
          <a:noFill/>
        </p:spPr>
        <p:txBody>
          <a:bodyPr wrap="square" rtlCol="0">
            <a:spAutoFit/>
          </a:bodyPr>
          <a:lstStyle/>
          <a:p>
            <a:pPr algn="ctr"/>
            <a:r>
              <a:rPr lang="en-US" dirty="0"/>
              <a:t>p-value =.0046 </a:t>
            </a:r>
          </a:p>
        </p:txBody>
      </p:sp>
      <p:sp>
        <p:nvSpPr>
          <p:cNvPr id="11" name="TextBox 10"/>
          <p:cNvSpPr txBox="1"/>
          <p:nvPr/>
        </p:nvSpPr>
        <p:spPr>
          <a:xfrm>
            <a:off x="4724400" y="3635165"/>
            <a:ext cx="2145679" cy="369332"/>
          </a:xfrm>
          <a:prstGeom prst="rect">
            <a:avLst/>
          </a:prstGeom>
          <a:noFill/>
        </p:spPr>
        <p:txBody>
          <a:bodyPr wrap="square" rtlCol="0">
            <a:spAutoFit/>
          </a:bodyPr>
          <a:lstStyle/>
          <a:p>
            <a:pPr algn="ctr"/>
            <a:r>
              <a:rPr lang="en-US" dirty="0"/>
              <a:t>Reject Ho</a:t>
            </a:r>
          </a:p>
        </p:txBody>
      </p:sp>
      <p:pic>
        <p:nvPicPr>
          <p:cNvPr id="2" name="Picture 1"/>
          <p:cNvPicPr>
            <a:picLocks noChangeAspect="1"/>
          </p:cNvPicPr>
          <p:nvPr/>
        </p:nvPicPr>
        <p:blipFill>
          <a:blip r:embed="rId6"/>
          <a:stretch>
            <a:fillRect/>
          </a:stretch>
        </p:blipFill>
        <p:spPr>
          <a:xfrm>
            <a:off x="404960" y="3641150"/>
            <a:ext cx="1406832" cy="962025"/>
          </a:xfrm>
          <a:prstGeom prst="rect">
            <a:avLst/>
          </a:prstGeom>
        </p:spPr>
      </p:pic>
    </p:spTree>
    <p:extLst>
      <p:ext uri="{BB962C8B-B14F-4D97-AF65-F5344CB8AC3E}">
        <p14:creationId xmlns:p14="http://schemas.microsoft.com/office/powerpoint/2010/main" val="26739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703"/>
                                        </p:tgtEl>
                                        <p:attrNameLst>
                                          <p:attrName>style.visibility</p:attrName>
                                        </p:attrNameLst>
                                      </p:cBhvr>
                                      <p:to>
                                        <p:strVal val="visible"/>
                                      </p:to>
                                    </p:set>
                                    <p:anim calcmode="lin" valueType="num">
                                      <p:cBhvr additive="base">
                                        <p:cTn id="12" dur="500" fill="hold"/>
                                        <p:tgtEl>
                                          <p:spTgt spid="29703"/>
                                        </p:tgtEl>
                                        <p:attrNameLst>
                                          <p:attrName>ppt_x</p:attrName>
                                        </p:attrNameLst>
                                      </p:cBhvr>
                                      <p:tavLst>
                                        <p:tav tm="0">
                                          <p:val>
                                            <p:strVal val="#ppt_x"/>
                                          </p:val>
                                        </p:tav>
                                        <p:tav tm="100000">
                                          <p:val>
                                            <p:strVal val="#ppt_x"/>
                                          </p:val>
                                        </p:tav>
                                      </p:tavLst>
                                    </p:anim>
                                    <p:anim calcmode="lin" valueType="num">
                                      <p:cBhvr additive="base">
                                        <p:cTn id="13"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707"/>
                                        </p:tgtEl>
                                        <p:attrNameLst>
                                          <p:attrName>style.visibility</p:attrName>
                                        </p:attrNameLst>
                                      </p:cBhvr>
                                      <p:to>
                                        <p:strVal val="visible"/>
                                      </p:to>
                                    </p:set>
                                    <p:anim calcmode="lin" valueType="num">
                                      <p:cBhvr additive="base">
                                        <p:cTn id="39" dur="500" fill="hold"/>
                                        <p:tgtEl>
                                          <p:spTgt spid="29707"/>
                                        </p:tgtEl>
                                        <p:attrNameLst>
                                          <p:attrName>ppt_x</p:attrName>
                                        </p:attrNameLst>
                                      </p:cBhvr>
                                      <p:tavLst>
                                        <p:tav tm="0">
                                          <p:val>
                                            <p:strVal val="#ppt_x"/>
                                          </p:val>
                                        </p:tav>
                                        <p:tav tm="100000">
                                          <p:val>
                                            <p:strVal val="#ppt_x"/>
                                          </p:val>
                                        </p:tav>
                                      </p:tavLst>
                                    </p:anim>
                                    <p:anim calcmode="lin" valueType="num">
                                      <p:cBhvr additive="base">
                                        <p:cTn id="40" dur="500" fill="hold"/>
                                        <p:tgtEl>
                                          <p:spTgt spid="297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P spid="29707" grpId="0"/>
      <p:bldP spid="12" grpId="0"/>
      <p:bldP spid="13" grpId="0"/>
      <p:bldP spid="11"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Marathon</a:t>
            </a:r>
          </a:p>
        </p:txBody>
      </p:sp>
      <p:pic>
        <p:nvPicPr>
          <p:cNvPr id="6" name="Picture 5"/>
          <p:cNvPicPr>
            <a:picLocks noChangeAspect="1"/>
          </p:cNvPicPr>
          <p:nvPr/>
        </p:nvPicPr>
        <p:blipFill>
          <a:blip r:embed="rId2"/>
          <a:stretch>
            <a:fillRect/>
          </a:stretch>
        </p:blipFill>
        <p:spPr>
          <a:xfrm>
            <a:off x="304800" y="1295400"/>
            <a:ext cx="2895600" cy="3143352"/>
          </a:xfrm>
          <a:prstGeom prst="rect">
            <a:avLst/>
          </a:prstGeom>
        </p:spPr>
      </p:pic>
      <p:grpSp>
        <p:nvGrpSpPr>
          <p:cNvPr id="4" name="Group 3"/>
          <p:cNvGrpSpPr/>
          <p:nvPr/>
        </p:nvGrpSpPr>
        <p:grpSpPr>
          <a:xfrm>
            <a:off x="4700345" y="1295400"/>
            <a:ext cx="4114800" cy="2369772"/>
            <a:chOff x="4114800" y="2590800"/>
            <a:chExt cx="4486275" cy="3055572"/>
          </a:xfrm>
        </p:grpSpPr>
        <p:pic>
          <p:nvPicPr>
            <p:cNvPr id="3" name="Picture 2"/>
            <p:cNvPicPr>
              <a:picLocks noChangeAspect="1"/>
            </p:cNvPicPr>
            <p:nvPr/>
          </p:nvPicPr>
          <p:blipFill>
            <a:blip r:embed="rId3"/>
            <a:stretch>
              <a:fillRect/>
            </a:stretch>
          </p:blipFill>
          <p:spPr>
            <a:xfrm>
              <a:off x="4114800" y="2590800"/>
              <a:ext cx="4486275" cy="3055572"/>
            </a:xfrm>
            <a:prstGeom prst="rect">
              <a:avLst/>
            </a:prstGeom>
          </p:spPr>
        </p:pic>
        <p:sp>
          <p:nvSpPr>
            <p:cNvPr id="5" name="Rectangle 4"/>
            <p:cNvSpPr/>
            <p:nvPr/>
          </p:nvSpPr>
          <p:spPr>
            <a:xfrm>
              <a:off x="5991626" y="5181600"/>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63578" y="4724400"/>
              <a:ext cx="732622" cy="35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a:stretch>
            <a:fillRect/>
          </a:stretch>
        </p:blipFill>
        <p:spPr>
          <a:xfrm>
            <a:off x="4700345" y="3725034"/>
            <a:ext cx="3733800" cy="2823541"/>
          </a:xfrm>
          <a:prstGeom prst="rect">
            <a:avLst/>
          </a:prstGeom>
        </p:spPr>
      </p:pic>
      <p:pic>
        <p:nvPicPr>
          <p:cNvPr id="9" name="Picture 8"/>
          <p:cNvPicPr>
            <a:picLocks noChangeAspect="1"/>
          </p:cNvPicPr>
          <p:nvPr/>
        </p:nvPicPr>
        <p:blipFill>
          <a:blip r:embed="rId5"/>
          <a:stretch>
            <a:fillRect/>
          </a:stretch>
        </p:blipFill>
        <p:spPr>
          <a:xfrm>
            <a:off x="304800" y="4519013"/>
            <a:ext cx="3244467" cy="629080"/>
          </a:xfrm>
          <a:prstGeom prst="rect">
            <a:avLst/>
          </a:prstGeom>
        </p:spPr>
      </p:pic>
      <p:pic>
        <p:nvPicPr>
          <p:cNvPr id="10" name="Picture 9">
            <a:extLst>
              <a:ext uri="{FF2B5EF4-FFF2-40B4-BE49-F238E27FC236}">
                <a16:creationId xmlns:a16="http://schemas.microsoft.com/office/drawing/2014/main" id="{5ACC0567-730D-499B-A467-97FC196ABA8E}"/>
              </a:ext>
            </a:extLst>
          </p:cNvPr>
          <p:cNvPicPr>
            <a:picLocks noChangeAspect="1"/>
          </p:cNvPicPr>
          <p:nvPr/>
        </p:nvPicPr>
        <p:blipFill>
          <a:blip r:embed="rId6"/>
          <a:stretch>
            <a:fillRect/>
          </a:stretch>
        </p:blipFill>
        <p:spPr>
          <a:xfrm>
            <a:off x="304800" y="5197494"/>
            <a:ext cx="3190875" cy="1076325"/>
          </a:xfrm>
          <a:prstGeom prst="rect">
            <a:avLst/>
          </a:prstGeom>
        </p:spPr>
      </p:pic>
      <p:pic>
        <p:nvPicPr>
          <p:cNvPr id="11" name="Picture 10">
            <a:extLst>
              <a:ext uri="{FF2B5EF4-FFF2-40B4-BE49-F238E27FC236}">
                <a16:creationId xmlns:a16="http://schemas.microsoft.com/office/drawing/2014/main" id="{56287964-0986-41B9-B648-AE04BE4D3C0D}"/>
              </a:ext>
            </a:extLst>
          </p:cNvPr>
          <p:cNvPicPr>
            <a:picLocks noChangeAspect="1"/>
          </p:cNvPicPr>
          <p:nvPr/>
        </p:nvPicPr>
        <p:blipFill>
          <a:blip r:embed="rId7"/>
          <a:stretch>
            <a:fillRect/>
          </a:stretch>
        </p:blipFill>
        <p:spPr>
          <a:xfrm>
            <a:off x="304800" y="6289353"/>
            <a:ext cx="885825" cy="419100"/>
          </a:xfrm>
          <a:prstGeom prst="rect">
            <a:avLst/>
          </a:prstGeom>
        </p:spPr>
      </p:pic>
    </p:spTree>
    <p:extLst>
      <p:ext uri="{BB962C8B-B14F-4D97-AF65-F5344CB8AC3E}">
        <p14:creationId xmlns:p14="http://schemas.microsoft.com/office/powerpoint/2010/main" val="136136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715962"/>
          </a:xfrm>
        </p:spPr>
        <p:txBody>
          <a:bodyPr>
            <a:normAutofit fontScale="90000"/>
          </a:bodyPr>
          <a:lstStyle/>
          <a:p>
            <a:pPr eaLnBrk="1" hangingPunct="1"/>
            <a:r>
              <a:rPr lang="en-US" altLang="en-US" dirty="0">
                <a:ea typeface="ＭＳ Ｐゴシック" pitchFamily="34" charset="-128"/>
              </a:rPr>
              <a:t>Marathons!!!</a:t>
            </a:r>
          </a:p>
        </p:txBody>
      </p:sp>
      <p:pic>
        <p:nvPicPr>
          <p:cNvPr id="2150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2296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0727" name="Text Box 7"/>
              <p:cNvSpPr txBox="1">
                <a:spLocks noChangeArrowheads="1"/>
              </p:cNvSpPr>
              <p:nvPr/>
            </p:nvSpPr>
            <p:spPr bwMode="auto">
              <a:xfrm>
                <a:off x="76200" y="4600237"/>
                <a:ext cx="2454010" cy="721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2000" dirty="0"/>
                  <a:t>Critical Value</a:t>
                </a:r>
              </a:p>
              <a:p>
                <a:pPr algn="ctr" eaLnBrk="1" hangingPunct="1">
                  <a:spcBef>
                    <a:spcPct val="50000"/>
                  </a:spcBef>
                  <a:buFontTx/>
                  <a:buNone/>
                </a:pPr>
                <a14:m>
                  <m:oMathPara xmlns:m="http://schemas.openxmlformats.org/officeDocument/2006/math">
                    <m:oMathParaPr>
                      <m:jc m:val="centerGroup"/>
                    </m:oMathParaPr>
                    <m:oMath xmlns:m="http://schemas.openxmlformats.org/officeDocument/2006/math">
                      <m:r>
                        <a:rPr lang="en-US" altLang="en-US" sz="2000" b="0" i="1" dirty="0" smtClean="0">
                          <a:latin typeface="Cambria Math" panose="02040503050406030204" pitchFamily="18" charset="0"/>
                          <a:ea typeface="Cambria Math" panose="02040503050406030204" pitchFamily="18" charset="0"/>
                          <a:cs typeface="Arial" charset="0"/>
                        </a:rPr>
                        <m:t>±</m:t>
                      </m:r>
                      <m:sSub>
                        <m:sSubPr>
                          <m:ctrlPr>
                            <a:rPr lang="en-US" altLang="en-US" sz="2000" b="0" i="1" dirty="0" smtClean="0">
                              <a:latin typeface="Cambria Math" panose="02040503050406030204" pitchFamily="18" charset="0"/>
                              <a:ea typeface="Cambria Math" panose="02040503050406030204" pitchFamily="18" charset="0"/>
                              <a:cs typeface="Arial" charset="0"/>
                            </a:rPr>
                          </m:ctrlPr>
                        </m:sSubPr>
                        <m:e>
                          <m:r>
                            <a:rPr lang="en-US" altLang="en-US" sz="2000" b="0" i="1" dirty="0" smtClean="0">
                              <a:latin typeface="Cambria Math" panose="02040503050406030204" pitchFamily="18" charset="0"/>
                              <a:ea typeface="Cambria Math" panose="02040503050406030204" pitchFamily="18" charset="0"/>
                              <a:cs typeface="Arial" charset="0"/>
                            </a:rPr>
                            <m:t>𝑡</m:t>
                          </m:r>
                        </m:e>
                        <m:sub>
                          <m:r>
                            <a:rPr lang="en-US" altLang="en-US" sz="2000" b="0" i="1" dirty="0" smtClean="0">
                              <a:latin typeface="Cambria Math" panose="02040503050406030204" pitchFamily="18" charset="0"/>
                              <a:ea typeface="Cambria Math" panose="02040503050406030204" pitchFamily="18" charset="0"/>
                              <a:cs typeface="Arial" charset="0"/>
                            </a:rPr>
                            <m:t>.975, 8−2</m:t>
                          </m:r>
                        </m:sub>
                      </m:sSub>
                      <m:r>
                        <a:rPr lang="en-US" altLang="en-US" sz="2000" b="0" i="1" dirty="0" smtClean="0">
                          <a:latin typeface="Cambria Math" panose="02040503050406030204" pitchFamily="18" charset="0"/>
                          <a:cs typeface="Arial" charset="0"/>
                        </a:rPr>
                        <m:t>=</m:t>
                      </m:r>
                      <m:r>
                        <a:rPr lang="en-US" altLang="en-US" sz="2000" i="1" dirty="0" smtClean="0">
                          <a:latin typeface="Cambria Math" panose="02040503050406030204" pitchFamily="18" charset="0"/>
                          <a:cs typeface="Arial" charset="0"/>
                        </a:rPr>
                        <m:t>±2.45</m:t>
                      </m:r>
                    </m:oMath>
                  </m:oMathPara>
                </a14:m>
                <a:endParaRPr lang="en-US" altLang="en-US" sz="2000" dirty="0">
                  <a:cs typeface="Arial" charset="0"/>
                </a:endParaRPr>
              </a:p>
            </p:txBody>
          </p:sp>
        </mc:Choice>
        <mc:Fallback xmlns="">
          <p:sp>
            <p:nvSpPr>
              <p:cNvPr id="30727" name="Text Box 7"/>
              <p:cNvSpPr txBox="1">
                <a:spLocks noRot="1" noChangeAspect="1" noMove="1" noResize="1" noEditPoints="1" noAdjustHandles="1" noChangeArrowheads="1" noChangeShapeType="1" noTextEdit="1"/>
              </p:cNvSpPr>
              <p:nvPr/>
            </p:nvSpPr>
            <p:spPr bwMode="auto">
              <a:xfrm>
                <a:off x="76200" y="4600237"/>
                <a:ext cx="2454010" cy="721288"/>
              </a:xfrm>
              <a:prstGeom prst="rect">
                <a:avLst/>
              </a:prstGeom>
              <a:blipFill>
                <a:blip r:embed="rId3"/>
                <a:stretch>
                  <a:fillRect t="-4237" b="-8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0730" name="Text Box 10"/>
          <p:cNvSpPr txBox="1">
            <a:spLocks noChangeArrowheads="1"/>
          </p:cNvSpPr>
          <p:nvPr/>
        </p:nvSpPr>
        <p:spPr bwMode="auto">
          <a:xfrm>
            <a:off x="191911" y="5486400"/>
            <a:ext cx="86868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Only about  r</a:t>
            </a:r>
            <a:r>
              <a:rPr lang="en-US" altLang="en-US" sz="1800" baseline="30000" dirty="0"/>
              <a:t>2</a:t>
            </a:r>
            <a:r>
              <a:rPr lang="en-US" altLang="en-US" sz="1800" dirty="0"/>
              <a:t> = 3% of the variation in the winning time is explained by the temperature! </a:t>
            </a:r>
          </a:p>
          <a:p>
            <a:pPr algn="ctr" eaLnBrk="1" hangingPunct="1">
              <a:spcBef>
                <a:spcPct val="50000"/>
              </a:spcBef>
              <a:buFontTx/>
              <a:buNone/>
            </a:pPr>
            <a:r>
              <a:rPr lang="en-US" altLang="en-US" sz="1800" dirty="0"/>
              <a:t>The results are not significant, so there is no reason to discuss inference to a larger population or causality.  </a:t>
            </a:r>
          </a:p>
        </p:txBody>
      </p:sp>
      <p:sp>
        <p:nvSpPr>
          <p:cNvPr id="8" name="Text Box 7"/>
          <p:cNvSpPr txBox="1">
            <a:spLocks noChangeArrowheads="1"/>
          </p:cNvSpPr>
          <p:nvPr/>
        </p:nvSpPr>
        <p:spPr bwMode="auto">
          <a:xfrm>
            <a:off x="4366768" y="3898900"/>
            <a:ext cx="454863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50000"/>
              </a:spcBef>
              <a:buFontTx/>
              <a:buNone/>
            </a:pPr>
            <a:r>
              <a:rPr lang="en-US" altLang="en-US" sz="1800" dirty="0"/>
              <a:t>There is not sufficient evidence at the alpha = .05 level of significance to suggest that the data are linearly correlated (p-value = .6642).</a:t>
            </a:r>
          </a:p>
        </p:txBody>
      </p:sp>
      <mc:AlternateContent xmlns:mc="http://schemas.openxmlformats.org/markup-compatibility/2006" xmlns:a14="http://schemas.microsoft.com/office/drawing/2010/main">
        <mc:Choice Requires="a14">
          <p:sp>
            <p:nvSpPr>
              <p:cNvPr id="14" name="TextBox 13"/>
              <p:cNvSpPr txBox="1"/>
              <p:nvPr/>
            </p:nvSpPr>
            <p:spPr>
              <a:xfrm>
                <a:off x="2381527" y="3543075"/>
                <a:ext cx="1802225" cy="16385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.183</m:t>
                          </m:r>
                          <m:rad>
                            <m:radPr>
                              <m:degHide m:val="on"/>
                              <m:ctrlPr>
                                <a:rPr lang="en-US" b="0" i="1" smtClean="0">
                                  <a:latin typeface="Cambria Math" panose="02040503050406030204" pitchFamily="18" charset="0"/>
                                </a:rPr>
                              </m:ctrlPr>
                            </m:radPr>
                            <m:deg/>
                            <m:e>
                              <m:r>
                                <a:rPr lang="en-US" b="0" i="1" smtClean="0">
                                  <a:latin typeface="Cambria Math"/>
                                </a:rPr>
                                <m:t>8 −2</m:t>
                              </m:r>
                            </m:e>
                          </m:rad>
                        </m:num>
                        <m:den>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.183</m:t>
                                  </m:r>
                                </m:e>
                                <m:sup>
                                  <m:r>
                                    <a:rPr lang="en-US" b="0" i="1" smtClean="0">
                                      <a:latin typeface="Cambria Math"/>
                                    </a:rPr>
                                    <m:t>2</m:t>
                                  </m:r>
                                </m:sup>
                              </m:sSup>
                            </m:e>
                          </m:rad>
                        </m:den>
                      </m:f>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.183</m:t>
                          </m:r>
                          <m:rad>
                            <m:radPr>
                              <m:degHide m:val="on"/>
                              <m:ctrlPr>
                                <a:rPr lang="en-US" b="0" i="1" smtClean="0">
                                  <a:latin typeface="Cambria Math" panose="02040503050406030204" pitchFamily="18" charset="0"/>
                                </a:rPr>
                              </m:ctrlPr>
                            </m:radPr>
                            <m:deg/>
                            <m:e>
                              <m:r>
                                <a:rPr lang="en-US" b="0" i="1" smtClean="0">
                                  <a:latin typeface="Cambria Math"/>
                                </a:rPr>
                                <m:t>6</m:t>
                              </m:r>
                            </m:e>
                          </m:rad>
                        </m:num>
                        <m:den>
                          <m:rad>
                            <m:radPr>
                              <m:degHide m:val="on"/>
                              <m:ctrlPr>
                                <a:rPr lang="en-US" b="0" i="1" smtClean="0">
                                  <a:latin typeface="Cambria Math" panose="02040503050406030204" pitchFamily="18" charset="0"/>
                                </a:rPr>
                              </m:ctrlPr>
                            </m:radPr>
                            <m:deg/>
                            <m:e>
                              <m:r>
                                <a:rPr lang="en-US" b="0" i="1" smtClean="0">
                                  <a:latin typeface="Cambria Math"/>
                                </a:rPr>
                                <m:t>1−.033</m:t>
                              </m:r>
                            </m:e>
                          </m:rad>
                        </m:den>
                      </m:f>
                      <m:r>
                        <a:rPr lang="en-US" b="0" i="1" smtClean="0">
                          <a:latin typeface="Cambria Math"/>
                        </a:rPr>
                        <m:t> </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a:rPr>
                        <m:t>=.4563</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381527" y="3543075"/>
                <a:ext cx="1802225" cy="1638525"/>
              </a:xfrm>
              <a:prstGeom prst="rect">
                <a:avLst/>
              </a:prstGeom>
              <a:blipFill>
                <a:blip r:embed="rId4"/>
                <a:stretch>
                  <a:fillRect/>
                </a:stretch>
              </a:blipFill>
            </p:spPr>
            <p:txBody>
              <a:bodyPr/>
              <a:lstStyle/>
              <a:p>
                <a:r>
                  <a:rPr lang="en-US">
                    <a:noFill/>
                  </a:rPr>
                  <a:t> </a:t>
                </a:r>
              </a:p>
            </p:txBody>
          </p:sp>
        </mc:Fallback>
      </mc:AlternateContent>
      <p:sp>
        <p:nvSpPr>
          <p:cNvPr id="15" name="TextBox 14"/>
          <p:cNvSpPr txBox="1"/>
          <p:nvPr/>
        </p:nvSpPr>
        <p:spPr>
          <a:xfrm>
            <a:off x="2198511" y="5155168"/>
            <a:ext cx="2145679" cy="369332"/>
          </a:xfrm>
          <a:prstGeom prst="rect">
            <a:avLst/>
          </a:prstGeom>
          <a:noFill/>
        </p:spPr>
        <p:txBody>
          <a:bodyPr wrap="square" rtlCol="0">
            <a:spAutoFit/>
          </a:bodyPr>
          <a:lstStyle/>
          <a:p>
            <a:pPr algn="ctr"/>
            <a:r>
              <a:rPr lang="en-US" dirty="0"/>
              <a:t>p-value =.6642 </a:t>
            </a:r>
          </a:p>
        </p:txBody>
      </p:sp>
      <p:sp>
        <p:nvSpPr>
          <p:cNvPr id="11" name="TextBox 10"/>
          <p:cNvSpPr txBox="1"/>
          <p:nvPr/>
        </p:nvSpPr>
        <p:spPr>
          <a:xfrm>
            <a:off x="4096581" y="3602038"/>
            <a:ext cx="2145679" cy="369332"/>
          </a:xfrm>
          <a:prstGeom prst="rect">
            <a:avLst/>
          </a:prstGeom>
          <a:noFill/>
        </p:spPr>
        <p:txBody>
          <a:bodyPr wrap="square" rtlCol="0">
            <a:spAutoFit/>
          </a:bodyPr>
          <a:lstStyle/>
          <a:p>
            <a:pPr algn="ctr"/>
            <a:r>
              <a:rPr lang="en-US" dirty="0"/>
              <a:t>FTR Ho</a:t>
            </a:r>
          </a:p>
        </p:txBody>
      </p:sp>
      <p:pic>
        <p:nvPicPr>
          <p:cNvPr id="2" name="Picture 1"/>
          <p:cNvPicPr>
            <a:picLocks noChangeAspect="1"/>
          </p:cNvPicPr>
          <p:nvPr/>
        </p:nvPicPr>
        <p:blipFill>
          <a:blip r:embed="rId5"/>
          <a:stretch>
            <a:fillRect/>
          </a:stretch>
        </p:blipFill>
        <p:spPr>
          <a:xfrm>
            <a:off x="434496" y="3683000"/>
            <a:ext cx="1356758" cy="847361"/>
          </a:xfrm>
          <a:prstGeom prst="rect">
            <a:avLst/>
          </a:prstGeom>
        </p:spPr>
      </p:pic>
    </p:spTree>
    <p:extLst>
      <p:ext uri="{BB962C8B-B14F-4D97-AF65-F5344CB8AC3E}">
        <p14:creationId xmlns:p14="http://schemas.microsoft.com/office/powerpoint/2010/main" val="39928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0727"/>
                                        </p:tgtEl>
                                        <p:attrNameLst>
                                          <p:attrName>style.visibility</p:attrName>
                                        </p:attrNameLst>
                                      </p:cBhvr>
                                      <p:to>
                                        <p:strVal val="visible"/>
                                      </p:to>
                                    </p:set>
                                    <p:anim calcmode="lin" valueType="num">
                                      <p:cBhvr additive="base">
                                        <p:cTn id="12" dur="500" fill="hold"/>
                                        <p:tgtEl>
                                          <p:spTgt spid="30727"/>
                                        </p:tgtEl>
                                        <p:attrNameLst>
                                          <p:attrName>ppt_x</p:attrName>
                                        </p:attrNameLst>
                                      </p:cBhvr>
                                      <p:tavLst>
                                        <p:tav tm="0">
                                          <p:val>
                                            <p:strVal val="#ppt_x"/>
                                          </p:val>
                                        </p:tav>
                                        <p:tav tm="100000">
                                          <p:val>
                                            <p:strVal val="#ppt_x"/>
                                          </p:val>
                                        </p:tav>
                                      </p:tavLst>
                                    </p:anim>
                                    <p:anim calcmode="lin" valueType="num">
                                      <p:cBhvr additive="base">
                                        <p:cTn id="13" dur="500" fill="hold"/>
                                        <p:tgtEl>
                                          <p:spTgt spid="3072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0730"/>
                                        </p:tgtEl>
                                        <p:attrNameLst>
                                          <p:attrName>style.visibility</p:attrName>
                                        </p:attrNameLst>
                                      </p:cBhvr>
                                      <p:to>
                                        <p:strVal val="visible"/>
                                      </p:to>
                                    </p:set>
                                    <p:anim calcmode="lin" valueType="num">
                                      <p:cBhvr additive="base">
                                        <p:cTn id="39" dur="500" fill="hold"/>
                                        <p:tgtEl>
                                          <p:spTgt spid="30730"/>
                                        </p:tgtEl>
                                        <p:attrNameLst>
                                          <p:attrName>ppt_x</p:attrName>
                                        </p:attrNameLst>
                                      </p:cBhvr>
                                      <p:tavLst>
                                        <p:tav tm="0">
                                          <p:val>
                                            <p:strVal val="#ppt_x"/>
                                          </p:val>
                                        </p:tav>
                                        <p:tav tm="100000">
                                          <p:val>
                                            <p:strVal val="#ppt_x"/>
                                          </p:val>
                                        </p:tav>
                                      </p:tavLst>
                                    </p:anim>
                                    <p:anim calcmode="lin" valueType="num">
                                      <p:cBhvr additive="base">
                                        <p:cTn id="40" dur="500" fill="hold"/>
                                        <p:tgtEl>
                                          <p:spTgt spid="307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p:bldP spid="30730" grpId="0"/>
      <p:bldP spid="14" grpId="0"/>
      <p:bldP spid="15" grpId="0"/>
      <p:bldP spid="11"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ea typeface="ＭＳ Ｐゴシック" pitchFamily="34" charset="-128"/>
              </a:rPr>
              <a:t>We can use our </a:t>
            </a:r>
            <a:r>
              <a:rPr lang="en-US" altLang="en-US" dirty="0" err="1">
                <a:ea typeface="ＭＳ Ｐゴシック" pitchFamily="34" charset="-128"/>
              </a:rPr>
              <a:t>Calcs</a:t>
            </a:r>
            <a:r>
              <a:rPr lang="en-US" altLang="en-US" dirty="0">
                <a:ea typeface="ＭＳ Ｐゴシック" pitchFamily="34" charset="-128"/>
              </a:rPr>
              <a:t>!!!</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96398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3505200" y="5867400"/>
            <a:ext cx="5715000" cy="708025"/>
            <a:chOff x="3733800" y="5867400"/>
            <a:chExt cx="4999704" cy="707886"/>
          </a:xfrm>
        </p:grpSpPr>
        <p:sp>
          <p:nvSpPr>
            <p:cNvPr id="12296" name="TextBox 4"/>
            <p:cNvSpPr txBox="1">
              <a:spLocks noChangeArrowheads="1"/>
            </p:cNvSpPr>
            <p:nvPr/>
          </p:nvSpPr>
          <p:spPr bwMode="auto">
            <a:xfrm>
              <a:off x="4694904" y="5867400"/>
              <a:ext cx="403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ea typeface="ＭＳ Ｐゴシック" pitchFamily="34" charset="-128"/>
                </a:defRPr>
              </a:lvl1pPr>
              <a:lvl2pPr marL="37931725" indent="-37474525" eaLnBrk="0" hangingPunct="0">
                <a:spcBef>
                  <a:spcPct val="20000"/>
                </a:spcBef>
                <a:buChar char="–"/>
                <a:defRPr sz="2800">
                  <a:solidFill>
                    <a:schemeClr val="tx1"/>
                  </a:solidFill>
                  <a:latin typeface="Arial" charset="0"/>
                  <a:ea typeface="ＭＳ Ｐゴシック" pitchFamily="34" charset="-128"/>
                </a:defRPr>
              </a:lvl2pPr>
              <a:lvl3pPr marL="1143000" indent="-228600" eaLnBrk="0" hangingPunct="0">
                <a:spcBef>
                  <a:spcPct val="20000"/>
                </a:spcBef>
                <a:buChar char="•"/>
                <a:defRPr sz="2400">
                  <a:solidFill>
                    <a:schemeClr val="tx1"/>
                  </a:solidFill>
                  <a:latin typeface="Arial" charset="0"/>
                  <a:ea typeface="ＭＳ Ｐゴシック" pitchFamily="34" charset="-128"/>
                </a:defRPr>
              </a:lvl3pPr>
              <a:lvl4pPr marL="1600200" indent="-228600" eaLnBrk="0" hangingPunct="0">
                <a:spcBef>
                  <a:spcPct val="20000"/>
                </a:spcBef>
                <a:buChar char="–"/>
                <a:defRPr sz="2000">
                  <a:solidFill>
                    <a:schemeClr val="tx1"/>
                  </a:solidFill>
                  <a:latin typeface="Arial" charset="0"/>
                  <a:ea typeface="ＭＳ Ｐゴシック" pitchFamily="34" charset="-128"/>
                </a:defRPr>
              </a:lvl4pPr>
              <a:lvl5pPr marL="2057400" indent="-228600" eaLnBrk="0" hangingPunct="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2000" b="1"/>
                <a:t>There’s our correlation coefficient!!!</a:t>
              </a:r>
            </a:p>
          </p:txBody>
        </p:sp>
        <p:sp>
          <p:nvSpPr>
            <p:cNvPr id="6" name="Left Arrow 5"/>
            <p:cNvSpPr/>
            <p:nvPr/>
          </p:nvSpPr>
          <p:spPr>
            <a:xfrm>
              <a:off x="3733800" y="5913429"/>
              <a:ext cx="838839" cy="3047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2293" name="TextBox 2"/>
          <p:cNvSpPr txBox="1">
            <a:spLocks noChangeArrowheads="1"/>
          </p:cNvSpPr>
          <p:nvPr/>
        </p:nvSpPr>
        <p:spPr bwMode="auto">
          <a:xfrm>
            <a:off x="5981700" y="1981200"/>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2400" b="1"/>
              <a:t>STAT</a:t>
            </a:r>
          </a:p>
        </p:txBody>
      </p:sp>
      <p:sp>
        <p:nvSpPr>
          <p:cNvPr id="12294" name="TextBox 7"/>
          <p:cNvSpPr txBox="1">
            <a:spLocks noChangeArrowheads="1"/>
          </p:cNvSpPr>
          <p:nvPr/>
        </p:nvSpPr>
        <p:spPr bwMode="auto">
          <a:xfrm>
            <a:off x="5867400" y="2590800"/>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2400" b="1"/>
              <a:t>TESTS</a:t>
            </a:r>
          </a:p>
        </p:txBody>
      </p:sp>
      <p:sp>
        <p:nvSpPr>
          <p:cNvPr id="12295" name="TextBox 8"/>
          <p:cNvSpPr txBox="1">
            <a:spLocks noChangeArrowheads="1"/>
          </p:cNvSpPr>
          <p:nvPr/>
        </p:nvSpPr>
        <p:spPr bwMode="auto">
          <a:xfrm>
            <a:off x="5105400" y="3195638"/>
            <a:ext cx="2819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2400" b="1"/>
              <a:t>LinRegTTest</a:t>
            </a:r>
          </a:p>
        </p:txBody>
      </p:sp>
      <p:pic>
        <p:nvPicPr>
          <p:cNvPr id="3" name="Picture 2">
            <a:extLst>
              <a:ext uri="{FF2B5EF4-FFF2-40B4-BE49-F238E27FC236}">
                <a16:creationId xmlns:a16="http://schemas.microsoft.com/office/drawing/2014/main" id="{FF33DA62-2B48-4E0E-A5B2-2D2F83F9179F}"/>
              </a:ext>
            </a:extLst>
          </p:cNvPr>
          <p:cNvPicPr>
            <a:picLocks noChangeAspect="1"/>
          </p:cNvPicPr>
          <p:nvPr/>
        </p:nvPicPr>
        <p:blipFill>
          <a:blip r:embed="rId3"/>
          <a:stretch>
            <a:fillRect/>
          </a:stretch>
        </p:blipFill>
        <p:spPr>
          <a:xfrm>
            <a:off x="1523736" y="1714351"/>
            <a:ext cx="6096528" cy="3429297"/>
          </a:xfrm>
          <a:prstGeom prst="rect">
            <a:avLst/>
          </a:prstGeom>
        </p:spPr>
      </p:pic>
    </p:spTree>
    <p:extLst>
      <p:ext uri="{BB962C8B-B14F-4D97-AF65-F5344CB8AC3E}">
        <p14:creationId xmlns:p14="http://schemas.microsoft.com/office/powerpoint/2010/main" val="2505861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0" fill="hold"/>
                                        <p:tgtEl>
                                          <p:spTgt spid="2"/>
                                        </p:tgtEl>
                                        <p:attrNameLst>
                                          <p:attrName>ppt_w</p:attrName>
                                        </p:attrNameLst>
                                      </p:cBhvr>
                                      <p:tavLst>
                                        <p:tav tm="0">
                                          <p:val>
                                            <p:fltVal val="0"/>
                                          </p:val>
                                        </p:tav>
                                        <p:tav tm="100000">
                                          <p:val>
                                            <p:strVal val="#ppt_w"/>
                                          </p:val>
                                        </p:tav>
                                      </p:tavLst>
                                    </p:anim>
                                    <p:anim calcmode="lin" valueType="num">
                                      <p:cBhvr>
                                        <p:cTn id="8" dur="3000" fill="hold"/>
                                        <p:tgtEl>
                                          <p:spTgt spid="2"/>
                                        </p:tgtEl>
                                        <p:attrNameLst>
                                          <p:attrName>ppt_h</p:attrName>
                                        </p:attrNameLst>
                                      </p:cBhvr>
                                      <p:tavLst>
                                        <p:tav tm="0">
                                          <p:val>
                                            <p:fltVal val="0"/>
                                          </p:val>
                                        </p:tav>
                                        <p:tav tm="100000">
                                          <p:val>
                                            <p:strVal val="#ppt_h"/>
                                          </p:val>
                                        </p:tav>
                                      </p:tavLst>
                                    </p:anim>
                                    <p:anim calcmode="lin" valueType="num">
                                      <p:cBhvr>
                                        <p:cTn id="9" dur="3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3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9: Live Session</a:t>
            </a:r>
          </a:p>
        </p:txBody>
      </p:sp>
      <p:sp>
        <p:nvSpPr>
          <p:cNvPr id="3" name="Subtitle 2"/>
          <p:cNvSpPr>
            <a:spLocks noGrp="1"/>
          </p:cNvSpPr>
          <p:nvPr>
            <p:ph type="subTitle" idx="1"/>
          </p:nvPr>
        </p:nvSpPr>
        <p:spPr>
          <a:xfrm>
            <a:off x="1371600" y="3886200"/>
            <a:ext cx="6400800" cy="685800"/>
          </a:xfrm>
        </p:spPr>
        <p:txBody>
          <a:bodyPr/>
          <a:lstStyle/>
          <a:p>
            <a:r>
              <a:rPr lang="en-US" dirty="0"/>
              <a:t>Introduction to Linear Regression!</a:t>
            </a:r>
          </a:p>
        </p:txBody>
      </p:sp>
    </p:spTree>
    <p:extLst>
      <p:ext uri="{BB962C8B-B14F-4D97-AF65-F5344CB8AC3E}">
        <p14:creationId xmlns:p14="http://schemas.microsoft.com/office/powerpoint/2010/main" val="1388022681"/>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US" altLang="en-US"/>
              <a:t>Review</a:t>
            </a:r>
          </a:p>
        </p:txBody>
      </p:sp>
      <p:sp>
        <p:nvSpPr>
          <p:cNvPr id="2051" name="Rectangle 3"/>
          <p:cNvSpPr>
            <a:spLocks noGrp="1" noChangeArrowheads="1"/>
          </p:cNvSpPr>
          <p:nvPr>
            <p:ph type="subTitle" idx="1"/>
          </p:nvPr>
        </p:nvSpPr>
        <p:spPr>
          <a:xfrm>
            <a:off x="1371600" y="3505200"/>
            <a:ext cx="6400800" cy="1752600"/>
          </a:xfrm>
        </p:spPr>
        <p:txBody>
          <a:bodyPr/>
          <a:lstStyle/>
          <a:p>
            <a:pPr eaLnBrk="1" hangingPunct="1"/>
            <a:r>
              <a:rPr lang="en-US" altLang="en-US" sz="4400"/>
              <a:t>Correlation!!!</a:t>
            </a:r>
          </a:p>
        </p:txBody>
      </p:sp>
    </p:spTree>
    <p:extLst>
      <p:ext uri="{BB962C8B-B14F-4D97-AF65-F5344CB8AC3E}">
        <p14:creationId xmlns:p14="http://schemas.microsoft.com/office/powerpoint/2010/main" val="1316391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5234940" y="2708910"/>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Confidence interval</a:t>
            </a:r>
          </a:p>
        </p:txBody>
      </p:sp>
      <p:cxnSp>
        <p:nvCxnSpPr>
          <p:cNvPr id="11" name="Straight Arrow Connector 10"/>
          <p:cNvCxnSpPr/>
          <p:nvPr/>
        </p:nvCxnSpPr>
        <p:spPr>
          <a:xfrm flipV="1">
            <a:off x="5657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14086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203200" y="165100"/>
            <a:ext cx="86995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a:solidFill>
                  <a:srgbClr val="008000"/>
                </a:solidFill>
              </a:rPr>
              <a:t>Scatterplots of Paired Data</a:t>
            </a:r>
          </a:p>
        </p:txBody>
      </p:sp>
      <p:pic>
        <p:nvPicPr>
          <p:cNvPr id="8196" name="Picture 4" descr="10_02a"/>
          <p:cNvPicPr>
            <a:picLocks noChangeAspect="1" noChangeArrowheads="1"/>
          </p:cNvPicPr>
          <p:nvPr/>
        </p:nvPicPr>
        <p:blipFill>
          <a:blip r:embed="rId3">
            <a:extLst>
              <a:ext uri="{28A0092B-C50C-407E-A947-70E740481C1C}">
                <a14:useLocalDpi xmlns:a14="http://schemas.microsoft.com/office/drawing/2010/main" val="0"/>
              </a:ext>
            </a:extLst>
          </a:blip>
          <a:srcRect b="50528"/>
          <a:stretch>
            <a:fillRect/>
          </a:stretch>
        </p:blipFill>
        <p:spPr bwMode="auto">
          <a:xfrm>
            <a:off x="958850" y="971550"/>
            <a:ext cx="73183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10_02a"/>
          <p:cNvPicPr>
            <a:picLocks noChangeAspect="1" noChangeArrowheads="1"/>
          </p:cNvPicPr>
          <p:nvPr/>
        </p:nvPicPr>
        <p:blipFill>
          <a:blip r:embed="rId3">
            <a:extLst>
              <a:ext uri="{28A0092B-C50C-407E-A947-70E740481C1C}">
                <a14:useLocalDpi xmlns:a14="http://schemas.microsoft.com/office/drawing/2010/main" val="0"/>
              </a:ext>
            </a:extLst>
          </a:blip>
          <a:srcRect t="49170"/>
          <a:stretch>
            <a:fillRect/>
          </a:stretch>
        </p:blipFill>
        <p:spPr bwMode="auto">
          <a:xfrm>
            <a:off x="922338" y="3419475"/>
            <a:ext cx="731837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5526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additive="base">
                                        <p:cTn id="7" dur="500" fill="hold"/>
                                        <p:tgtEl>
                                          <p:spTgt spid="8197"/>
                                        </p:tgtEl>
                                        <p:attrNameLst>
                                          <p:attrName>ppt_x</p:attrName>
                                        </p:attrNameLst>
                                      </p:cBhvr>
                                      <p:tavLst>
                                        <p:tav tm="0">
                                          <p:val>
                                            <p:strVal val="1+#ppt_w/2"/>
                                          </p:val>
                                        </p:tav>
                                        <p:tav tm="100000">
                                          <p:val>
                                            <p:strVal val="#ppt_x"/>
                                          </p:val>
                                        </p:tav>
                                      </p:tavLst>
                                    </p:anim>
                                    <p:anim calcmode="lin" valueType="num">
                                      <p:cBhvr additive="base">
                                        <p:cTn id="8"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203200" y="165100"/>
            <a:ext cx="86995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a:solidFill>
                  <a:srgbClr val="008000"/>
                </a:solidFill>
              </a:rPr>
              <a:t>Scatterplots of Paired Data</a:t>
            </a:r>
          </a:p>
        </p:txBody>
      </p:sp>
      <p:pic>
        <p:nvPicPr>
          <p:cNvPr id="10244" name="Picture 4" descr="10_02b"/>
          <p:cNvPicPr>
            <a:picLocks noChangeAspect="1" noChangeArrowheads="1"/>
          </p:cNvPicPr>
          <p:nvPr/>
        </p:nvPicPr>
        <p:blipFill>
          <a:blip r:embed="rId3">
            <a:extLst>
              <a:ext uri="{28A0092B-C50C-407E-A947-70E740481C1C}">
                <a14:useLocalDpi xmlns:a14="http://schemas.microsoft.com/office/drawing/2010/main" val="0"/>
              </a:ext>
            </a:extLst>
          </a:blip>
          <a:srcRect r="66463"/>
          <a:stretch>
            <a:fillRect/>
          </a:stretch>
        </p:blipFill>
        <p:spPr bwMode="auto">
          <a:xfrm>
            <a:off x="615950" y="1631950"/>
            <a:ext cx="269557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5" descr="10_02b"/>
          <p:cNvPicPr>
            <a:picLocks noChangeAspect="1" noChangeArrowheads="1"/>
          </p:cNvPicPr>
          <p:nvPr/>
        </p:nvPicPr>
        <p:blipFill>
          <a:blip r:embed="rId3">
            <a:extLst>
              <a:ext uri="{28A0092B-C50C-407E-A947-70E740481C1C}">
                <a14:useLocalDpi xmlns:a14="http://schemas.microsoft.com/office/drawing/2010/main" val="0"/>
              </a:ext>
            </a:extLst>
          </a:blip>
          <a:srcRect l="33043"/>
          <a:stretch>
            <a:fillRect/>
          </a:stretch>
        </p:blipFill>
        <p:spPr bwMode="auto">
          <a:xfrm>
            <a:off x="3192463" y="1566863"/>
            <a:ext cx="53816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453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additive="base">
                                        <p:cTn id="7" dur="500" fill="hold"/>
                                        <p:tgtEl>
                                          <p:spTgt spid="10245"/>
                                        </p:tgtEl>
                                        <p:attrNameLst>
                                          <p:attrName>ppt_x</p:attrName>
                                        </p:attrNameLst>
                                      </p:cBhvr>
                                      <p:tavLst>
                                        <p:tav tm="0">
                                          <p:val>
                                            <p:strVal val="#ppt_x"/>
                                          </p:val>
                                        </p:tav>
                                        <p:tav tm="100000">
                                          <p:val>
                                            <p:strVal val="#ppt_x"/>
                                          </p:val>
                                        </p:tav>
                                      </p:tavLst>
                                    </p:anim>
                                    <p:anim calcmode="lin" valueType="num">
                                      <p:cBhvr additive="base">
                                        <p:cTn id="8" dur="500" fill="hold"/>
                                        <p:tgtEl>
                                          <p:spTgt spid="1024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subTitle" idx="1"/>
          </p:nvPr>
        </p:nvSpPr>
        <p:spPr>
          <a:xfrm>
            <a:off x="1295400" y="2514600"/>
            <a:ext cx="6400800" cy="1752600"/>
          </a:xfrm>
        </p:spPr>
        <p:txBody>
          <a:bodyPr/>
          <a:lstStyle/>
          <a:p>
            <a:pPr eaLnBrk="1" hangingPunct="1"/>
            <a:r>
              <a:rPr lang="en-US" altLang="en-US" sz="4400"/>
              <a:t>Simple Linear Regression!!!</a:t>
            </a:r>
          </a:p>
        </p:txBody>
      </p:sp>
    </p:spTree>
    <p:extLst>
      <p:ext uri="{BB962C8B-B14F-4D97-AF65-F5344CB8AC3E}">
        <p14:creationId xmlns:p14="http://schemas.microsoft.com/office/powerpoint/2010/main" val="243660795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6"/>
          <p:cNvSpPr txBox="1">
            <a:spLocks noChangeArrowheads="1"/>
          </p:cNvSpPr>
          <p:nvPr/>
        </p:nvSpPr>
        <p:spPr bwMode="auto">
          <a:xfrm>
            <a:off x="457200" y="1752600"/>
            <a:ext cx="8002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50000"/>
              </a:spcBef>
              <a:buFontTx/>
              <a:buNone/>
            </a:pPr>
            <a:r>
              <a:rPr lang="en-US" altLang="en-US" sz="2800" b="1"/>
              <a:t>Last time we considered ….</a:t>
            </a:r>
          </a:p>
        </p:txBody>
      </p:sp>
      <p:sp>
        <p:nvSpPr>
          <p:cNvPr id="3079" name="Text Box 7"/>
          <p:cNvSpPr txBox="1">
            <a:spLocks noChangeArrowheads="1"/>
          </p:cNvSpPr>
          <p:nvPr/>
        </p:nvSpPr>
        <p:spPr bwMode="auto">
          <a:xfrm>
            <a:off x="3463925" y="2667000"/>
            <a:ext cx="219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FontTx/>
              <a:buNone/>
            </a:pPr>
            <a:r>
              <a:rPr lang="en-US" altLang="en-US" sz="2800" b="1"/>
              <a:t>Example : </a:t>
            </a:r>
          </a:p>
        </p:txBody>
      </p:sp>
      <p:sp>
        <p:nvSpPr>
          <p:cNvPr id="3080" name="Text Box 8"/>
          <p:cNvSpPr txBox="1">
            <a:spLocks noChangeArrowheads="1"/>
          </p:cNvSpPr>
          <p:nvPr/>
        </p:nvSpPr>
        <p:spPr bwMode="auto">
          <a:xfrm>
            <a:off x="1798638" y="3227388"/>
            <a:ext cx="5186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50000"/>
              </a:spcBef>
              <a:buFontTx/>
              <a:buNone/>
            </a:pPr>
            <a:r>
              <a:rPr lang="en-US" altLang="en-US" sz="2800" b="1"/>
              <a:t>Studying Hours and Grades!</a:t>
            </a:r>
          </a:p>
        </p:txBody>
      </p:sp>
    </p:spTree>
    <p:extLst>
      <p:ext uri="{BB962C8B-B14F-4D97-AF65-F5344CB8AC3E}">
        <p14:creationId xmlns:p14="http://schemas.microsoft.com/office/powerpoint/2010/main" val="95302700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8229600" cy="411162"/>
          </a:xfrm>
        </p:spPr>
        <p:txBody>
          <a:bodyPr>
            <a:normAutofit fontScale="90000"/>
          </a:bodyPr>
          <a:lstStyle/>
          <a:p>
            <a:r>
              <a:rPr lang="en-US" altLang="en-US"/>
              <a:t>Grades v. Study Hours 	</a:t>
            </a:r>
          </a:p>
        </p:txBody>
      </p:sp>
      <p:pic>
        <p:nvPicPr>
          <p:cNvPr id="717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2730500"/>
            <a:ext cx="4175125" cy="190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204075"/>
            <a:ext cx="4189413"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3" y="7080250"/>
            <a:ext cx="4162425" cy="259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371600"/>
            <a:ext cx="8351838"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19800"/>
            <a:ext cx="87153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057400" y="2057400"/>
            <a:ext cx="6096000" cy="1512888"/>
            <a:chOff x="2057400" y="2057400"/>
            <a:chExt cx="6096000" cy="1512888"/>
          </a:xfrm>
        </p:grpSpPr>
        <p:cxnSp>
          <p:nvCxnSpPr>
            <p:cNvPr id="13" name="Straight Connector 12"/>
            <p:cNvCxnSpPr/>
            <p:nvPr/>
          </p:nvCxnSpPr>
          <p:spPr>
            <a:xfrm flipV="1">
              <a:off x="2057400" y="2324100"/>
              <a:ext cx="5846763" cy="124618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7905750" y="2057400"/>
              <a:ext cx="24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t>A</a:t>
              </a:r>
            </a:p>
          </p:txBody>
        </p:sp>
      </p:grpSp>
      <p:grpSp>
        <p:nvGrpSpPr>
          <p:cNvPr id="2" name="Group 1"/>
          <p:cNvGrpSpPr/>
          <p:nvPr/>
        </p:nvGrpSpPr>
        <p:grpSpPr>
          <a:xfrm>
            <a:off x="2057400" y="3287713"/>
            <a:ext cx="6191250" cy="1512887"/>
            <a:chOff x="2057400" y="3287713"/>
            <a:chExt cx="6191250" cy="1512887"/>
          </a:xfrm>
        </p:grpSpPr>
        <p:cxnSp>
          <p:nvCxnSpPr>
            <p:cNvPr id="7" name="Straight Connector 6"/>
            <p:cNvCxnSpPr/>
            <p:nvPr/>
          </p:nvCxnSpPr>
          <p:spPr>
            <a:xfrm flipV="1">
              <a:off x="2057400" y="3505200"/>
              <a:ext cx="6000750" cy="1295400"/>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8001000" y="3287713"/>
              <a:ext cx="24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B</a:t>
              </a:r>
            </a:p>
          </p:txBody>
        </p:sp>
      </p:grpSp>
    </p:spTree>
    <p:extLst>
      <p:ext uri="{BB962C8B-B14F-4D97-AF65-F5344CB8AC3E}">
        <p14:creationId xmlns:p14="http://schemas.microsoft.com/office/powerpoint/2010/main" val="339408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229600" cy="563562"/>
          </a:xfrm>
        </p:spPr>
        <p:txBody>
          <a:bodyPr>
            <a:normAutofit fontScale="90000"/>
          </a:bodyPr>
          <a:lstStyle/>
          <a:p>
            <a:r>
              <a:rPr lang="en-US" altLang="en-US"/>
              <a:t>How to find the “Best” Line</a:t>
            </a:r>
          </a:p>
        </p:txBody>
      </p:sp>
      <p:sp>
        <p:nvSpPr>
          <p:cNvPr id="8195" name="TextBox 3"/>
          <p:cNvSpPr txBox="1">
            <a:spLocks noChangeArrowheads="1"/>
          </p:cNvSpPr>
          <p:nvPr/>
        </p:nvSpPr>
        <p:spPr bwMode="auto">
          <a:xfrm>
            <a:off x="538163" y="990600"/>
            <a:ext cx="85296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3600" b="1"/>
              <a:t>Residuals:  </a:t>
            </a:r>
            <a:r>
              <a:rPr lang="en-US" altLang="en-US" sz="2800" b="1"/>
              <a:t>res = observed - predicted</a:t>
            </a:r>
            <a:endParaRPr lang="en-US" altLang="en-US" sz="3600" b="1"/>
          </a:p>
        </p:txBody>
      </p:sp>
      <p:grpSp>
        <p:nvGrpSpPr>
          <p:cNvPr id="8196" name="Group 6"/>
          <p:cNvGrpSpPr>
            <a:grpSpLocks/>
          </p:cNvGrpSpPr>
          <p:nvPr/>
        </p:nvGrpSpPr>
        <p:grpSpPr bwMode="auto">
          <a:xfrm>
            <a:off x="2514600" y="1828800"/>
            <a:ext cx="4638675" cy="2819400"/>
            <a:chOff x="1447801" y="2362200"/>
            <a:chExt cx="4638040" cy="2819400"/>
          </a:xfrm>
        </p:grpSpPr>
        <p:pic>
          <p:nvPicPr>
            <p:cNvPr id="8207" name="Picture 4"/>
            <p:cNvPicPr>
              <a:picLocks noChangeAspect="1"/>
            </p:cNvPicPr>
            <p:nvPr/>
          </p:nvPicPr>
          <p:blipFill>
            <a:blip r:embed="rId2">
              <a:extLst>
                <a:ext uri="{28A0092B-C50C-407E-A947-70E740481C1C}">
                  <a14:useLocalDpi xmlns:a14="http://schemas.microsoft.com/office/drawing/2010/main" val="0"/>
                </a:ext>
              </a:extLst>
            </a:blip>
            <a:srcRect r="27576"/>
            <a:stretch>
              <a:fillRect/>
            </a:stretch>
          </p:blipFill>
          <p:spPr bwMode="auto">
            <a:xfrm>
              <a:off x="1447801" y="2362200"/>
              <a:ext cx="463804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8" name="TextBox 5"/>
            <p:cNvSpPr txBox="1">
              <a:spLocks noChangeArrowheads="1"/>
            </p:cNvSpPr>
            <p:nvPr/>
          </p:nvSpPr>
          <p:spPr bwMode="auto">
            <a:xfrm>
              <a:off x="5623560" y="2895600"/>
              <a:ext cx="46228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endParaRPr lang="en-US" altLang="en-US" sz="2400"/>
            </a:p>
          </p:txBody>
        </p:sp>
      </p:grpSp>
      <p:sp>
        <p:nvSpPr>
          <p:cNvPr id="9" name="Right Brace 8"/>
          <p:cNvSpPr/>
          <p:nvPr/>
        </p:nvSpPr>
        <p:spPr>
          <a:xfrm>
            <a:off x="3886200" y="3505200"/>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TextBox 9"/>
          <p:cNvSpPr txBox="1">
            <a:spLocks noChangeArrowheads="1"/>
          </p:cNvSpPr>
          <p:nvPr/>
        </p:nvSpPr>
        <p:spPr bwMode="auto">
          <a:xfrm>
            <a:off x="3962400" y="3581400"/>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t>res</a:t>
            </a:r>
            <a:r>
              <a:rPr lang="en-US" altLang="en-US" sz="1200" b="1" i="1" baseline="-25000"/>
              <a:t>1 </a:t>
            </a:r>
            <a:r>
              <a:rPr lang="en-US" altLang="en-US" sz="1200" b="1" i="1"/>
              <a:t>= -3</a:t>
            </a:r>
            <a:endParaRPr lang="en-US" altLang="en-US" b="1" i="1" baseline="-25000"/>
          </a:p>
        </p:txBody>
      </p:sp>
      <p:sp>
        <p:nvSpPr>
          <p:cNvPr id="11" name="Right Brace 10"/>
          <p:cNvSpPr/>
          <p:nvPr/>
        </p:nvSpPr>
        <p:spPr>
          <a:xfrm>
            <a:off x="4384675" y="3024188"/>
            <a:ext cx="152400" cy="2286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 name="TextBox 11"/>
          <p:cNvSpPr txBox="1">
            <a:spLocks noChangeArrowheads="1"/>
          </p:cNvSpPr>
          <p:nvPr/>
        </p:nvSpPr>
        <p:spPr bwMode="auto">
          <a:xfrm>
            <a:off x="3657600" y="3024188"/>
            <a:ext cx="76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t>res</a:t>
            </a:r>
            <a:r>
              <a:rPr lang="en-US" altLang="en-US" sz="1200" b="1" i="1" baseline="-25000"/>
              <a:t>2</a:t>
            </a:r>
            <a:r>
              <a:rPr lang="en-US" altLang="en-US" sz="1200" b="1" i="1"/>
              <a:t> = 1</a:t>
            </a:r>
            <a:endParaRPr lang="en-US" altLang="en-US" b="1" i="1" baseline="-25000"/>
          </a:p>
        </p:txBody>
      </p:sp>
      <p:sp>
        <p:nvSpPr>
          <p:cNvPr id="13" name="Right Brace 12"/>
          <p:cNvSpPr/>
          <p:nvPr/>
        </p:nvSpPr>
        <p:spPr>
          <a:xfrm>
            <a:off x="5410200" y="2947988"/>
            <a:ext cx="152400" cy="4572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Box 13"/>
          <p:cNvSpPr txBox="1">
            <a:spLocks noChangeArrowheads="1"/>
          </p:cNvSpPr>
          <p:nvPr/>
        </p:nvSpPr>
        <p:spPr bwMode="auto">
          <a:xfrm>
            <a:off x="5486400" y="3024188"/>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t>res</a:t>
            </a:r>
            <a:r>
              <a:rPr lang="en-US" altLang="en-US" sz="1200" b="1" i="1" baseline="-25000"/>
              <a:t>3</a:t>
            </a:r>
            <a:r>
              <a:rPr lang="en-US" altLang="en-US" sz="1200" b="1" i="1"/>
              <a:t> = -2</a:t>
            </a:r>
            <a:endParaRPr lang="en-US" altLang="en-US" b="1" i="1" baseline="-25000"/>
          </a:p>
        </p:txBody>
      </p:sp>
      <p:sp>
        <p:nvSpPr>
          <p:cNvPr id="15" name="TextBox 14"/>
          <p:cNvSpPr txBox="1">
            <a:spLocks noChangeArrowheads="1"/>
          </p:cNvSpPr>
          <p:nvPr/>
        </p:nvSpPr>
        <p:spPr bwMode="auto">
          <a:xfrm>
            <a:off x="5895975" y="2085975"/>
            <a:ext cx="990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t>res</a:t>
            </a:r>
            <a:r>
              <a:rPr lang="en-US" altLang="en-US" sz="1200" b="1" i="1" baseline="-25000"/>
              <a:t>4</a:t>
            </a:r>
            <a:r>
              <a:rPr lang="en-US" altLang="en-US" sz="1200" b="1" i="1"/>
              <a:t> = 4</a:t>
            </a:r>
            <a:endParaRPr lang="en-US" altLang="en-US" b="1" i="1" baseline="-25000"/>
          </a:p>
        </p:txBody>
      </p:sp>
      <p:sp>
        <p:nvSpPr>
          <p:cNvPr id="8204" name="TextBox 15"/>
          <p:cNvSpPr txBox="1">
            <a:spLocks noChangeArrowheads="1"/>
          </p:cNvSpPr>
          <p:nvPr/>
        </p:nvSpPr>
        <p:spPr bwMode="auto">
          <a:xfrm>
            <a:off x="1176338" y="4876800"/>
            <a:ext cx="731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Notice if we simply add the residuals we will get zero!</a:t>
            </a:r>
          </a:p>
          <a:p>
            <a:r>
              <a:rPr lang="en-US" altLang="en-US" dirty="0"/>
              <a:t>This is why we will square each residual and then sum them together.  </a:t>
            </a:r>
          </a:p>
        </p:txBody>
      </p:sp>
      <p:sp>
        <p:nvSpPr>
          <p:cNvPr id="8205" name="TextBox 16"/>
          <p:cNvSpPr txBox="1">
            <a:spLocks noChangeArrowheads="1"/>
          </p:cNvSpPr>
          <p:nvPr/>
        </p:nvSpPr>
        <p:spPr bwMode="auto">
          <a:xfrm>
            <a:off x="2852738" y="5638800"/>
            <a:ext cx="396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Sum of Squared Residuals = SSR = </a:t>
            </a:r>
          </a:p>
        </p:txBody>
      </p:sp>
      <p:sp>
        <p:nvSpPr>
          <p:cNvPr id="18" name="TextBox 17"/>
          <p:cNvSpPr txBox="1">
            <a:spLocks noRot="1" noChangeAspect="1" noMove="1" noResize="1" noEditPoints="1" noAdjustHandles="1" noChangeArrowheads="1" noChangeShapeType="1" noTextEdit="1"/>
          </p:cNvSpPr>
          <p:nvPr/>
        </p:nvSpPr>
        <p:spPr>
          <a:xfrm>
            <a:off x="914400" y="6177328"/>
            <a:ext cx="7764781" cy="375872"/>
          </a:xfrm>
          <a:prstGeom prst="rect">
            <a:avLst/>
          </a:prstGeom>
          <a:blipFill rotWithShape="1">
            <a:blip r:embed="rId3"/>
            <a:stretch>
              <a:fillRect t="-114516" b="-182258"/>
            </a:stretch>
          </a:blipFill>
        </p:spPr>
        <p:txBody>
          <a:bodyPr/>
          <a:lstStyle/>
          <a:p>
            <a:r>
              <a:rPr lang="en-US">
                <a:noFill/>
              </a:rPr>
              <a:t> </a:t>
            </a:r>
          </a:p>
        </p:txBody>
      </p:sp>
    </p:spTree>
    <p:extLst>
      <p:ext uri="{BB962C8B-B14F-4D97-AF65-F5344CB8AC3E}">
        <p14:creationId xmlns:p14="http://schemas.microsoft.com/office/powerpoint/2010/main" val="3110461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204"/>
                                        </p:tgtEl>
                                        <p:attrNameLst>
                                          <p:attrName>style.visibility</p:attrName>
                                        </p:attrNameLst>
                                      </p:cBhvr>
                                      <p:to>
                                        <p:strVal val="visible"/>
                                      </p:to>
                                    </p:set>
                                    <p:animEffect transition="in" filter="fade">
                                      <p:cBhvr>
                                        <p:cTn id="36" dur="500"/>
                                        <p:tgtEl>
                                          <p:spTgt spid="820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205"/>
                                        </p:tgtEl>
                                        <p:attrNameLst>
                                          <p:attrName>style.visibility</p:attrName>
                                        </p:attrNameLst>
                                      </p:cBhvr>
                                      <p:to>
                                        <p:strVal val="visible"/>
                                      </p:to>
                                    </p:set>
                                    <p:animEffect transition="in" filter="fade">
                                      <p:cBhvr>
                                        <p:cTn id="40" dur="500"/>
                                        <p:tgtEl>
                                          <p:spTgt spid="8205"/>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p:bldP spid="8204" grpId="0"/>
      <p:bldP spid="8205" grpId="0"/>
      <p:bldP spid="18"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229600" cy="411162"/>
          </a:xfrm>
        </p:spPr>
        <p:txBody>
          <a:bodyPr>
            <a:normAutofit fontScale="90000"/>
          </a:bodyPr>
          <a:lstStyle/>
          <a:p>
            <a:r>
              <a:rPr lang="en-US" altLang="en-US"/>
              <a:t>Grades v. Study Hours 	</a:t>
            </a:r>
          </a:p>
        </p:txBody>
      </p:sp>
      <p:pic>
        <p:nvPicPr>
          <p:cNvPr id="92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400" y="2730500"/>
            <a:ext cx="4175125" cy="190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204075"/>
            <a:ext cx="4189413"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3" y="7080250"/>
            <a:ext cx="4162425" cy="259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371600"/>
            <a:ext cx="8351838"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flipV="1">
            <a:off x="2057400" y="3505200"/>
            <a:ext cx="6000750" cy="1295400"/>
          </a:xfrm>
          <a:prstGeom prst="line">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057400" y="2324100"/>
            <a:ext cx="5846763" cy="124618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a:off x="7010400" y="2730500"/>
            <a:ext cx="152400" cy="9810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TextBox 26"/>
          <p:cNvSpPr txBox="1">
            <a:spLocks noChangeArrowheads="1"/>
          </p:cNvSpPr>
          <p:nvPr/>
        </p:nvSpPr>
        <p:spPr bwMode="auto">
          <a:xfrm>
            <a:off x="7239000" y="3082925"/>
            <a:ext cx="990600"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solidFill>
                  <a:srgbClr val="00B050"/>
                </a:solidFill>
              </a:rPr>
              <a:t>res</a:t>
            </a:r>
            <a:r>
              <a:rPr lang="en-US" altLang="en-US" sz="1200" b="1" i="1" baseline="-25000">
                <a:solidFill>
                  <a:srgbClr val="00B050"/>
                </a:solidFill>
              </a:rPr>
              <a:t>11 </a:t>
            </a:r>
            <a:r>
              <a:rPr lang="en-US" altLang="en-US" sz="1200" b="1" i="1">
                <a:solidFill>
                  <a:srgbClr val="00B050"/>
                </a:solidFill>
              </a:rPr>
              <a:t>= 30</a:t>
            </a:r>
            <a:endParaRPr lang="en-US" altLang="en-US" b="1" i="1" baseline="-25000">
              <a:solidFill>
                <a:srgbClr val="00B050"/>
              </a:solidFill>
            </a:endParaRPr>
          </a:p>
        </p:txBody>
      </p:sp>
      <p:pic>
        <p:nvPicPr>
          <p:cNvPr id="922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19800"/>
            <a:ext cx="87153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ight Brace 31"/>
          <p:cNvSpPr/>
          <p:nvPr/>
        </p:nvSpPr>
        <p:spPr>
          <a:xfrm>
            <a:off x="4510088" y="3638550"/>
            <a:ext cx="138112" cy="62865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3" name="TextBox 32"/>
          <p:cNvSpPr txBox="1">
            <a:spLocks noChangeArrowheads="1"/>
          </p:cNvSpPr>
          <p:nvPr/>
        </p:nvSpPr>
        <p:spPr bwMode="auto">
          <a:xfrm>
            <a:off x="4814888" y="3738563"/>
            <a:ext cx="900112" cy="2762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solidFill>
                  <a:srgbClr val="00B050"/>
                </a:solidFill>
              </a:rPr>
              <a:t>res</a:t>
            </a:r>
            <a:r>
              <a:rPr lang="en-US" altLang="en-US" sz="1200" b="1" i="1" baseline="-25000">
                <a:solidFill>
                  <a:srgbClr val="00B050"/>
                </a:solidFill>
              </a:rPr>
              <a:t>7 </a:t>
            </a:r>
            <a:r>
              <a:rPr lang="en-US" altLang="en-US" sz="1200" b="1" i="1">
                <a:solidFill>
                  <a:srgbClr val="00B050"/>
                </a:solidFill>
              </a:rPr>
              <a:t>= 20</a:t>
            </a:r>
            <a:endParaRPr lang="en-US" altLang="en-US" b="1" i="1" baseline="-25000">
              <a:solidFill>
                <a:srgbClr val="00B050"/>
              </a:solidFill>
            </a:endParaRPr>
          </a:p>
        </p:txBody>
      </p:sp>
      <p:sp>
        <p:nvSpPr>
          <p:cNvPr id="34" name="Right Brace 33"/>
          <p:cNvSpPr/>
          <p:nvPr/>
        </p:nvSpPr>
        <p:spPr>
          <a:xfrm>
            <a:off x="2971800" y="2946400"/>
            <a:ext cx="138113" cy="16557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5" name="TextBox 34"/>
          <p:cNvSpPr txBox="1">
            <a:spLocks noChangeArrowheads="1"/>
          </p:cNvSpPr>
          <p:nvPr/>
        </p:nvSpPr>
        <p:spPr bwMode="auto">
          <a:xfrm>
            <a:off x="3278188" y="4073525"/>
            <a:ext cx="898525" cy="277813"/>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solidFill>
                  <a:srgbClr val="00B050"/>
                </a:solidFill>
              </a:rPr>
              <a:t>res</a:t>
            </a:r>
            <a:r>
              <a:rPr lang="en-US" altLang="en-US" sz="1200" b="1" i="1" baseline="-25000">
                <a:solidFill>
                  <a:srgbClr val="00B050"/>
                </a:solidFill>
              </a:rPr>
              <a:t>5 </a:t>
            </a:r>
            <a:r>
              <a:rPr lang="en-US" altLang="en-US" sz="1200" b="1" i="1">
                <a:solidFill>
                  <a:srgbClr val="00B050"/>
                </a:solidFill>
              </a:rPr>
              <a:t>= 60</a:t>
            </a:r>
            <a:endParaRPr lang="en-US" altLang="en-US" b="1" i="1" baseline="-25000">
              <a:solidFill>
                <a:srgbClr val="00B050"/>
              </a:solidFill>
            </a:endParaRPr>
          </a:p>
        </p:txBody>
      </p:sp>
      <p:sp>
        <p:nvSpPr>
          <p:cNvPr id="16" name="Right Brace 15"/>
          <p:cNvSpPr/>
          <p:nvPr/>
        </p:nvSpPr>
        <p:spPr>
          <a:xfrm>
            <a:off x="3749675" y="3006725"/>
            <a:ext cx="69850" cy="2365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17" name="TextBox 16"/>
          <p:cNvSpPr txBox="1">
            <a:spLocks noChangeArrowheads="1"/>
          </p:cNvSpPr>
          <p:nvPr/>
        </p:nvSpPr>
        <p:spPr bwMode="auto">
          <a:xfrm>
            <a:off x="3717925" y="2632075"/>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solidFill>
                  <a:srgbClr val="FF0000"/>
                </a:solidFill>
              </a:rPr>
              <a:t>res</a:t>
            </a:r>
            <a:r>
              <a:rPr lang="en-US" altLang="en-US" sz="1200" b="1" i="1" baseline="-25000">
                <a:solidFill>
                  <a:srgbClr val="FF0000"/>
                </a:solidFill>
              </a:rPr>
              <a:t>6 </a:t>
            </a:r>
            <a:r>
              <a:rPr lang="en-US" altLang="en-US" sz="1200" b="1" i="1">
                <a:solidFill>
                  <a:srgbClr val="FF0000"/>
                </a:solidFill>
              </a:rPr>
              <a:t>= 5</a:t>
            </a:r>
            <a:endParaRPr lang="en-US" altLang="en-US" b="1" i="1" baseline="-25000">
              <a:solidFill>
                <a:srgbClr val="FF0000"/>
              </a:solidFill>
            </a:endParaRPr>
          </a:p>
        </p:txBody>
      </p:sp>
      <p:sp>
        <p:nvSpPr>
          <p:cNvPr id="18" name="Right Brace 17"/>
          <p:cNvSpPr/>
          <p:nvPr/>
        </p:nvSpPr>
        <p:spPr>
          <a:xfrm>
            <a:off x="6127750" y="2436813"/>
            <a:ext cx="69850" cy="23653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19" name="TextBox 18"/>
          <p:cNvSpPr txBox="1">
            <a:spLocks noChangeArrowheads="1"/>
          </p:cNvSpPr>
          <p:nvPr/>
        </p:nvSpPr>
        <p:spPr bwMode="auto">
          <a:xfrm>
            <a:off x="6096000" y="2062163"/>
            <a:ext cx="550863"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a:solidFill>
                  <a:srgbClr val="FF0000"/>
                </a:solidFill>
              </a:rPr>
              <a:t>res</a:t>
            </a:r>
            <a:r>
              <a:rPr lang="en-US" altLang="en-US" sz="1200" b="1" i="1" baseline="-25000">
                <a:solidFill>
                  <a:srgbClr val="FF0000"/>
                </a:solidFill>
              </a:rPr>
              <a:t>10 </a:t>
            </a:r>
            <a:r>
              <a:rPr lang="en-US" altLang="en-US" sz="1200" b="1" i="1">
                <a:solidFill>
                  <a:srgbClr val="FF0000"/>
                </a:solidFill>
              </a:rPr>
              <a:t>= 7</a:t>
            </a:r>
            <a:endParaRPr lang="en-US" altLang="en-US" b="1" i="1" baseline="-25000">
              <a:solidFill>
                <a:srgbClr val="FF0000"/>
              </a:solidFill>
            </a:endParaRPr>
          </a:p>
        </p:txBody>
      </p:sp>
      <p:sp>
        <p:nvSpPr>
          <p:cNvPr id="20" name="Right Brace 19"/>
          <p:cNvSpPr/>
          <p:nvPr/>
        </p:nvSpPr>
        <p:spPr>
          <a:xfrm>
            <a:off x="2089150" y="3582988"/>
            <a:ext cx="69850" cy="36988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1" name="TextBox 20"/>
          <p:cNvSpPr txBox="1">
            <a:spLocks noChangeArrowheads="1"/>
          </p:cNvSpPr>
          <p:nvPr/>
        </p:nvSpPr>
        <p:spPr bwMode="auto">
          <a:xfrm>
            <a:off x="2289175" y="3711575"/>
            <a:ext cx="55245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i="1" dirty="0">
                <a:solidFill>
                  <a:srgbClr val="FF0000"/>
                </a:solidFill>
              </a:rPr>
              <a:t>res</a:t>
            </a:r>
            <a:r>
              <a:rPr lang="en-US" altLang="en-US" sz="1200" b="1" i="1" baseline="-25000" dirty="0">
                <a:solidFill>
                  <a:srgbClr val="FF0000"/>
                </a:solidFill>
              </a:rPr>
              <a:t>1 </a:t>
            </a:r>
            <a:r>
              <a:rPr lang="en-US" altLang="en-US" sz="1200" b="1" i="1" dirty="0">
                <a:solidFill>
                  <a:srgbClr val="FF0000"/>
                </a:solidFill>
              </a:rPr>
              <a:t>= -10</a:t>
            </a:r>
            <a:endParaRPr lang="en-US" altLang="en-US" b="1" i="1" baseline="-25000" dirty="0">
              <a:solidFill>
                <a:srgbClr val="FF0000"/>
              </a:solidFill>
            </a:endParaRPr>
          </a:p>
        </p:txBody>
      </p:sp>
      <p:sp>
        <p:nvSpPr>
          <p:cNvPr id="22" name="Right Brace 21"/>
          <p:cNvSpPr/>
          <p:nvPr/>
        </p:nvSpPr>
        <p:spPr>
          <a:xfrm>
            <a:off x="7696200" y="2286000"/>
            <a:ext cx="69850" cy="11906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3" name="Right Brace 22"/>
          <p:cNvSpPr/>
          <p:nvPr/>
        </p:nvSpPr>
        <p:spPr>
          <a:xfrm>
            <a:off x="6940550" y="2286000"/>
            <a:ext cx="69850" cy="23653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4" name="Right Brace 23"/>
          <p:cNvSpPr/>
          <p:nvPr/>
        </p:nvSpPr>
        <p:spPr>
          <a:xfrm>
            <a:off x="6940550" y="2547938"/>
            <a:ext cx="69850" cy="195262"/>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5" name="Right Brace 24"/>
          <p:cNvSpPr/>
          <p:nvPr/>
        </p:nvSpPr>
        <p:spPr>
          <a:xfrm>
            <a:off x="4522788" y="2644775"/>
            <a:ext cx="55562" cy="3619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8" name="Right Brace 27"/>
          <p:cNvSpPr/>
          <p:nvPr/>
        </p:nvSpPr>
        <p:spPr>
          <a:xfrm>
            <a:off x="4481513" y="3006725"/>
            <a:ext cx="46037" cy="63182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29" name="Right Brace 28"/>
          <p:cNvSpPr/>
          <p:nvPr/>
        </p:nvSpPr>
        <p:spPr>
          <a:xfrm>
            <a:off x="2925763" y="2946400"/>
            <a:ext cx="46037" cy="4127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30" name="Right Brace 29"/>
          <p:cNvSpPr/>
          <p:nvPr/>
        </p:nvSpPr>
        <p:spPr>
          <a:xfrm>
            <a:off x="2895600" y="3375025"/>
            <a:ext cx="46038" cy="28257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31" name="Right Brace 30"/>
          <p:cNvSpPr/>
          <p:nvPr/>
        </p:nvSpPr>
        <p:spPr>
          <a:xfrm>
            <a:off x="2135188" y="3322638"/>
            <a:ext cx="46037" cy="24765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FF0000"/>
              </a:solidFill>
            </a:endParaRPr>
          </a:p>
        </p:txBody>
      </p:sp>
      <p:sp>
        <p:nvSpPr>
          <p:cNvPr id="36" name="Right Brace 35"/>
          <p:cNvSpPr/>
          <p:nvPr/>
        </p:nvSpPr>
        <p:spPr>
          <a:xfrm>
            <a:off x="4573588" y="2674938"/>
            <a:ext cx="227012" cy="149860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7" name="Right Brace 36"/>
          <p:cNvSpPr/>
          <p:nvPr/>
        </p:nvSpPr>
        <p:spPr>
          <a:xfrm>
            <a:off x="6084888" y="2416175"/>
            <a:ext cx="227012" cy="149701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8" name="Right Brace 37"/>
          <p:cNvSpPr/>
          <p:nvPr/>
        </p:nvSpPr>
        <p:spPr>
          <a:xfrm>
            <a:off x="7697788" y="2295525"/>
            <a:ext cx="227012" cy="12874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9" name="Right Brace 38"/>
          <p:cNvSpPr/>
          <p:nvPr/>
        </p:nvSpPr>
        <p:spPr>
          <a:xfrm>
            <a:off x="6896100" y="2286000"/>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0" name="Right Brace 39"/>
          <p:cNvSpPr/>
          <p:nvPr/>
        </p:nvSpPr>
        <p:spPr>
          <a:xfrm>
            <a:off x="3732213" y="3027363"/>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1" name="Right Brace 40"/>
          <p:cNvSpPr/>
          <p:nvPr/>
        </p:nvSpPr>
        <p:spPr>
          <a:xfrm>
            <a:off x="2136775" y="3357563"/>
            <a:ext cx="190500" cy="140017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2" name="Right Brace 41"/>
          <p:cNvSpPr/>
          <p:nvPr/>
        </p:nvSpPr>
        <p:spPr>
          <a:xfrm>
            <a:off x="2057400" y="3962400"/>
            <a:ext cx="190500" cy="795338"/>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 name="TextBox 2"/>
          <p:cNvSpPr txBox="1">
            <a:spLocks noChangeArrowheads="1"/>
          </p:cNvSpPr>
          <p:nvPr/>
        </p:nvSpPr>
        <p:spPr bwMode="auto">
          <a:xfrm>
            <a:off x="4967288" y="4038600"/>
            <a:ext cx="37195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1600"/>
              <a:t>The squared and summed green residuals will be greater than the squared and summed red residuals. </a:t>
            </a:r>
          </a:p>
        </p:txBody>
      </p:sp>
      <p:sp>
        <p:nvSpPr>
          <p:cNvPr id="43" name="Right Brace 42"/>
          <p:cNvSpPr/>
          <p:nvPr/>
        </p:nvSpPr>
        <p:spPr>
          <a:xfrm>
            <a:off x="2819400" y="3657600"/>
            <a:ext cx="190500" cy="944563"/>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 name="TextBox 1"/>
          <p:cNvSpPr txBox="1"/>
          <p:nvPr/>
        </p:nvSpPr>
        <p:spPr>
          <a:xfrm>
            <a:off x="800100" y="5211762"/>
            <a:ext cx="2514600" cy="369332"/>
          </a:xfrm>
          <a:prstGeom prst="rect">
            <a:avLst/>
          </a:prstGeom>
          <a:noFill/>
        </p:spPr>
        <p:txBody>
          <a:bodyPr wrap="square" rtlCol="0">
            <a:spAutoFit/>
          </a:bodyPr>
          <a:lstStyle/>
          <a:p>
            <a:pPr algn="ctr"/>
            <a:r>
              <a:rPr lang="en-US" dirty="0" err="1">
                <a:solidFill>
                  <a:srgbClr val="FF0000"/>
                </a:solidFill>
              </a:rPr>
              <a:t>SSR</a:t>
            </a:r>
            <a:r>
              <a:rPr lang="en-US" baseline="-25000" dirty="0" err="1">
                <a:solidFill>
                  <a:srgbClr val="FF0000"/>
                </a:solidFill>
              </a:rPr>
              <a:t>red</a:t>
            </a:r>
            <a:r>
              <a:rPr lang="en-US" dirty="0"/>
              <a:t> &lt; </a:t>
            </a:r>
            <a:r>
              <a:rPr lang="en-US" dirty="0" err="1">
                <a:solidFill>
                  <a:srgbClr val="00B050"/>
                </a:solidFill>
              </a:rPr>
              <a:t>SSR</a:t>
            </a:r>
            <a:r>
              <a:rPr lang="en-US" baseline="-25000" dirty="0" err="1">
                <a:solidFill>
                  <a:srgbClr val="00B050"/>
                </a:solidFill>
              </a:rPr>
              <a:t>green</a:t>
            </a:r>
            <a:endParaRPr lang="en-US" baseline="-25000" dirty="0">
              <a:solidFill>
                <a:srgbClr val="00B050"/>
              </a:solidFill>
            </a:endParaRPr>
          </a:p>
        </p:txBody>
      </p:sp>
    </p:spTree>
    <p:extLst>
      <p:ext uri="{BB962C8B-B14F-4D97-AF65-F5344CB8AC3E}">
        <p14:creationId xmlns:p14="http://schemas.microsoft.com/office/powerpoint/2010/main" val="2262775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5"/>
                                        </p:tgtEl>
                                      </p:cBhvr>
                                    </p:animEffect>
                                    <p:set>
                                      <p:cBhvr>
                                        <p:cTn id="26" dur="1" fill="hold">
                                          <p:stCondLst>
                                            <p:cond delay="499"/>
                                          </p:stCondLst>
                                        </p:cTn>
                                        <p:tgtEl>
                                          <p:spTgt spid="35"/>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3"/>
                                        </p:tgtEl>
                                      </p:cBhvr>
                                    </p:animEffect>
                                    <p:set>
                                      <p:cBhvr>
                                        <p:cTn id="32" dur="1" fill="hold">
                                          <p:stCondLst>
                                            <p:cond delay="499"/>
                                          </p:stCondLst>
                                        </p:cTn>
                                        <p:tgtEl>
                                          <p:spTgt spid="33"/>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6"/>
                                        </p:tgtEl>
                                      </p:cBhvr>
                                    </p:animEffect>
                                    <p:set>
                                      <p:cBhvr>
                                        <p:cTn id="41" dur="1" fill="hold">
                                          <p:stCondLst>
                                            <p:cond delay="499"/>
                                          </p:stCondLst>
                                        </p:cTn>
                                        <p:tgtEl>
                                          <p:spTgt spid="26"/>
                                        </p:tgtEl>
                                        <p:attrNameLst>
                                          <p:attrName>style.visibility</p:attrName>
                                        </p:attrNameLst>
                                      </p:cBhvr>
                                      <p:to>
                                        <p:strVal val="hidden"/>
                                      </p:to>
                                    </p:set>
                                  </p:childTnLst>
                                </p:cTn>
                              </p:par>
                            </p:childTnLst>
                          </p:cTn>
                        </p:par>
                        <p:par>
                          <p:cTn id="42" fill="hold" nodeType="withGroup">
                            <p:stCondLst>
                              <p:cond delay="500"/>
                            </p:stCondLst>
                            <p:childTnLst>
                              <p:par>
                                <p:cTn id="43" presetID="10"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10" presetClass="exit" presetSubtype="0" fill="hold" grpId="1"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500"/>
                                        <p:tgtEl>
                                          <p:spTgt spid="3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500"/>
                                        <p:tgtEl>
                                          <p:spTgt spid="3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500"/>
                                        <p:tgtEl>
                                          <p:spTgt spid="4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fade">
                                      <p:cBhvr>
                                        <p:cTn id="130" dur="500"/>
                                        <p:tgtEl>
                                          <p:spTgt spid="42"/>
                                        </p:tgtEl>
                                      </p:cBhvr>
                                    </p:animEffect>
                                  </p:childTnLst>
                                </p:cTn>
                              </p:par>
                              <p:par>
                                <p:cTn id="131" presetID="10" presetClass="entr" presetSubtype="0" fill="hold" grpId="1"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500"/>
                                        <p:tgtEl>
                                          <p:spTgt spid="34"/>
                                        </p:tgtEl>
                                      </p:cBhvr>
                                    </p:animEffect>
                                  </p:childTnLst>
                                </p:cTn>
                              </p:par>
                              <p:par>
                                <p:cTn id="134" presetID="10" presetClass="entr" presetSubtype="0" fill="hold" grpId="2"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fade">
                                      <p:cBhvr>
                                        <p:cTn id="139" dur="500"/>
                                        <p:tgtEl>
                                          <p:spTgt spid="43"/>
                                        </p:tgtEl>
                                      </p:cBhvr>
                                    </p:animEffect>
                                  </p:childTnLst>
                                </p:cTn>
                              </p:par>
                              <p:par>
                                <p:cTn id="140" presetID="10" presetClass="entr" presetSubtype="0" fill="hold" grpId="2" nodeType="with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fade">
                                      <p:cBhvr>
                                        <p:cTn id="142" dur="500"/>
                                        <p:tgtEl>
                                          <p:spTgt spid="32"/>
                                        </p:tgtEl>
                                      </p:cBhvr>
                                    </p:animEffect>
                                  </p:childTnLst>
                                </p:cTn>
                              </p:par>
                            </p:childTnLst>
                          </p:cTn>
                        </p:par>
                        <p:par>
                          <p:cTn id="143" fill="hold" nodeType="withGroup">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fade">
                                      <p:cBhvr>
                                        <p:cTn id="146" dur="500"/>
                                        <p:tgtEl>
                                          <p:spTgt spid="3"/>
                                        </p:tgtEl>
                                      </p:cBhvr>
                                    </p:animEffect>
                                  </p:childTnLst>
                                </p:cTn>
                              </p:par>
                            </p:childTnLst>
                          </p:cTn>
                        </p:par>
                        <p:par>
                          <p:cTn id="147" fill="hold">
                            <p:stCondLst>
                              <p:cond delay="1000"/>
                            </p:stCondLst>
                            <p:childTnLst>
                              <p:par>
                                <p:cTn id="148" presetID="10" presetClass="entr" presetSubtype="0" fill="hold" nodeType="afterEffect">
                                  <p:stCondLst>
                                    <p:cond delay="0"/>
                                  </p:stCondLst>
                                  <p:childTnLst>
                                    <p:set>
                                      <p:cBhvr>
                                        <p:cTn id="149" dur="1" fill="hold">
                                          <p:stCondLst>
                                            <p:cond delay="0"/>
                                          </p:stCondLst>
                                        </p:cTn>
                                        <p:tgtEl>
                                          <p:spTgt spid="2">
                                            <p:txEl>
                                              <p:pRg st="0" end="0"/>
                                            </p:txEl>
                                          </p:spTgt>
                                        </p:tgtEl>
                                        <p:attrNameLst>
                                          <p:attrName>style.visibility</p:attrName>
                                        </p:attrNameLst>
                                      </p:cBhvr>
                                      <p:to>
                                        <p:strVal val="visible"/>
                                      </p:to>
                                    </p:set>
                                    <p:animEffect transition="in" filter="fade">
                                      <p:cBhvr>
                                        <p:cTn id="15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7" grpId="0" animBg="1"/>
      <p:bldP spid="27" grpId="1" animBg="1"/>
      <p:bldP spid="32" grpId="0" animBg="1"/>
      <p:bldP spid="32" grpId="1" animBg="1"/>
      <p:bldP spid="32" grpId="2" animBg="1"/>
      <p:bldP spid="33" grpId="0" animBg="1"/>
      <p:bldP spid="33" grpId="1" animBg="1"/>
      <p:bldP spid="34" grpId="0" animBg="1"/>
      <p:bldP spid="34" grpId="1" animBg="1"/>
      <p:bldP spid="35" grpId="0" animBg="1"/>
      <p:bldP spid="16" grpId="0" animBg="1"/>
      <p:bldP spid="17" grpId="0" animBg="1"/>
      <p:bldP spid="17" grpId="1" animBg="1"/>
      <p:bldP spid="18" grpId="0" animBg="1"/>
      <p:bldP spid="19" grpId="0" animBg="1"/>
      <p:bldP spid="19" grpId="1" animBg="1"/>
      <p:bldP spid="20" grpId="0" animBg="1"/>
      <p:bldP spid="21" grpId="0" animBg="1"/>
      <p:bldP spid="21" grpId="1" animBg="1"/>
      <p:bldP spid="22" grpId="0" animBg="1"/>
      <p:bldP spid="23" grpId="0" animBg="1"/>
      <p:bldP spid="24" grpId="0" animBg="1"/>
      <p:bldP spid="25" grpId="0" animBg="1"/>
      <p:bldP spid="28" grpId="0" animBg="1"/>
      <p:bldP spid="29" grpId="0" animBg="1"/>
      <p:bldP spid="30" grpId="0" animBg="1"/>
      <p:bldP spid="31" grpId="0" animBg="1"/>
      <p:bldP spid="36" grpId="0" animBg="1"/>
      <p:bldP spid="37" grpId="0" animBg="1"/>
      <p:bldP spid="38" grpId="0" animBg="1"/>
      <p:bldP spid="39" grpId="0" animBg="1"/>
      <p:bldP spid="40" grpId="0" animBg="1"/>
      <p:bldP spid="41" grpId="0" animBg="1"/>
      <p:bldP spid="42" grpId="0" animBg="1"/>
      <p:bldP spid="3" grpId="0"/>
      <p:bldP spid="43" grpId="0" animBg="1"/>
    </p:bldLst>
  </p:timing>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Least Squares Regression Line</a:t>
            </a: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600200"/>
            <a:ext cx="8353425" cy="4300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2041525" y="2552700"/>
            <a:ext cx="5848350" cy="1246188"/>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019800"/>
            <a:ext cx="547688"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ular Callout 6"/>
          <p:cNvSpPr/>
          <p:nvPr/>
        </p:nvSpPr>
        <p:spPr>
          <a:xfrm>
            <a:off x="1447800" y="6172200"/>
            <a:ext cx="7086600" cy="369888"/>
          </a:xfrm>
          <a:prstGeom prst="wedgeRectCallout">
            <a:avLst>
              <a:gd name="adj1" fmla="val -55386"/>
              <a:gd name="adj2" fmla="val 1573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p:cNvSpPr txBox="1">
            <a:spLocks noChangeArrowheads="1"/>
          </p:cNvSpPr>
          <p:nvPr/>
        </p:nvSpPr>
        <p:spPr bwMode="auto">
          <a:xfrm>
            <a:off x="1600200" y="6172200"/>
            <a:ext cx="685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600" dirty="0"/>
              <a:t>The “Least Squares Line minimizes the sum of squared residuals!”</a:t>
            </a:r>
          </a:p>
        </p:txBody>
      </p:sp>
    </p:spTree>
    <p:extLst>
      <p:ext uri="{BB962C8B-B14F-4D97-AF65-F5344CB8AC3E}">
        <p14:creationId xmlns:p14="http://schemas.microsoft.com/office/powerpoint/2010/main" val="2642425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fade">
                                      <p:cBhvr>
                                        <p:cTn id="7" dur="500"/>
                                        <p:tgtEl>
                                          <p:spTgt spid="645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sz="6000"/>
              <a:t>Equation of a Line!!!</a:t>
            </a:r>
          </a:p>
        </p:txBody>
      </p:sp>
      <p:sp>
        <p:nvSpPr>
          <p:cNvPr id="4" name="TextBox 3"/>
          <p:cNvSpPr txBox="1">
            <a:spLocks noChangeArrowheads="1"/>
          </p:cNvSpPr>
          <p:nvPr/>
        </p:nvSpPr>
        <p:spPr bwMode="auto">
          <a:xfrm>
            <a:off x="1752600" y="1447800"/>
            <a:ext cx="55626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sz="8800"/>
              <a:t>y = mx + b</a:t>
            </a:r>
          </a:p>
        </p:txBody>
      </p:sp>
      <p:grpSp>
        <p:nvGrpSpPr>
          <p:cNvPr id="2" name="Group 14"/>
          <p:cNvGrpSpPr>
            <a:grpSpLocks/>
          </p:cNvGrpSpPr>
          <p:nvPr/>
        </p:nvGrpSpPr>
        <p:grpSpPr bwMode="auto">
          <a:xfrm>
            <a:off x="4572000" y="3048000"/>
            <a:ext cx="3517900" cy="3517900"/>
            <a:chOff x="4572000" y="3048000"/>
            <a:chExt cx="3517900" cy="3517900"/>
          </a:xfrm>
        </p:grpSpPr>
        <p:pic>
          <p:nvPicPr>
            <p:cNvPr id="34818" name="Picture 2" descr="http://www.algebra.com/cgi-bin/plot-formula.mpl?expression=graph(500%2C500%2C-10%2C10%2C-10%2C10%2Cx-4)&amp;x=0003"/>
            <p:cNvPicPr>
              <a:picLocks noChangeAspect="1" noChangeArrowheads="1"/>
            </p:cNvPicPr>
            <p:nvPr/>
          </p:nvPicPr>
          <p:blipFill>
            <a:blip r:embed="rId2"/>
            <a:srcRect/>
            <a:stretch>
              <a:fillRect/>
            </a:stretch>
          </p:blipFill>
          <p:spPr bwMode="auto">
            <a:xfrm>
              <a:off x="4572000" y="3048000"/>
              <a:ext cx="3517900" cy="3517900"/>
            </a:xfrm>
            <a:prstGeom prst="rect">
              <a:avLst/>
            </a:prstGeom>
            <a:noFill/>
            <a:ln w="9525">
              <a:noFill/>
              <a:miter lim="800000"/>
              <a:headEnd/>
              <a:tailEnd/>
            </a:ln>
            <a:effectLst>
              <a:outerShdw blurRad="63500" algn="tl" rotWithShape="0">
                <a:srgbClr val="000000">
                  <a:alpha val="70000"/>
                </a:srgbClr>
              </a:outerShdw>
            </a:effectLst>
          </p:spPr>
        </p:pic>
        <p:cxnSp>
          <p:nvCxnSpPr>
            <p:cNvPr id="11" name="Straight Connector 10"/>
            <p:cNvCxnSpPr/>
            <p:nvPr/>
          </p:nvCxnSpPr>
          <p:spPr>
            <a:xfrm rot="5400000">
              <a:off x="5257800" y="3810000"/>
              <a:ext cx="2743200" cy="2743200"/>
            </a:xfrm>
            <a:prstGeom prst="line">
              <a:avLst/>
            </a:prstGeom>
            <a:ln>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grpSp>
      <p:sp>
        <p:nvSpPr>
          <p:cNvPr id="7" name="TextBox 6"/>
          <p:cNvSpPr txBox="1">
            <a:spLocks noRot="1" noChangeAspect="1" noMove="1" noResize="1" noEditPoints="1" noAdjustHandles="1" noChangeArrowheads="1" noChangeShapeType="1" noTextEdit="1"/>
          </p:cNvSpPr>
          <p:nvPr/>
        </p:nvSpPr>
        <p:spPr>
          <a:xfrm>
            <a:off x="1752600" y="1549401"/>
            <a:ext cx="6505435" cy="1231106"/>
          </a:xfrm>
          <a:prstGeom prst="rect">
            <a:avLst/>
          </a:prstGeom>
          <a:blipFill rotWithShape="0">
            <a:blip r:embed="rId3"/>
            <a:stretch>
              <a:fillRect/>
            </a:stretch>
          </a:blipFill>
        </p:spPr>
        <p:txBody>
          <a:bodyPr/>
          <a:lstStyle/>
          <a:p>
            <a:pPr>
              <a:defRPr/>
            </a:pPr>
            <a:r>
              <a:rPr lang="en-US">
                <a:noFill/>
                <a:latin typeface="Arial" pitchFamily="34" charset="0"/>
              </a:rPr>
              <a:t> </a:t>
            </a:r>
          </a:p>
        </p:txBody>
      </p:sp>
      <p:sp>
        <p:nvSpPr>
          <p:cNvPr id="8" name="TextBox 7"/>
          <p:cNvSpPr txBox="1">
            <a:spLocks noRot="1" noChangeAspect="1" noMove="1" noResize="1" noEditPoints="1" noAdjustHandles="1" noChangeArrowheads="1" noChangeShapeType="1" noTextEdit="1"/>
          </p:cNvSpPr>
          <p:nvPr/>
        </p:nvSpPr>
        <p:spPr>
          <a:xfrm>
            <a:off x="283207" y="3360896"/>
            <a:ext cx="2383793" cy="584775"/>
          </a:xfrm>
          <a:prstGeom prst="rect">
            <a:avLst/>
          </a:prstGeom>
          <a:blipFill rotWithShape="1">
            <a:blip r:embed="rId4"/>
            <a:stretch>
              <a:fillRect/>
            </a:stretch>
          </a:blipFill>
        </p:spPr>
        <p:txBody>
          <a:bodyPr/>
          <a:lstStyle/>
          <a:p>
            <a:r>
              <a:rPr lang="en-US">
                <a:noFill/>
              </a:rPr>
              <a:t> </a:t>
            </a:r>
          </a:p>
        </p:txBody>
      </p:sp>
      <p:sp>
        <p:nvSpPr>
          <p:cNvPr id="9" name="Rectangle 8"/>
          <p:cNvSpPr>
            <a:spLocks noRot="1" noChangeAspect="1" noMove="1" noResize="1" noEditPoints="1" noAdjustHandles="1" noChangeArrowheads="1" noChangeShapeType="1" noTextEdit="1"/>
          </p:cNvSpPr>
          <p:nvPr/>
        </p:nvSpPr>
        <p:spPr>
          <a:xfrm>
            <a:off x="2514600" y="3142649"/>
            <a:ext cx="1432187" cy="903581"/>
          </a:xfrm>
          <a:prstGeom prst="rect">
            <a:avLst/>
          </a:prstGeom>
          <a:blipFill rotWithShape="1">
            <a:blip r:embed="rId5"/>
            <a:stretch>
              <a:fillRect/>
            </a:stretch>
          </a:blipFill>
        </p:spPr>
        <p:txBody>
          <a:bodyPr/>
          <a:lstStyle/>
          <a:p>
            <a:r>
              <a:rPr lang="en-US">
                <a:noFill/>
              </a:rPr>
              <a:t> </a:t>
            </a:r>
          </a:p>
        </p:txBody>
      </p:sp>
      <p:sp>
        <p:nvSpPr>
          <p:cNvPr id="16" name="TextBox 15"/>
          <p:cNvSpPr txBox="1">
            <a:spLocks noRot="1" noChangeAspect="1" noMove="1" noResize="1" noEditPoints="1" noAdjustHandles="1" noChangeArrowheads="1" noChangeShapeType="1" noTextEdit="1"/>
          </p:cNvSpPr>
          <p:nvPr/>
        </p:nvSpPr>
        <p:spPr>
          <a:xfrm>
            <a:off x="2252666" y="1672511"/>
            <a:ext cx="4562467" cy="1107996"/>
          </a:xfrm>
          <a:prstGeom prst="rect">
            <a:avLst/>
          </a:prstGeom>
          <a:blipFill rotWithShape="1">
            <a:blip r:embed="rId6"/>
            <a:stretch>
              <a:fillRect/>
            </a:stretch>
          </a:blipFill>
        </p:spPr>
        <p:txBody>
          <a:bodyPr/>
          <a:lstStyle/>
          <a:p>
            <a:r>
              <a:rPr lang="en-US">
                <a:noFill/>
              </a:rPr>
              <a:t> </a:t>
            </a:r>
          </a:p>
        </p:txBody>
      </p:sp>
      <p:sp>
        <p:nvSpPr>
          <p:cNvPr id="10" name="Rectangle 9"/>
          <p:cNvSpPr>
            <a:spLocks noRot="1" noChangeAspect="1" noMove="1" noResize="1" noEditPoints="1" noAdjustHandles="1" noChangeArrowheads="1" noChangeShapeType="1" noTextEdit="1"/>
          </p:cNvSpPr>
          <p:nvPr/>
        </p:nvSpPr>
        <p:spPr>
          <a:xfrm>
            <a:off x="282533" y="4889212"/>
            <a:ext cx="1192570" cy="584775"/>
          </a:xfrm>
          <a:prstGeom prst="rect">
            <a:avLst/>
          </a:prstGeom>
          <a:blipFill rotWithShape="1">
            <a:blip r:embed="rId7"/>
            <a:stretch>
              <a:fillRect/>
            </a:stretch>
          </a:blipFill>
        </p:spPr>
        <p:txBody>
          <a:bodyPr/>
          <a:lstStyle/>
          <a:p>
            <a:r>
              <a:rPr lang="en-US">
                <a:noFill/>
              </a:rPr>
              <a:t> </a:t>
            </a:r>
          </a:p>
        </p:txBody>
      </p:sp>
      <p:sp>
        <p:nvSpPr>
          <p:cNvPr id="19" name="TextBox 18"/>
          <p:cNvSpPr txBox="1">
            <a:spLocks noRot="1" noChangeAspect="1" noMove="1" noResize="1" noEditPoints="1" noAdjustHandles="1" noChangeArrowheads="1" noChangeShapeType="1" noTextEdit="1"/>
          </p:cNvSpPr>
          <p:nvPr/>
        </p:nvSpPr>
        <p:spPr>
          <a:xfrm>
            <a:off x="621055" y="3352800"/>
            <a:ext cx="2045945" cy="584775"/>
          </a:xfrm>
          <a:prstGeom prst="rect">
            <a:avLst/>
          </a:prstGeom>
          <a:blipFill rotWithShape="1">
            <a:blip r:embed="rId8"/>
            <a:stretch>
              <a:fillRect l="-7738" t="-13542" b="-33333"/>
            </a:stretch>
          </a:blipFill>
        </p:spPr>
        <p:txBody>
          <a:bodyPr/>
          <a:lstStyle/>
          <a:p>
            <a:r>
              <a:rPr lang="en-US">
                <a:noFill/>
              </a:rPr>
              <a:t> </a:t>
            </a:r>
          </a:p>
        </p:txBody>
      </p:sp>
      <p:sp>
        <p:nvSpPr>
          <p:cNvPr id="20" name="Rectangle 19"/>
          <p:cNvSpPr>
            <a:spLocks noRot="1" noChangeAspect="1" noMove="1" noResize="1" noEditPoints="1" noAdjustHandles="1" noChangeArrowheads="1" noChangeShapeType="1" noTextEdit="1"/>
          </p:cNvSpPr>
          <p:nvPr/>
        </p:nvSpPr>
        <p:spPr>
          <a:xfrm>
            <a:off x="881734" y="4901625"/>
            <a:ext cx="718466" cy="584775"/>
          </a:xfrm>
          <a:prstGeom prst="rect">
            <a:avLst/>
          </a:prstGeom>
          <a:blipFill rotWithShape="1">
            <a:blip r:embed="rId9"/>
            <a:stretch>
              <a:fillRect l="-22034" t="-13542" b="-33333"/>
            </a:stretch>
          </a:blipFill>
        </p:spPr>
        <p:txBody>
          <a:bodyPr/>
          <a:lstStyle/>
          <a:p>
            <a:r>
              <a:rPr lang="en-US">
                <a:noFill/>
              </a:rPr>
              <a:t> </a:t>
            </a:r>
          </a:p>
        </p:txBody>
      </p:sp>
      <p:sp>
        <p:nvSpPr>
          <p:cNvPr id="3" name="TextBox 2"/>
          <p:cNvSpPr txBox="1"/>
          <p:nvPr/>
        </p:nvSpPr>
        <p:spPr>
          <a:xfrm>
            <a:off x="1600200" y="4953000"/>
            <a:ext cx="2944497" cy="461665"/>
          </a:xfrm>
          <a:prstGeom prst="rect">
            <a:avLst/>
          </a:prstGeom>
          <a:noFill/>
        </p:spPr>
        <p:txBody>
          <a:bodyPr wrap="square" rtlCol="0">
            <a:spAutoFit/>
          </a:bodyPr>
          <a:lstStyle/>
          <a:p>
            <a:r>
              <a:rPr lang="en-US" sz="2400" b="1" i="1" dirty="0"/>
              <a:t>y-intercept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2D869F-AC15-477E-B0DE-86634B98784A}"/>
                  </a:ext>
                </a:extLst>
              </p:cNvPr>
              <p:cNvSpPr txBox="1"/>
              <p:nvPr/>
            </p:nvSpPr>
            <p:spPr>
              <a:xfrm>
                <a:off x="308825" y="4189103"/>
                <a:ext cx="3820533" cy="800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𝜷</m:t>
                          </m:r>
                        </m:e>
                        <m:sub>
                          <m:r>
                            <a:rPr lang="en-US" b="1" i="1" smtClean="0">
                              <a:latin typeface="Cambria Math" panose="02040503050406030204" pitchFamily="18" charset="0"/>
                            </a:rPr>
                            <m:t>𝟏</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smtClean="0">
                                  <a:latin typeface="Cambria Math" panose="02040503050406030204" pitchFamily="18" charset="0"/>
                                </a:rPr>
                                <m:t>𝟏</m:t>
                              </m:r>
                            </m:sub>
                          </m:sSub>
                        </m:num>
                        <m:den>
                          <m:sSub>
                            <m:sSubPr>
                              <m:ctrlPr>
                                <a:rPr lang="en-US" b="1" i="1">
                                  <a:latin typeface="Cambria Math" panose="02040503050406030204" pitchFamily="18" charset="0"/>
                                </a:rPr>
                              </m:ctrlPr>
                            </m:sSubPr>
                            <m:e>
                              <m:r>
                                <a:rPr lang="en-US" b="1" i="1" smtClean="0">
                                  <a:latin typeface="Cambria Math" panose="02040503050406030204" pitchFamily="18" charset="0"/>
                                </a:rPr>
                                <m:t>𝒙</m:t>
                              </m:r>
                            </m:e>
                            <m:sub>
                              <m:r>
                                <a:rPr lang="en-US" b="1" i="1">
                                  <a:latin typeface="Cambria Math" panose="02040503050406030204" pitchFamily="18" charset="0"/>
                                </a:rPr>
                                <m:t>𝟐</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𝒙</m:t>
                              </m:r>
                            </m:e>
                            <m:sub>
                              <m:r>
                                <a:rPr lang="en-US" b="1" i="1">
                                  <a:latin typeface="Cambria Math" panose="02040503050406030204" pitchFamily="18" charset="0"/>
                                </a:rPr>
                                <m:t>𝟏</m:t>
                              </m:r>
                            </m:sub>
                          </m:sSub>
                        </m:den>
                      </m:f>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𝒇𝒐𝒓</m:t>
                      </m:r>
                      <m:r>
                        <a:rPr lang="en-US" b="1" i="1" smtClean="0">
                          <a:latin typeface="Cambria Math" panose="02040503050406030204" pitchFamily="18" charset="0"/>
                        </a:rPr>
                        <m:t> </m:t>
                      </m:r>
                      <m:r>
                        <a:rPr lang="en-US" b="1" i="1" smtClean="0">
                          <a:latin typeface="Cambria Math" panose="02040503050406030204" pitchFamily="18" charset="0"/>
                        </a:rPr>
                        <m:t>𝒕𝒘𝒐</m:t>
                      </m:r>
                      <m:r>
                        <a:rPr lang="en-US" b="1" i="1" smtClean="0">
                          <a:latin typeface="Cambria Math" panose="02040503050406030204" pitchFamily="18" charset="0"/>
                        </a:rPr>
                        <m:t> </m:t>
                      </m:r>
                      <m:r>
                        <a:rPr lang="en-US" b="1" i="1" smtClean="0">
                          <a:latin typeface="Cambria Math" panose="02040503050406030204" pitchFamily="18" charset="0"/>
                        </a:rPr>
                        <m:t>𝒑𝒐𝒊𝒏𝒕𝒔</m:t>
                      </m:r>
                      <m:r>
                        <a:rPr lang="en-US" b="1" i="1" smtClean="0">
                          <a:latin typeface="Cambria Math" panose="02040503050406030204" pitchFamily="18" charset="0"/>
                        </a:rPr>
                        <m:t> </m:t>
                      </m:r>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𝟏</m:t>
                              </m:r>
                            </m:sub>
                          </m:sSub>
                        </m:e>
                      </m:d>
                      <m:r>
                        <a:rPr lang="en-US" b="1" i="1" smtClean="0">
                          <a:latin typeface="Cambria Math" panose="02040503050406030204" pitchFamily="18" charset="0"/>
                        </a:rPr>
                        <m:t> </m:t>
                      </m:r>
                      <m:r>
                        <a:rPr lang="en-US" b="1" i="1" smtClean="0">
                          <a:latin typeface="Cambria Math" panose="02040503050406030204" pitchFamily="18" charset="0"/>
                        </a:rPr>
                        <m:t>𝒂𝒏𝒅</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𝟐</m:t>
                          </m:r>
                        </m:sub>
                      </m:sSub>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smtClean="0">
                              <a:latin typeface="Cambria Math" panose="02040503050406030204" pitchFamily="18" charset="0"/>
                            </a:rPr>
                            <m:t>𝟐</m:t>
                          </m:r>
                        </m:sub>
                      </m:sSub>
                      <m:r>
                        <a:rPr lang="en-US" b="1" i="1">
                          <a:latin typeface="Cambria Math" panose="02040503050406030204" pitchFamily="18" charset="0"/>
                        </a:rPr>
                        <m:t>)</m:t>
                      </m:r>
                    </m:oMath>
                  </m:oMathPara>
                </a14:m>
                <a:endParaRPr lang="en-US" b="1" dirty="0"/>
              </a:p>
            </p:txBody>
          </p:sp>
        </mc:Choice>
        <mc:Fallback xmlns="">
          <p:sp>
            <p:nvSpPr>
              <p:cNvPr id="5" name="TextBox 4">
                <a:extLst>
                  <a:ext uri="{FF2B5EF4-FFF2-40B4-BE49-F238E27FC236}">
                    <a16:creationId xmlns:a16="http://schemas.microsoft.com/office/drawing/2014/main" id="{8D2D869F-AC15-477E-B0DE-86634B98784A}"/>
                  </a:ext>
                </a:extLst>
              </p:cNvPr>
              <p:cNvSpPr txBox="1">
                <a:spLocks noRot="1" noChangeAspect="1" noMove="1" noResize="1" noEditPoints="1" noAdjustHandles="1" noChangeArrowheads="1" noChangeShapeType="1" noTextEdit="1"/>
              </p:cNvSpPr>
              <p:nvPr/>
            </p:nvSpPr>
            <p:spPr>
              <a:xfrm>
                <a:off x="308825" y="4189103"/>
                <a:ext cx="3820533" cy="800668"/>
              </a:xfrm>
              <a:prstGeom prst="rect">
                <a:avLst/>
              </a:prstGeom>
              <a:blipFill>
                <a:blip r:embed="rId10"/>
                <a:stretch>
                  <a:fillRect l="-1597" r="-1757" b="-12121"/>
                </a:stretch>
              </a:blipFill>
            </p:spPr>
            <p:txBody>
              <a:bodyPr/>
              <a:lstStyle/>
              <a:p>
                <a:r>
                  <a:rPr lang="en-US">
                    <a:noFill/>
                  </a:rPr>
                  <a:t> </a:t>
                </a:r>
              </a:p>
            </p:txBody>
          </p:sp>
        </mc:Fallback>
      </mc:AlternateContent>
    </p:spTree>
    <p:extLst>
      <p:ext uri="{BB962C8B-B14F-4D97-AF65-F5344CB8AC3E}">
        <p14:creationId xmlns:p14="http://schemas.microsoft.com/office/powerpoint/2010/main" val="2751611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8" fill="hold" grpId="1" nodeType="click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0-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nodeType="withGroup">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nodeType="withGroup">
                            <p:stCondLst>
                              <p:cond delay="10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5"/>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53" presetClass="entr" presetSubtype="16"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par>
                          <p:cTn id="57" fill="hold">
                            <p:stCondLst>
                              <p:cond delay="500"/>
                            </p:stCondLst>
                            <p:childTnLst>
                              <p:par>
                                <p:cTn id="58" presetID="10" presetClass="exit" presetSubtype="0" fill="hold" nodeType="after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xit" presetSubtype="0" fill="hold" nodeType="withEffect">
                                  <p:stCondLst>
                                    <p:cond delay="0"/>
                                  </p:stCondLst>
                                  <p:childTnLst>
                                    <p:animEffect transition="out" filter="fade">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5" grpId="0"/>
      <p:bldP spid="5" grpId="1"/>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09600" y="304800"/>
            <a:ext cx="8229600" cy="246063"/>
          </a:xfrm>
        </p:spPr>
        <p:txBody>
          <a:bodyPr>
            <a:normAutofit fontScale="90000"/>
          </a:bodyPr>
          <a:lstStyle/>
          <a:p>
            <a:r>
              <a:rPr lang="en-US" altLang="en-US"/>
              <a:t>Grades v. Study Hours 	</a:t>
            </a:r>
          </a:p>
        </p:txBody>
      </p:sp>
      <p:pic>
        <p:nvPicPr>
          <p:cNvPr id="122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0600"/>
            <a:ext cx="5026025" cy="2595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152400" y="3886200"/>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We can use the regression line to predict a grade given the number of hours studied.  </a:t>
            </a:r>
          </a:p>
        </p:txBody>
      </p:sp>
      <p:sp>
        <p:nvSpPr>
          <p:cNvPr id="13" name="TextBox 12"/>
          <p:cNvSpPr txBox="1">
            <a:spLocks noChangeArrowheads="1"/>
          </p:cNvSpPr>
          <p:nvPr/>
        </p:nvSpPr>
        <p:spPr bwMode="auto">
          <a:xfrm>
            <a:off x="0" y="4408488"/>
            <a:ext cx="9372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The estimated grade for a student who studied for four hours would be:</a:t>
            </a:r>
          </a:p>
          <a:p>
            <a:pPr algn="ctr"/>
            <a:r>
              <a:rPr lang="en-US" altLang="en-US" dirty="0"/>
              <a:t>Predicted Grade = 6.7076(4 hours) + 40.993 = 67.8234 points</a:t>
            </a:r>
          </a:p>
        </p:txBody>
      </p:sp>
      <p:sp>
        <p:nvSpPr>
          <p:cNvPr id="15" name="TextBox 14"/>
          <p:cNvSpPr txBox="1">
            <a:spLocks noChangeArrowheads="1"/>
          </p:cNvSpPr>
          <p:nvPr/>
        </p:nvSpPr>
        <p:spPr bwMode="auto">
          <a:xfrm>
            <a:off x="-76200" y="5145088"/>
            <a:ext cx="937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Try one! Given this data, predict the grade a student who studied 7 hours would receive.</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891" y="963976"/>
            <a:ext cx="5080317" cy="2736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a:spLocks noChangeArrowheads="1"/>
          </p:cNvSpPr>
          <p:nvPr/>
        </p:nvSpPr>
        <p:spPr bwMode="auto">
          <a:xfrm>
            <a:off x="1693863" y="5753100"/>
            <a:ext cx="6611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Predicted Grade = 6.7076(7 hours) + 40.993 = 87.94 points</a:t>
            </a:r>
          </a:p>
        </p:txBody>
      </p:sp>
      <p:grpSp>
        <p:nvGrpSpPr>
          <p:cNvPr id="18" name="Group 17"/>
          <p:cNvGrpSpPr/>
          <p:nvPr/>
        </p:nvGrpSpPr>
        <p:grpSpPr>
          <a:xfrm>
            <a:off x="2389311" y="1938973"/>
            <a:ext cx="2004060" cy="1394460"/>
            <a:chOff x="2362200" y="1958340"/>
            <a:chExt cx="2004060" cy="1394460"/>
          </a:xfrm>
        </p:grpSpPr>
        <p:grpSp>
          <p:nvGrpSpPr>
            <p:cNvPr id="9" name="Group 8"/>
            <p:cNvGrpSpPr/>
            <p:nvPr/>
          </p:nvGrpSpPr>
          <p:grpSpPr>
            <a:xfrm>
              <a:off x="2362200" y="1981200"/>
              <a:ext cx="1981200" cy="1371600"/>
              <a:chOff x="2362200" y="1981200"/>
              <a:chExt cx="1981200" cy="1371600"/>
            </a:xfrm>
          </p:grpSpPr>
          <p:cxnSp>
            <p:nvCxnSpPr>
              <p:cNvPr id="3" name="Straight Connector 2"/>
              <p:cNvCxnSpPr/>
              <p:nvPr/>
            </p:nvCxnSpPr>
            <p:spPr>
              <a:xfrm flipV="1">
                <a:off x="4343400" y="1981200"/>
                <a:ext cx="0" cy="1371600"/>
              </a:xfrm>
              <a:prstGeom prst="line">
                <a:avLst/>
              </a:prstGeom>
              <a:ln w="31750">
                <a:solidFill>
                  <a:srgbClr val="FF0000">
                    <a:alpha val="48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62200" y="1981200"/>
                <a:ext cx="1981200" cy="0"/>
              </a:xfrm>
              <a:prstGeom prst="line">
                <a:avLst/>
              </a:prstGeom>
              <a:ln w="31750">
                <a:solidFill>
                  <a:srgbClr val="FF0000">
                    <a:alpha val="48000"/>
                  </a:srgbClr>
                </a:solidFill>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flipV="1">
              <a:off x="4320540" y="1958340"/>
              <a:ext cx="45720" cy="457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Arrow Connector 3">
            <a:extLst>
              <a:ext uri="{FF2B5EF4-FFF2-40B4-BE49-F238E27FC236}">
                <a16:creationId xmlns:a16="http://schemas.microsoft.com/office/drawing/2014/main" id="{96A12A6E-D384-477F-B131-4D3B8E35A2DB}"/>
              </a:ext>
            </a:extLst>
          </p:cNvPr>
          <p:cNvCxnSpPr>
            <a:cxnSpLocks/>
          </p:cNvCxnSpPr>
          <p:nvPr/>
        </p:nvCxnSpPr>
        <p:spPr>
          <a:xfrm flipH="1">
            <a:off x="4686300" y="4556125"/>
            <a:ext cx="1547191" cy="1754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33F34C-D092-44D9-81AE-0D73207D6E67}"/>
              </a:ext>
            </a:extLst>
          </p:cNvPr>
          <p:cNvCxnSpPr>
            <a:cxnSpLocks/>
          </p:cNvCxnSpPr>
          <p:nvPr/>
        </p:nvCxnSpPr>
        <p:spPr>
          <a:xfrm flipH="1">
            <a:off x="5715000" y="2286000"/>
            <a:ext cx="533400" cy="25908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D9D313-0FCA-49F2-B20D-452034294844}"/>
              </a:ext>
            </a:extLst>
          </p:cNvPr>
          <p:cNvCxnSpPr>
            <a:cxnSpLocks/>
          </p:cNvCxnSpPr>
          <p:nvPr/>
        </p:nvCxnSpPr>
        <p:spPr>
          <a:xfrm flipH="1">
            <a:off x="3886200" y="2286000"/>
            <a:ext cx="1447800" cy="243840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4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p:cNvSpPr txBox="1"/>
          <p:nvPr/>
        </p:nvSpPr>
        <p:spPr>
          <a:xfrm>
            <a:off x="663593" y="4122638"/>
            <a:ext cx="804672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Perform a two sample t-test for the difference in the mean score between the Intrinsic and Extrinsic groups from the chapter problem.  Provide a complete analysis, including a full conclusion, confidence interval, and scope of inference.  Use an alpha = .01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descr="http://farm1.static.flickr.com/144/398165839_238a480763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3363"/>
            <a:ext cx="7620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5"/>
          <p:cNvSpPr txBox="1">
            <a:spLocks noChangeArrowheads="1"/>
          </p:cNvSpPr>
          <p:nvPr/>
        </p:nvSpPr>
        <p:spPr bwMode="auto">
          <a:xfrm>
            <a:off x="6781800" y="381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a:t>
            </a:r>
            <a:r>
              <a:rPr lang="en-US" altLang="en-US" sz="1800" baseline="30000"/>
              <a:t>2</a:t>
            </a:r>
            <a:r>
              <a:rPr lang="en-US" altLang="en-US" sz="1800"/>
              <a:t>  = 0. 823</a:t>
            </a:r>
            <a:endParaRPr lang="en-US" altLang="en-US" sz="1800" baseline="30000"/>
          </a:p>
        </p:txBody>
      </p:sp>
      <p:sp>
        <p:nvSpPr>
          <p:cNvPr id="13316" name="TextBox 6"/>
          <p:cNvSpPr txBox="1">
            <a:spLocks noChangeArrowheads="1"/>
          </p:cNvSpPr>
          <p:nvPr/>
        </p:nvSpPr>
        <p:spPr bwMode="auto">
          <a:xfrm>
            <a:off x="914400" y="381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 = .907</a:t>
            </a:r>
            <a:endParaRPr lang="en-US" altLang="en-US" sz="1800" baseline="30000"/>
          </a:p>
        </p:txBody>
      </p:sp>
      <p:sp>
        <p:nvSpPr>
          <p:cNvPr id="13317" name="TextBox 1"/>
          <p:cNvSpPr txBox="1">
            <a:spLocks noChangeArrowheads="1"/>
          </p:cNvSpPr>
          <p:nvPr/>
        </p:nvSpPr>
        <p:spPr bwMode="auto">
          <a:xfrm>
            <a:off x="1828800" y="10287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t>Points = 6 + 3(Price)</a:t>
            </a:r>
          </a:p>
        </p:txBody>
      </p:sp>
      <p:sp>
        <p:nvSpPr>
          <p:cNvPr id="3" name="TextBox 2"/>
          <p:cNvSpPr txBox="1">
            <a:spLocks noChangeArrowheads="1"/>
          </p:cNvSpPr>
          <p:nvPr/>
        </p:nvSpPr>
        <p:spPr bwMode="auto">
          <a:xfrm>
            <a:off x="0" y="5758160"/>
            <a:ext cx="9525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700" dirty="0"/>
              <a:t>Give it a shot! (No pun intended!)  …. </a:t>
            </a:r>
          </a:p>
          <a:p>
            <a:r>
              <a:rPr lang="en-US" altLang="en-US" sz="1700" dirty="0"/>
              <a:t>What is the best predicted max points in a single game for a player who is paid $9.5 million?</a:t>
            </a:r>
          </a:p>
          <a:p>
            <a:r>
              <a:rPr lang="en-US" altLang="en-US" dirty="0"/>
              <a:t>Predicted Max Points = 6 + 3 * 9.5 = 34.5 points! </a:t>
            </a:r>
          </a:p>
        </p:txBody>
      </p:sp>
    </p:spTree>
    <p:extLst>
      <p:ext uri="{BB962C8B-B14F-4D97-AF65-F5344CB8AC3E}">
        <p14:creationId xmlns:p14="http://schemas.microsoft.com/office/powerpoint/2010/main" val="729978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792162"/>
          </a:xfrm>
        </p:spPr>
        <p:txBody>
          <a:bodyPr/>
          <a:lstStyle/>
          <a:p>
            <a:r>
              <a:rPr lang="en-US" altLang="en-US"/>
              <a:t>Extrapolation!</a:t>
            </a:r>
          </a:p>
        </p:txBody>
      </p:sp>
      <p:sp>
        <p:nvSpPr>
          <p:cNvPr id="3" name="Content Placeholder 2"/>
          <p:cNvSpPr>
            <a:spLocks noGrp="1"/>
          </p:cNvSpPr>
          <p:nvPr>
            <p:ph idx="1"/>
          </p:nvPr>
        </p:nvSpPr>
        <p:spPr>
          <a:xfrm>
            <a:off x="457200" y="1295400"/>
            <a:ext cx="8229600" cy="4525963"/>
          </a:xfrm>
        </p:spPr>
        <p:txBody>
          <a:bodyPr>
            <a:normAutofit lnSpcReduction="10000"/>
          </a:bodyPr>
          <a:lstStyle/>
          <a:p>
            <a:pPr marL="0" indent="0">
              <a:buFontTx/>
              <a:buNone/>
            </a:pPr>
            <a:r>
              <a:rPr lang="en-US" altLang="en-US" dirty="0"/>
              <a:t>The predictions are only valid for values of x inside of the domain of x that were used to build the model.  </a:t>
            </a:r>
          </a:p>
          <a:p>
            <a:pPr marL="0" indent="0">
              <a:buFontTx/>
              <a:buNone/>
            </a:pPr>
            <a:r>
              <a:rPr lang="en-US" altLang="en-US" dirty="0"/>
              <a:t>That is, for the Grade vs. Study Hours data set, the regression equation is only valid for study hours as small as 1 and as large as 8 hours.  </a:t>
            </a:r>
          </a:p>
          <a:p>
            <a:pPr marL="0" indent="0">
              <a:buFontTx/>
              <a:buNone/>
            </a:pPr>
            <a:r>
              <a:rPr lang="en-US" altLang="en-US" dirty="0"/>
              <a:t>Any prediction outside of the domain of x that was used to build the model is known as </a:t>
            </a:r>
            <a:r>
              <a:rPr lang="en-US" altLang="en-US" b="1" i="1" dirty="0"/>
              <a:t>extrapolation</a:t>
            </a:r>
            <a:r>
              <a:rPr lang="en-US" altLang="en-US" dirty="0"/>
              <a:t>.</a:t>
            </a:r>
          </a:p>
        </p:txBody>
      </p:sp>
    </p:spTree>
    <p:extLst>
      <p:ext uri="{BB962C8B-B14F-4D97-AF65-F5344CB8AC3E}">
        <p14:creationId xmlns:p14="http://schemas.microsoft.com/office/powerpoint/2010/main" val="263632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28600"/>
            <a:ext cx="8229600" cy="792163"/>
          </a:xfrm>
        </p:spPr>
        <p:txBody>
          <a:bodyPr/>
          <a:lstStyle/>
          <a:p>
            <a:r>
              <a:rPr lang="en-US" altLang="en-US"/>
              <a:t>Extrapolation: Example</a:t>
            </a:r>
          </a:p>
        </p:txBody>
      </p:sp>
      <p:pic>
        <p:nvPicPr>
          <p:cNvPr id="1536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1295400"/>
            <a:ext cx="55340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a:spLocks noChangeArrowheads="1"/>
          </p:cNvSpPr>
          <p:nvPr/>
        </p:nvSpPr>
        <p:spPr bwMode="auto">
          <a:xfrm>
            <a:off x="-76200" y="4419600"/>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Given this data, predict the grade a student who studied 18 hours would receive...</a:t>
            </a:r>
          </a:p>
        </p:txBody>
      </p:sp>
      <p:sp>
        <p:nvSpPr>
          <p:cNvPr id="7" name="Rectangle 6"/>
          <p:cNvSpPr>
            <a:spLocks noChangeArrowheads="1"/>
          </p:cNvSpPr>
          <p:nvPr/>
        </p:nvSpPr>
        <p:spPr bwMode="auto">
          <a:xfrm>
            <a:off x="1447800" y="5002490"/>
            <a:ext cx="6611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Predicted Grade = 6.6518(18 hours) + 44.366 =  164.1points</a:t>
            </a:r>
          </a:p>
        </p:txBody>
      </p:sp>
      <p:sp>
        <p:nvSpPr>
          <p:cNvPr id="8" name="Rectangle 7"/>
          <p:cNvSpPr>
            <a:spLocks noChangeArrowheads="1"/>
          </p:cNvSpPr>
          <p:nvPr/>
        </p:nvSpPr>
        <p:spPr bwMode="auto">
          <a:xfrm>
            <a:off x="1447800" y="5584825"/>
            <a:ext cx="624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a:t>Clearly this is impossible … but we have extrapolated.</a:t>
            </a:r>
          </a:p>
        </p:txBody>
      </p:sp>
    </p:spTree>
    <p:extLst>
      <p:ext uri="{BB962C8B-B14F-4D97-AF65-F5344CB8AC3E}">
        <p14:creationId xmlns:p14="http://schemas.microsoft.com/office/powerpoint/2010/main" val="7363956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with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229600" cy="715962"/>
          </a:xfrm>
        </p:spPr>
        <p:txBody>
          <a:bodyPr/>
          <a:lstStyle/>
          <a:p>
            <a:r>
              <a:rPr lang="en-US" altLang="en-US" sz="3600"/>
              <a:t>Interpretation: Slope and Y – Intercept</a:t>
            </a:r>
          </a:p>
        </p:txBody>
      </p:sp>
      <p:sp>
        <p:nvSpPr>
          <p:cNvPr id="9" name="TextBox 8"/>
          <p:cNvSpPr txBox="1">
            <a:spLocks noChangeArrowheads="1"/>
          </p:cNvSpPr>
          <p:nvPr/>
        </p:nvSpPr>
        <p:spPr bwMode="auto">
          <a:xfrm>
            <a:off x="152400" y="5029200"/>
            <a:ext cx="8915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Slope Interpretation: A 1 unit increase in x results in a 2 unit increase in predicted y.</a:t>
            </a:r>
          </a:p>
        </p:txBody>
      </p:sp>
      <p:sp>
        <p:nvSpPr>
          <p:cNvPr id="10" name="TextBox 9"/>
          <p:cNvSpPr txBox="1">
            <a:spLocks noChangeArrowheads="1"/>
          </p:cNvSpPr>
          <p:nvPr/>
        </p:nvSpPr>
        <p:spPr bwMode="auto">
          <a:xfrm>
            <a:off x="228600" y="5638800"/>
            <a:ext cx="861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Y-intercept Interpretation: The predicted response that corresponds to x = 0 is </a:t>
            </a:r>
            <a:r>
              <a:rPr lang="en-US" altLang="en-US" i="1" dirty="0"/>
              <a:t>1.5</a:t>
            </a:r>
            <a:r>
              <a:rPr lang="en-US" altLang="en-US" dirty="0"/>
              <a:t>.</a:t>
            </a:r>
          </a:p>
        </p:txBody>
      </p:sp>
      <p:sp>
        <p:nvSpPr>
          <p:cNvPr id="5" name="TextBox 4"/>
          <p:cNvSpPr txBox="1"/>
          <p:nvPr/>
        </p:nvSpPr>
        <p:spPr>
          <a:xfrm>
            <a:off x="228601" y="3048000"/>
            <a:ext cx="2849562" cy="369332"/>
          </a:xfrm>
          <a:prstGeom prst="rect">
            <a:avLst/>
          </a:prstGeom>
          <a:noFill/>
        </p:spPr>
        <p:txBody>
          <a:bodyPr wrap="square" rtlCol="0">
            <a:spAutoFit/>
          </a:bodyPr>
          <a:lstStyle/>
          <a:p>
            <a:r>
              <a:rPr lang="en-US" dirty="0"/>
              <a:t>Slope = (3.5-1.5)/(1-0)=2</a:t>
            </a:r>
          </a:p>
        </p:txBody>
      </p:sp>
      <p:grpSp>
        <p:nvGrpSpPr>
          <p:cNvPr id="14" name="Group 13"/>
          <p:cNvGrpSpPr/>
          <p:nvPr/>
        </p:nvGrpSpPr>
        <p:grpSpPr>
          <a:xfrm>
            <a:off x="3078163" y="1059071"/>
            <a:ext cx="3349470" cy="3476317"/>
            <a:chOff x="2753055" y="669131"/>
            <a:chExt cx="3349470" cy="3476317"/>
          </a:xfrm>
        </p:grpSpPr>
        <p:grpSp>
          <p:nvGrpSpPr>
            <p:cNvPr id="13" name="Group 12"/>
            <p:cNvGrpSpPr/>
            <p:nvPr/>
          </p:nvGrpSpPr>
          <p:grpSpPr>
            <a:xfrm>
              <a:off x="2779888" y="669131"/>
              <a:ext cx="3322637" cy="3386138"/>
              <a:chOff x="3078163" y="1143000"/>
              <a:chExt cx="3322637" cy="3386138"/>
            </a:xfrm>
          </p:grpSpPr>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163" y="1143000"/>
                <a:ext cx="3322637" cy="3386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60345" y="3471651"/>
                <a:ext cx="1447800" cy="369332"/>
              </a:xfrm>
              <a:prstGeom prst="rect">
                <a:avLst/>
              </a:prstGeom>
              <a:noFill/>
            </p:spPr>
            <p:txBody>
              <a:bodyPr wrap="square" rtlCol="0">
                <a:spAutoFit/>
              </a:bodyPr>
              <a:lstStyle/>
              <a:p>
                <a:r>
                  <a:rPr lang="en-US" dirty="0"/>
                  <a:t>(0,1.5)</a:t>
                </a:r>
              </a:p>
            </p:txBody>
          </p:sp>
          <p:sp>
            <p:nvSpPr>
              <p:cNvPr id="12" name="TextBox 11"/>
              <p:cNvSpPr txBox="1"/>
              <p:nvPr/>
            </p:nvSpPr>
            <p:spPr>
              <a:xfrm>
                <a:off x="3652486" y="2925531"/>
                <a:ext cx="1447800" cy="369332"/>
              </a:xfrm>
              <a:prstGeom prst="rect">
                <a:avLst/>
              </a:prstGeom>
              <a:noFill/>
            </p:spPr>
            <p:txBody>
              <a:bodyPr wrap="square" rtlCol="0">
                <a:spAutoFit/>
              </a:bodyPr>
              <a:lstStyle/>
              <a:p>
                <a:r>
                  <a:rPr lang="en-US" dirty="0"/>
                  <a:t>(1,3.5)</a:t>
                </a:r>
              </a:p>
            </p:txBody>
          </p:sp>
          <p:sp>
            <p:nvSpPr>
              <p:cNvPr id="15" name="Oval 14"/>
              <p:cNvSpPr/>
              <p:nvPr/>
            </p:nvSpPr>
            <p:spPr>
              <a:xfrm flipH="1" flipV="1">
                <a:off x="3516634" y="3116240"/>
                <a:ext cx="152400" cy="152400"/>
              </a:xfrm>
              <a:prstGeom prst="ellipse">
                <a:avLst/>
              </a:pr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p:cNvCxnSpPr/>
            <p:nvPr/>
          </p:nvCxnSpPr>
          <p:spPr bwMode="auto">
            <a:xfrm flipH="1">
              <a:off x="2753055" y="1059487"/>
              <a:ext cx="1202311" cy="3085961"/>
            </a:xfrm>
            <a:prstGeom prst="line">
              <a:avLst/>
            </a:prstGeom>
            <a:ln>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flipH="1" flipV="1">
              <a:off x="3001963" y="3247990"/>
              <a:ext cx="152400" cy="152400"/>
            </a:xfrm>
            <a:prstGeom prst="ellipse">
              <a:avLst/>
            </a:prstGeom>
            <a:solidFill>
              <a:schemeClr val="accent4">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a:spLocks noRot="1" noChangeAspect="1" noMove="1" noResize="1" noEditPoints="1" noAdjustHandles="1" noChangeArrowheads="1" noChangeShapeType="1" noTextEdit="1"/>
          </p:cNvSpPr>
          <p:nvPr/>
        </p:nvSpPr>
        <p:spPr>
          <a:xfrm>
            <a:off x="3581400" y="3733800"/>
            <a:ext cx="1423851" cy="307777"/>
          </a:xfrm>
          <a:prstGeom prst="rect">
            <a:avLst/>
          </a:prstGeom>
          <a:blipFill rotWithShape="1">
            <a:blip r:embed="rId3"/>
            <a:stretch>
              <a:fillRect l="-1288" t="-2000" b="-18000"/>
            </a:stretch>
          </a:blipFill>
        </p:spPr>
        <p:txBody>
          <a:bodyPr/>
          <a:lstStyle/>
          <a:p>
            <a:r>
              <a:rPr lang="en-US">
                <a:noFill/>
              </a:rPr>
              <a:t> </a:t>
            </a:r>
          </a:p>
        </p:txBody>
      </p:sp>
      <p:sp>
        <p:nvSpPr>
          <p:cNvPr id="7" name="Rectangle 6"/>
          <p:cNvSpPr>
            <a:spLocks noRot="1" noChangeAspect="1" noMove="1" noResize="1" noEditPoints="1" noAdjustHandles="1" noChangeArrowheads="1" noChangeShapeType="1" noTextEdit="1"/>
          </p:cNvSpPr>
          <p:nvPr/>
        </p:nvSpPr>
        <p:spPr>
          <a:xfrm>
            <a:off x="4569624" y="2438400"/>
            <a:ext cx="1528752" cy="514243"/>
          </a:xfrm>
          <a:prstGeom prst="rect">
            <a:avLst/>
          </a:prstGeom>
          <a:blipFill rotWithShape="1">
            <a:blip r:embed="rId4"/>
            <a:stretch>
              <a:fillRect/>
            </a:stretch>
          </a:blipFill>
        </p:spPr>
        <p:txBody>
          <a:bodyPr/>
          <a:lstStyle/>
          <a:p>
            <a:r>
              <a:rPr lang="en-US">
                <a:noFill/>
              </a:rPr>
              <a:t> </a:t>
            </a:r>
          </a:p>
        </p:txBody>
      </p:sp>
    </p:spTree>
    <p:extLst>
      <p:ext uri="{BB962C8B-B14F-4D97-AF65-F5344CB8AC3E}">
        <p14:creationId xmlns:p14="http://schemas.microsoft.com/office/powerpoint/2010/main" val="1757501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09600" y="304800"/>
            <a:ext cx="8229600" cy="246063"/>
          </a:xfrm>
        </p:spPr>
        <p:txBody>
          <a:bodyPr>
            <a:normAutofit fontScale="90000"/>
          </a:bodyPr>
          <a:lstStyle/>
          <a:p>
            <a:r>
              <a:rPr lang="en-US" altLang="en-US"/>
              <a:t>Grades v. Study Hours 	</a:t>
            </a:r>
          </a:p>
        </p:txBody>
      </p:sp>
      <p:sp>
        <p:nvSpPr>
          <p:cNvPr id="6" name="TextBox 5"/>
          <p:cNvSpPr txBox="1">
            <a:spLocks noChangeArrowheads="1"/>
          </p:cNvSpPr>
          <p:nvPr/>
        </p:nvSpPr>
        <p:spPr bwMode="auto">
          <a:xfrm>
            <a:off x="-152400" y="3886200"/>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a:t>Interpret the slope …. </a:t>
            </a:r>
          </a:p>
        </p:txBody>
      </p:sp>
      <p:pic>
        <p:nvPicPr>
          <p:cNvPr id="174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990600"/>
            <a:ext cx="55340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a:spLocks noChangeArrowheads="1"/>
          </p:cNvSpPr>
          <p:nvPr/>
        </p:nvSpPr>
        <p:spPr bwMode="auto">
          <a:xfrm>
            <a:off x="-76200" y="4408488"/>
            <a:ext cx="937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Each extra hour spent studying results in a 6.6518 point increase in the predicted grade.</a:t>
            </a:r>
          </a:p>
        </p:txBody>
      </p:sp>
      <p:sp>
        <p:nvSpPr>
          <p:cNvPr id="15" name="TextBox 14"/>
          <p:cNvSpPr txBox="1">
            <a:spLocks noChangeArrowheads="1"/>
          </p:cNvSpPr>
          <p:nvPr/>
        </p:nvSpPr>
        <p:spPr bwMode="auto">
          <a:xfrm>
            <a:off x="-76200" y="5105400"/>
            <a:ext cx="937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Interpret the y – intercept</a:t>
            </a:r>
          </a:p>
        </p:txBody>
      </p:sp>
      <p:sp>
        <p:nvSpPr>
          <p:cNvPr id="7" name="Rectangle 6"/>
          <p:cNvSpPr>
            <a:spLocks noChangeArrowheads="1"/>
          </p:cNvSpPr>
          <p:nvPr/>
        </p:nvSpPr>
        <p:spPr bwMode="auto">
          <a:xfrm>
            <a:off x="495300" y="5758656"/>
            <a:ext cx="838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dirty="0"/>
              <a:t>The predicted grade for a student who studies no hours is 44.37 points.</a:t>
            </a:r>
          </a:p>
          <a:p>
            <a:pPr algn="ctr"/>
            <a:r>
              <a:rPr lang="en-US" altLang="en-US" dirty="0"/>
              <a:t>(Of course, this is an extrapolation in this study and would not be a great model to use for a student who studied zero hours.)  </a:t>
            </a:r>
          </a:p>
        </p:txBody>
      </p:sp>
    </p:spTree>
    <p:extLst>
      <p:ext uri="{BB962C8B-B14F-4D97-AF65-F5344CB8AC3E}">
        <p14:creationId xmlns:p14="http://schemas.microsoft.com/office/powerpoint/2010/main" val="5374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7"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http://farm1.static.flickr.com/144/398165839_238a480763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80511"/>
            <a:ext cx="7010400" cy="477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5"/>
          <p:cNvSpPr txBox="1">
            <a:spLocks noChangeArrowheads="1"/>
          </p:cNvSpPr>
          <p:nvPr/>
        </p:nvSpPr>
        <p:spPr bwMode="auto">
          <a:xfrm>
            <a:off x="6781800" y="381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a:t>
            </a:r>
            <a:r>
              <a:rPr lang="en-US" altLang="en-US" sz="1800" baseline="30000"/>
              <a:t>2</a:t>
            </a:r>
            <a:r>
              <a:rPr lang="en-US" altLang="en-US" sz="1800"/>
              <a:t>  = 0. 823</a:t>
            </a:r>
            <a:endParaRPr lang="en-US" altLang="en-US" sz="1800" baseline="30000"/>
          </a:p>
        </p:txBody>
      </p:sp>
      <p:sp>
        <p:nvSpPr>
          <p:cNvPr id="18436" name="TextBox 6"/>
          <p:cNvSpPr txBox="1">
            <a:spLocks noChangeArrowheads="1"/>
          </p:cNvSpPr>
          <p:nvPr/>
        </p:nvSpPr>
        <p:spPr bwMode="auto">
          <a:xfrm>
            <a:off x="914400" y="38100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eaLnBrk="1" hangingPunct="1">
              <a:spcBef>
                <a:spcPct val="0"/>
              </a:spcBef>
              <a:buFontTx/>
              <a:buNone/>
            </a:pPr>
            <a:r>
              <a:rPr lang="en-US" altLang="en-US" sz="1800"/>
              <a:t>r = .907</a:t>
            </a:r>
            <a:endParaRPr lang="en-US" altLang="en-US" sz="1800" baseline="30000"/>
          </a:p>
        </p:txBody>
      </p:sp>
      <p:sp>
        <p:nvSpPr>
          <p:cNvPr id="18437" name="TextBox 1"/>
          <p:cNvSpPr txBox="1">
            <a:spLocks noChangeArrowheads="1"/>
          </p:cNvSpPr>
          <p:nvPr/>
        </p:nvSpPr>
        <p:spPr bwMode="auto">
          <a:xfrm>
            <a:off x="1828800" y="10287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t>Points = 6 + 3(Price)</a:t>
            </a:r>
          </a:p>
        </p:txBody>
      </p:sp>
      <p:sp>
        <p:nvSpPr>
          <p:cNvPr id="3" name="TextBox 2"/>
          <p:cNvSpPr txBox="1">
            <a:spLocks noChangeArrowheads="1"/>
          </p:cNvSpPr>
          <p:nvPr/>
        </p:nvSpPr>
        <p:spPr bwMode="auto">
          <a:xfrm>
            <a:off x="152400" y="5103674"/>
            <a:ext cx="8839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Slope Interpretation: </a:t>
            </a:r>
          </a:p>
          <a:p>
            <a:r>
              <a:rPr lang="en-US" altLang="en-US" dirty="0"/>
              <a:t>Each $1 million increase in the price results in a 3 point increase in predicted max point production for a game.  </a:t>
            </a:r>
          </a:p>
          <a:p>
            <a:r>
              <a:rPr lang="en-US" altLang="en-US" dirty="0"/>
              <a:t>Y-Intercept interpretation:  </a:t>
            </a:r>
          </a:p>
          <a:p>
            <a:r>
              <a:rPr lang="en-US" altLang="en-US" dirty="0"/>
              <a:t>A player who is not paid is still predicted to have 6 max points.   	</a:t>
            </a:r>
          </a:p>
          <a:p>
            <a:r>
              <a:rPr lang="en-US" altLang="en-US" dirty="0"/>
              <a:t>Why doesn’t this make sense?  	</a:t>
            </a:r>
            <a:endParaRPr lang="en-US" altLang="en-US" b="1" dirty="0"/>
          </a:p>
        </p:txBody>
      </p:sp>
      <p:sp>
        <p:nvSpPr>
          <p:cNvPr id="2" name="Rectangle 1"/>
          <p:cNvSpPr/>
          <p:nvPr/>
        </p:nvSpPr>
        <p:spPr>
          <a:xfrm>
            <a:off x="5315055" y="6488668"/>
            <a:ext cx="2142446" cy="369332"/>
          </a:xfrm>
          <a:prstGeom prst="rect">
            <a:avLst/>
          </a:prstGeom>
        </p:spPr>
        <p:txBody>
          <a:bodyPr wrap="none">
            <a:spAutoFit/>
          </a:bodyPr>
          <a:lstStyle/>
          <a:p>
            <a:r>
              <a:rPr lang="en-US" altLang="en-US" b="1" dirty="0"/>
              <a:t>EXTRAPOLATION</a:t>
            </a:r>
          </a:p>
        </p:txBody>
      </p:sp>
    </p:spTree>
    <p:extLst>
      <p:ext uri="{BB962C8B-B14F-4D97-AF65-F5344CB8AC3E}">
        <p14:creationId xmlns:p14="http://schemas.microsoft.com/office/powerpoint/2010/main" val="267134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74638"/>
            <a:ext cx="8229600" cy="792162"/>
          </a:xfrm>
        </p:spPr>
        <p:txBody>
          <a:bodyPr/>
          <a:lstStyle/>
          <a:p>
            <a:r>
              <a:rPr lang="en-US" altLang="en-US"/>
              <a:t>Assumptions</a:t>
            </a:r>
          </a:p>
        </p:txBody>
      </p:sp>
      <p:pic>
        <p:nvPicPr>
          <p:cNvPr id="245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264275"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20870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228600"/>
            <a:ext cx="5486400" cy="1143000"/>
          </a:xfrm>
        </p:spPr>
        <p:txBody>
          <a:bodyPr/>
          <a:lstStyle/>
          <a:p>
            <a:pPr eaLnBrk="1" hangingPunct="1"/>
            <a:r>
              <a:rPr lang="en-US" altLang="en-US"/>
              <a:t>Movies!!!</a:t>
            </a:r>
          </a:p>
        </p:txBody>
      </p:sp>
      <p:sp>
        <p:nvSpPr>
          <p:cNvPr id="28677" name="Text Box 5"/>
          <p:cNvSpPr txBox="1">
            <a:spLocks noChangeArrowheads="1"/>
          </p:cNvSpPr>
          <p:nvPr/>
        </p:nvSpPr>
        <p:spPr bwMode="auto">
          <a:xfrm>
            <a:off x="1524000" y="5133384"/>
            <a:ext cx="701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50000"/>
              </a:spcBef>
              <a:buFontTx/>
              <a:buNone/>
            </a:pPr>
            <a:r>
              <a:rPr lang="en-US" altLang="en-US" sz="2400" dirty="0"/>
              <a:t>Predicted Gross = 3.472 * Budget – 164.14   </a:t>
            </a:r>
          </a:p>
        </p:txBody>
      </p:sp>
      <p:sp>
        <p:nvSpPr>
          <p:cNvPr id="12" name="TextBox 11"/>
          <p:cNvSpPr txBox="1">
            <a:spLocks noChangeArrowheads="1"/>
          </p:cNvSpPr>
          <p:nvPr/>
        </p:nvSpPr>
        <p:spPr bwMode="auto">
          <a:xfrm>
            <a:off x="228600" y="4676775"/>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0"/>
              </a:spcBef>
              <a:buFontTx/>
              <a:buNone/>
            </a:pPr>
            <a:r>
              <a:rPr lang="en-US" altLang="en-US" sz="2400" dirty="0"/>
              <a:t>Equation of Regression Line</a:t>
            </a:r>
          </a:p>
        </p:txBody>
      </p:sp>
      <mc:AlternateContent xmlns:mc="http://schemas.openxmlformats.org/markup-compatibility/2006" xmlns:a14="http://schemas.microsoft.com/office/drawing/2010/main">
        <mc:Choice Requires="a14">
          <p:sp>
            <p:nvSpPr>
              <p:cNvPr id="13" name="TextBox 12"/>
              <p:cNvSpPr txBox="1">
                <a:spLocks noChangeArrowheads="1"/>
              </p:cNvSpPr>
              <p:nvPr/>
            </p:nvSpPr>
            <p:spPr bwMode="auto">
              <a:xfrm>
                <a:off x="228600" y="5646738"/>
                <a:ext cx="85344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gn="ctr" eaLnBrk="1" hangingPunct="1">
                  <a:spcBef>
                    <a:spcPct val="0"/>
                  </a:spcBef>
                  <a:buFontTx/>
                  <a:buNone/>
                </a:pPr>
                <a:r>
                  <a:rPr lang="en-US" altLang="en-US" sz="2400" dirty="0"/>
                  <a:t>Predicted Gross for a Budget of $40 million:</a:t>
                </a:r>
              </a:p>
              <a:p>
                <a:pPr algn="ctr" eaLnBrk="1" hangingPunct="1">
                  <a:spcBef>
                    <a:spcPct val="0"/>
                  </a:spcBef>
                  <a:buFontTx/>
                  <a:buNone/>
                </a:pPr>
                <a14:m>
                  <m:oMath xmlns:m="http://schemas.openxmlformats.org/officeDocument/2006/math">
                    <m:acc>
                      <m:accPr>
                        <m:chr m:val="̂"/>
                        <m:ctrlPr>
                          <a:rPr lang="en-US" altLang="en-US" sz="2400" i="1" dirty="0" smtClean="0">
                            <a:latin typeface="Cambria Math" panose="02040503050406030204" pitchFamily="18" charset="0"/>
                          </a:rPr>
                        </m:ctrlPr>
                      </m:accPr>
                      <m:e>
                        <m:r>
                          <a:rPr lang="en-US" altLang="en-US" sz="2400" i="1" dirty="0">
                            <a:latin typeface="Cambria Math" panose="02040503050406030204" pitchFamily="18" charset="0"/>
                          </a:rPr>
                          <m:t>𝑦</m:t>
                        </m:r>
                        <m:r>
                          <a:rPr lang="en-US" altLang="en-US" sz="2400" i="1" baseline="-25000" dirty="0">
                            <a:latin typeface="Cambria Math" panose="02040503050406030204" pitchFamily="18" charset="0"/>
                          </a:rPr>
                          <m:t>40</m:t>
                        </m:r>
                      </m:e>
                    </m:acc>
                  </m:oMath>
                </a14:m>
                <a:r>
                  <a:rPr lang="en-US" altLang="en-US" sz="2400" dirty="0"/>
                  <a:t>=3.472(40) – 164.14 = -$25 million!</a:t>
                </a:r>
              </a:p>
            </p:txBody>
          </p:sp>
        </mc:Choice>
        <mc:Fallback xmlns="">
          <p:sp>
            <p:nvSpPr>
              <p:cNvPr id="13" name="TextBox 12"/>
              <p:cNvSpPr txBox="1">
                <a:spLocks noRot="1" noChangeAspect="1" noMove="1" noResize="1" noEditPoints="1" noAdjustHandles="1" noChangeArrowheads="1" noChangeShapeType="1" noTextEdit="1"/>
              </p:cNvSpPr>
              <p:nvPr/>
            </p:nvSpPr>
            <p:spPr bwMode="auto">
              <a:xfrm>
                <a:off x="228600" y="5646738"/>
                <a:ext cx="8534400" cy="830997"/>
              </a:xfrm>
              <a:prstGeom prst="rect">
                <a:avLst/>
              </a:prstGeom>
              <a:blipFill rotWithShape="0">
                <a:blip r:embed="rId2"/>
                <a:stretch>
                  <a:fillRect t="-5109" b="-160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560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35100"/>
            <a:ext cx="8550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5500" y="3089275"/>
            <a:ext cx="3975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60350" y="3022600"/>
            <a:ext cx="4572000" cy="1969770"/>
          </a:xfrm>
          <a:prstGeom prst="rect">
            <a:avLst/>
          </a:prstGeom>
        </p:spPr>
        <p:txBody>
          <a:bodyPr>
            <a:spAutoFit/>
          </a:bodyPr>
          <a:lstStyle/>
          <a:p>
            <a:r>
              <a:rPr lang="en-US" dirty="0"/>
              <a:t>SAS:</a:t>
            </a:r>
          </a:p>
          <a:p>
            <a:r>
              <a:rPr lang="en-US" dirty="0"/>
              <a:t>proc </a:t>
            </a:r>
            <a:r>
              <a:rPr lang="en-US" dirty="0" err="1"/>
              <a:t>reg</a:t>
            </a:r>
            <a:r>
              <a:rPr lang="en-US" dirty="0"/>
              <a:t> data= movie;</a:t>
            </a:r>
          </a:p>
          <a:p>
            <a:r>
              <a:rPr lang="en-US" dirty="0"/>
              <a:t>model gross = budget / </a:t>
            </a:r>
            <a:r>
              <a:rPr lang="en-US" dirty="0" err="1"/>
              <a:t>clb</a:t>
            </a:r>
            <a:r>
              <a:rPr lang="en-US" dirty="0"/>
              <a:t>;</a:t>
            </a:r>
          </a:p>
          <a:p>
            <a:r>
              <a:rPr lang="en-US" dirty="0"/>
              <a:t>run;</a:t>
            </a:r>
          </a:p>
          <a:p>
            <a:endParaRPr lang="en-US" dirty="0"/>
          </a:p>
          <a:p>
            <a:r>
              <a:rPr lang="en-US" sz="1400" dirty="0"/>
              <a:t>*</a:t>
            </a:r>
            <a:r>
              <a:rPr lang="en-US" sz="1400" dirty="0" err="1"/>
              <a:t>clb</a:t>
            </a:r>
            <a:r>
              <a:rPr lang="en-US" sz="1400" dirty="0"/>
              <a:t> means confidence levels on the Beta parameters</a:t>
            </a:r>
          </a:p>
          <a:p>
            <a:r>
              <a:rPr lang="en-US" dirty="0"/>
              <a:t> </a:t>
            </a:r>
          </a:p>
        </p:txBody>
      </p:sp>
      <p:sp>
        <p:nvSpPr>
          <p:cNvPr id="9" name="Rectangle 8"/>
          <p:cNvSpPr/>
          <p:nvPr/>
        </p:nvSpPr>
        <p:spPr>
          <a:xfrm>
            <a:off x="5791200" y="3962400"/>
            <a:ext cx="8382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92CEA18-822D-4915-AA1B-70E5793EA97F}"/>
              </a:ext>
            </a:extLst>
          </p:cNvPr>
          <p:cNvCxnSpPr>
            <a:cxnSpLocks/>
          </p:cNvCxnSpPr>
          <p:nvPr/>
        </p:nvCxnSpPr>
        <p:spPr>
          <a:xfrm flipH="1">
            <a:off x="609600" y="3883025"/>
            <a:ext cx="2209800" cy="6000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A5D493-0469-4FC4-8556-9AA4D5D5DFC0}"/>
              </a:ext>
            </a:extLst>
          </p:cNvPr>
          <p:cNvCxnSpPr>
            <a:cxnSpLocks/>
          </p:cNvCxnSpPr>
          <p:nvPr/>
        </p:nvCxnSpPr>
        <p:spPr>
          <a:xfrm flipH="1">
            <a:off x="4635500" y="4442270"/>
            <a:ext cx="1308101" cy="74250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E245DD-3B1B-4002-87B6-7D8DEAE703B7}"/>
              </a:ext>
            </a:extLst>
          </p:cNvPr>
          <p:cNvCxnSpPr>
            <a:cxnSpLocks/>
          </p:cNvCxnSpPr>
          <p:nvPr/>
        </p:nvCxnSpPr>
        <p:spPr>
          <a:xfrm>
            <a:off x="6477001" y="4168775"/>
            <a:ext cx="457199" cy="101600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74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677"/>
                                        </p:tgtEl>
                                        <p:attrNameLst>
                                          <p:attrName>style.visibility</p:attrName>
                                        </p:attrNameLst>
                                      </p:cBhvr>
                                      <p:to>
                                        <p:strVal val="visible"/>
                                      </p:to>
                                    </p:set>
                                    <p:anim calcmode="lin" valueType="num">
                                      <p:cBhvr additive="base">
                                        <p:cTn id="15" dur="500" fill="hold"/>
                                        <p:tgtEl>
                                          <p:spTgt spid="28677"/>
                                        </p:tgtEl>
                                        <p:attrNameLst>
                                          <p:attrName>ppt_x</p:attrName>
                                        </p:attrNameLst>
                                      </p:cBhvr>
                                      <p:tavLst>
                                        <p:tav tm="0">
                                          <p:val>
                                            <p:strVal val="#ppt_x"/>
                                          </p:val>
                                        </p:tav>
                                        <p:tav tm="100000">
                                          <p:val>
                                            <p:strVal val="#ppt_x"/>
                                          </p:val>
                                        </p:tav>
                                      </p:tavLst>
                                    </p:anim>
                                    <p:anim calcmode="lin" valueType="num">
                                      <p:cBhvr additive="base">
                                        <p:cTn id="16" dur="500" fill="hold"/>
                                        <p:tgtEl>
                                          <p:spTgt spid="28677"/>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12" grpId="0"/>
      <p:bldP spid="13" grpId="0"/>
      <p:bldP spid="9" grpId="0" animBg="1"/>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The Residual formalized!!!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1752600"/>
            <a:ext cx="3670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352800"/>
            <a:ext cx="64039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072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altLang="en-US"/>
              <a:t>How to Estimate Regression Coefficients</a:t>
            </a:r>
          </a:p>
        </p:txBody>
      </p:sp>
      <p:pic>
        <p:nvPicPr>
          <p:cNvPr id="4" name="Picture 3"/>
          <p:cNvPicPr>
            <a:picLocks noChangeAspect="1"/>
          </p:cNvPicPr>
          <p:nvPr/>
        </p:nvPicPr>
        <p:blipFill>
          <a:blip r:embed="rId2"/>
          <a:stretch>
            <a:fillRect/>
          </a:stretch>
        </p:blipFill>
        <p:spPr>
          <a:xfrm>
            <a:off x="2719388" y="5334000"/>
            <a:ext cx="4097337" cy="1304925"/>
          </a:xfrm>
          <a:prstGeom prst="rect">
            <a:avLst/>
          </a:prstGeom>
          <a:solidFill>
            <a:srgbClr val="FF0000"/>
          </a:solidFill>
          <a:ln w="127000" cap="sq">
            <a:solidFill>
              <a:srgbClr val="FF0000"/>
            </a:solidFill>
            <a:miter lim="800000"/>
          </a:ln>
          <a:effectLst>
            <a:outerShdw blurRad="57150" dist="50800" dir="2700000" algn="tl" rotWithShape="0">
              <a:srgbClr val="000000">
                <a:alpha val="4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8489" y="1641877"/>
            <a:ext cx="3581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r="5487"/>
          <a:stretch>
            <a:fillRect/>
          </a:stretch>
        </p:blipFill>
        <p:spPr bwMode="auto">
          <a:xfrm>
            <a:off x="609600" y="1627188"/>
            <a:ext cx="3581400"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own Arrow 2"/>
          <p:cNvSpPr>
            <a:spLocks noRot="1" noChangeAspect="1" noMove="1" noResize="1" noEditPoints="1" noAdjustHandles="1" noChangeArrowheads="1" noChangeShapeType="1" noTextEdit="1"/>
          </p:cNvSpPr>
          <p:nvPr/>
        </p:nvSpPr>
        <p:spPr>
          <a:xfrm>
            <a:off x="1873431" y="3456135"/>
            <a:ext cx="6030314" cy="1539080"/>
          </a:xfrm>
          <a:prstGeom prst="downArrow">
            <a:avLst>
              <a:gd name="adj1" fmla="val 50000"/>
              <a:gd name="adj2" fmla="val 71224"/>
            </a:avLst>
          </a:prstGeom>
          <a:blipFill rotWithShape="0">
            <a:blip r:embed="rId5"/>
            <a:stretch>
              <a:fillRect/>
            </a:stretch>
          </a:blipFill>
        </p:spPr>
        <p:txBody>
          <a:bodyPr/>
          <a:lstStyle/>
          <a:p>
            <a:r>
              <a:rPr lang="en-US" dirty="0">
                <a:noFill/>
              </a:rPr>
              <a:t> </a:t>
            </a:r>
          </a:p>
        </p:txBody>
      </p:sp>
      <mc:AlternateContent xmlns:mc="http://schemas.openxmlformats.org/markup-compatibility/2006" xmlns:a14="http://schemas.microsoft.com/office/drawing/2010/main">
        <mc:Choice Requires="a14">
          <p:sp>
            <p:nvSpPr>
              <p:cNvPr id="7" name="TextBox 6"/>
              <p:cNvSpPr txBox="1"/>
              <p:nvPr/>
            </p:nvSpPr>
            <p:spPr>
              <a:xfrm>
                <a:off x="4804779" y="2558697"/>
                <a:ext cx="359220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𝑆𝑆</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e>
                              </m:d>
                            </m:e>
                            <m:sup>
                              <m:r>
                                <a:rPr lang="en-US" b="0" i="1" smtClean="0">
                                  <a:latin typeface="Cambria Math" panose="02040503050406030204" pitchFamily="18" charset="0"/>
                                </a:rPr>
                                <m:t>2</m:t>
                              </m:r>
                            </m:sup>
                          </m:sSup>
                        </m:e>
                      </m:nary>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04779" y="2558697"/>
                <a:ext cx="3592202" cy="7562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538985" y="5675960"/>
                <a:ext cx="1147815" cy="621004"/>
              </a:xfrm>
              <a:prstGeom prst="rect">
                <a:avLst/>
              </a:prstGeom>
              <a:solidFill>
                <a:schemeClr val="bg1"/>
              </a:solidFill>
              <a:ln w="762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r>
                        <a:rPr lang="en-US" b="0" i="1" smtClean="0">
                          <a:latin typeface="Cambria Math"/>
                        </a:rPr>
                        <m:t>=</m:t>
                      </m:r>
                      <m:r>
                        <a:rPr lang="en-US" b="0" i="1" smtClean="0">
                          <a:latin typeface="Cambria Math"/>
                        </a:rPr>
                        <m:t>𝑟</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𝑦</m:t>
                              </m:r>
                            </m:sub>
                          </m:sSub>
                        </m:num>
                        <m:den>
                          <m:sSub>
                            <m:sSubPr>
                              <m:ctrlPr>
                                <a:rPr lang="en-US" i="1">
                                  <a:latin typeface="Cambria Math" panose="02040503050406030204" pitchFamily="18" charset="0"/>
                                </a:rPr>
                              </m:ctrlPr>
                            </m:sSubPr>
                            <m:e>
                              <m:r>
                                <a:rPr lang="en-US" i="1">
                                  <a:latin typeface="Cambria Math"/>
                                </a:rPr>
                                <m:t>𝑠</m:t>
                              </m:r>
                            </m:e>
                            <m:sub>
                              <m:r>
                                <a:rPr lang="en-US" b="0" i="1" smtClean="0">
                                  <a:latin typeface="Cambria Math"/>
                                </a:rPr>
                                <m:t>𝑥</m:t>
                              </m:r>
                            </m:sub>
                          </m:sSub>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538985" y="5675960"/>
                <a:ext cx="1147815" cy="621004"/>
              </a:xfrm>
              <a:prstGeom prst="rect">
                <a:avLst/>
              </a:prstGeom>
              <a:blipFill rotWithShape="0">
                <a:blip r:embed="rId7"/>
                <a:stretch>
                  <a:fillRect/>
                </a:stretch>
              </a:blipFill>
              <a:ln w="762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137B40-B315-4ED4-BAFE-E82667D8A2C4}"/>
                  </a:ext>
                </a:extLst>
              </p:cNvPr>
              <p:cNvSpPr txBox="1"/>
              <p:nvPr/>
            </p:nvSpPr>
            <p:spPr>
              <a:xfrm>
                <a:off x="6096000" y="3543307"/>
                <a:ext cx="4296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C0137B40-B315-4ED4-BAFE-E82667D8A2C4}"/>
                  </a:ext>
                </a:extLst>
              </p:cNvPr>
              <p:cNvSpPr txBox="1">
                <a:spLocks noRot="1" noChangeAspect="1" noMove="1" noResize="1" noEditPoints="1" noAdjustHandles="1" noChangeArrowheads="1" noChangeShapeType="1" noTextEdit="1"/>
              </p:cNvSpPr>
              <p:nvPr/>
            </p:nvSpPr>
            <p:spPr>
              <a:xfrm>
                <a:off x="6096000" y="3543307"/>
                <a:ext cx="429605" cy="276999"/>
              </a:xfrm>
              <a:prstGeom prst="rect">
                <a:avLst/>
              </a:prstGeom>
              <a:blipFill>
                <a:blip r:embed="rId8"/>
                <a:stretch>
                  <a:fillRect l="-4286" r="-11429" b="-8696"/>
                </a:stretch>
              </a:blipFill>
            </p:spPr>
            <p:txBody>
              <a:bodyPr/>
              <a:lstStyle/>
              <a:p>
                <a:r>
                  <a:rPr lang="en-US">
                    <a:noFill/>
                  </a:rPr>
                  <a:t> </a:t>
                </a:r>
              </a:p>
            </p:txBody>
          </p:sp>
        </mc:Fallback>
      </mc:AlternateContent>
    </p:spTree>
    <p:extLst>
      <p:ext uri="{BB962C8B-B14F-4D97-AF65-F5344CB8AC3E}">
        <p14:creationId xmlns:p14="http://schemas.microsoft.com/office/powerpoint/2010/main" val="1346422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4000" b="0" i="1" u="none" strike="noStrike" kern="1200" cap="none" spc="0" normalizeH="0" baseline="0" noProof="0">
                        <a:ln>
                          <a:noFill/>
                        </a:ln>
                        <a:solidFill>
                          <a:prstClr val="black"/>
                        </a:solidFill>
                        <a:effectLst/>
                        <a:uLnTx/>
                        <a:uFillTx/>
                        <a:latin typeface="Cambria Math"/>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rotWithShape="0">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prstClr val="black"/>
                        </a:solidFill>
                        <a:effectLst/>
                        <a:uLnTx/>
                        <a:uFillTx/>
                        <a:latin typeface="Cambria Math"/>
                        <a:ea typeface="+mn-ea"/>
                        <a:cs typeface="+mn-cs"/>
                      </a:rPr>
                      <m:t>µ</m:t>
                    </m:r>
                    <m:r>
                      <a:rPr kumimoji="0" lang="en-US" sz="4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40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rotWithShape="0">
                <a:blip r:embed="rId3"/>
                <a:stretch>
                  <a:fillRect l="-6305" t="-4255" r="-5079"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228600"/>
            <a:ext cx="5486400" cy="685800"/>
          </a:xfrm>
        </p:spPr>
        <p:txBody>
          <a:bodyPr>
            <a:normAutofit fontScale="90000"/>
          </a:bodyPr>
          <a:lstStyle/>
          <a:p>
            <a:pPr eaLnBrk="1" hangingPunct="1"/>
            <a:r>
              <a:rPr lang="en-US" altLang="en-US"/>
              <a:t>Movies!!!</a:t>
            </a:r>
          </a:p>
        </p:txBody>
      </p:sp>
      <p:sp>
        <p:nvSpPr>
          <p:cNvPr id="28677" name="Text Box 5"/>
          <p:cNvSpPr txBox="1">
            <a:spLocks noChangeArrowheads="1"/>
          </p:cNvSpPr>
          <p:nvPr/>
        </p:nvSpPr>
        <p:spPr bwMode="auto">
          <a:xfrm>
            <a:off x="2286000" y="6172200"/>
            <a:ext cx="670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50000"/>
              </a:spcBef>
              <a:buFontTx/>
              <a:buNone/>
            </a:pPr>
            <a:r>
              <a:rPr lang="en-US" altLang="en-US" sz="2400" dirty="0"/>
              <a:t>Predicted Gross = 3.472 * Budget – 164.14   </a:t>
            </a:r>
          </a:p>
        </p:txBody>
      </p:sp>
      <p:sp>
        <p:nvSpPr>
          <p:cNvPr id="12" name="TextBox 11"/>
          <p:cNvSpPr txBox="1">
            <a:spLocks noChangeArrowheads="1"/>
          </p:cNvSpPr>
          <p:nvPr/>
        </p:nvSpPr>
        <p:spPr bwMode="auto">
          <a:xfrm>
            <a:off x="152400" y="5710237"/>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0"/>
              </a:spcBef>
              <a:buFontTx/>
              <a:buNone/>
            </a:pPr>
            <a:r>
              <a:rPr lang="en-US" altLang="en-US" sz="2400" dirty="0"/>
              <a:t>Equation of Regression Line</a:t>
            </a:r>
          </a:p>
        </p:txBody>
      </p:sp>
      <p:pic>
        <p:nvPicPr>
          <p:cNvPr id="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066800"/>
            <a:ext cx="46291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438400"/>
            <a:ext cx="3962400"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2438400"/>
            <a:ext cx="3976687"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2400" y="1988622"/>
            <a:ext cx="4267200" cy="369332"/>
          </a:xfrm>
          <a:prstGeom prst="rect">
            <a:avLst/>
          </a:prstGeom>
          <a:noFill/>
        </p:spPr>
        <p:txBody>
          <a:bodyPr wrap="square" rtlCol="0">
            <a:spAutoFit/>
          </a:bodyPr>
          <a:lstStyle/>
          <a:p>
            <a:r>
              <a:rPr lang="en-US" dirty="0"/>
              <a:t>Prediction and confidence intervals</a:t>
            </a:r>
          </a:p>
        </p:txBody>
      </p:sp>
    </p:spTree>
    <p:extLst>
      <p:ext uri="{BB962C8B-B14F-4D97-AF65-F5344CB8AC3E}">
        <p14:creationId xmlns:p14="http://schemas.microsoft.com/office/powerpoint/2010/main" val="117890949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81000" y="228600"/>
            <a:ext cx="8455025" cy="685800"/>
          </a:xfrm>
        </p:spPr>
        <p:txBody>
          <a:bodyPr>
            <a:normAutofit fontScale="90000"/>
          </a:bodyPr>
          <a:lstStyle/>
          <a:p>
            <a:pPr eaLnBrk="1" hangingPunct="1"/>
            <a:r>
              <a:rPr lang="en-US" altLang="en-US"/>
              <a:t>Movies!!! (Parameter Estimates)</a:t>
            </a:r>
          </a:p>
        </p:txBody>
      </p:sp>
      <p:sp>
        <p:nvSpPr>
          <p:cNvPr id="28677" name="Text Box 5"/>
          <p:cNvSpPr txBox="1">
            <a:spLocks noChangeArrowheads="1"/>
          </p:cNvSpPr>
          <p:nvPr/>
        </p:nvSpPr>
        <p:spPr bwMode="auto">
          <a:xfrm>
            <a:off x="4267200" y="61722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50000"/>
              </a:spcBef>
              <a:buFontTx/>
              <a:buNone/>
            </a:pPr>
            <a:r>
              <a:rPr lang="en-US" altLang="en-US" sz="2400" dirty="0"/>
              <a:t>Gross = 3.472 * Budget – 164.14   </a:t>
            </a:r>
          </a:p>
        </p:txBody>
      </p:sp>
      <p:sp>
        <p:nvSpPr>
          <p:cNvPr id="12" name="TextBox 11"/>
          <p:cNvSpPr txBox="1">
            <a:spLocks noChangeArrowheads="1"/>
          </p:cNvSpPr>
          <p:nvPr/>
        </p:nvSpPr>
        <p:spPr bwMode="auto">
          <a:xfrm>
            <a:off x="152400" y="617220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0"/>
              </a:spcBef>
              <a:buFontTx/>
              <a:buNone/>
            </a:pPr>
            <a:r>
              <a:rPr lang="en-US" altLang="en-US" sz="2400" dirty="0"/>
              <a:t>Equation of Regression Line</a:t>
            </a:r>
          </a:p>
        </p:txBody>
      </p:sp>
      <p:pic>
        <p:nvPicPr>
          <p:cNvPr id="2970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23963"/>
            <a:ext cx="46307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4638" y="990600"/>
            <a:ext cx="3481387"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3"/>
          <p:cNvGraphicFramePr>
            <a:graphicFrameLocks noGrp="1"/>
          </p:cNvGraphicFramePr>
          <p:nvPr/>
        </p:nvGraphicFramePr>
        <p:xfrm>
          <a:off x="1905000" y="4146550"/>
          <a:ext cx="5143500" cy="1943100"/>
        </p:xfrm>
        <a:graphic>
          <a:graphicData uri="http://schemas.openxmlformats.org/drawingml/2006/table">
            <a:tbl>
              <a:tblPr>
                <a:tableStyleId>{5C22544A-7EE6-4342-B048-85BDC9FD1C3A}</a:tableStyleId>
              </a:tblPr>
              <a:tblGrid>
                <a:gridCol w="610731">
                  <a:extLst>
                    <a:ext uri="{9D8B030D-6E8A-4147-A177-3AD203B41FA5}">
                      <a16:colId xmlns:a16="http://schemas.microsoft.com/office/drawing/2014/main" val="20000"/>
                    </a:ext>
                  </a:extLst>
                </a:gridCol>
                <a:gridCol w="610731">
                  <a:extLst>
                    <a:ext uri="{9D8B030D-6E8A-4147-A177-3AD203B41FA5}">
                      <a16:colId xmlns:a16="http://schemas.microsoft.com/office/drawing/2014/main" val="20001"/>
                    </a:ext>
                  </a:extLst>
                </a:gridCol>
                <a:gridCol w="763414">
                  <a:extLst>
                    <a:ext uri="{9D8B030D-6E8A-4147-A177-3AD203B41FA5}">
                      <a16:colId xmlns:a16="http://schemas.microsoft.com/office/drawing/2014/main" val="20002"/>
                    </a:ext>
                  </a:extLst>
                </a:gridCol>
                <a:gridCol w="858840">
                  <a:extLst>
                    <a:ext uri="{9D8B030D-6E8A-4147-A177-3AD203B41FA5}">
                      <a16:colId xmlns:a16="http://schemas.microsoft.com/office/drawing/2014/main" val="20003"/>
                    </a:ext>
                  </a:extLst>
                </a:gridCol>
                <a:gridCol w="1078322">
                  <a:extLst>
                    <a:ext uri="{9D8B030D-6E8A-4147-A177-3AD203B41FA5}">
                      <a16:colId xmlns:a16="http://schemas.microsoft.com/office/drawing/2014/main" val="20004"/>
                    </a:ext>
                  </a:extLst>
                </a:gridCol>
                <a:gridCol w="610731">
                  <a:extLst>
                    <a:ext uri="{9D8B030D-6E8A-4147-A177-3AD203B41FA5}">
                      <a16:colId xmlns:a16="http://schemas.microsoft.com/office/drawing/2014/main" val="20005"/>
                    </a:ext>
                  </a:extLst>
                </a:gridCol>
                <a:gridCol w="610731">
                  <a:extLst>
                    <a:ext uri="{9D8B030D-6E8A-4147-A177-3AD203B41FA5}">
                      <a16:colId xmlns:a16="http://schemas.microsoft.com/office/drawing/2014/main" val="20006"/>
                    </a:ext>
                  </a:extLst>
                </a:gridCol>
              </a:tblGrid>
              <a:tr h="190500">
                <a:tc gridSpan="5">
                  <a:txBody>
                    <a:bodyPr/>
                    <a:lstStyle/>
                    <a:p>
                      <a:pPr algn="l" fontAlgn="b"/>
                      <a:r>
                        <a:rPr lang="en-US" sz="1100" u="none" strike="noStrike" dirty="0">
                          <a:effectLst/>
                        </a:rPr>
                        <a:t>Regression </a:t>
                      </a:r>
                      <a:r>
                        <a:rPr lang="en-US" sz="1100" u="none" strike="noStrike" dirty="0" err="1">
                          <a:effectLst/>
                        </a:rPr>
                        <a:t>Coefficent</a:t>
                      </a:r>
                      <a:r>
                        <a:rPr lang="en-US" sz="1100" u="none" strike="noStrike" dirty="0">
                          <a:effectLst/>
                        </a:rPr>
                        <a:t> Calculation Example or Movie Data</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(x-xbar)^2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 - ybar)^2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(x-xbar)*(y-ybar)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 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Mean 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760.183673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6700.591837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2256.918367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89.57143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146.8571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0.18367347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6865.306122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-35.51020408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1565.89796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9772.734694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3911.918367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2978.04082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8074.306122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4903.632653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00025">
                <a:tc>
                  <a:txBody>
                    <a:bodyPr/>
                    <a:lstStyle/>
                    <a:p>
                      <a:pPr algn="r" fontAlgn="b"/>
                      <a:r>
                        <a:rPr lang="en-US" sz="1100" u="none" strike="noStrike">
                          <a:effectLst/>
                        </a:rPr>
                        <a:t>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12194.4694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206245.7347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50150.34694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Beta 1 </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00025">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108.755102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0.734693878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-8.93877551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3.47209</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00025">
                <a:tc>
                  <a:txBody>
                    <a:bodyPr/>
                    <a:lstStyle/>
                    <a:p>
                      <a:pPr algn="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0.18367347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9971.44898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-42.79591837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b="1" u="none" strike="noStrike" dirty="0">
                          <a:effectLst/>
                        </a:rPr>
                        <a:t>Beta 0 </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00025">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i="1" u="none" strike="noStrike" dirty="0">
                          <a:effectLst/>
                        </a:rPr>
                        <a:t>17607.7143</a:t>
                      </a:r>
                      <a:endParaRPr lang="en-US"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i="1" u="none" strike="noStrike" dirty="0">
                          <a:effectLst/>
                        </a:rPr>
                        <a:t>61135.57143</a:t>
                      </a:r>
                      <a:endParaRPr lang="en-US" sz="1100" b="1" i="1"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-164.14</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pic>
        <p:nvPicPr>
          <p:cNvPr id="10" name="Picture 9"/>
          <p:cNvPicPr>
            <a:picLocks noChangeAspect="1"/>
          </p:cNvPicPr>
          <p:nvPr/>
        </p:nvPicPr>
        <p:blipFill>
          <a:blip r:embed="rId4"/>
          <a:stretch>
            <a:fillRect/>
          </a:stretch>
        </p:blipFill>
        <p:spPr>
          <a:xfrm>
            <a:off x="3155156" y="2624124"/>
            <a:ext cx="3940175" cy="1254125"/>
          </a:xfrm>
          <a:prstGeom prst="rect">
            <a:avLst/>
          </a:prstGeom>
          <a:solidFill>
            <a:srgbClr val="FF0000"/>
          </a:solidFill>
          <a:ln w="127000" cap="sq">
            <a:solidFill>
              <a:srgbClr val="FF0000"/>
            </a:solidFill>
            <a:miter lim="800000"/>
          </a:ln>
          <a:effectLst>
            <a:outerShdw blurRad="57150" dist="50800" dir="2700000" algn="tl" rotWithShape="0">
              <a:srgbClr val="000000">
                <a:alpha val="40000"/>
              </a:srgbClr>
            </a:outerShdw>
          </a:effectLst>
        </p:spPr>
      </p:pic>
      <mc:AlternateContent xmlns:mc="http://schemas.openxmlformats.org/markup-compatibility/2006" xmlns:a14="http://schemas.microsoft.com/office/drawing/2010/main">
        <mc:Choice Requires="a14">
          <p:sp>
            <p:nvSpPr>
              <p:cNvPr id="2" name="TextBox 1"/>
              <p:cNvSpPr txBox="1"/>
              <p:nvPr/>
            </p:nvSpPr>
            <p:spPr>
              <a:xfrm>
                <a:off x="1707356" y="2940684"/>
                <a:ext cx="1147815" cy="621004"/>
              </a:xfrm>
              <a:prstGeom prst="rect">
                <a:avLst/>
              </a:prstGeom>
              <a:solidFill>
                <a:schemeClr val="bg1"/>
              </a:solidFill>
              <a:ln w="76200">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𝛽</m:t>
                              </m:r>
                            </m:e>
                          </m:acc>
                        </m:e>
                        <m:sub>
                          <m:r>
                            <a:rPr lang="en-US" b="0" i="1" smtClean="0">
                              <a:latin typeface="Cambria Math"/>
                            </a:rPr>
                            <m:t>1</m:t>
                          </m:r>
                        </m:sub>
                      </m:sSub>
                      <m:r>
                        <a:rPr lang="en-US" b="0" i="1" smtClean="0">
                          <a:latin typeface="Cambria Math"/>
                        </a:rPr>
                        <m:t>=</m:t>
                      </m:r>
                      <m:r>
                        <a:rPr lang="en-US" b="0" i="1" smtClean="0">
                          <a:latin typeface="Cambria Math"/>
                        </a:rPr>
                        <m:t>𝑟</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𝑠</m:t>
                              </m:r>
                            </m:e>
                            <m:sub>
                              <m:r>
                                <a:rPr lang="en-US" b="0" i="1" smtClean="0">
                                  <a:latin typeface="Cambria Math"/>
                                </a:rPr>
                                <m:t>𝑦</m:t>
                              </m:r>
                            </m:sub>
                          </m:sSub>
                        </m:num>
                        <m:den>
                          <m:sSub>
                            <m:sSubPr>
                              <m:ctrlPr>
                                <a:rPr lang="en-US" i="1">
                                  <a:latin typeface="Cambria Math" panose="02040503050406030204" pitchFamily="18" charset="0"/>
                                </a:rPr>
                              </m:ctrlPr>
                            </m:sSubPr>
                            <m:e>
                              <m:r>
                                <a:rPr lang="en-US" i="1">
                                  <a:latin typeface="Cambria Math"/>
                                </a:rPr>
                                <m:t>𝑠</m:t>
                              </m:r>
                            </m:e>
                            <m:sub>
                              <m:r>
                                <a:rPr lang="en-US" b="0" i="1" smtClean="0">
                                  <a:latin typeface="Cambria Math"/>
                                </a:rPr>
                                <m:t>𝑥</m:t>
                              </m:r>
                            </m:sub>
                          </m:sSub>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707356" y="2940684"/>
                <a:ext cx="1147815" cy="621004"/>
              </a:xfrm>
              <a:prstGeom prst="rect">
                <a:avLst/>
              </a:prstGeom>
              <a:blipFill rotWithShape="1">
                <a:blip r:embed="rId5"/>
                <a:stretch>
                  <a:fillRect/>
                </a:stretch>
              </a:blipFill>
              <a:ln w="76200">
                <a:solidFill>
                  <a:srgbClr val="FF0000"/>
                </a:solidFill>
              </a:ln>
            </p:spPr>
            <p:txBody>
              <a:bodyPr/>
              <a:lstStyle/>
              <a:p>
                <a:r>
                  <a:rPr lang="en-US">
                    <a:noFill/>
                  </a:rPr>
                  <a:t> </a:t>
                </a:r>
              </a:p>
            </p:txBody>
          </p:sp>
        </mc:Fallback>
      </mc:AlternateContent>
      <p:sp>
        <p:nvSpPr>
          <p:cNvPr id="3" name="Rectangle 2"/>
          <p:cNvSpPr/>
          <p:nvPr/>
        </p:nvSpPr>
        <p:spPr>
          <a:xfrm>
            <a:off x="6400800" y="1752600"/>
            <a:ext cx="694531"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681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fontScale="90000"/>
          </a:bodyPr>
          <a:lstStyle/>
          <a:p>
            <a:r>
              <a:rPr lang="en-US" altLang="en-US"/>
              <a:t>Sampling Distributions / Hypothesis Test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1722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83622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fontScale="90000"/>
          </a:bodyPr>
          <a:lstStyle/>
          <a:p>
            <a:r>
              <a:rPr lang="en-US" altLang="en-US"/>
              <a:t>Sampling Distributions / Hypothesis Test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935163"/>
            <a:ext cx="32766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rcRect l="16028" r="18797"/>
          <a:stretch>
            <a:fillRect/>
          </a:stretch>
        </p:blipFill>
        <p:spPr bwMode="auto">
          <a:xfrm>
            <a:off x="482600" y="5181600"/>
            <a:ext cx="330358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l="20036" r="18427" b="11452"/>
          <a:stretch>
            <a:fillRect/>
          </a:stretch>
        </p:blipFill>
        <p:spPr bwMode="auto">
          <a:xfrm>
            <a:off x="4876800" y="1987550"/>
            <a:ext cx="32766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t="85497" r="43752"/>
          <a:stretch>
            <a:fillRect/>
          </a:stretch>
        </p:blipFill>
        <p:spPr bwMode="auto">
          <a:xfrm>
            <a:off x="4876800" y="4398963"/>
            <a:ext cx="3276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4876800" y="51054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MS PGothic" pitchFamily="34" charset="-128"/>
              </a:defRPr>
            </a:lvl1pPr>
            <a:lvl2pPr marL="742950" indent="-285750">
              <a:defRPr>
                <a:solidFill>
                  <a:schemeClr val="tx1"/>
                </a:solidFill>
                <a:latin typeface="Arial" pitchFamily="34" charset="0"/>
                <a:ea typeface="MS PGothic" pitchFamily="34" charset="-128"/>
              </a:defRPr>
            </a:lvl2pPr>
            <a:lvl3pPr marL="1143000" indent="-228600">
              <a:defRPr>
                <a:solidFill>
                  <a:schemeClr val="tx1"/>
                </a:solidFill>
                <a:latin typeface="Arial" pitchFamily="34" charset="0"/>
                <a:ea typeface="MS PGothic" pitchFamily="34" charset="-128"/>
              </a:defRPr>
            </a:lvl3pPr>
            <a:lvl4pPr marL="1600200" indent="-228600">
              <a:defRPr>
                <a:solidFill>
                  <a:schemeClr val="tx1"/>
                </a:solidFill>
                <a:latin typeface="Arial" pitchFamily="34" charset="0"/>
                <a:ea typeface="MS PGothic" pitchFamily="34" charset="-128"/>
              </a:defRPr>
            </a:lvl4pPr>
            <a:lvl5pPr marL="2057400" indent="-228600">
              <a:defRPr>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r>
              <a:rPr lang="en-US" altLang="en-US"/>
              <a:t>Two T-Tests!!!</a:t>
            </a:r>
          </a:p>
        </p:txBody>
      </p:sp>
      <p:sp>
        <p:nvSpPr>
          <p:cNvPr id="10" name="TextBox 9"/>
          <p:cNvSpPr txBox="1">
            <a:spLocks noRot="1" noChangeAspect="1" noMove="1" noResize="1" noEditPoints="1" noAdjustHandles="1" noChangeArrowheads="1" noChangeShapeType="1" noTextEdit="1"/>
          </p:cNvSpPr>
          <p:nvPr/>
        </p:nvSpPr>
        <p:spPr>
          <a:xfrm>
            <a:off x="4876800" y="5681389"/>
            <a:ext cx="1230017" cy="553998"/>
          </a:xfrm>
          <a:prstGeom prst="rect">
            <a:avLst/>
          </a:prstGeom>
          <a:blipFill rotWithShape="0">
            <a:blip r:embed="rId5"/>
            <a:stretch>
              <a:fillRect l="-3465" r="-990" b="-17582"/>
            </a:stretch>
          </a:blipFill>
        </p:spPr>
        <p:txBody>
          <a:bodyPr/>
          <a:lstStyle/>
          <a:p>
            <a:r>
              <a:rPr lang="en-US">
                <a:noFill/>
              </a:rPr>
              <a:t> </a:t>
            </a:r>
          </a:p>
        </p:txBody>
      </p:sp>
      <p:sp>
        <p:nvSpPr>
          <p:cNvPr id="11" name="TextBox 10"/>
          <p:cNvSpPr txBox="1">
            <a:spLocks noRot="1" noChangeAspect="1" noMove="1" noResize="1" noEditPoints="1" noAdjustHandles="1" noChangeArrowheads="1" noChangeShapeType="1" noTextEdit="1"/>
          </p:cNvSpPr>
          <p:nvPr/>
        </p:nvSpPr>
        <p:spPr>
          <a:xfrm>
            <a:off x="6585218" y="5681389"/>
            <a:ext cx="1224694" cy="553998"/>
          </a:xfrm>
          <a:prstGeom prst="rect">
            <a:avLst/>
          </a:prstGeom>
          <a:blipFill rotWithShape="0">
            <a:blip r:embed="rId6"/>
            <a:stretch>
              <a:fillRect l="-3483" r="-1493" b="-17582"/>
            </a:stretch>
          </a:blipFill>
        </p:spPr>
        <p:txBody>
          <a:bodyPr/>
          <a:lstStyle/>
          <a:p>
            <a:r>
              <a:rPr lang="en-US">
                <a:noFill/>
              </a:rPr>
              <a:t> </a:t>
            </a:r>
          </a:p>
        </p:txBody>
      </p:sp>
    </p:spTree>
    <p:extLst>
      <p:ext uri="{BB962C8B-B14F-4D97-AF65-F5344CB8AC3E}">
        <p14:creationId xmlns:p14="http://schemas.microsoft.com/office/powerpoint/2010/main" val="3910970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228600"/>
            <a:ext cx="8455025" cy="685800"/>
          </a:xfrm>
        </p:spPr>
        <p:txBody>
          <a:bodyPr>
            <a:normAutofit fontScale="90000"/>
          </a:bodyPr>
          <a:lstStyle/>
          <a:p>
            <a:pPr eaLnBrk="1" hangingPunct="1"/>
            <a:r>
              <a:rPr lang="en-US" altLang="en-US"/>
              <a:t>Movies!!! (Hypothesis Test)</a:t>
            </a:r>
          </a:p>
        </p:txBody>
      </p:sp>
      <p:pic>
        <p:nvPicPr>
          <p:cNvPr id="3277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976313"/>
            <a:ext cx="462915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89138"/>
            <a:ext cx="427355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562600" y="2370138"/>
            <a:ext cx="3054350" cy="1325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graphicFrame>
        <p:nvGraphicFramePr>
          <p:cNvPr id="5" name="Table 4"/>
          <p:cNvGraphicFramePr>
            <a:graphicFrameLocks noGrp="1"/>
          </p:cNvGraphicFramePr>
          <p:nvPr>
            <p:extLst/>
          </p:nvPr>
        </p:nvGraphicFramePr>
        <p:xfrm>
          <a:off x="1676400" y="3924300"/>
          <a:ext cx="6477002" cy="1943100"/>
        </p:xfrm>
        <a:graphic>
          <a:graphicData uri="http://schemas.openxmlformats.org/drawingml/2006/table">
            <a:tbl>
              <a:tblPr>
                <a:tableStyleId>{5C22544A-7EE6-4342-B048-85BDC9FD1C3A}</a:tableStyleId>
              </a:tblPr>
              <a:tblGrid>
                <a:gridCol w="949560">
                  <a:extLst>
                    <a:ext uri="{9D8B030D-6E8A-4147-A177-3AD203B41FA5}">
                      <a16:colId xmlns:a16="http://schemas.microsoft.com/office/drawing/2014/main" val="20000"/>
                    </a:ext>
                  </a:extLst>
                </a:gridCol>
                <a:gridCol w="639704">
                  <a:extLst>
                    <a:ext uri="{9D8B030D-6E8A-4147-A177-3AD203B41FA5}">
                      <a16:colId xmlns:a16="http://schemas.microsoft.com/office/drawing/2014/main" val="20001"/>
                    </a:ext>
                  </a:extLst>
                </a:gridCol>
                <a:gridCol w="1049514">
                  <a:extLst>
                    <a:ext uri="{9D8B030D-6E8A-4147-A177-3AD203B41FA5}">
                      <a16:colId xmlns:a16="http://schemas.microsoft.com/office/drawing/2014/main" val="20002"/>
                    </a:ext>
                  </a:extLst>
                </a:gridCol>
                <a:gridCol w="639704">
                  <a:extLst>
                    <a:ext uri="{9D8B030D-6E8A-4147-A177-3AD203B41FA5}">
                      <a16:colId xmlns:a16="http://schemas.microsoft.com/office/drawing/2014/main" val="20003"/>
                    </a:ext>
                  </a:extLst>
                </a:gridCol>
                <a:gridCol w="639704">
                  <a:extLst>
                    <a:ext uri="{9D8B030D-6E8A-4147-A177-3AD203B41FA5}">
                      <a16:colId xmlns:a16="http://schemas.microsoft.com/office/drawing/2014/main" val="20004"/>
                    </a:ext>
                  </a:extLst>
                </a:gridCol>
                <a:gridCol w="639704">
                  <a:extLst>
                    <a:ext uri="{9D8B030D-6E8A-4147-A177-3AD203B41FA5}">
                      <a16:colId xmlns:a16="http://schemas.microsoft.com/office/drawing/2014/main" val="20005"/>
                    </a:ext>
                  </a:extLst>
                </a:gridCol>
                <a:gridCol w="39511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2">
                  <a:extLst>
                    <a:ext uri="{9D8B030D-6E8A-4147-A177-3AD203B41FA5}">
                      <a16:colId xmlns:a16="http://schemas.microsoft.com/office/drawing/2014/main" val="20008"/>
                    </a:ext>
                  </a:extLst>
                </a:gridCol>
              </a:tblGrid>
              <a:tr h="190500">
                <a:tc gridSpan="3">
                  <a:txBody>
                    <a:bodyPr/>
                    <a:lstStyle/>
                    <a:p>
                      <a:pPr algn="l" fontAlgn="b"/>
                      <a:r>
                        <a:rPr lang="en-US" sz="1100" u="none" strike="noStrike" dirty="0">
                          <a:effectLst/>
                        </a:rPr>
                        <a:t>Hypothesis Test for Movie Data</a:t>
                      </a:r>
                      <a:endParaRPr lang="en-US" sz="11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a:effectLst/>
                        </a:rPr>
                        <a:t>sample sd of 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Estimated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Residual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Resid^2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MSE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SE Beta1</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SE Beta 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54.17212427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51.12665715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13.87334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192.4696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84.09833</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0.633776</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65.06146</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148.3451815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-84.3452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7114.11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9.461575284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38.53842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1485.21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effectLst/>
                        </a:rPr>
                        <a:t>t Beta 1</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t Beta 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-42.61977705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99.61978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9924.1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5.478418</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-2.52289</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530.2750986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70.7249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5002.012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183.066083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-37.0661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1373.895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148.3451815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-101.345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10270.85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b="1" u="none" strike="noStrike" dirty="0">
                          <a:effectLst/>
                        </a:rPr>
                        <a:t>35362.6</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989138"/>
            <a:ext cx="3002280" cy="1781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562600" y="4000500"/>
                <a:ext cx="53340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1" i="1" smtClean="0">
                              <a:latin typeface="Cambria Math" panose="02040503050406030204" pitchFamily="18" charset="0"/>
                            </a:rPr>
                          </m:ctrlPr>
                        </m:accPr>
                        <m:e>
                          <m:r>
                            <a:rPr lang="en-US" sz="1400" b="1" i="1" smtClean="0">
                              <a:latin typeface="Cambria Math"/>
                              <a:ea typeface="Cambria Math"/>
                            </a:rPr>
                            <m:t>𝝈</m:t>
                          </m:r>
                        </m:e>
                      </m:acc>
                    </m:oMath>
                  </m:oMathPara>
                </a14:m>
                <a:endParaRPr lang="en-US" sz="1050" b="1" dirty="0"/>
              </a:p>
            </p:txBody>
          </p:sp>
        </mc:Choice>
        <mc:Fallback xmlns="">
          <p:sp>
            <p:nvSpPr>
              <p:cNvPr id="4" name="TextBox 3"/>
              <p:cNvSpPr txBox="1">
                <a:spLocks noRot="1" noChangeAspect="1" noMove="1" noResize="1" noEditPoints="1" noAdjustHandles="1" noChangeArrowheads="1" noChangeShapeType="1" noTextEdit="1"/>
              </p:cNvSpPr>
              <p:nvPr/>
            </p:nvSpPr>
            <p:spPr>
              <a:xfrm>
                <a:off x="5562600" y="4000500"/>
                <a:ext cx="533400" cy="307777"/>
              </a:xfrm>
              <a:prstGeom prst="rect">
                <a:avLst/>
              </a:prstGeom>
              <a:blipFill rotWithShape="1">
                <a:blip r:embed="rId5"/>
                <a:stretch>
                  <a:fillRect t="-1961" r="-19540"/>
                </a:stretch>
              </a:blipFill>
            </p:spPr>
            <p:txBody>
              <a:bodyPr/>
              <a:lstStyle/>
              <a:p>
                <a:r>
                  <a:rPr lang="en-US">
                    <a:noFill/>
                  </a:rPr>
                  <a:t> </a:t>
                </a:r>
              </a:p>
            </p:txBody>
          </p:sp>
        </mc:Fallback>
      </mc:AlternateContent>
    </p:spTree>
    <p:extLst>
      <p:ext uri="{BB962C8B-B14F-4D97-AF65-F5344CB8AC3E}">
        <p14:creationId xmlns:p14="http://schemas.microsoft.com/office/powerpoint/2010/main" val="370678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981200" y="152400"/>
            <a:ext cx="5486400" cy="685800"/>
          </a:xfrm>
        </p:spPr>
        <p:txBody>
          <a:bodyPr>
            <a:normAutofit fontScale="90000"/>
          </a:bodyPr>
          <a:lstStyle/>
          <a:p>
            <a:pPr eaLnBrk="1" hangingPunct="1"/>
            <a:r>
              <a:rPr lang="en-US" altLang="en-US" dirty="0"/>
              <a:t>Movies!!!</a:t>
            </a:r>
          </a:p>
        </p:txBody>
      </p:sp>
      <p:sp>
        <p:nvSpPr>
          <p:cNvPr id="28677" name="Text Box 5"/>
          <p:cNvSpPr txBox="1">
            <a:spLocks noChangeArrowheads="1"/>
          </p:cNvSpPr>
          <p:nvPr/>
        </p:nvSpPr>
        <p:spPr bwMode="auto">
          <a:xfrm>
            <a:off x="3864008" y="5213903"/>
            <a:ext cx="52932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000" dirty="0"/>
              <a:t>Predicted Gross = – 164.14 + 3.472 * Budget</a:t>
            </a:r>
          </a:p>
        </p:txBody>
      </p:sp>
      <p:pic>
        <p:nvPicPr>
          <p:cNvPr id="256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838201"/>
            <a:ext cx="7010400" cy="12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2133600"/>
            <a:ext cx="3283217" cy="1962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41174"/>
            <a:ext cx="3296194" cy="195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576090" y="2205826"/>
                <a:ext cx="2936965" cy="2332049"/>
              </a:xfrm>
              <a:prstGeom prst="rect">
                <a:avLst/>
              </a:prstGeom>
              <a:noFill/>
            </p:spPr>
            <p:txBody>
              <a:bodyPr wrap="square" rtlCol="0">
                <a:spAutoFit/>
              </a:bodyPr>
              <a:lstStyle/>
              <a:p>
                <a:r>
                  <a:rPr lang="en-US" sz="1600" dirty="0"/>
                  <a:t>1. Ho: </a:t>
                </a:r>
                <a14:m>
                  <m:oMath xmlns:m="http://schemas.openxmlformats.org/officeDocument/2006/math">
                    <m:r>
                      <a:rPr lang="en-US" sz="1600" i="1" smtClean="0">
                        <a:latin typeface="Cambria Math"/>
                        <a:ea typeface="Cambria Math"/>
                      </a:rPr>
                      <m:t>𝜌</m:t>
                    </m:r>
                    <m:r>
                      <a:rPr lang="en-US" sz="1600" b="0" i="1" smtClean="0">
                        <a:latin typeface="Cambria Math"/>
                        <a:ea typeface="Cambria Math"/>
                      </a:rPr>
                      <m:t>=0</m:t>
                    </m:r>
                  </m:oMath>
                </a14:m>
                <a:endParaRPr lang="en-US" sz="1600" dirty="0"/>
              </a:p>
              <a:p>
                <a:r>
                  <a:rPr lang="en-US" sz="1600" dirty="0"/>
                  <a:t>   Ha:</a:t>
                </a:r>
                <a14:m>
                  <m:oMath xmlns:m="http://schemas.openxmlformats.org/officeDocument/2006/math">
                    <m:r>
                      <a:rPr lang="en-US" sz="1600" i="1" smtClean="0">
                        <a:latin typeface="Cambria Math"/>
                        <a:ea typeface="Cambria Math"/>
                      </a:rPr>
                      <m:t>𝜌</m:t>
                    </m:r>
                    <m:r>
                      <a:rPr lang="en-US" sz="1600" i="1">
                        <a:latin typeface="Cambria Math"/>
                        <a:ea typeface="Cambria Math"/>
                      </a:rPr>
                      <m:t>≠</m:t>
                    </m:r>
                    <m:r>
                      <a:rPr lang="en-US" sz="1600" b="0" i="1" smtClean="0">
                        <a:latin typeface="Cambria Math"/>
                        <a:ea typeface="Cambria Math"/>
                      </a:rPr>
                      <m:t>0</m:t>
                    </m:r>
                  </m:oMath>
                </a14:m>
                <a:endParaRPr lang="en-US" sz="1600" dirty="0"/>
              </a:p>
              <a:p>
                <a:pPr algn="ctr"/>
                <a:r>
                  <a:rPr lang="en-US" sz="1600" dirty="0"/>
                  <a:t>same as:</a:t>
                </a:r>
              </a:p>
              <a:p>
                <a:r>
                  <a:rPr lang="en-US" sz="1600" dirty="0"/>
                  <a:t>    Ho: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1</m:t>
                        </m:r>
                      </m:sub>
                    </m:sSub>
                  </m:oMath>
                </a14:m>
                <a:r>
                  <a:rPr lang="en-US" sz="1600" dirty="0"/>
                  <a:t> = 0</a:t>
                </a:r>
              </a:p>
              <a:p>
                <a:r>
                  <a:rPr lang="en-US" sz="1600" dirty="0"/>
                  <a:t>    Ha: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1</m:t>
                        </m:r>
                      </m:sub>
                    </m:sSub>
                  </m:oMath>
                </a14:m>
                <a:r>
                  <a:rPr lang="en-US" sz="1600" dirty="0"/>
                  <a:t> ≠ 0</a:t>
                </a:r>
              </a:p>
              <a:p>
                <a:r>
                  <a:rPr lang="en-US" sz="1600" dirty="0"/>
                  <a:t>2. CV: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𝑡</m:t>
                        </m:r>
                      </m:e>
                      <m:sub>
                        <m:r>
                          <a:rPr lang="en-US" sz="1600" b="0" i="1" smtClean="0">
                            <a:latin typeface="Cambria Math" panose="02040503050406030204" pitchFamily="18" charset="0"/>
                            <a:ea typeface="Cambria Math" panose="02040503050406030204" pitchFamily="18" charset="0"/>
                          </a:rPr>
                          <m:t>.975, 7−2=5)</m:t>
                        </m:r>
                      </m:sub>
                    </m:sSub>
                  </m:oMath>
                </a14:m>
                <a:r>
                  <a:rPr lang="en-US" sz="1600" dirty="0"/>
                  <a:t> =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2.54</a:t>
                </a:r>
              </a:p>
              <a:p>
                <a:r>
                  <a:rPr lang="en-US" sz="1600" dirty="0"/>
                  <a:t>3. t = 5.48  </a:t>
                </a:r>
              </a:p>
              <a:p>
                <a:r>
                  <a:rPr lang="en-US" sz="1600" dirty="0"/>
                  <a:t>4. p-value </a:t>
                </a:r>
              </a:p>
              <a:p>
                <a:r>
                  <a:rPr lang="en-US" sz="1600" dirty="0"/>
                  <a:t>    = .0028</a:t>
                </a:r>
              </a:p>
            </p:txBody>
          </p:sp>
        </mc:Choice>
        <mc:Fallback xmlns="">
          <p:sp>
            <p:nvSpPr>
              <p:cNvPr id="4" name="TextBox 3"/>
              <p:cNvSpPr txBox="1">
                <a:spLocks noRot="1" noChangeAspect="1" noMove="1" noResize="1" noEditPoints="1" noAdjustHandles="1" noChangeArrowheads="1" noChangeShapeType="1" noTextEdit="1"/>
              </p:cNvSpPr>
              <p:nvPr/>
            </p:nvSpPr>
            <p:spPr>
              <a:xfrm>
                <a:off x="3576090" y="2205826"/>
                <a:ext cx="2936965" cy="2332049"/>
              </a:xfrm>
              <a:prstGeom prst="rect">
                <a:avLst/>
              </a:prstGeom>
              <a:blipFill>
                <a:blip r:embed="rId5"/>
                <a:stretch>
                  <a:fillRect l="-1247" t="-785" b="-2618"/>
                </a:stretch>
              </a:blipFill>
            </p:spPr>
            <p:txBody>
              <a:bodyPr/>
              <a:lstStyle/>
              <a:p>
                <a:r>
                  <a:rPr lang="en-US">
                    <a:noFill/>
                  </a:rPr>
                  <a:t> </a:t>
                </a:r>
              </a:p>
            </p:txBody>
          </p:sp>
        </mc:Fallback>
      </mc:AlternateContent>
      <p:sp>
        <p:nvSpPr>
          <p:cNvPr id="5" name="Rectangle 4"/>
          <p:cNvSpPr/>
          <p:nvPr/>
        </p:nvSpPr>
        <p:spPr>
          <a:xfrm>
            <a:off x="6105578" y="2070306"/>
            <a:ext cx="3051674" cy="2862322"/>
          </a:xfrm>
          <a:prstGeom prst="rect">
            <a:avLst/>
          </a:prstGeom>
        </p:spPr>
        <p:txBody>
          <a:bodyPr wrap="square">
            <a:spAutoFit/>
          </a:bodyPr>
          <a:lstStyle/>
          <a:p>
            <a:r>
              <a:rPr lang="en-US" dirty="0"/>
              <a:t>5. Reject Ho.</a:t>
            </a:r>
          </a:p>
          <a:p>
            <a:r>
              <a:rPr lang="en-US" dirty="0"/>
              <a:t>6. There is sufficient evidence at the alpha = .05 level of significance (p-value = .0028) to suggest that the data are linearly correlated (or that the slope is nonzero).  We will proceed to calculate the regression line.</a:t>
            </a:r>
          </a:p>
        </p:txBody>
      </p:sp>
      <p:pic>
        <p:nvPicPr>
          <p:cNvPr id="2561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400" y="5581670"/>
            <a:ext cx="380047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828800" y="6181745"/>
            <a:ext cx="657497" cy="369332"/>
          </a:xfrm>
          <a:prstGeom prst="rect">
            <a:avLst/>
          </a:prstGeom>
          <a:noFill/>
        </p:spPr>
        <p:txBody>
          <a:bodyPr wrap="square" rtlCol="0">
            <a:spAutoFit/>
          </a:bodyPr>
          <a:lstStyle/>
          <a:p>
            <a:r>
              <a:rPr lang="en-US" dirty="0"/>
              <a:t>SAS</a:t>
            </a:r>
          </a:p>
        </p:txBody>
      </p:sp>
      <p:sp>
        <p:nvSpPr>
          <p:cNvPr id="17" name="TextBox 16"/>
          <p:cNvSpPr txBox="1"/>
          <p:nvPr/>
        </p:nvSpPr>
        <p:spPr>
          <a:xfrm>
            <a:off x="6092326" y="6299837"/>
            <a:ext cx="968874" cy="369332"/>
          </a:xfrm>
          <a:prstGeom prst="rect">
            <a:avLst/>
          </a:prstGeom>
          <a:noFill/>
        </p:spPr>
        <p:txBody>
          <a:bodyPr wrap="square" rtlCol="0">
            <a:spAutoFit/>
          </a:bodyPr>
          <a:lstStyle/>
          <a:p>
            <a:r>
              <a:rPr lang="en-US" dirty="0"/>
              <a:t>EXCEL</a:t>
            </a:r>
          </a:p>
        </p:txBody>
      </p:sp>
      <p:sp>
        <p:nvSpPr>
          <p:cNvPr id="3" name="Rectangle 2"/>
          <p:cNvSpPr/>
          <p:nvPr/>
        </p:nvSpPr>
        <p:spPr>
          <a:xfrm>
            <a:off x="3820939" y="4838193"/>
            <a:ext cx="3211135" cy="369332"/>
          </a:xfrm>
          <a:prstGeom prst="rect">
            <a:avLst/>
          </a:prstGeom>
        </p:spPr>
        <p:txBody>
          <a:bodyPr wrap="none">
            <a:spAutoFit/>
          </a:bodyPr>
          <a:lstStyle/>
          <a:p>
            <a:pPr algn="ctr" eaLnBrk="1" hangingPunct="1"/>
            <a:r>
              <a:rPr lang="en-US" altLang="en-US" dirty="0"/>
              <a:t>Equation of Regression Line: </a:t>
            </a:r>
          </a:p>
        </p:txBody>
      </p:sp>
      <p:grpSp>
        <p:nvGrpSpPr>
          <p:cNvPr id="8" name="Group 7"/>
          <p:cNvGrpSpPr/>
          <p:nvPr/>
        </p:nvGrpSpPr>
        <p:grpSpPr>
          <a:xfrm>
            <a:off x="225464" y="4695963"/>
            <a:ext cx="3625292" cy="1447800"/>
            <a:chOff x="225464" y="4695963"/>
            <a:chExt cx="3625292" cy="144780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464" y="4695963"/>
              <a:ext cx="362529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5743437"/>
              <a:ext cx="1072112" cy="337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4205624"/>
            <a:ext cx="4191000" cy="335756"/>
          </a:xfrm>
          <a:prstGeom prst="rect">
            <a:avLst/>
          </a:prstGeom>
          <a:noFill/>
        </p:spPr>
        <p:txBody>
          <a:bodyPr wrap="square" rtlCol="0">
            <a:spAutoFit/>
          </a:bodyPr>
          <a:lstStyle/>
          <a:p>
            <a:r>
              <a:rPr lang="en-US" sz="1600" dirty="0"/>
              <a:t>t-stat = (parameter estimate – 0)/</a:t>
            </a:r>
            <a:r>
              <a:rPr lang="en-US" sz="1600" dirty="0" err="1"/>
              <a:t>StErr</a:t>
            </a:r>
            <a:endParaRPr lang="en-US" sz="1600" dirty="0"/>
          </a:p>
        </p:txBody>
      </p:sp>
    </p:spTree>
    <p:extLst>
      <p:ext uri="{BB962C8B-B14F-4D97-AF65-F5344CB8AC3E}">
        <p14:creationId xmlns:p14="http://schemas.microsoft.com/office/powerpoint/2010/main" val="26231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677"/>
                                        </p:tgtEl>
                                        <p:attrNameLst>
                                          <p:attrName>style.visibility</p:attrName>
                                        </p:attrNameLst>
                                      </p:cBhvr>
                                      <p:to>
                                        <p:strVal val="visible"/>
                                      </p:to>
                                    </p:set>
                                    <p:animEffect transition="in" filter="fade">
                                      <p:cBhvr>
                                        <p:cTn id="17" dur="500"/>
                                        <p:tgtEl>
                                          <p:spTgt spid="286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5612"/>
                                        </p:tgtEl>
                                        <p:attrNameLst>
                                          <p:attrName>style.visibility</p:attrName>
                                        </p:attrNameLst>
                                      </p:cBhvr>
                                      <p:to>
                                        <p:strVal val="visible"/>
                                      </p:to>
                                    </p:set>
                                    <p:animEffect transition="in" filter="fade">
                                      <p:cBhvr>
                                        <p:cTn id="25" dur="500"/>
                                        <p:tgtEl>
                                          <p:spTgt spid="25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P spid="5" grpId="0"/>
      <p:bldP spid="6" grpId="0"/>
      <p:bldP spid="17" grpId="0"/>
      <p:bldP spid="3" grpId="0"/>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152400"/>
            <a:ext cx="8218714" cy="685800"/>
          </a:xfrm>
        </p:spPr>
        <p:txBody>
          <a:bodyPr>
            <a:normAutofit fontScale="90000"/>
          </a:bodyPr>
          <a:lstStyle/>
          <a:p>
            <a:pPr eaLnBrk="1" hangingPunct="1"/>
            <a:r>
              <a:rPr lang="en-US" altLang="en-US" dirty="0"/>
              <a:t>Movies!!! Confidence intervals</a:t>
            </a:r>
          </a:p>
        </p:txBody>
      </p:sp>
      <p:pic>
        <p:nvPicPr>
          <p:cNvPr id="256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838201"/>
            <a:ext cx="7010400" cy="12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6951" y="2391172"/>
            <a:ext cx="362529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46" y="2311831"/>
            <a:ext cx="3296194" cy="195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4280039"/>
            <a:ext cx="3655060" cy="400110"/>
          </a:xfrm>
          <a:prstGeom prst="rect">
            <a:avLst/>
          </a:prstGeom>
          <a:noFill/>
        </p:spPr>
        <p:txBody>
          <a:bodyPr wrap="square" rtlCol="0">
            <a:spAutoFit/>
          </a:bodyPr>
          <a:lstStyle/>
          <a:p>
            <a:pPr algn="ctr"/>
            <a:r>
              <a:rPr lang="en-US" sz="2000" dirty="0"/>
              <a:t>Estimate ± t</a:t>
            </a:r>
            <a:r>
              <a:rPr lang="el-GR" sz="2000" baseline="-25000" dirty="0"/>
              <a:t>α</a:t>
            </a:r>
            <a:r>
              <a:rPr lang="en-US" sz="2000" baseline="-25000" dirty="0"/>
              <a:t>/2,df</a:t>
            </a:r>
            <a:r>
              <a:rPr lang="en-US" sz="2000" dirty="0"/>
              <a:t>*SE</a:t>
            </a:r>
          </a:p>
        </p:txBody>
      </p:sp>
      <p:sp>
        <p:nvSpPr>
          <p:cNvPr id="13" name="TextBox 12"/>
          <p:cNvSpPr txBox="1"/>
          <p:nvPr/>
        </p:nvSpPr>
        <p:spPr>
          <a:xfrm>
            <a:off x="-137160" y="4773246"/>
            <a:ext cx="3655060" cy="400110"/>
          </a:xfrm>
          <a:prstGeom prst="rect">
            <a:avLst/>
          </a:prstGeom>
          <a:noFill/>
        </p:spPr>
        <p:txBody>
          <a:bodyPr wrap="square" rtlCol="0">
            <a:spAutoFit/>
          </a:bodyPr>
          <a:lstStyle/>
          <a:p>
            <a:pPr algn="ctr"/>
            <a:r>
              <a:rPr lang="en-US" sz="2000" dirty="0"/>
              <a:t>Y-Intercept ± t</a:t>
            </a:r>
            <a:r>
              <a:rPr lang="en-US" sz="2000" baseline="-25000" dirty="0"/>
              <a:t>.025,5</a:t>
            </a:r>
            <a:r>
              <a:rPr lang="en-US" sz="2000" dirty="0"/>
              <a:t>*SE</a:t>
            </a:r>
          </a:p>
        </p:txBody>
      </p:sp>
      <p:sp>
        <p:nvSpPr>
          <p:cNvPr id="6" name="TextBox 5"/>
          <p:cNvSpPr txBox="1"/>
          <p:nvPr/>
        </p:nvSpPr>
        <p:spPr>
          <a:xfrm>
            <a:off x="3189514" y="4343122"/>
            <a:ext cx="1450340" cy="381278"/>
          </a:xfrm>
          <a:prstGeom prst="rect">
            <a:avLst/>
          </a:prstGeom>
          <a:noFill/>
        </p:spPr>
        <p:txBody>
          <a:bodyPr wrap="square" rtlCol="0">
            <a:spAutoFit/>
          </a:bodyPr>
          <a:lstStyle/>
          <a:p>
            <a:r>
              <a:rPr lang="en-US" dirty="0" err="1"/>
              <a:t>df</a:t>
            </a:r>
            <a:r>
              <a:rPr lang="en-US" dirty="0"/>
              <a:t> = n-2</a:t>
            </a:r>
          </a:p>
        </p:txBody>
      </p:sp>
      <p:sp>
        <p:nvSpPr>
          <p:cNvPr id="14" name="TextBox 13"/>
          <p:cNvSpPr txBox="1"/>
          <p:nvPr/>
        </p:nvSpPr>
        <p:spPr>
          <a:xfrm>
            <a:off x="78740" y="5270639"/>
            <a:ext cx="3655060" cy="400110"/>
          </a:xfrm>
          <a:prstGeom prst="rect">
            <a:avLst/>
          </a:prstGeom>
          <a:noFill/>
        </p:spPr>
        <p:txBody>
          <a:bodyPr wrap="square" rtlCol="0">
            <a:spAutoFit/>
          </a:bodyPr>
          <a:lstStyle/>
          <a:p>
            <a:pPr algn="ctr"/>
            <a:r>
              <a:rPr lang="en-US" sz="2000" dirty="0"/>
              <a:t>-164.143 ± 2.571*65.06</a:t>
            </a:r>
          </a:p>
        </p:txBody>
      </p:sp>
      <p:sp>
        <p:nvSpPr>
          <p:cNvPr id="15" name="TextBox 14"/>
          <p:cNvSpPr txBox="1"/>
          <p:nvPr/>
        </p:nvSpPr>
        <p:spPr>
          <a:xfrm>
            <a:off x="76200" y="5715000"/>
            <a:ext cx="3655060" cy="400110"/>
          </a:xfrm>
          <a:prstGeom prst="rect">
            <a:avLst/>
          </a:prstGeom>
          <a:noFill/>
        </p:spPr>
        <p:txBody>
          <a:bodyPr wrap="square" rtlCol="0">
            <a:spAutoFit/>
          </a:bodyPr>
          <a:lstStyle/>
          <a:p>
            <a:pPr algn="ctr"/>
            <a:r>
              <a:rPr lang="en-US" sz="2000" dirty="0"/>
              <a:t>(-331.39,3.103)</a:t>
            </a:r>
          </a:p>
        </p:txBody>
      </p:sp>
      <p:sp>
        <p:nvSpPr>
          <p:cNvPr id="16" name="TextBox 15"/>
          <p:cNvSpPr txBox="1"/>
          <p:nvPr/>
        </p:nvSpPr>
        <p:spPr>
          <a:xfrm>
            <a:off x="27438" y="6096000"/>
            <a:ext cx="4392162" cy="584775"/>
          </a:xfrm>
          <a:prstGeom prst="rect">
            <a:avLst/>
          </a:prstGeom>
          <a:noFill/>
        </p:spPr>
        <p:txBody>
          <a:bodyPr wrap="square" rtlCol="0">
            <a:spAutoFit/>
          </a:bodyPr>
          <a:lstStyle/>
          <a:p>
            <a:pPr algn="ctr"/>
            <a:r>
              <a:rPr lang="en-US" sz="1600" dirty="0"/>
              <a:t>We are 95% confident that for a budget of $0, the mean gross is between $0 and $3.103 M</a:t>
            </a:r>
          </a:p>
        </p:txBody>
      </p:sp>
      <p:sp>
        <p:nvSpPr>
          <p:cNvPr id="17" name="TextBox 16"/>
          <p:cNvSpPr txBox="1"/>
          <p:nvPr/>
        </p:nvSpPr>
        <p:spPr>
          <a:xfrm>
            <a:off x="4716054" y="4038600"/>
            <a:ext cx="3655060" cy="400110"/>
          </a:xfrm>
          <a:prstGeom prst="rect">
            <a:avLst/>
          </a:prstGeom>
          <a:noFill/>
        </p:spPr>
        <p:txBody>
          <a:bodyPr wrap="square" rtlCol="0">
            <a:spAutoFit/>
          </a:bodyPr>
          <a:lstStyle/>
          <a:p>
            <a:pPr algn="ctr"/>
            <a:r>
              <a:rPr lang="en-US" sz="2000" dirty="0"/>
              <a:t>Estimate ± t</a:t>
            </a:r>
            <a:r>
              <a:rPr lang="el-GR" sz="2000" baseline="-25000" dirty="0"/>
              <a:t>α</a:t>
            </a:r>
            <a:r>
              <a:rPr lang="en-US" sz="2000" baseline="-25000" dirty="0"/>
              <a:t>/2,df</a:t>
            </a:r>
            <a:r>
              <a:rPr lang="en-US" sz="2000" dirty="0"/>
              <a:t>*SE</a:t>
            </a:r>
          </a:p>
        </p:txBody>
      </p:sp>
      <p:sp>
        <p:nvSpPr>
          <p:cNvPr id="18" name="TextBox 17"/>
          <p:cNvSpPr txBox="1"/>
          <p:nvPr/>
        </p:nvSpPr>
        <p:spPr>
          <a:xfrm>
            <a:off x="4731294" y="4531807"/>
            <a:ext cx="3655060" cy="400110"/>
          </a:xfrm>
          <a:prstGeom prst="rect">
            <a:avLst/>
          </a:prstGeom>
          <a:noFill/>
        </p:spPr>
        <p:txBody>
          <a:bodyPr wrap="square" rtlCol="0">
            <a:spAutoFit/>
          </a:bodyPr>
          <a:lstStyle/>
          <a:p>
            <a:pPr algn="ctr"/>
            <a:r>
              <a:rPr lang="en-US" sz="2000" dirty="0" err="1"/>
              <a:t>Budget_slope</a:t>
            </a:r>
            <a:r>
              <a:rPr lang="en-US" sz="2000" dirty="0"/>
              <a:t> ± t</a:t>
            </a:r>
            <a:r>
              <a:rPr lang="en-US" sz="2000" baseline="-25000" dirty="0"/>
              <a:t>.025,5</a:t>
            </a:r>
            <a:r>
              <a:rPr lang="en-US" sz="2000" dirty="0"/>
              <a:t>*SE</a:t>
            </a:r>
          </a:p>
        </p:txBody>
      </p:sp>
      <p:sp>
        <p:nvSpPr>
          <p:cNvPr id="19" name="TextBox 18"/>
          <p:cNvSpPr txBox="1"/>
          <p:nvPr/>
        </p:nvSpPr>
        <p:spPr>
          <a:xfrm>
            <a:off x="7846060" y="4094779"/>
            <a:ext cx="1450340" cy="381278"/>
          </a:xfrm>
          <a:prstGeom prst="rect">
            <a:avLst/>
          </a:prstGeom>
          <a:noFill/>
        </p:spPr>
        <p:txBody>
          <a:bodyPr wrap="square" rtlCol="0">
            <a:spAutoFit/>
          </a:bodyPr>
          <a:lstStyle/>
          <a:p>
            <a:r>
              <a:rPr lang="en-US" dirty="0" err="1"/>
              <a:t>df</a:t>
            </a:r>
            <a:r>
              <a:rPr lang="en-US" dirty="0"/>
              <a:t> = n-2</a:t>
            </a:r>
          </a:p>
        </p:txBody>
      </p:sp>
      <p:sp>
        <p:nvSpPr>
          <p:cNvPr id="20" name="TextBox 19"/>
          <p:cNvSpPr txBox="1"/>
          <p:nvPr/>
        </p:nvSpPr>
        <p:spPr>
          <a:xfrm>
            <a:off x="4947194" y="5029200"/>
            <a:ext cx="3655060" cy="400110"/>
          </a:xfrm>
          <a:prstGeom prst="rect">
            <a:avLst/>
          </a:prstGeom>
          <a:noFill/>
        </p:spPr>
        <p:txBody>
          <a:bodyPr wrap="square" rtlCol="0">
            <a:spAutoFit/>
          </a:bodyPr>
          <a:lstStyle/>
          <a:p>
            <a:pPr algn="ctr"/>
            <a:r>
              <a:rPr lang="en-US" sz="2000" dirty="0"/>
              <a:t>3.472 ± 2.571*.6338</a:t>
            </a:r>
          </a:p>
        </p:txBody>
      </p:sp>
      <p:sp>
        <p:nvSpPr>
          <p:cNvPr id="21" name="TextBox 20"/>
          <p:cNvSpPr txBox="1"/>
          <p:nvPr/>
        </p:nvSpPr>
        <p:spPr>
          <a:xfrm>
            <a:off x="4944654" y="5406906"/>
            <a:ext cx="3655060" cy="400110"/>
          </a:xfrm>
          <a:prstGeom prst="rect">
            <a:avLst/>
          </a:prstGeom>
          <a:noFill/>
        </p:spPr>
        <p:txBody>
          <a:bodyPr wrap="square" rtlCol="0">
            <a:spAutoFit/>
          </a:bodyPr>
          <a:lstStyle/>
          <a:p>
            <a:pPr algn="ctr"/>
            <a:r>
              <a:rPr lang="en-US" sz="2000" dirty="0"/>
              <a:t>(1.84, 5.10)</a:t>
            </a:r>
          </a:p>
        </p:txBody>
      </p:sp>
      <p:sp>
        <p:nvSpPr>
          <p:cNvPr id="22" name="TextBox 21"/>
          <p:cNvSpPr txBox="1"/>
          <p:nvPr/>
        </p:nvSpPr>
        <p:spPr>
          <a:xfrm>
            <a:off x="4191000" y="5866338"/>
            <a:ext cx="5105400" cy="830997"/>
          </a:xfrm>
          <a:prstGeom prst="rect">
            <a:avLst/>
          </a:prstGeom>
          <a:noFill/>
        </p:spPr>
        <p:txBody>
          <a:bodyPr wrap="square" rtlCol="0">
            <a:spAutoFit/>
          </a:bodyPr>
          <a:lstStyle/>
          <a:p>
            <a:pPr algn="ctr"/>
            <a:r>
              <a:rPr lang="en-US" sz="1600" dirty="0"/>
              <a:t>We are 95% confident that when the budget is increased by $1 million dollars, the mean gross increases between $1.84M and $5.10M</a:t>
            </a:r>
          </a:p>
        </p:txBody>
      </p:sp>
      <p:sp>
        <p:nvSpPr>
          <p:cNvPr id="4" name="TextBox 3"/>
          <p:cNvSpPr txBox="1"/>
          <p:nvPr/>
        </p:nvSpPr>
        <p:spPr>
          <a:xfrm>
            <a:off x="5282129" y="3189859"/>
            <a:ext cx="1423471" cy="288156"/>
          </a:xfrm>
          <a:prstGeom prst="rect">
            <a:avLst/>
          </a:prstGeom>
          <a:noFill/>
          <a:ln w="28575">
            <a:solidFill>
              <a:srgbClr val="FF0000"/>
            </a:solidFill>
          </a:ln>
        </p:spPr>
        <p:txBody>
          <a:bodyPr wrap="square" rtlCol="0">
            <a:spAutoFit/>
          </a:bodyPr>
          <a:lstStyle/>
          <a:p>
            <a:endParaRPr lang="en-US" dirty="0"/>
          </a:p>
        </p:txBody>
      </p:sp>
      <p:sp>
        <p:nvSpPr>
          <p:cNvPr id="23" name="TextBox 22"/>
          <p:cNvSpPr txBox="1"/>
          <p:nvPr/>
        </p:nvSpPr>
        <p:spPr>
          <a:xfrm>
            <a:off x="5282129" y="3429000"/>
            <a:ext cx="1423471" cy="28815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08392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6" grpId="0"/>
      <p:bldP spid="14" grpId="0"/>
      <p:bldP spid="15" grpId="0"/>
      <p:bldP spid="16" grpId="0"/>
      <p:bldP spid="17" grpId="0"/>
      <p:bldP spid="18" grpId="0"/>
      <p:bldP spid="19" grpId="0"/>
      <p:bldP spid="20" grpId="0"/>
      <p:bldP spid="21" grpId="0"/>
      <p:bldP spid="22" grpId="0"/>
      <p:bldP spid="4" grpId="0" animBg="1"/>
      <p:bldP spid="4" grpId="1" animBg="1"/>
      <p:bldP spid="23"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52400"/>
            <a:ext cx="5486400" cy="685800"/>
          </a:xfrm>
        </p:spPr>
        <p:txBody>
          <a:bodyPr>
            <a:normAutofit fontScale="90000"/>
          </a:bodyPr>
          <a:lstStyle/>
          <a:p>
            <a:pPr eaLnBrk="1" hangingPunct="1"/>
            <a:r>
              <a:rPr lang="en-US" altLang="en-US"/>
              <a:t>Movies Cont. !!!</a:t>
            </a:r>
          </a:p>
        </p:txBody>
      </p:sp>
      <p:sp>
        <p:nvSpPr>
          <p:cNvPr id="28677" name="Text Box 5"/>
          <p:cNvSpPr txBox="1">
            <a:spLocks noChangeArrowheads="1"/>
          </p:cNvSpPr>
          <p:nvPr/>
        </p:nvSpPr>
        <p:spPr bwMode="auto">
          <a:xfrm>
            <a:off x="4170363" y="3671888"/>
            <a:ext cx="495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a:t>Gross = – 164.14 + 3.472 * Budget</a:t>
            </a:r>
          </a:p>
        </p:txBody>
      </p:sp>
      <mc:AlternateContent xmlns:mc="http://schemas.openxmlformats.org/markup-compatibility/2006" xmlns:a14="http://schemas.microsoft.com/office/drawing/2010/main">
        <mc:Choice Requires="a14">
          <p:sp>
            <p:nvSpPr>
              <p:cNvPr id="12" name="TextBox 11"/>
              <p:cNvSpPr txBox="1">
                <a:spLocks noChangeArrowheads="1"/>
              </p:cNvSpPr>
              <p:nvPr/>
            </p:nvSpPr>
            <p:spPr bwMode="auto">
              <a:xfrm>
                <a:off x="4591050" y="2586038"/>
                <a:ext cx="4191000" cy="7246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2000" dirty="0"/>
                  <a:t>Equation of Regression Line: </a:t>
                </a:r>
                <a:endParaRPr lang="en-US" altLang="en-US" sz="2000" i="1" dirty="0">
                  <a:latin typeface="Cambria Math" panose="02040503050406030204" pitchFamily="18" charset="0"/>
                </a:endParaRPr>
              </a:p>
              <a:p>
                <a:pPr algn="ctr" eaLnBrk="1" hangingPunct="1">
                  <a:spcBef>
                    <a:spcPct val="0"/>
                  </a:spcBef>
                  <a:buFontTx/>
                  <a:buNone/>
                </a:pPr>
                <a14:m>
                  <m:oMath xmlns:m="http://schemas.openxmlformats.org/officeDocument/2006/math">
                    <m:sSub>
                      <m:sSubPr>
                        <m:ctrlPr>
                          <a:rPr lang="en-US" altLang="en-US" sz="2000" i="1" smtClean="0">
                            <a:latin typeface="Cambria Math" panose="02040503050406030204" pitchFamily="18" charset="0"/>
                          </a:rPr>
                        </m:ctrlPr>
                      </m:sSubPr>
                      <m:e>
                        <m:acc>
                          <m:accPr>
                            <m:chr m:val="̂"/>
                            <m:ctrlPr>
                              <a:rPr lang="en-US" altLang="en-US" sz="2000" i="1" smtClean="0">
                                <a:latin typeface="Cambria Math" panose="02040503050406030204" pitchFamily="18" charset="0"/>
                              </a:rPr>
                            </m:ctrlPr>
                          </m:accPr>
                          <m:e>
                            <m:r>
                              <a:rPr lang="en-US" altLang="en-US" sz="2000" i="1" smtClean="0">
                                <a:latin typeface="Cambria Math" panose="02040503050406030204" pitchFamily="18" charset="0"/>
                                <a:ea typeface="Cambria Math" panose="02040503050406030204" pitchFamily="18" charset="0"/>
                              </a:rPr>
                              <m:t>𝛽</m:t>
                            </m:r>
                          </m:e>
                        </m:acc>
                      </m:e>
                      <m:sub>
                        <m:r>
                          <a:rPr lang="en-US" altLang="en-US" sz="2000" b="0" i="1" smtClean="0">
                            <a:latin typeface="Cambria Math" panose="02040503050406030204" pitchFamily="18" charset="0"/>
                          </a:rPr>
                          <m:t>0</m:t>
                        </m:r>
                      </m:sub>
                    </m:sSub>
                  </m:oMath>
                </a14:m>
                <a:r>
                  <a:rPr lang="en-US" altLang="en-US" sz="2000" dirty="0"/>
                  <a:t> = -164.14, </a:t>
                </a:r>
                <a14:m>
                  <m:oMath xmlns:m="http://schemas.openxmlformats.org/officeDocument/2006/math">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ea typeface="Cambria Math" panose="02040503050406030204" pitchFamily="18" charset="0"/>
                              </a:rPr>
                              <m:t>𝛽</m:t>
                            </m:r>
                          </m:e>
                        </m:acc>
                      </m:e>
                      <m:sub>
                        <m:r>
                          <a:rPr lang="en-US" altLang="en-US" sz="2000" b="0" i="1" smtClean="0">
                            <a:latin typeface="Cambria Math" panose="02040503050406030204" pitchFamily="18" charset="0"/>
                          </a:rPr>
                          <m:t>1</m:t>
                        </m:r>
                      </m:sub>
                    </m:sSub>
                  </m:oMath>
                </a14:m>
                <a:r>
                  <a:rPr lang="en-US" altLang="en-US" sz="2000" dirty="0"/>
                  <a:t> = 3.4721</a:t>
                </a:r>
              </a:p>
            </p:txBody>
          </p:sp>
        </mc:Choice>
        <mc:Fallback xmlns="">
          <p:sp>
            <p:nvSpPr>
              <p:cNvPr id="12" name="TextBox 11"/>
              <p:cNvSpPr txBox="1">
                <a:spLocks noRot="1" noChangeAspect="1" noMove="1" noResize="1" noEditPoints="1" noAdjustHandles="1" noChangeArrowheads="1" noChangeShapeType="1" noTextEdit="1"/>
              </p:cNvSpPr>
              <p:nvPr/>
            </p:nvSpPr>
            <p:spPr bwMode="auto">
              <a:xfrm>
                <a:off x="4591050" y="2586038"/>
                <a:ext cx="4191000" cy="724622"/>
              </a:xfrm>
              <a:prstGeom prst="rect">
                <a:avLst/>
              </a:prstGeom>
              <a:blipFill>
                <a:blip r:embed="rId2"/>
                <a:stretch>
                  <a:fillRect t="-3361"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253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79463"/>
            <a:ext cx="8877300"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914400"/>
            <a:ext cx="3975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2533650"/>
            <a:ext cx="3810000" cy="226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76200" y="4692561"/>
            <a:ext cx="8934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dirty="0"/>
              <a:t>Interpret the Slope: </a:t>
            </a:r>
          </a:p>
          <a:p>
            <a:pPr algn="ctr"/>
            <a:r>
              <a:rPr lang="en-US" altLang="en-US" dirty="0"/>
              <a:t>It is estimated that for every increase in $1 million to the budget, the estimated gross will be $3.4721 million more. A 95% confidence interval is ($1.84 M, $5.10 M). </a:t>
            </a:r>
          </a:p>
        </p:txBody>
      </p:sp>
      <p:sp>
        <p:nvSpPr>
          <p:cNvPr id="14" name="TextBox 13"/>
          <p:cNvSpPr txBox="1">
            <a:spLocks noChangeArrowheads="1"/>
          </p:cNvSpPr>
          <p:nvPr/>
        </p:nvSpPr>
        <p:spPr bwMode="auto">
          <a:xfrm>
            <a:off x="-76200" y="5503773"/>
            <a:ext cx="9105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dirty="0"/>
              <a:t>Interpret the y-intercept: </a:t>
            </a:r>
          </a:p>
          <a:p>
            <a:pPr algn="ctr"/>
            <a:r>
              <a:rPr lang="en-US" altLang="en-US" dirty="0"/>
              <a:t>For a movie with no budget ($0), it is predicted that it will gross $0 (-$164 million from regression equation).  A 95% confidence interval is ($0, $3.3 M).This has little practical meaning, which is to be expected since it is extrapolation.</a:t>
            </a:r>
          </a:p>
        </p:txBody>
      </p:sp>
    </p:spTree>
    <p:extLst>
      <p:ext uri="{BB962C8B-B14F-4D97-AF65-F5344CB8AC3E}">
        <p14:creationId xmlns:p14="http://schemas.microsoft.com/office/powerpoint/2010/main" val="53722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1143000"/>
          </a:xfrm>
        </p:spPr>
        <p:txBody>
          <a:bodyPr/>
          <a:lstStyle/>
          <a:p>
            <a:pPr eaLnBrk="1" hangingPunct="1"/>
            <a:r>
              <a:rPr lang="en-US" altLang="en-US"/>
              <a:t>Parent/Child Heights</a:t>
            </a:r>
          </a:p>
        </p:txBody>
      </p:sp>
      <p:pic>
        <p:nvPicPr>
          <p:cNvPr id="2355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05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0" y="5486400"/>
            <a:ext cx="8839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eaLnBrk="1" hangingPunct="1">
              <a:spcBef>
                <a:spcPct val="0"/>
              </a:spcBef>
              <a:buFontTx/>
              <a:buNone/>
            </a:pPr>
            <a:r>
              <a:rPr lang="en-US" altLang="en-US" dirty="0"/>
              <a:t>Best Predicted Value is the average height:</a:t>
            </a:r>
          </a:p>
          <a:p>
            <a:pPr algn="ctr" eaLnBrk="1" hangingPunct="1">
              <a:spcBef>
                <a:spcPct val="0"/>
              </a:spcBef>
              <a:buFontTx/>
              <a:buNone/>
            </a:pPr>
            <a:r>
              <a:rPr lang="en-US" altLang="en-US" dirty="0"/>
              <a:t>63.3 inches </a:t>
            </a:r>
            <a:r>
              <a:rPr lang="en-US" altLang="en-US" sz="1100" dirty="0"/>
              <a:t>(from 1 </a:t>
            </a:r>
            <a:r>
              <a:rPr lang="en-US" altLang="en-US" sz="1100" dirty="0" err="1"/>
              <a:t>var</a:t>
            </a:r>
            <a:r>
              <a:rPr lang="en-US" altLang="en-US" sz="1100" dirty="0"/>
              <a:t> stats in calculator)</a:t>
            </a:r>
          </a:p>
        </p:txBody>
      </p:sp>
      <p:sp>
        <p:nvSpPr>
          <p:cNvPr id="9" name="Rectangle 8"/>
          <p:cNvSpPr>
            <a:spLocks noChangeArrowheads="1"/>
          </p:cNvSpPr>
          <p:nvPr/>
        </p:nvSpPr>
        <p:spPr bwMode="auto">
          <a:xfrm>
            <a:off x="5943600" y="2590800"/>
            <a:ext cx="3200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t>6. There is not sufficient evidence at the alpha = .05 level of significance (p-value = .0569) to suggest that the data are linearly correlated or the slope is nonzero.  The best predicted height of a daughter given the mother’s height is the average of the daughters’ heights in the sample.</a:t>
            </a:r>
          </a:p>
        </p:txBody>
      </p:sp>
      <p:pic>
        <p:nvPicPr>
          <p:cNvPr id="338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51100"/>
            <a:ext cx="3671178" cy="219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990600" y="3581400"/>
            <a:ext cx="243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3899778" y="2590800"/>
                <a:ext cx="2120022" cy="2631490"/>
              </a:xfrm>
              <a:prstGeom prst="rect">
                <a:avLst/>
              </a:prstGeom>
              <a:noFill/>
            </p:spPr>
            <p:txBody>
              <a:bodyPr wrap="square" rtlCol="0">
                <a:spAutoFit/>
              </a:bodyPr>
              <a:lstStyle/>
              <a:p>
                <a:r>
                  <a:rPr lang="en-US" dirty="0"/>
                  <a:t>1. Ho: </a:t>
                </a:r>
                <a:r>
                  <a:rPr lang="el-GR" dirty="0"/>
                  <a:t>ρ</a:t>
                </a:r>
                <a:r>
                  <a:rPr lang="en-US" dirty="0"/>
                  <a:t> = 0</a:t>
                </a:r>
              </a:p>
              <a:p>
                <a:r>
                  <a:rPr lang="en-US" dirty="0"/>
                  <a:t>    Ha: </a:t>
                </a:r>
                <a:r>
                  <a:rPr lang="el-GR" dirty="0"/>
                  <a:t>ρ</a:t>
                </a:r>
                <a:r>
                  <a:rPr lang="en-US" dirty="0"/>
                  <a:t> ≠ 0</a:t>
                </a:r>
              </a:p>
              <a:p>
                <a:pPr algn="ctr"/>
                <a:r>
                  <a:rPr lang="en-US" dirty="0"/>
                  <a:t>same as:</a:t>
                </a:r>
              </a:p>
              <a:p>
                <a:r>
                  <a:rPr lang="en-US" dirty="0"/>
                  <a:t>    Ho: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r>
                  <a:rPr lang="en-US" dirty="0"/>
                  <a:t>    Ha: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endParaRPr lang="en-US" sz="300" dirty="0"/>
              </a:p>
              <a:p>
                <a:r>
                  <a:rPr lang="en-US" dirty="0"/>
                  <a:t>2. CV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2.45</a:t>
                </a:r>
              </a:p>
              <a:p>
                <a:r>
                  <a:rPr lang="en-US" dirty="0"/>
                  <a:t>3. TS = 2.35</a:t>
                </a:r>
              </a:p>
              <a:p>
                <a:r>
                  <a:rPr lang="en-US" dirty="0"/>
                  <a:t>4. p-value = .0569</a:t>
                </a:r>
              </a:p>
              <a:p>
                <a:r>
                  <a:rPr lang="en-US" dirty="0"/>
                  <a:t>5. FTR Ho</a:t>
                </a:r>
              </a:p>
            </p:txBody>
          </p:sp>
        </mc:Choice>
        <mc:Fallback xmlns="">
          <p:sp>
            <p:nvSpPr>
              <p:cNvPr id="2" name="TextBox 1"/>
              <p:cNvSpPr txBox="1">
                <a:spLocks noRot="1" noChangeAspect="1" noMove="1" noResize="1" noEditPoints="1" noAdjustHandles="1" noChangeArrowheads="1" noChangeShapeType="1" noTextEdit="1"/>
              </p:cNvSpPr>
              <p:nvPr/>
            </p:nvSpPr>
            <p:spPr>
              <a:xfrm>
                <a:off x="3899778" y="2590800"/>
                <a:ext cx="2120022" cy="2631490"/>
              </a:xfrm>
              <a:prstGeom prst="rect">
                <a:avLst/>
              </a:prstGeom>
              <a:blipFill>
                <a:blip r:embed="rId4"/>
                <a:stretch>
                  <a:fillRect l="-2586" t="-1157" b="-2778"/>
                </a:stretch>
              </a:blipFill>
            </p:spPr>
            <p:txBody>
              <a:bodyPr/>
              <a:lstStyle/>
              <a:p>
                <a:r>
                  <a:rPr lang="en-US">
                    <a:noFill/>
                  </a:rPr>
                  <a:t> </a:t>
                </a:r>
              </a:p>
            </p:txBody>
          </p:sp>
        </mc:Fallback>
      </mc:AlternateContent>
    </p:spTree>
    <p:extLst>
      <p:ext uri="{BB962C8B-B14F-4D97-AF65-F5344CB8AC3E}">
        <p14:creationId xmlns:p14="http://schemas.microsoft.com/office/powerpoint/2010/main" val="1884511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0"/>
            <a:ext cx="8229600" cy="1143000"/>
          </a:xfrm>
        </p:spPr>
        <p:txBody>
          <a:bodyPr/>
          <a:lstStyle/>
          <a:p>
            <a:pPr eaLnBrk="1" hangingPunct="1"/>
            <a:r>
              <a:rPr lang="en-US" altLang="en-US"/>
              <a:t>Parent/Child Heights</a:t>
            </a:r>
          </a:p>
        </p:txBody>
      </p:sp>
      <p:pic>
        <p:nvPicPr>
          <p:cNvPr id="2355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05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5268504" y="2146838"/>
            <a:ext cx="373380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600" dirty="0"/>
              <a:t>6. There is not sufficient evidence at the alpha = .05 level of significance (p-value = .0569) to suggest that the data are linearly correlated or that the slope is nonzero. The best predicted height of a daughter given the mother’s height is the average of the daughters’ heights in the sample.</a:t>
            </a:r>
          </a:p>
        </p:txBody>
      </p:sp>
      <p:pic>
        <p:nvPicPr>
          <p:cNvPr id="338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51100"/>
            <a:ext cx="3671178" cy="219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990600" y="3581400"/>
            <a:ext cx="2438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3869298" y="2362200"/>
                <a:ext cx="1828800" cy="2446824"/>
              </a:xfrm>
              <a:prstGeom prst="rect">
                <a:avLst/>
              </a:prstGeom>
              <a:noFill/>
            </p:spPr>
            <p:txBody>
              <a:bodyPr wrap="square" rtlCol="0">
                <a:spAutoFit/>
              </a:bodyPr>
              <a:lstStyle/>
              <a:p>
                <a:r>
                  <a:rPr lang="en-US" sz="1600" dirty="0"/>
                  <a:t>1. Ho: </a:t>
                </a:r>
                <a:r>
                  <a:rPr lang="el-GR" sz="1600" dirty="0"/>
                  <a:t>ρ</a:t>
                </a:r>
                <a:r>
                  <a:rPr lang="en-US" sz="1600" dirty="0"/>
                  <a:t> = 0</a:t>
                </a:r>
              </a:p>
              <a:p>
                <a:r>
                  <a:rPr lang="en-US" sz="1600" dirty="0"/>
                  <a:t>    Ha: </a:t>
                </a:r>
                <a:r>
                  <a:rPr lang="el-GR" sz="1600" dirty="0"/>
                  <a:t>ρ</a:t>
                </a:r>
                <a:r>
                  <a:rPr lang="en-US" sz="1600" dirty="0"/>
                  <a:t> ≠ 0</a:t>
                </a:r>
              </a:p>
              <a:p>
                <a:pPr algn="ctr"/>
                <a:r>
                  <a:rPr lang="en-US" sz="1600" dirty="0"/>
                  <a:t>same as:</a:t>
                </a:r>
              </a:p>
              <a:p>
                <a:r>
                  <a:rPr lang="en-US" sz="1600" dirty="0"/>
                  <a:t>    Ho: </a:t>
                </a:r>
                <a14:m>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1</m:t>
                        </m:r>
                      </m:sub>
                    </m:sSub>
                  </m:oMath>
                </a14:m>
                <a:r>
                  <a:rPr lang="en-US" sz="1600" dirty="0"/>
                  <a:t> = 0</a:t>
                </a:r>
              </a:p>
              <a:p>
                <a:r>
                  <a:rPr lang="en-US" sz="1600" dirty="0"/>
                  <a:t>    Ha: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rPr>
                          <m:t>1</m:t>
                        </m:r>
                      </m:sub>
                    </m:sSub>
                  </m:oMath>
                </a14:m>
                <a:r>
                  <a:rPr lang="en-US" sz="1600" dirty="0"/>
                  <a:t> ≠ 0</a:t>
                </a:r>
              </a:p>
              <a:p>
                <a:pPr algn="ctr"/>
                <a:endParaRPr lang="en-US" sz="700" dirty="0"/>
              </a:p>
              <a:p>
                <a:r>
                  <a:rPr lang="en-US" sz="1600" dirty="0"/>
                  <a:t>2. CV = </a:t>
                </a:r>
                <a14:m>
                  <m:oMath xmlns:m="http://schemas.openxmlformats.org/officeDocument/2006/math">
                    <m:r>
                      <a:rPr lang="en-US" sz="1600" i="1">
                        <a:latin typeface="Cambria Math" panose="02040503050406030204" pitchFamily="18" charset="0"/>
                        <a:ea typeface="Cambria Math" panose="02040503050406030204" pitchFamily="18" charset="0"/>
                      </a:rPr>
                      <m:t>± </m:t>
                    </m:r>
                  </m:oMath>
                </a14:m>
                <a:r>
                  <a:rPr lang="en-US" sz="1600" dirty="0"/>
                  <a:t>2.45</a:t>
                </a:r>
              </a:p>
              <a:p>
                <a:r>
                  <a:rPr lang="en-US" sz="1600" dirty="0"/>
                  <a:t>3. TS = 2.35</a:t>
                </a:r>
              </a:p>
              <a:p>
                <a:r>
                  <a:rPr lang="en-US" sz="1600" dirty="0"/>
                  <a:t>4. p-value = .0569</a:t>
                </a:r>
              </a:p>
              <a:p>
                <a:r>
                  <a:rPr lang="en-US" sz="1600" dirty="0"/>
                  <a:t>5. FTR Ho</a:t>
                </a:r>
              </a:p>
            </p:txBody>
          </p:sp>
        </mc:Choice>
        <mc:Fallback xmlns="">
          <p:sp>
            <p:nvSpPr>
              <p:cNvPr id="2" name="TextBox 1"/>
              <p:cNvSpPr txBox="1">
                <a:spLocks noRot="1" noChangeAspect="1" noMove="1" noResize="1" noEditPoints="1" noAdjustHandles="1" noChangeArrowheads="1" noChangeShapeType="1" noTextEdit="1"/>
              </p:cNvSpPr>
              <p:nvPr/>
            </p:nvSpPr>
            <p:spPr>
              <a:xfrm>
                <a:off x="3869298" y="2362200"/>
                <a:ext cx="1828800" cy="2446824"/>
              </a:xfrm>
              <a:prstGeom prst="rect">
                <a:avLst/>
              </a:prstGeom>
              <a:blipFill>
                <a:blip r:embed="rId4"/>
                <a:stretch>
                  <a:fillRect l="-2000" t="-748" r="-333" b="-998"/>
                </a:stretch>
              </a:blipFill>
            </p:spPr>
            <p:txBody>
              <a:bodyPr/>
              <a:lstStyle/>
              <a:p>
                <a:r>
                  <a:rPr lang="en-US">
                    <a:noFill/>
                  </a:rPr>
                  <a:t> </a:t>
                </a:r>
              </a:p>
            </p:txBody>
          </p:sp>
        </mc:Fallback>
      </mc:AlternateContent>
      <p:pic>
        <p:nvPicPr>
          <p:cNvPr id="1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833" y="4912360"/>
            <a:ext cx="3976967"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125258" y="4107879"/>
            <a:ext cx="3655060" cy="400110"/>
          </a:xfrm>
          <a:prstGeom prst="rect">
            <a:avLst/>
          </a:prstGeom>
          <a:noFill/>
        </p:spPr>
        <p:txBody>
          <a:bodyPr wrap="square" rtlCol="0">
            <a:spAutoFit/>
          </a:bodyPr>
          <a:lstStyle/>
          <a:p>
            <a:pPr algn="ctr"/>
            <a:r>
              <a:rPr lang="en-US" sz="2000" dirty="0"/>
              <a:t>Estimate ± t</a:t>
            </a:r>
            <a:r>
              <a:rPr lang="el-GR" sz="2000" baseline="-25000" dirty="0"/>
              <a:t>α</a:t>
            </a:r>
            <a:r>
              <a:rPr lang="en-US" sz="2000" baseline="-25000" dirty="0"/>
              <a:t>/2,df</a:t>
            </a:r>
            <a:r>
              <a:rPr lang="en-US" sz="2000" dirty="0"/>
              <a:t>*SE</a:t>
            </a:r>
          </a:p>
        </p:txBody>
      </p:sp>
      <p:sp>
        <p:nvSpPr>
          <p:cNvPr id="12" name="TextBox 11"/>
          <p:cNvSpPr txBox="1"/>
          <p:nvPr/>
        </p:nvSpPr>
        <p:spPr>
          <a:xfrm>
            <a:off x="5146040" y="4537650"/>
            <a:ext cx="3655060" cy="400110"/>
          </a:xfrm>
          <a:prstGeom prst="rect">
            <a:avLst/>
          </a:prstGeom>
          <a:noFill/>
        </p:spPr>
        <p:txBody>
          <a:bodyPr wrap="square" rtlCol="0">
            <a:spAutoFit/>
          </a:bodyPr>
          <a:lstStyle/>
          <a:p>
            <a:pPr algn="ctr"/>
            <a:r>
              <a:rPr lang="en-US" sz="2000" dirty="0"/>
              <a:t>Mother ± t</a:t>
            </a:r>
            <a:r>
              <a:rPr lang="en-US" sz="2000" baseline="-25000" dirty="0"/>
              <a:t>.025,6</a:t>
            </a:r>
            <a:r>
              <a:rPr lang="en-US" sz="2000" dirty="0"/>
              <a:t>*SE</a:t>
            </a:r>
          </a:p>
        </p:txBody>
      </p:sp>
      <p:sp>
        <p:nvSpPr>
          <p:cNvPr id="13" name="TextBox 12"/>
          <p:cNvSpPr txBox="1"/>
          <p:nvPr/>
        </p:nvSpPr>
        <p:spPr>
          <a:xfrm>
            <a:off x="8179344" y="4158054"/>
            <a:ext cx="1450340" cy="338554"/>
          </a:xfrm>
          <a:prstGeom prst="rect">
            <a:avLst/>
          </a:prstGeom>
          <a:noFill/>
        </p:spPr>
        <p:txBody>
          <a:bodyPr wrap="square" rtlCol="0">
            <a:spAutoFit/>
          </a:bodyPr>
          <a:lstStyle/>
          <a:p>
            <a:r>
              <a:rPr lang="en-US" sz="1600" dirty="0" err="1"/>
              <a:t>df</a:t>
            </a:r>
            <a:r>
              <a:rPr lang="en-US" sz="1600" dirty="0"/>
              <a:t> = n-2</a:t>
            </a:r>
          </a:p>
        </p:txBody>
      </p:sp>
      <p:sp>
        <p:nvSpPr>
          <p:cNvPr id="14" name="TextBox 13"/>
          <p:cNvSpPr txBox="1"/>
          <p:nvPr/>
        </p:nvSpPr>
        <p:spPr>
          <a:xfrm>
            <a:off x="5251994" y="4953000"/>
            <a:ext cx="3655060" cy="400110"/>
          </a:xfrm>
          <a:prstGeom prst="rect">
            <a:avLst/>
          </a:prstGeom>
          <a:noFill/>
        </p:spPr>
        <p:txBody>
          <a:bodyPr wrap="square" rtlCol="0">
            <a:spAutoFit/>
          </a:bodyPr>
          <a:lstStyle/>
          <a:p>
            <a:pPr algn="ctr"/>
            <a:r>
              <a:rPr lang="en-US" sz="2000" dirty="0"/>
              <a:t>.63915 ± 2.447*.27176</a:t>
            </a:r>
          </a:p>
        </p:txBody>
      </p:sp>
      <p:sp>
        <p:nvSpPr>
          <p:cNvPr id="16" name="TextBox 15"/>
          <p:cNvSpPr txBox="1"/>
          <p:nvPr/>
        </p:nvSpPr>
        <p:spPr>
          <a:xfrm>
            <a:off x="5249454" y="5330706"/>
            <a:ext cx="3655060" cy="400110"/>
          </a:xfrm>
          <a:prstGeom prst="rect">
            <a:avLst/>
          </a:prstGeom>
          <a:noFill/>
        </p:spPr>
        <p:txBody>
          <a:bodyPr wrap="square" rtlCol="0">
            <a:spAutoFit/>
          </a:bodyPr>
          <a:lstStyle/>
          <a:p>
            <a:pPr algn="ctr"/>
            <a:r>
              <a:rPr lang="en-US" sz="2000" dirty="0"/>
              <a:t>(-.02585, 1.304)</a:t>
            </a:r>
          </a:p>
        </p:txBody>
      </p:sp>
      <p:sp>
        <p:nvSpPr>
          <p:cNvPr id="17" name="TextBox 16"/>
          <p:cNvSpPr txBox="1"/>
          <p:nvPr/>
        </p:nvSpPr>
        <p:spPr>
          <a:xfrm>
            <a:off x="4114800" y="5790138"/>
            <a:ext cx="5029200" cy="1077218"/>
          </a:xfrm>
          <a:prstGeom prst="rect">
            <a:avLst/>
          </a:prstGeom>
          <a:noFill/>
        </p:spPr>
        <p:txBody>
          <a:bodyPr wrap="square" rtlCol="0">
            <a:spAutoFit/>
          </a:bodyPr>
          <a:lstStyle/>
          <a:p>
            <a:pPr algn="ctr"/>
            <a:r>
              <a:rPr lang="en-US" sz="1600" dirty="0"/>
              <a:t>Notice the interval contains zero, which implies that the slope is 0, or that no linear correlation (</a:t>
            </a:r>
            <a:r>
              <a:rPr lang="el-GR" sz="1600" dirty="0"/>
              <a:t>ρ</a:t>
            </a:r>
            <a:r>
              <a:rPr lang="en-US" sz="1600" dirty="0"/>
              <a:t> = 0) is plausible given the data.  The interval agrees with our hypothesis test!</a:t>
            </a:r>
          </a:p>
        </p:txBody>
      </p:sp>
      <p:sp>
        <p:nvSpPr>
          <p:cNvPr id="3" name="Rectangle 2"/>
          <p:cNvSpPr/>
          <p:nvPr/>
        </p:nvSpPr>
        <p:spPr>
          <a:xfrm>
            <a:off x="1295400" y="6096000"/>
            <a:ext cx="1600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07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p:cNvSpPr txBox="1"/>
          <p:nvPr/>
        </p:nvSpPr>
        <p:spPr>
          <a:xfrm>
            <a:off x="217714" y="2615625"/>
            <a:ext cx="88231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995,45</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2.690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7030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0">
                <a:blip r:embed="rId5"/>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670376" cy="369332"/>
              </a:xfrm>
              <a:prstGeom prst="rect">
                <a:avLst/>
              </a:prstGeom>
              <a:blipFill rotWithShape="0">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670376" cy="369332"/>
              </a:xfrm>
              <a:prstGeom prst="rect">
                <a:avLst/>
              </a:prstGeom>
              <a:blipFill rotWithShape="0">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45</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−2.690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9"/>
                <a:stretch>
                  <a:fillRect l="-2353" b="-10476"/>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0"/>
            <a:ext cx="8229600" cy="1143000"/>
          </a:xfrm>
        </p:spPr>
        <p:txBody>
          <a:bodyPr/>
          <a:lstStyle/>
          <a:p>
            <a:pPr eaLnBrk="1" hangingPunct="1"/>
            <a:r>
              <a:rPr lang="en-US" altLang="en-US"/>
              <a:t>Parent/Child Heights</a:t>
            </a:r>
          </a:p>
        </p:txBody>
      </p:sp>
      <p:pic>
        <p:nvPicPr>
          <p:cNvPr id="3379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47737"/>
            <a:ext cx="75057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191000" y="4114800"/>
            <a:ext cx="480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50000"/>
              </a:spcBef>
              <a:buFontTx/>
              <a:buNone/>
            </a:pPr>
            <a:r>
              <a:rPr lang="en-US" altLang="en-US" sz="2400"/>
              <a:t>Daughter = .639 * Mother + 22.95   </a:t>
            </a:r>
          </a:p>
        </p:txBody>
      </p:sp>
      <p:sp>
        <p:nvSpPr>
          <p:cNvPr id="12" name="TextBox 11"/>
          <p:cNvSpPr txBox="1">
            <a:spLocks noChangeArrowheads="1"/>
          </p:cNvSpPr>
          <p:nvPr/>
        </p:nvSpPr>
        <p:spPr bwMode="auto">
          <a:xfrm>
            <a:off x="152400" y="4157663"/>
            <a:ext cx="419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0"/>
              </a:spcBef>
              <a:buFontTx/>
              <a:buNone/>
            </a:pPr>
            <a:r>
              <a:rPr lang="en-US" altLang="en-US" sz="2400"/>
              <a:t>Equation of Regression Line</a:t>
            </a:r>
          </a:p>
        </p:txBody>
      </p:sp>
      <p:sp>
        <p:nvSpPr>
          <p:cNvPr id="15" name="TextBox 14"/>
          <p:cNvSpPr txBox="1">
            <a:spLocks noChangeArrowheads="1"/>
          </p:cNvSpPr>
          <p:nvPr/>
        </p:nvSpPr>
        <p:spPr bwMode="auto">
          <a:xfrm>
            <a:off x="0" y="4648200"/>
            <a:ext cx="8839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gn="ctr" eaLnBrk="1" hangingPunct="1">
              <a:spcBef>
                <a:spcPct val="0"/>
              </a:spcBef>
              <a:buFontTx/>
              <a:buNone/>
            </a:pPr>
            <a:r>
              <a:rPr lang="en-US" altLang="en-US" dirty="0"/>
              <a:t>Best Predicted Value is the average height:</a:t>
            </a:r>
          </a:p>
          <a:p>
            <a:pPr algn="ctr" eaLnBrk="1" hangingPunct="1">
              <a:spcBef>
                <a:spcPct val="0"/>
              </a:spcBef>
              <a:buFontTx/>
              <a:buNone/>
            </a:pPr>
            <a:r>
              <a:rPr lang="en-US" altLang="en-US" dirty="0"/>
              <a:t>63.3 inches. A 95% confidence interval for the mean (not </a:t>
            </a:r>
            <a:r>
              <a:rPr lang="el-GR" altLang="en-US" dirty="0"/>
              <a:t>β</a:t>
            </a:r>
            <a:r>
              <a:rPr lang="en-US" altLang="en-US" baseline="-25000" dirty="0"/>
              <a:t>0</a:t>
            </a:r>
            <a:r>
              <a:rPr lang="en-US" altLang="en-US" dirty="0"/>
              <a:t>) is (60.845, 65.755) inches.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6125" y="2395061"/>
            <a:ext cx="37877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 y="2305662"/>
            <a:ext cx="2895600" cy="173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1447800" y="3122295"/>
            <a:ext cx="198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735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a:t>Break Out!!!</a:t>
            </a:r>
          </a:p>
        </p:txBody>
      </p:sp>
    </p:spTree>
    <p:extLst>
      <p:ext uri="{BB962C8B-B14F-4D97-AF65-F5344CB8AC3E}">
        <p14:creationId xmlns:p14="http://schemas.microsoft.com/office/powerpoint/2010/main" val="11866767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52400"/>
            <a:ext cx="8229600" cy="639762"/>
          </a:xfrm>
        </p:spPr>
        <p:txBody>
          <a:bodyPr>
            <a:normAutofit fontScale="90000"/>
          </a:bodyPr>
          <a:lstStyle/>
          <a:p>
            <a:pPr eaLnBrk="1" hangingPunct="1"/>
            <a:r>
              <a:rPr lang="en-US" altLang="en-US" dirty="0"/>
              <a:t>Crickets!!!</a:t>
            </a:r>
          </a:p>
        </p:txBody>
      </p:sp>
      <p:pic>
        <p:nvPicPr>
          <p:cNvPr id="348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38200"/>
            <a:ext cx="7086600" cy="120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261417" y="4521203"/>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dirty="0"/>
              <a:t>Temp =.0523 * Chirps + 27.63</a:t>
            </a:r>
          </a:p>
        </p:txBody>
      </p:sp>
      <p:sp>
        <p:nvSpPr>
          <p:cNvPr id="12" name="TextBox 11"/>
          <p:cNvSpPr txBox="1">
            <a:spLocks noChangeArrowheads="1"/>
          </p:cNvSpPr>
          <p:nvPr/>
        </p:nvSpPr>
        <p:spPr bwMode="auto">
          <a:xfrm>
            <a:off x="228600" y="4491038"/>
            <a:ext cx="419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r>
              <a:rPr lang="en-US" altLang="en-US" sz="2400" dirty="0"/>
              <a:t>Equation of Regression Line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640" y="4953002"/>
            <a:ext cx="3303588" cy="1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4078488" y="2215857"/>
                <a:ext cx="2169912" cy="2369880"/>
              </a:xfrm>
              <a:prstGeom prst="rect">
                <a:avLst/>
              </a:prstGeom>
              <a:noFill/>
            </p:spPr>
            <p:txBody>
              <a:bodyPr wrap="square" rtlCol="0">
                <a:spAutoFit/>
              </a:bodyPr>
              <a:lstStyle/>
              <a:p>
                <a:r>
                  <a:rPr lang="en-US" dirty="0"/>
                  <a:t>1. Ho: </a:t>
                </a:r>
                <a14:m>
                  <m:oMath xmlns:m="http://schemas.openxmlformats.org/officeDocument/2006/math">
                    <m:r>
                      <a:rPr lang="en-US" i="1" smtClean="0">
                        <a:latin typeface="Cambria Math"/>
                        <a:ea typeface="Cambria Math"/>
                      </a:rPr>
                      <m:t>𝜌</m:t>
                    </m:r>
                    <m:r>
                      <a:rPr lang="en-US" b="0" i="1" smtClean="0">
                        <a:latin typeface="Cambria Math"/>
                        <a:ea typeface="Cambria Math"/>
                      </a:rPr>
                      <m:t>=0</m:t>
                    </m:r>
                  </m:oMath>
                </a14:m>
                <a:endParaRPr lang="en-US" dirty="0"/>
              </a:p>
              <a:p>
                <a:r>
                  <a:rPr lang="en-US" dirty="0"/>
                  <a:t>   Ha:</a:t>
                </a:r>
                <a14:m>
                  <m:oMath xmlns:m="http://schemas.openxmlformats.org/officeDocument/2006/math">
                    <m:r>
                      <a:rPr lang="en-US" i="1" smtClean="0">
                        <a:latin typeface="Cambria Math"/>
                        <a:ea typeface="Cambria Math"/>
                      </a:rPr>
                      <m:t>𝜌</m:t>
                    </m:r>
                    <m:r>
                      <a:rPr lang="en-US" i="1">
                        <a:latin typeface="Cambria Math"/>
                        <a:ea typeface="Cambria Math"/>
                      </a:rPr>
                      <m:t>≠</m:t>
                    </m:r>
                    <m:r>
                      <a:rPr lang="en-US" b="0" i="1" smtClean="0">
                        <a:latin typeface="Cambria Math"/>
                        <a:ea typeface="Cambria Math"/>
                      </a:rPr>
                      <m:t>0</m:t>
                    </m:r>
                  </m:oMath>
                </a14:m>
                <a:endParaRPr lang="en-US" b="0" dirty="0">
                  <a:ea typeface="Cambria Math"/>
                </a:endParaRPr>
              </a:p>
              <a:p>
                <a:pPr algn="ctr"/>
                <a:r>
                  <a:rPr lang="en-US" dirty="0"/>
                  <a:t>same as:</a:t>
                </a:r>
              </a:p>
              <a:p>
                <a:r>
                  <a:rPr lang="en-US" dirty="0"/>
                  <a:t>    Ho: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r>
                  <a:rPr lang="en-US" dirty="0"/>
                  <a:t>    Ha: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endParaRPr lang="en-US" sz="400" dirty="0"/>
              </a:p>
              <a:p>
                <a:r>
                  <a:rPr lang="en-US" dirty="0"/>
                  <a:t>2. CV =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2.45</a:t>
                </a:r>
              </a:p>
              <a:p>
                <a:r>
                  <a:rPr lang="en-US" dirty="0"/>
                  <a:t>3. TS = 4.40</a:t>
                </a:r>
              </a:p>
              <a:p>
                <a:r>
                  <a:rPr lang="en-US" dirty="0"/>
                  <a:t>4. p-value = .0046</a:t>
                </a:r>
              </a:p>
            </p:txBody>
          </p:sp>
        </mc:Choice>
        <mc:Fallback xmlns="">
          <p:sp>
            <p:nvSpPr>
              <p:cNvPr id="9" name="TextBox 8"/>
              <p:cNvSpPr txBox="1">
                <a:spLocks noRot="1" noChangeAspect="1" noMove="1" noResize="1" noEditPoints="1" noAdjustHandles="1" noChangeArrowheads="1" noChangeShapeType="1" noTextEdit="1"/>
              </p:cNvSpPr>
              <p:nvPr/>
            </p:nvSpPr>
            <p:spPr>
              <a:xfrm>
                <a:off x="4078488" y="2215857"/>
                <a:ext cx="2169912" cy="2369880"/>
              </a:xfrm>
              <a:prstGeom prst="rect">
                <a:avLst/>
              </a:prstGeom>
              <a:blipFill>
                <a:blip r:embed="rId4"/>
                <a:stretch>
                  <a:fillRect l="-2247" t="-1285" b="-3085"/>
                </a:stretch>
              </a:blipFill>
            </p:spPr>
            <p:txBody>
              <a:bodyPr/>
              <a:lstStyle/>
              <a:p>
                <a:r>
                  <a:rPr lang="en-US">
                    <a:noFill/>
                  </a:rPr>
                  <a:t> </a:t>
                </a:r>
              </a:p>
            </p:txBody>
          </p:sp>
        </mc:Fallback>
      </mc:AlternateContent>
      <p:sp>
        <p:nvSpPr>
          <p:cNvPr id="10" name="Rectangle 9"/>
          <p:cNvSpPr/>
          <p:nvPr/>
        </p:nvSpPr>
        <p:spPr>
          <a:xfrm>
            <a:off x="6024772" y="2075869"/>
            <a:ext cx="3147803" cy="2585323"/>
          </a:xfrm>
          <a:prstGeom prst="rect">
            <a:avLst/>
          </a:prstGeom>
        </p:spPr>
        <p:txBody>
          <a:bodyPr wrap="square">
            <a:spAutoFit/>
          </a:bodyPr>
          <a:lstStyle/>
          <a:p>
            <a:r>
              <a:rPr lang="en-US" dirty="0"/>
              <a:t>5. Reject Ho.</a:t>
            </a:r>
          </a:p>
          <a:p>
            <a:r>
              <a:rPr lang="en-US" dirty="0"/>
              <a:t>6. There is sufficient evidence at the alpha = .05 level of significance (p-value = .0046) to suggest that the data are linearly correlated or that the slope is nonzero.  We will proceed to calculate the regression line.</a:t>
            </a:r>
          </a:p>
        </p:txBody>
      </p:sp>
      <p:pic>
        <p:nvPicPr>
          <p:cNvPr id="3482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240" y="2155845"/>
            <a:ext cx="3750945" cy="2191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40" y="2133600"/>
            <a:ext cx="3739643" cy="219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2714" y="5440551"/>
            <a:ext cx="5157786" cy="772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1633964" y="6324600"/>
            <a:ext cx="657497" cy="369332"/>
          </a:xfrm>
          <a:prstGeom prst="rect">
            <a:avLst/>
          </a:prstGeom>
          <a:noFill/>
        </p:spPr>
        <p:txBody>
          <a:bodyPr wrap="square" rtlCol="0">
            <a:spAutoFit/>
          </a:bodyPr>
          <a:lstStyle/>
          <a:p>
            <a:r>
              <a:rPr lang="en-US" dirty="0"/>
              <a:t>SAS</a:t>
            </a:r>
          </a:p>
        </p:txBody>
      </p:sp>
      <p:sp>
        <p:nvSpPr>
          <p:cNvPr id="16" name="TextBox 15"/>
          <p:cNvSpPr txBox="1"/>
          <p:nvPr/>
        </p:nvSpPr>
        <p:spPr>
          <a:xfrm>
            <a:off x="5948680" y="6268720"/>
            <a:ext cx="968874" cy="369332"/>
          </a:xfrm>
          <a:prstGeom prst="rect">
            <a:avLst/>
          </a:prstGeom>
          <a:noFill/>
        </p:spPr>
        <p:txBody>
          <a:bodyPr wrap="square" rtlCol="0">
            <a:spAutoFit/>
          </a:bodyPr>
          <a:lstStyle/>
          <a:p>
            <a:r>
              <a:rPr lang="en-US" dirty="0"/>
              <a:t>EXCEL</a:t>
            </a:r>
          </a:p>
        </p:txBody>
      </p:sp>
      <p:sp>
        <p:nvSpPr>
          <p:cNvPr id="3" name="TextBox 2"/>
          <p:cNvSpPr txBox="1"/>
          <p:nvPr/>
        </p:nvSpPr>
        <p:spPr>
          <a:xfrm>
            <a:off x="4008883" y="4983165"/>
            <a:ext cx="4595934" cy="461665"/>
          </a:xfrm>
          <a:prstGeom prst="rect">
            <a:avLst/>
          </a:prstGeom>
          <a:noFill/>
        </p:spPr>
        <p:txBody>
          <a:bodyPr wrap="square" rtlCol="0">
            <a:spAutoFit/>
          </a:bodyPr>
          <a:lstStyle/>
          <a:p>
            <a:r>
              <a:rPr lang="en-US" sz="1200" dirty="0"/>
              <a:t>The intercept is not significant, but we include it in the model because a higher degree term IS significant.</a:t>
            </a:r>
          </a:p>
        </p:txBody>
      </p:sp>
      <p:sp>
        <p:nvSpPr>
          <p:cNvPr id="17" name="TextBox 16">
            <a:extLst>
              <a:ext uri="{FF2B5EF4-FFF2-40B4-BE49-F238E27FC236}">
                <a16:creationId xmlns:a16="http://schemas.microsoft.com/office/drawing/2014/main" id="{3F6219CA-3D6B-41A3-9664-E831E98E2FED}"/>
              </a:ext>
            </a:extLst>
          </p:cNvPr>
          <p:cNvSpPr txBox="1"/>
          <p:nvPr/>
        </p:nvSpPr>
        <p:spPr>
          <a:xfrm>
            <a:off x="228600" y="57636"/>
            <a:ext cx="3159760" cy="769441"/>
          </a:xfrm>
          <a:prstGeom prst="rect">
            <a:avLst/>
          </a:prstGeom>
          <a:noFill/>
        </p:spPr>
        <p:txBody>
          <a:bodyPr wrap="square" rtlCol="0">
            <a:spAutoFit/>
          </a:bodyPr>
          <a:lstStyle/>
          <a:p>
            <a:r>
              <a:rPr lang="en-US" sz="1100" dirty="0">
                <a:solidFill>
                  <a:srgbClr val="FF0000"/>
                </a:solidFill>
              </a:rPr>
              <a:t>It might seem counterintuitive to predict temperature based on the number of chirps (versus the other way around), but that is the question of interest here!</a:t>
            </a:r>
          </a:p>
        </p:txBody>
      </p:sp>
    </p:spTree>
    <p:extLst>
      <p:ext uri="{BB962C8B-B14F-4D97-AF65-F5344CB8AC3E}">
        <p14:creationId xmlns:p14="http://schemas.microsoft.com/office/powerpoint/2010/main" val="11524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34826"/>
                                        </p:tgtEl>
                                        <p:attrNameLst>
                                          <p:attrName>style.visibility</p:attrName>
                                        </p:attrNameLst>
                                      </p:cBhvr>
                                      <p:to>
                                        <p:strVal val="visible"/>
                                      </p:to>
                                    </p:set>
                                    <p:animEffect transition="in" filter="fade">
                                      <p:cBhvr>
                                        <p:cTn id="18" dur="500"/>
                                        <p:tgtEl>
                                          <p:spTgt spid="348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animEffect transition="in" filter="fade">
                                      <p:cBhvr>
                                        <p:cTn id="31" dur="500"/>
                                        <p:tgtEl>
                                          <p:spTgt spid="348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15" grpId="0"/>
      <p:bldP spid="16" grpId="0"/>
      <p:bldP spid="3" grpId="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52400"/>
            <a:ext cx="8229600" cy="639762"/>
          </a:xfrm>
        </p:spPr>
        <p:txBody>
          <a:bodyPr>
            <a:normAutofit fontScale="90000"/>
          </a:bodyPr>
          <a:lstStyle/>
          <a:p>
            <a:pPr eaLnBrk="1" hangingPunct="1"/>
            <a:r>
              <a:rPr lang="en-US" altLang="en-US" dirty="0"/>
              <a:t>Crickets!!!</a:t>
            </a:r>
          </a:p>
        </p:txBody>
      </p:sp>
      <p:pic>
        <p:nvPicPr>
          <p:cNvPr id="348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429125" y="3729038"/>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dirty="0"/>
              <a:t>Temp =.0523 * Chirps + 27.63</a:t>
            </a:r>
          </a:p>
        </p:txBody>
      </p:sp>
      <p:sp>
        <p:nvSpPr>
          <p:cNvPr id="12" name="TextBox 11"/>
          <p:cNvSpPr txBox="1">
            <a:spLocks noChangeArrowheads="1"/>
          </p:cNvSpPr>
          <p:nvPr/>
        </p:nvSpPr>
        <p:spPr bwMode="auto">
          <a:xfrm>
            <a:off x="4505325" y="2877346"/>
            <a:ext cx="419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r>
              <a:rPr lang="en-US" altLang="en-US" sz="2400" dirty="0"/>
              <a:t>Equation of Regression Line</a:t>
            </a:r>
          </a:p>
        </p:txBody>
      </p:sp>
      <p:sp>
        <p:nvSpPr>
          <p:cNvPr id="13" name="TextBox 12"/>
          <p:cNvSpPr txBox="1">
            <a:spLocks noChangeArrowheads="1"/>
          </p:cNvSpPr>
          <p:nvPr/>
        </p:nvSpPr>
        <p:spPr bwMode="auto">
          <a:xfrm>
            <a:off x="431800" y="4674274"/>
            <a:ext cx="853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2000" dirty="0"/>
              <a:t>Interpret the slope: </a:t>
            </a:r>
          </a:p>
          <a:p>
            <a:pPr algn="ctr" eaLnBrk="1" hangingPunct="1">
              <a:spcBef>
                <a:spcPct val="0"/>
              </a:spcBef>
              <a:buFontTx/>
              <a:buNone/>
            </a:pPr>
            <a:r>
              <a:rPr lang="en-US" altLang="en-US" sz="2000" dirty="0"/>
              <a:t>For every increase in 1 chirp per minute the estimated temperature increases .0523 degrees F.  </a:t>
            </a:r>
            <a:endParaRPr lang="en-US" alt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1752600"/>
            <a:ext cx="3303588" cy="1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2536844"/>
            <a:ext cx="3739643" cy="219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a:spLocks noChangeArrowheads="1"/>
          </p:cNvSpPr>
          <p:nvPr/>
        </p:nvSpPr>
        <p:spPr bwMode="auto">
          <a:xfrm>
            <a:off x="238125" y="5575556"/>
            <a:ext cx="8534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2000" dirty="0"/>
              <a:t>Interpret the y-intercept: </a:t>
            </a:r>
          </a:p>
          <a:p>
            <a:pPr algn="ctr" eaLnBrk="1" hangingPunct="1">
              <a:spcBef>
                <a:spcPct val="0"/>
              </a:spcBef>
              <a:buFontTx/>
              <a:buNone/>
            </a:pPr>
            <a:r>
              <a:rPr lang="en-US" altLang="en-US" sz="2000" dirty="0"/>
              <a:t>If there are no crickets chirping, the estimated temperature is 27.63 degrees F. While this is extrapolation, it does have a practical interpretation.</a:t>
            </a:r>
          </a:p>
        </p:txBody>
      </p:sp>
    </p:spTree>
    <p:extLst>
      <p:ext uri="{BB962C8B-B14F-4D97-AF65-F5344CB8AC3E}">
        <p14:creationId xmlns:p14="http://schemas.microsoft.com/office/powerpoint/2010/main" val="79251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Crickets: Confidence Intervals</a:t>
            </a:r>
          </a:p>
        </p:txBody>
      </p:sp>
      <p:sp>
        <p:nvSpPr>
          <p:cNvPr id="4" name="TextBox 3"/>
          <p:cNvSpPr txBox="1"/>
          <p:nvPr/>
        </p:nvSpPr>
        <p:spPr>
          <a:xfrm>
            <a:off x="-152400" y="4111506"/>
            <a:ext cx="3655060" cy="461665"/>
          </a:xfrm>
          <a:prstGeom prst="rect">
            <a:avLst/>
          </a:prstGeom>
          <a:noFill/>
        </p:spPr>
        <p:txBody>
          <a:bodyPr wrap="square" rtlCol="0">
            <a:spAutoFit/>
          </a:bodyPr>
          <a:lstStyle/>
          <a:p>
            <a:pPr algn="ctr"/>
            <a:r>
              <a:rPr lang="en-US" sz="2400" dirty="0"/>
              <a:t>Estimate ± t</a:t>
            </a:r>
            <a:r>
              <a:rPr lang="el-GR" sz="2400" baseline="-25000" dirty="0"/>
              <a:t>α</a:t>
            </a:r>
            <a:r>
              <a:rPr lang="en-US" sz="2400" baseline="-25000" dirty="0"/>
              <a:t>/2,df</a:t>
            </a:r>
            <a:r>
              <a:rPr lang="en-US" sz="2400" dirty="0"/>
              <a:t>*SE</a:t>
            </a:r>
          </a:p>
        </p:txBody>
      </p:sp>
      <p:sp>
        <p:nvSpPr>
          <p:cNvPr id="5" name="TextBox 4"/>
          <p:cNvSpPr txBox="1"/>
          <p:nvPr/>
        </p:nvSpPr>
        <p:spPr>
          <a:xfrm>
            <a:off x="-137160" y="4604713"/>
            <a:ext cx="3655060" cy="461665"/>
          </a:xfrm>
          <a:prstGeom prst="rect">
            <a:avLst/>
          </a:prstGeom>
          <a:noFill/>
        </p:spPr>
        <p:txBody>
          <a:bodyPr wrap="square" rtlCol="0">
            <a:spAutoFit/>
          </a:bodyPr>
          <a:lstStyle/>
          <a:p>
            <a:pPr algn="ctr"/>
            <a:r>
              <a:rPr lang="en-US" sz="2400" dirty="0"/>
              <a:t>Intercept ± t</a:t>
            </a:r>
            <a:r>
              <a:rPr lang="en-US" sz="2400" baseline="-25000" dirty="0"/>
              <a:t>.025,6</a:t>
            </a:r>
            <a:r>
              <a:rPr lang="en-US" sz="2400" dirty="0"/>
              <a:t>*SE</a:t>
            </a:r>
          </a:p>
        </p:txBody>
      </p:sp>
      <p:sp>
        <p:nvSpPr>
          <p:cNvPr id="6" name="TextBox 5"/>
          <p:cNvSpPr txBox="1"/>
          <p:nvPr/>
        </p:nvSpPr>
        <p:spPr>
          <a:xfrm>
            <a:off x="3189514" y="4187428"/>
            <a:ext cx="1450340" cy="381278"/>
          </a:xfrm>
          <a:prstGeom prst="rect">
            <a:avLst/>
          </a:prstGeom>
          <a:noFill/>
        </p:spPr>
        <p:txBody>
          <a:bodyPr wrap="square" rtlCol="0">
            <a:spAutoFit/>
          </a:bodyPr>
          <a:lstStyle/>
          <a:p>
            <a:r>
              <a:rPr lang="en-US" dirty="0" err="1"/>
              <a:t>df</a:t>
            </a:r>
            <a:r>
              <a:rPr lang="en-US" dirty="0"/>
              <a:t> = n-2</a:t>
            </a:r>
          </a:p>
        </p:txBody>
      </p:sp>
      <p:sp>
        <p:nvSpPr>
          <p:cNvPr id="7" name="TextBox 6"/>
          <p:cNvSpPr txBox="1"/>
          <p:nvPr/>
        </p:nvSpPr>
        <p:spPr>
          <a:xfrm>
            <a:off x="78740" y="5102106"/>
            <a:ext cx="3655060" cy="461665"/>
          </a:xfrm>
          <a:prstGeom prst="rect">
            <a:avLst/>
          </a:prstGeom>
          <a:noFill/>
        </p:spPr>
        <p:txBody>
          <a:bodyPr wrap="square" rtlCol="0">
            <a:spAutoFit/>
          </a:bodyPr>
          <a:lstStyle/>
          <a:p>
            <a:pPr algn="ctr"/>
            <a:r>
              <a:rPr lang="en-US" sz="2400" dirty="0"/>
              <a:t>27.63 ± 2.447*12.17</a:t>
            </a:r>
          </a:p>
        </p:txBody>
      </p:sp>
      <p:sp>
        <p:nvSpPr>
          <p:cNvPr id="8" name="TextBox 7"/>
          <p:cNvSpPr txBox="1"/>
          <p:nvPr/>
        </p:nvSpPr>
        <p:spPr>
          <a:xfrm>
            <a:off x="76200" y="5559306"/>
            <a:ext cx="3655060" cy="461665"/>
          </a:xfrm>
          <a:prstGeom prst="rect">
            <a:avLst/>
          </a:prstGeom>
          <a:noFill/>
        </p:spPr>
        <p:txBody>
          <a:bodyPr wrap="square" rtlCol="0">
            <a:spAutoFit/>
          </a:bodyPr>
          <a:lstStyle/>
          <a:p>
            <a:pPr algn="ctr"/>
            <a:r>
              <a:rPr lang="en-US" sz="2400" dirty="0"/>
              <a:t>(-2.151,57.41)</a:t>
            </a:r>
          </a:p>
        </p:txBody>
      </p:sp>
      <p:sp>
        <p:nvSpPr>
          <p:cNvPr id="9" name="TextBox 8"/>
          <p:cNvSpPr txBox="1"/>
          <p:nvPr/>
        </p:nvSpPr>
        <p:spPr>
          <a:xfrm>
            <a:off x="-76200" y="6016506"/>
            <a:ext cx="4392162" cy="646331"/>
          </a:xfrm>
          <a:prstGeom prst="rect">
            <a:avLst/>
          </a:prstGeom>
          <a:noFill/>
        </p:spPr>
        <p:txBody>
          <a:bodyPr wrap="square" rtlCol="0">
            <a:spAutoFit/>
          </a:bodyPr>
          <a:lstStyle/>
          <a:p>
            <a:pPr algn="ctr"/>
            <a:r>
              <a:rPr lang="en-US" dirty="0"/>
              <a:t>We are 95% confident that the intercept is between -2.151 and 57.41.</a:t>
            </a:r>
          </a:p>
        </p:txBody>
      </p:sp>
      <p:sp>
        <p:nvSpPr>
          <p:cNvPr id="10" name="TextBox 9"/>
          <p:cNvSpPr txBox="1"/>
          <p:nvPr/>
        </p:nvSpPr>
        <p:spPr>
          <a:xfrm>
            <a:off x="4563654" y="3962400"/>
            <a:ext cx="3655060" cy="461665"/>
          </a:xfrm>
          <a:prstGeom prst="rect">
            <a:avLst/>
          </a:prstGeom>
          <a:noFill/>
        </p:spPr>
        <p:txBody>
          <a:bodyPr wrap="square" rtlCol="0">
            <a:spAutoFit/>
          </a:bodyPr>
          <a:lstStyle/>
          <a:p>
            <a:pPr algn="ctr"/>
            <a:r>
              <a:rPr lang="en-US" sz="2400" dirty="0"/>
              <a:t>Estimate ± t</a:t>
            </a:r>
            <a:r>
              <a:rPr lang="el-GR" sz="2400" baseline="-25000" dirty="0"/>
              <a:t>α</a:t>
            </a:r>
            <a:r>
              <a:rPr lang="en-US" sz="2400" baseline="-25000" dirty="0"/>
              <a:t>/2,df</a:t>
            </a:r>
            <a:r>
              <a:rPr lang="en-US" sz="2400" dirty="0"/>
              <a:t>*SE</a:t>
            </a:r>
          </a:p>
        </p:txBody>
      </p:sp>
      <p:sp>
        <p:nvSpPr>
          <p:cNvPr id="11" name="TextBox 10"/>
          <p:cNvSpPr txBox="1"/>
          <p:nvPr/>
        </p:nvSpPr>
        <p:spPr>
          <a:xfrm>
            <a:off x="4578894" y="4455607"/>
            <a:ext cx="3655060" cy="461665"/>
          </a:xfrm>
          <a:prstGeom prst="rect">
            <a:avLst/>
          </a:prstGeom>
          <a:noFill/>
        </p:spPr>
        <p:txBody>
          <a:bodyPr wrap="square" rtlCol="0">
            <a:spAutoFit/>
          </a:bodyPr>
          <a:lstStyle/>
          <a:p>
            <a:pPr algn="ctr"/>
            <a:r>
              <a:rPr lang="en-US" sz="2400" dirty="0" err="1"/>
              <a:t>Chirps_slope</a:t>
            </a:r>
            <a:r>
              <a:rPr lang="en-US" sz="2400" dirty="0"/>
              <a:t> ± t</a:t>
            </a:r>
            <a:r>
              <a:rPr lang="en-US" sz="2400" baseline="-25000" dirty="0"/>
              <a:t>.025,6</a:t>
            </a:r>
            <a:r>
              <a:rPr lang="en-US" sz="2400" dirty="0"/>
              <a:t>*SE</a:t>
            </a:r>
          </a:p>
        </p:txBody>
      </p:sp>
      <p:sp>
        <p:nvSpPr>
          <p:cNvPr id="12" name="TextBox 11"/>
          <p:cNvSpPr txBox="1"/>
          <p:nvPr/>
        </p:nvSpPr>
        <p:spPr>
          <a:xfrm>
            <a:off x="7905568" y="4038322"/>
            <a:ext cx="1450340" cy="381278"/>
          </a:xfrm>
          <a:prstGeom prst="rect">
            <a:avLst/>
          </a:prstGeom>
          <a:noFill/>
        </p:spPr>
        <p:txBody>
          <a:bodyPr wrap="square" rtlCol="0">
            <a:spAutoFit/>
          </a:bodyPr>
          <a:lstStyle/>
          <a:p>
            <a:r>
              <a:rPr lang="en-US" dirty="0" err="1"/>
              <a:t>df</a:t>
            </a:r>
            <a:r>
              <a:rPr lang="en-US" dirty="0"/>
              <a:t> = n-2</a:t>
            </a:r>
          </a:p>
        </p:txBody>
      </p:sp>
      <p:sp>
        <p:nvSpPr>
          <p:cNvPr id="13" name="TextBox 12"/>
          <p:cNvSpPr txBox="1"/>
          <p:nvPr/>
        </p:nvSpPr>
        <p:spPr>
          <a:xfrm>
            <a:off x="4794794" y="4953000"/>
            <a:ext cx="3655060" cy="461665"/>
          </a:xfrm>
          <a:prstGeom prst="rect">
            <a:avLst/>
          </a:prstGeom>
          <a:noFill/>
        </p:spPr>
        <p:txBody>
          <a:bodyPr wrap="square" rtlCol="0">
            <a:spAutoFit/>
          </a:bodyPr>
          <a:lstStyle/>
          <a:p>
            <a:pPr algn="ctr"/>
            <a:r>
              <a:rPr lang="en-US" sz="2400" dirty="0"/>
              <a:t>.05227 ± 2.447*.0119</a:t>
            </a:r>
          </a:p>
        </p:txBody>
      </p:sp>
      <p:sp>
        <p:nvSpPr>
          <p:cNvPr id="14" name="TextBox 13"/>
          <p:cNvSpPr txBox="1"/>
          <p:nvPr/>
        </p:nvSpPr>
        <p:spPr>
          <a:xfrm>
            <a:off x="4792254" y="5330706"/>
            <a:ext cx="3655060" cy="461665"/>
          </a:xfrm>
          <a:prstGeom prst="rect">
            <a:avLst/>
          </a:prstGeom>
          <a:noFill/>
        </p:spPr>
        <p:txBody>
          <a:bodyPr wrap="square" rtlCol="0">
            <a:spAutoFit/>
          </a:bodyPr>
          <a:lstStyle/>
          <a:p>
            <a:pPr algn="ctr"/>
            <a:r>
              <a:rPr lang="en-US" sz="2400" dirty="0"/>
              <a:t>(.0232, .0813)</a:t>
            </a:r>
          </a:p>
        </p:txBody>
      </p:sp>
      <p:sp>
        <p:nvSpPr>
          <p:cNvPr id="15" name="TextBox 14"/>
          <p:cNvSpPr txBox="1"/>
          <p:nvPr/>
        </p:nvSpPr>
        <p:spPr>
          <a:xfrm>
            <a:off x="4191000" y="5790138"/>
            <a:ext cx="4953000" cy="923330"/>
          </a:xfrm>
          <a:prstGeom prst="rect">
            <a:avLst/>
          </a:prstGeom>
          <a:noFill/>
        </p:spPr>
        <p:txBody>
          <a:bodyPr wrap="square" rtlCol="0">
            <a:spAutoFit/>
          </a:bodyPr>
          <a:lstStyle/>
          <a:p>
            <a:pPr algn="ctr"/>
            <a:r>
              <a:rPr lang="en-US" dirty="0"/>
              <a:t>We are 95% confident that for every additional chirp, the mean temperature is increased between .0232 and .0813 degrees F. </a:t>
            </a:r>
          </a:p>
        </p:txBody>
      </p:sp>
      <p:pic>
        <p:nvPicPr>
          <p:cNvPr id="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040" y="990600"/>
            <a:ext cx="647700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41" y="2286000"/>
            <a:ext cx="2757714" cy="1615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20098" y="2441081"/>
            <a:ext cx="3303588" cy="130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257800" y="3200400"/>
            <a:ext cx="1219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57800" y="3429000"/>
            <a:ext cx="1219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30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3" grpId="0" animBg="1"/>
      <p:bldP spid="3" grpId="1" animBg="1"/>
      <p:bldP spid="22" grpId="0" animBg="1"/>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76200"/>
            <a:ext cx="8229600" cy="1143000"/>
          </a:xfrm>
        </p:spPr>
        <p:txBody>
          <a:bodyPr/>
          <a:lstStyle/>
          <a:p>
            <a:pPr eaLnBrk="1" hangingPunct="1"/>
            <a:r>
              <a:rPr lang="en-US" altLang="en-US"/>
              <a:t>Crickets!!!</a:t>
            </a:r>
          </a:p>
        </p:txBody>
      </p:sp>
      <p:pic>
        <p:nvPicPr>
          <p:cNvPr id="348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914400"/>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559301" y="4409599"/>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50000"/>
              </a:spcBef>
              <a:buFontTx/>
              <a:buNone/>
            </a:pPr>
            <a:r>
              <a:rPr lang="en-US" altLang="en-US" sz="2400" dirty="0"/>
              <a:t>Temp =.0523 * Chirps + 27.63</a:t>
            </a:r>
          </a:p>
        </p:txBody>
      </p:sp>
      <p:sp>
        <p:nvSpPr>
          <p:cNvPr id="12" name="TextBox 11"/>
          <p:cNvSpPr txBox="1">
            <a:spLocks noChangeArrowheads="1"/>
          </p:cNvSpPr>
          <p:nvPr/>
        </p:nvSpPr>
        <p:spPr bwMode="auto">
          <a:xfrm>
            <a:off x="444501" y="4409599"/>
            <a:ext cx="419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eaLnBrk="1" hangingPunct="1">
              <a:spcBef>
                <a:spcPct val="0"/>
              </a:spcBef>
              <a:buFontTx/>
              <a:buNone/>
            </a:pPr>
            <a:r>
              <a:rPr lang="en-US" altLang="en-US" sz="2400" dirty="0"/>
              <a:t>Equation of Regression Line</a:t>
            </a:r>
          </a:p>
        </p:txBody>
      </p:sp>
      <mc:AlternateContent xmlns:mc="http://schemas.openxmlformats.org/markup-compatibility/2006" xmlns:a14="http://schemas.microsoft.com/office/drawing/2010/main">
        <mc:Choice Requires="a14">
          <p:sp>
            <p:nvSpPr>
              <p:cNvPr id="13" name="TextBox 12"/>
              <p:cNvSpPr txBox="1">
                <a:spLocks noChangeArrowheads="1"/>
              </p:cNvSpPr>
              <p:nvPr/>
            </p:nvSpPr>
            <p:spPr bwMode="auto">
              <a:xfrm>
                <a:off x="152400" y="4992688"/>
                <a:ext cx="8534400"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gn="ctr" eaLnBrk="1" hangingPunct="1">
                  <a:spcBef>
                    <a:spcPct val="0"/>
                  </a:spcBef>
                  <a:buFontTx/>
                  <a:buNone/>
                </a:pPr>
                <a:r>
                  <a:rPr lang="en-US" altLang="en-US" sz="2000" dirty="0"/>
                  <a:t>Predicted temperature when a cricket is chirping 1000 times per minute:</a:t>
                </a:r>
                <a:r>
                  <a:rPr lang="en-US" altLang="en-US" sz="2400" dirty="0"/>
                  <a:t>  </a:t>
                </a:r>
              </a:p>
              <a:p>
                <a:pPr algn="ctr" eaLnBrk="1" hangingPunct="1">
                  <a:spcBef>
                    <a:spcPct val="0"/>
                  </a:spcBef>
                  <a:buFontTx/>
                  <a:buNone/>
                </a:pPr>
                <a14:m>
                  <m:oMath xmlns:m="http://schemas.openxmlformats.org/officeDocument/2006/math">
                    <m:acc>
                      <m:accPr>
                        <m:chr m:val="̂"/>
                        <m:ctrlPr>
                          <a:rPr lang="en-US" altLang="en-US" sz="2400" i="1" dirty="0" smtClean="0">
                            <a:latin typeface="Cambria Math" panose="02040503050406030204" pitchFamily="18" charset="0"/>
                          </a:rPr>
                        </m:ctrlPr>
                      </m:accPr>
                      <m:e>
                        <m:r>
                          <a:rPr lang="en-US" altLang="en-US" sz="2400" i="1" dirty="0">
                            <a:latin typeface="Cambria Math" panose="02040503050406030204" pitchFamily="18" charset="0"/>
                          </a:rPr>
                          <m:t>𝑦</m:t>
                        </m:r>
                        <m:r>
                          <a:rPr lang="en-US" altLang="en-US" sz="2400" i="1" baseline="-25000" dirty="0">
                            <a:latin typeface="Cambria Math" panose="02040503050406030204" pitchFamily="18" charset="0"/>
                          </a:rPr>
                          <m:t>1000</m:t>
                        </m:r>
                      </m:e>
                    </m:acc>
                  </m:oMath>
                </a14:m>
                <a:r>
                  <a:rPr lang="en-US" altLang="en-US" sz="2400" dirty="0"/>
                  <a:t>=.0523(1000) + 27.63 = 79.9 degrees F  </a:t>
                </a:r>
              </a:p>
            </p:txBody>
          </p:sp>
        </mc:Choice>
        <mc:Fallback xmlns="">
          <p:sp>
            <p:nvSpPr>
              <p:cNvPr id="13" name="TextBox 12"/>
              <p:cNvSpPr txBox="1">
                <a:spLocks noRot="1" noChangeAspect="1" noMove="1" noResize="1" noEditPoints="1" noAdjustHandles="1" noChangeArrowheads="1" noChangeShapeType="1" noTextEdit="1"/>
              </p:cNvSpPr>
              <p:nvPr/>
            </p:nvSpPr>
            <p:spPr bwMode="auto">
              <a:xfrm>
                <a:off x="152400" y="4992688"/>
                <a:ext cx="8534400" cy="830997"/>
              </a:xfrm>
              <a:prstGeom prst="rect">
                <a:avLst/>
              </a:prstGeom>
              <a:blipFill rotWithShape="0">
                <a:blip r:embed="rId3"/>
                <a:stretch>
                  <a:fillRect b="-1691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4" name="TextBox 13"/>
          <p:cNvSpPr txBox="1">
            <a:spLocks noChangeArrowheads="1"/>
          </p:cNvSpPr>
          <p:nvPr/>
        </p:nvSpPr>
        <p:spPr bwMode="auto">
          <a:xfrm>
            <a:off x="457200" y="5999163"/>
            <a:ext cx="8001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gn="ctr" eaLnBrk="1" hangingPunct="1">
              <a:spcBef>
                <a:spcPct val="0"/>
              </a:spcBef>
              <a:buFontTx/>
              <a:buNone/>
            </a:pPr>
            <a:r>
              <a:rPr lang="en-US" altLang="en-US" sz="1800" dirty="0"/>
              <a:t>Thus, when a cricket is chirping at 1000 chirps per minute, the best predicted temperature is around 79.9 degrees F.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667000"/>
            <a:ext cx="3919814"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564" y="2396490"/>
            <a:ext cx="3436873" cy="2013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019800" y="3505200"/>
            <a:ext cx="762000" cy="63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674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7057624"/>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06362"/>
            <a:ext cx="8229600" cy="1143000"/>
          </a:xfrm>
        </p:spPr>
        <p:txBody>
          <a:bodyPr/>
          <a:lstStyle/>
          <a:p>
            <a:pPr eaLnBrk="1" hangingPunct="1"/>
            <a:r>
              <a:rPr lang="en-US" altLang="en-US"/>
              <a:t>Marathons!!!</a:t>
            </a:r>
          </a:p>
        </p:txBody>
      </p:sp>
      <p:pic>
        <p:nvPicPr>
          <p:cNvPr id="3584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839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p:nvSpPr>
        <p:spPr bwMode="auto">
          <a:xfrm>
            <a:off x="152400" y="5486400"/>
            <a:ext cx="88392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MS PGothic" pitchFamily="34" charset="-128"/>
              </a:defRPr>
            </a:lvl1pPr>
            <a:lvl2pPr marL="37931725" indent="-37474525">
              <a:spcBef>
                <a:spcPct val="20000"/>
              </a:spcBef>
              <a:buChar char="–"/>
              <a:defRPr sz="2800">
                <a:solidFill>
                  <a:schemeClr val="tx1"/>
                </a:solidFill>
                <a:latin typeface="Arial" pitchFamily="34" charset="0"/>
                <a:ea typeface="MS PGothic" pitchFamily="34" charset="-128"/>
              </a:defRPr>
            </a:lvl2pPr>
            <a:lvl3pPr marL="1143000" indent="-228600">
              <a:spcBef>
                <a:spcPct val="20000"/>
              </a:spcBef>
              <a:buChar char="•"/>
              <a:defRPr sz="2400">
                <a:solidFill>
                  <a:schemeClr val="tx1"/>
                </a:solidFill>
                <a:latin typeface="Arial" pitchFamily="34" charset="0"/>
                <a:ea typeface="MS PGothic" pitchFamily="34" charset="-128"/>
              </a:defRPr>
            </a:lvl3pPr>
            <a:lvl4pPr marL="1600200" indent="-228600">
              <a:spcBef>
                <a:spcPct val="20000"/>
              </a:spcBef>
              <a:buChar char="–"/>
              <a:defRPr sz="2000">
                <a:solidFill>
                  <a:schemeClr val="tx1"/>
                </a:solidFill>
                <a:latin typeface="Arial" pitchFamily="34" charset="0"/>
                <a:ea typeface="MS PGothic" pitchFamily="34" charset="-128"/>
              </a:defRPr>
            </a:lvl4pPr>
            <a:lvl5pPr marL="2057400" indent="-228600">
              <a:spcBef>
                <a:spcPct val="20000"/>
              </a:spcBef>
              <a:buChar char="»"/>
              <a:defRPr sz="2000">
                <a:solidFill>
                  <a:schemeClr val="tx1"/>
                </a:solidFill>
                <a:latin typeface="Arial" pitchFamily="34" charset="0"/>
                <a:ea typeface="MS PGothic"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MS PGothic" pitchFamily="34" charset="-128"/>
              </a:defRPr>
            </a:lvl9pPr>
          </a:lstStyle>
          <a:p>
            <a:pPr algn="ctr" eaLnBrk="1" hangingPunct="1">
              <a:spcBef>
                <a:spcPct val="0"/>
              </a:spcBef>
              <a:buFontTx/>
              <a:buNone/>
            </a:pPr>
            <a:r>
              <a:rPr lang="en-US" altLang="en-US" dirty="0"/>
              <a:t>Best Predicted Value is the average time: 147.077 sec.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395662"/>
            <a:ext cx="4003675"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090863"/>
            <a:ext cx="3910013" cy="231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2895600" y="4048125"/>
            <a:ext cx="990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818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SAS Code for Movie data: two options</a:t>
            </a:r>
          </a:p>
        </p:txBody>
      </p:sp>
      <p:sp>
        <p:nvSpPr>
          <p:cNvPr id="3" name="Content Placeholder 2"/>
          <p:cNvSpPr>
            <a:spLocks noGrp="1"/>
          </p:cNvSpPr>
          <p:nvPr>
            <p:ph idx="1"/>
          </p:nvPr>
        </p:nvSpPr>
        <p:spPr>
          <a:xfrm>
            <a:off x="990600" y="2057400"/>
            <a:ext cx="2438400" cy="3352800"/>
          </a:xfrm>
        </p:spPr>
        <p:txBody>
          <a:bodyPr>
            <a:normAutofit fontScale="92500" lnSpcReduction="10000"/>
          </a:bodyPr>
          <a:lstStyle/>
          <a:p>
            <a:pPr marL="0" indent="0">
              <a:buNone/>
            </a:pPr>
            <a:r>
              <a:rPr lang="en-US" sz="1600" dirty="0"/>
              <a:t>data movie;                                                                                                                             </a:t>
            </a:r>
          </a:p>
          <a:p>
            <a:pPr marL="0" indent="0">
              <a:buNone/>
            </a:pPr>
            <a:r>
              <a:rPr lang="en-US" sz="1600" dirty="0"/>
              <a:t>input budget gross;                                                                                                                     </a:t>
            </a:r>
          </a:p>
          <a:p>
            <a:pPr marL="0" indent="0">
              <a:buNone/>
            </a:pPr>
            <a:r>
              <a:rPr lang="en-US" sz="1600" dirty="0" err="1"/>
              <a:t>datalines</a:t>
            </a:r>
            <a:r>
              <a:rPr lang="en-US" sz="1600" dirty="0"/>
              <a:t>;                                                                                                                              </a:t>
            </a:r>
          </a:p>
          <a:p>
            <a:pPr marL="0" indent="0">
              <a:buNone/>
            </a:pPr>
            <a:r>
              <a:rPr lang="en-US" sz="1600" dirty="0"/>
              <a:t>62 65                                                                                                                                   </a:t>
            </a:r>
          </a:p>
          <a:p>
            <a:pPr marL="0" indent="0">
              <a:buNone/>
            </a:pPr>
            <a:r>
              <a:rPr lang="en-US" sz="1600" dirty="0"/>
              <a:t>90 64                                                                                                                                   </a:t>
            </a:r>
          </a:p>
          <a:p>
            <a:pPr marL="0" indent="0">
              <a:buNone/>
            </a:pPr>
            <a:r>
              <a:rPr lang="en-US" sz="1600" dirty="0"/>
              <a:t>50 48                                                                                                                                   </a:t>
            </a:r>
          </a:p>
          <a:p>
            <a:pPr marL="0" indent="0">
              <a:buNone/>
            </a:pPr>
            <a:r>
              <a:rPr lang="en-US" sz="1600" dirty="0"/>
              <a:t>35 57   </a:t>
            </a:r>
          </a:p>
          <a:p>
            <a:pPr marL="0" indent="0">
              <a:buNone/>
            </a:pPr>
            <a:r>
              <a:rPr lang="en-US" sz="1600" dirty="0"/>
              <a:t>200 601                                                                                                                                </a:t>
            </a:r>
          </a:p>
          <a:p>
            <a:pPr marL="0" indent="0">
              <a:buNone/>
            </a:pPr>
            <a:r>
              <a:rPr lang="en-US" sz="1600" dirty="0"/>
              <a:t>100 146                                                                                                                                 </a:t>
            </a:r>
          </a:p>
          <a:p>
            <a:pPr marL="0" indent="0">
              <a:buNone/>
            </a:pPr>
            <a:r>
              <a:rPr lang="en-US" sz="1600" dirty="0"/>
              <a:t>90  47                                                                                                                                  </a:t>
            </a:r>
          </a:p>
          <a:p>
            <a:pPr marL="0" indent="0">
              <a:buNone/>
            </a:pPr>
            <a:r>
              <a:rPr lang="en-US" sz="1600" dirty="0"/>
              <a:t>;                                                                                                                                       </a:t>
            </a:r>
          </a:p>
          <a:p>
            <a:pPr marL="0" indent="0">
              <a:buNone/>
            </a:pPr>
            <a:r>
              <a:rPr lang="en-US" sz="1600" dirty="0"/>
              <a:t>proc print data = movie;</a:t>
            </a:r>
          </a:p>
          <a:p>
            <a:pPr marL="0" indent="0">
              <a:buNone/>
            </a:pPr>
            <a:r>
              <a:rPr lang="en-US" sz="1600" dirty="0"/>
              <a:t>run;</a:t>
            </a:r>
          </a:p>
          <a:p>
            <a:pPr marL="0" indent="0">
              <a:buNone/>
            </a:pPr>
            <a:endParaRPr lang="en-US" sz="1600" dirty="0"/>
          </a:p>
        </p:txBody>
      </p:sp>
      <p:sp>
        <p:nvSpPr>
          <p:cNvPr id="5" name="Content Placeholder 2"/>
          <p:cNvSpPr txBox="1">
            <a:spLocks/>
          </p:cNvSpPr>
          <p:nvPr/>
        </p:nvSpPr>
        <p:spPr bwMode="auto">
          <a:xfrm>
            <a:off x="4572000" y="2209800"/>
            <a:ext cx="4343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1600" kern="0" dirty="0"/>
              <a:t>proc </a:t>
            </a:r>
            <a:r>
              <a:rPr lang="en-US" sz="1600" kern="0" dirty="0" err="1"/>
              <a:t>glm</a:t>
            </a:r>
            <a:r>
              <a:rPr lang="en-US" sz="1600" kern="0" dirty="0"/>
              <a:t> data = movie;</a:t>
            </a:r>
          </a:p>
          <a:p>
            <a:pPr marL="0" indent="0">
              <a:buFontTx/>
              <a:buNone/>
            </a:pPr>
            <a:r>
              <a:rPr lang="en-US" sz="1600" kern="0" dirty="0"/>
              <a:t>model gross = budget / solution </a:t>
            </a:r>
            <a:r>
              <a:rPr lang="en-US" sz="1600" kern="0" dirty="0" err="1"/>
              <a:t>clparm</a:t>
            </a:r>
            <a:r>
              <a:rPr lang="en-US" sz="1600" kern="0" dirty="0"/>
              <a:t>;</a:t>
            </a:r>
          </a:p>
          <a:p>
            <a:pPr marL="0" indent="0">
              <a:buFontTx/>
              <a:buNone/>
            </a:pPr>
            <a:r>
              <a:rPr lang="en-US" sz="1600" kern="0" dirty="0"/>
              <a:t>run;</a:t>
            </a:r>
          </a:p>
          <a:p>
            <a:pPr marL="0" indent="0">
              <a:buFontTx/>
              <a:buNone/>
            </a:pPr>
            <a:endParaRPr lang="en-US" sz="1600" kern="0" dirty="0"/>
          </a:p>
          <a:p>
            <a:pPr marL="0" indent="0">
              <a:buFontTx/>
              <a:buNone/>
            </a:pPr>
            <a:endParaRPr lang="en-US" sz="1600" kern="0" dirty="0"/>
          </a:p>
          <a:p>
            <a:pPr marL="0" indent="0">
              <a:buFontTx/>
              <a:buNone/>
            </a:pPr>
            <a:endParaRPr lang="en-US" sz="1600" kern="0" dirty="0"/>
          </a:p>
          <a:p>
            <a:pPr marL="0" indent="0">
              <a:buFontTx/>
              <a:buNone/>
            </a:pPr>
            <a:endParaRPr lang="en-US" sz="1600" kern="0" dirty="0"/>
          </a:p>
          <a:p>
            <a:pPr marL="0" indent="0">
              <a:buFontTx/>
              <a:buNone/>
            </a:pPr>
            <a:endParaRPr lang="en-US" sz="1600" kern="0" dirty="0"/>
          </a:p>
        </p:txBody>
      </p:sp>
    </p:spTree>
    <p:extLst>
      <p:ext uri="{BB962C8B-B14F-4D97-AF65-F5344CB8AC3E}">
        <p14:creationId xmlns:p14="http://schemas.microsoft.com/office/powerpoint/2010/main" val="2750521624"/>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 For Movie Data</a:t>
            </a:r>
          </a:p>
        </p:txBody>
      </p:sp>
      <p:pic>
        <p:nvPicPr>
          <p:cNvPr id="4" name="Picture 3"/>
          <p:cNvPicPr>
            <a:picLocks noChangeAspect="1"/>
          </p:cNvPicPr>
          <p:nvPr/>
        </p:nvPicPr>
        <p:blipFill>
          <a:blip r:embed="rId2"/>
          <a:stretch>
            <a:fillRect/>
          </a:stretch>
        </p:blipFill>
        <p:spPr>
          <a:xfrm>
            <a:off x="1000125" y="1752600"/>
            <a:ext cx="7143750" cy="4305300"/>
          </a:xfrm>
          <a:prstGeom prst="rect">
            <a:avLst/>
          </a:prstGeom>
        </p:spPr>
      </p:pic>
    </p:spTree>
    <p:extLst>
      <p:ext uri="{BB962C8B-B14F-4D97-AF65-F5344CB8AC3E}">
        <p14:creationId xmlns:p14="http://schemas.microsoft.com/office/powerpoint/2010/main" val="2286059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p:cNvSpPr txBox="1"/>
          <p:nvPr/>
        </p:nvSpPr>
        <p:spPr>
          <a:xfrm>
            <a:off x="217714" y="225247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4.14</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4.85</m:t>
                          </m:r>
                          <m:rad>
                            <m:radPr>
                              <m:degHide m:val="on"/>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24</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den>
                              </m:f>
                            </m:e>
                          </m:rad>
                        </m:den>
                      </m:f>
                      <m:r>
                        <a:rPr kumimoji="0" lang="en-US" sz="1800" b="0" i="0"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2.93</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2.93</m:t>
                      </m:r>
                    </m:oMath>
                  </m:oMathPara>
                </a14:m>
                <a:endPar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r>
                            <a:rPr kumimoji="0" lang="en-US" sz="1800" b="0" i="1" u="none" strike="noStrike" kern="1200" cap="none" spc="0" normalizeH="0" baseline="0" noProof="0">
                              <a:ln>
                                <a:noFill/>
                              </a:ln>
                              <a:solidFill>
                                <a:prstClr val="black"/>
                              </a:solidFill>
                              <a:effectLst/>
                              <a:uLnTx/>
                              <a:uFillTx/>
                              <a:latin typeface="Cambria Math"/>
                              <a:ea typeface="Cambria Math"/>
                              <a:cs typeface="+mn-cs"/>
                            </a:rPr>
                            <m:t>𝜇</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Cambria Math"/>
                              <a:cs typeface="+mn-cs"/>
                            </a:rPr>
                            <m:t>𝐸</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a:cs typeface="+mn-cs"/>
                            </a:rPr>
                            <m:t>)</m:t>
                          </m:r>
                        </m:num>
                        <m:den>
                          <m:r>
                            <a:rPr kumimoji="0" lang="en-US" sz="1800" b="0" i="1" u="none" strike="noStrike" kern="1200" cap="none" spc="0" normalizeH="0" baseline="0" noProof="0">
                              <a:ln>
                                <a:noFill/>
                              </a:ln>
                              <a:solidFill>
                                <a:prstClr val="black"/>
                              </a:solidFill>
                              <a:effectLst/>
                              <a:uLnTx/>
                              <a:uFillTx/>
                              <a:latin typeface="Cambria Math"/>
                              <a:ea typeface="+mn-ea"/>
                              <a:cs typeface="+mn-cs"/>
                            </a:rPr>
                            <m:t>𝑠</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995,45</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2.690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7030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703048" cy="369332"/>
              </a:xfrm>
              <a:prstGeom prst="rect">
                <a:avLst/>
              </a:prstGeom>
              <a:blipFill rotWithShape="0">
                <a:blip r:embed="rId8"/>
                <a:stretch>
                  <a:fillRect t="-8197" r="-1580"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.0</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45</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−2.690</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022"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13"/>
                <a:stretch>
                  <a:fillRect l="-2353" b="-1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800" b="0" i="1" u="none" strike="noStrike" kern="1200" cap="none" spc="0" normalizeH="0" baseline="0" noProof="0">
                              <a:ln>
                                <a:noFill/>
                              </a:ln>
                              <a:solidFill>
                                <a:prstClr val="black"/>
                              </a:solidFill>
                              <a:effectLst/>
                              <a:uLnTx/>
                              <a:uFillTx/>
                              <a:latin typeface="Cambria Math"/>
                              <a:ea typeface="+mn-ea"/>
                              <a:cs typeface="+mn-cs"/>
                            </a:rPr>
                            <m:t>𝑠</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2.93</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 y="152400"/>
            <a:ext cx="8939002" cy="685800"/>
          </a:xfrm>
        </p:spPr>
        <p:txBody>
          <a:bodyPr>
            <a:normAutofit fontScale="90000"/>
          </a:bodyPr>
          <a:lstStyle/>
          <a:p>
            <a:pPr eaLnBrk="1" hangingPunct="1"/>
            <a:r>
              <a:rPr lang="en-US" altLang="en-US"/>
              <a:t>Movies</a:t>
            </a:r>
            <a:r>
              <a:rPr lang="en-US" altLang="en-US" dirty="0"/>
              <a:t>!!! (multiple slides for reference)</a:t>
            </a:r>
          </a:p>
        </p:txBody>
      </p:sp>
      <p:sp>
        <p:nvSpPr>
          <p:cNvPr id="28677" name="Text Box 5"/>
          <p:cNvSpPr txBox="1">
            <a:spLocks noChangeArrowheads="1"/>
          </p:cNvSpPr>
          <p:nvPr/>
        </p:nvSpPr>
        <p:spPr bwMode="auto">
          <a:xfrm>
            <a:off x="3850756" y="5081905"/>
            <a:ext cx="52932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000" dirty="0"/>
              <a:t>Predicted Gross = – 164.14 + 3.472 * Budget</a:t>
            </a:r>
          </a:p>
        </p:txBody>
      </p:sp>
      <p:pic>
        <p:nvPicPr>
          <p:cNvPr id="256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838201"/>
            <a:ext cx="7010400" cy="12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 y="2133600"/>
            <a:ext cx="3283217" cy="1962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41174"/>
            <a:ext cx="3296194" cy="195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4100517" y="2202559"/>
                <a:ext cx="1676400" cy="2585323"/>
              </a:xfrm>
              <a:prstGeom prst="rect">
                <a:avLst/>
              </a:prstGeom>
              <a:noFill/>
            </p:spPr>
            <p:txBody>
              <a:bodyPr wrap="square" rtlCol="0">
                <a:spAutoFit/>
              </a:bodyPr>
              <a:lstStyle/>
              <a:p>
                <a:r>
                  <a:rPr lang="en-US" dirty="0"/>
                  <a:t>1. Ho: </a:t>
                </a:r>
                <a14:m>
                  <m:oMath xmlns:m="http://schemas.openxmlformats.org/officeDocument/2006/math">
                    <m:r>
                      <a:rPr lang="en-US" i="1" smtClean="0">
                        <a:latin typeface="Cambria Math"/>
                        <a:ea typeface="Cambria Math"/>
                      </a:rPr>
                      <m:t>𝜌</m:t>
                    </m:r>
                    <m:r>
                      <a:rPr lang="en-US" b="0" i="1" smtClean="0">
                        <a:latin typeface="Cambria Math"/>
                        <a:ea typeface="Cambria Math"/>
                      </a:rPr>
                      <m:t>=0</m:t>
                    </m:r>
                  </m:oMath>
                </a14:m>
                <a:endParaRPr lang="en-US" dirty="0"/>
              </a:p>
              <a:p>
                <a:r>
                  <a:rPr lang="en-US" dirty="0"/>
                  <a:t>   Ha:</a:t>
                </a:r>
                <a14:m>
                  <m:oMath xmlns:m="http://schemas.openxmlformats.org/officeDocument/2006/math">
                    <m:r>
                      <a:rPr lang="en-US" i="1" smtClean="0">
                        <a:latin typeface="Cambria Math"/>
                        <a:ea typeface="Cambria Math"/>
                      </a:rPr>
                      <m:t>𝜌</m:t>
                    </m:r>
                    <m:r>
                      <a:rPr lang="en-US" i="1">
                        <a:latin typeface="Cambria Math"/>
                        <a:ea typeface="Cambria Math"/>
                      </a:rPr>
                      <m:t>≠</m:t>
                    </m:r>
                    <m:r>
                      <a:rPr lang="en-US" b="0" i="1" smtClean="0">
                        <a:latin typeface="Cambria Math"/>
                        <a:ea typeface="Cambria Math"/>
                      </a:rPr>
                      <m:t>0</m:t>
                    </m:r>
                  </m:oMath>
                </a14:m>
                <a:endParaRPr lang="en-US" dirty="0"/>
              </a:p>
              <a:p>
                <a:pPr algn="ctr"/>
                <a:r>
                  <a:rPr lang="en-US" dirty="0"/>
                  <a:t>same as:</a:t>
                </a:r>
              </a:p>
              <a:p>
                <a:r>
                  <a:rPr lang="en-US" dirty="0"/>
                  <a:t>    Ho: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r>
                  <a:rPr lang="en-US" dirty="0"/>
                  <a:t>    Ha: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oMath>
                </a14:m>
                <a:r>
                  <a:rPr lang="en-US" dirty="0"/>
                  <a:t> ≠ 0</a:t>
                </a:r>
              </a:p>
              <a:p>
                <a:r>
                  <a:rPr lang="en-US" dirty="0"/>
                  <a:t>2. CV =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2.54</a:t>
                </a:r>
              </a:p>
              <a:p>
                <a:r>
                  <a:rPr lang="en-US" dirty="0"/>
                  <a:t>3. t = 5.48  </a:t>
                </a:r>
              </a:p>
              <a:p>
                <a:r>
                  <a:rPr lang="en-US" dirty="0"/>
                  <a:t>4. p-value </a:t>
                </a:r>
              </a:p>
              <a:p>
                <a:r>
                  <a:rPr lang="en-US" dirty="0"/>
                  <a:t>    = .0028</a:t>
                </a:r>
              </a:p>
            </p:txBody>
          </p:sp>
        </mc:Choice>
        <mc:Fallback xmlns="">
          <p:sp>
            <p:nvSpPr>
              <p:cNvPr id="4" name="TextBox 3"/>
              <p:cNvSpPr txBox="1">
                <a:spLocks noRot="1" noChangeAspect="1" noMove="1" noResize="1" noEditPoints="1" noAdjustHandles="1" noChangeArrowheads="1" noChangeShapeType="1" noTextEdit="1"/>
              </p:cNvSpPr>
              <p:nvPr/>
            </p:nvSpPr>
            <p:spPr>
              <a:xfrm>
                <a:off x="4100517" y="2202559"/>
                <a:ext cx="1676400" cy="2585323"/>
              </a:xfrm>
              <a:prstGeom prst="rect">
                <a:avLst/>
              </a:prstGeom>
              <a:blipFill>
                <a:blip r:embed="rId5"/>
                <a:stretch>
                  <a:fillRect l="-3273" t="-1179" b="-2830"/>
                </a:stretch>
              </a:blipFill>
            </p:spPr>
            <p:txBody>
              <a:bodyPr/>
              <a:lstStyle/>
              <a:p>
                <a:r>
                  <a:rPr lang="en-US">
                    <a:noFill/>
                  </a:rPr>
                  <a:t> </a:t>
                </a:r>
              </a:p>
            </p:txBody>
          </p:sp>
        </mc:Fallback>
      </mc:AlternateContent>
      <p:sp>
        <p:nvSpPr>
          <p:cNvPr id="5" name="Rectangle 4"/>
          <p:cNvSpPr/>
          <p:nvPr/>
        </p:nvSpPr>
        <p:spPr>
          <a:xfrm>
            <a:off x="5791200" y="2191543"/>
            <a:ext cx="3147803" cy="2585323"/>
          </a:xfrm>
          <a:prstGeom prst="rect">
            <a:avLst/>
          </a:prstGeom>
        </p:spPr>
        <p:txBody>
          <a:bodyPr wrap="square">
            <a:spAutoFit/>
          </a:bodyPr>
          <a:lstStyle/>
          <a:p>
            <a:r>
              <a:rPr lang="en-US" dirty="0"/>
              <a:t>5. Reject Ho.</a:t>
            </a:r>
          </a:p>
          <a:p>
            <a:r>
              <a:rPr lang="en-US" dirty="0"/>
              <a:t>6. There is sufficient evidence at the alpha = .05 level of significance (p-value = .0028) to suggest that the data are linearly correlated (or that the slope is nonzero).  We will proceed to calculate the regression line.</a:t>
            </a:r>
          </a:p>
        </p:txBody>
      </p:sp>
      <p:pic>
        <p:nvPicPr>
          <p:cNvPr id="2561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400" y="5581670"/>
            <a:ext cx="3800475"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828800" y="6181745"/>
            <a:ext cx="657497" cy="369332"/>
          </a:xfrm>
          <a:prstGeom prst="rect">
            <a:avLst/>
          </a:prstGeom>
          <a:noFill/>
        </p:spPr>
        <p:txBody>
          <a:bodyPr wrap="square" rtlCol="0">
            <a:spAutoFit/>
          </a:bodyPr>
          <a:lstStyle/>
          <a:p>
            <a:r>
              <a:rPr lang="en-US" dirty="0"/>
              <a:t>SAS</a:t>
            </a:r>
          </a:p>
        </p:txBody>
      </p:sp>
      <p:sp>
        <p:nvSpPr>
          <p:cNvPr id="17" name="TextBox 16"/>
          <p:cNvSpPr txBox="1"/>
          <p:nvPr/>
        </p:nvSpPr>
        <p:spPr>
          <a:xfrm>
            <a:off x="6092326" y="6299837"/>
            <a:ext cx="968874" cy="369332"/>
          </a:xfrm>
          <a:prstGeom prst="rect">
            <a:avLst/>
          </a:prstGeom>
          <a:noFill/>
        </p:spPr>
        <p:txBody>
          <a:bodyPr wrap="square" rtlCol="0">
            <a:spAutoFit/>
          </a:bodyPr>
          <a:lstStyle/>
          <a:p>
            <a:r>
              <a:rPr lang="en-US" dirty="0"/>
              <a:t>EXCEL</a:t>
            </a:r>
          </a:p>
        </p:txBody>
      </p:sp>
      <p:sp>
        <p:nvSpPr>
          <p:cNvPr id="3" name="Rectangle 2"/>
          <p:cNvSpPr/>
          <p:nvPr/>
        </p:nvSpPr>
        <p:spPr>
          <a:xfrm>
            <a:off x="5257800" y="4695963"/>
            <a:ext cx="3211135" cy="369332"/>
          </a:xfrm>
          <a:prstGeom prst="rect">
            <a:avLst/>
          </a:prstGeom>
        </p:spPr>
        <p:txBody>
          <a:bodyPr wrap="none">
            <a:spAutoFit/>
          </a:bodyPr>
          <a:lstStyle/>
          <a:p>
            <a:pPr algn="ctr" eaLnBrk="1" hangingPunct="1"/>
            <a:r>
              <a:rPr lang="en-US" altLang="en-US" dirty="0"/>
              <a:t>Equation of Regression Line: </a:t>
            </a:r>
          </a:p>
        </p:txBody>
      </p:sp>
      <p:grpSp>
        <p:nvGrpSpPr>
          <p:cNvPr id="8" name="Group 7"/>
          <p:cNvGrpSpPr/>
          <p:nvPr/>
        </p:nvGrpSpPr>
        <p:grpSpPr>
          <a:xfrm>
            <a:off x="225464" y="4695963"/>
            <a:ext cx="3625292" cy="1447800"/>
            <a:chOff x="225464" y="4695963"/>
            <a:chExt cx="3625292" cy="144780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464" y="4695963"/>
              <a:ext cx="362529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5743437"/>
              <a:ext cx="1072112" cy="3379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4205624"/>
            <a:ext cx="4191000" cy="335756"/>
          </a:xfrm>
          <a:prstGeom prst="rect">
            <a:avLst/>
          </a:prstGeom>
          <a:noFill/>
        </p:spPr>
        <p:txBody>
          <a:bodyPr wrap="square" rtlCol="0">
            <a:spAutoFit/>
          </a:bodyPr>
          <a:lstStyle/>
          <a:p>
            <a:r>
              <a:rPr lang="en-US" dirty="0"/>
              <a:t>t-stat = (parameter estimate – 0)/</a:t>
            </a:r>
            <a:r>
              <a:rPr lang="en-US" dirty="0" err="1"/>
              <a:t>StErr</a:t>
            </a:r>
            <a:endParaRPr lang="en-US" dirty="0"/>
          </a:p>
        </p:txBody>
      </p:sp>
    </p:spTree>
    <p:extLst>
      <p:ext uri="{BB962C8B-B14F-4D97-AF65-F5344CB8AC3E}">
        <p14:creationId xmlns:p14="http://schemas.microsoft.com/office/powerpoint/2010/main" val="3008523479"/>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152400"/>
            <a:ext cx="9067800" cy="685800"/>
          </a:xfrm>
        </p:spPr>
        <p:txBody>
          <a:bodyPr>
            <a:normAutofit fontScale="90000"/>
          </a:bodyPr>
          <a:lstStyle/>
          <a:p>
            <a:pPr eaLnBrk="1" hangingPunct="1"/>
            <a:r>
              <a:rPr lang="en-US" altLang="en-US" dirty="0"/>
              <a:t>Movies!!! Conf. intervals (for reference)</a:t>
            </a:r>
          </a:p>
        </p:txBody>
      </p:sp>
      <p:pic>
        <p:nvPicPr>
          <p:cNvPr id="2560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838201"/>
            <a:ext cx="7010400" cy="124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56951" y="2391172"/>
            <a:ext cx="362529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46" y="2311831"/>
            <a:ext cx="3296194" cy="195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2400" y="4280039"/>
            <a:ext cx="3655060" cy="400110"/>
          </a:xfrm>
          <a:prstGeom prst="rect">
            <a:avLst/>
          </a:prstGeom>
          <a:noFill/>
        </p:spPr>
        <p:txBody>
          <a:bodyPr wrap="square" rtlCol="0">
            <a:spAutoFit/>
          </a:bodyPr>
          <a:lstStyle/>
          <a:p>
            <a:pPr algn="ctr"/>
            <a:r>
              <a:rPr lang="en-US" sz="2000" dirty="0"/>
              <a:t>Estimate ± t</a:t>
            </a:r>
            <a:r>
              <a:rPr lang="el-GR" sz="2000" baseline="-25000" dirty="0"/>
              <a:t>α</a:t>
            </a:r>
            <a:r>
              <a:rPr lang="en-US" sz="2000" baseline="-25000" dirty="0"/>
              <a:t>/2,df</a:t>
            </a:r>
            <a:r>
              <a:rPr lang="en-US" sz="2000" dirty="0"/>
              <a:t>*SE</a:t>
            </a:r>
          </a:p>
        </p:txBody>
      </p:sp>
      <p:sp>
        <p:nvSpPr>
          <p:cNvPr id="13" name="TextBox 12"/>
          <p:cNvSpPr txBox="1"/>
          <p:nvPr/>
        </p:nvSpPr>
        <p:spPr>
          <a:xfrm>
            <a:off x="-137160" y="4773246"/>
            <a:ext cx="3655060" cy="400110"/>
          </a:xfrm>
          <a:prstGeom prst="rect">
            <a:avLst/>
          </a:prstGeom>
          <a:noFill/>
        </p:spPr>
        <p:txBody>
          <a:bodyPr wrap="square" rtlCol="0">
            <a:spAutoFit/>
          </a:bodyPr>
          <a:lstStyle/>
          <a:p>
            <a:pPr algn="ctr"/>
            <a:r>
              <a:rPr lang="en-US" sz="2000" dirty="0"/>
              <a:t>Y-Intercept ± t</a:t>
            </a:r>
            <a:r>
              <a:rPr lang="en-US" sz="2000" baseline="-25000" dirty="0"/>
              <a:t>.025,5</a:t>
            </a:r>
            <a:r>
              <a:rPr lang="en-US" sz="2000" dirty="0"/>
              <a:t>*SE</a:t>
            </a:r>
          </a:p>
        </p:txBody>
      </p:sp>
      <p:sp>
        <p:nvSpPr>
          <p:cNvPr id="6" name="TextBox 5"/>
          <p:cNvSpPr txBox="1"/>
          <p:nvPr/>
        </p:nvSpPr>
        <p:spPr>
          <a:xfrm>
            <a:off x="3189514" y="4343122"/>
            <a:ext cx="1450340" cy="381278"/>
          </a:xfrm>
          <a:prstGeom prst="rect">
            <a:avLst/>
          </a:prstGeom>
          <a:noFill/>
        </p:spPr>
        <p:txBody>
          <a:bodyPr wrap="square" rtlCol="0">
            <a:spAutoFit/>
          </a:bodyPr>
          <a:lstStyle/>
          <a:p>
            <a:r>
              <a:rPr lang="en-US" dirty="0" err="1"/>
              <a:t>df</a:t>
            </a:r>
            <a:r>
              <a:rPr lang="en-US" dirty="0"/>
              <a:t> = n-2</a:t>
            </a:r>
          </a:p>
        </p:txBody>
      </p:sp>
      <p:sp>
        <p:nvSpPr>
          <p:cNvPr id="14" name="TextBox 13"/>
          <p:cNvSpPr txBox="1"/>
          <p:nvPr/>
        </p:nvSpPr>
        <p:spPr>
          <a:xfrm>
            <a:off x="78740" y="5270639"/>
            <a:ext cx="3655060" cy="400110"/>
          </a:xfrm>
          <a:prstGeom prst="rect">
            <a:avLst/>
          </a:prstGeom>
          <a:noFill/>
        </p:spPr>
        <p:txBody>
          <a:bodyPr wrap="square" rtlCol="0">
            <a:spAutoFit/>
          </a:bodyPr>
          <a:lstStyle/>
          <a:p>
            <a:pPr algn="ctr"/>
            <a:r>
              <a:rPr lang="en-US" sz="2000" dirty="0"/>
              <a:t>-164.143 ± 2.571*65.06</a:t>
            </a:r>
          </a:p>
        </p:txBody>
      </p:sp>
      <p:sp>
        <p:nvSpPr>
          <p:cNvPr id="15" name="TextBox 14"/>
          <p:cNvSpPr txBox="1"/>
          <p:nvPr/>
        </p:nvSpPr>
        <p:spPr>
          <a:xfrm>
            <a:off x="76200" y="5715000"/>
            <a:ext cx="3655060" cy="400110"/>
          </a:xfrm>
          <a:prstGeom prst="rect">
            <a:avLst/>
          </a:prstGeom>
          <a:noFill/>
        </p:spPr>
        <p:txBody>
          <a:bodyPr wrap="square" rtlCol="0">
            <a:spAutoFit/>
          </a:bodyPr>
          <a:lstStyle/>
          <a:p>
            <a:pPr algn="ctr"/>
            <a:r>
              <a:rPr lang="en-US" sz="2000" dirty="0"/>
              <a:t>(-331.39, 3.103)</a:t>
            </a:r>
          </a:p>
        </p:txBody>
      </p:sp>
      <p:sp>
        <p:nvSpPr>
          <p:cNvPr id="16" name="TextBox 15"/>
          <p:cNvSpPr txBox="1"/>
          <p:nvPr/>
        </p:nvSpPr>
        <p:spPr>
          <a:xfrm>
            <a:off x="27438" y="6096000"/>
            <a:ext cx="4392162" cy="584775"/>
          </a:xfrm>
          <a:prstGeom prst="rect">
            <a:avLst/>
          </a:prstGeom>
          <a:noFill/>
        </p:spPr>
        <p:txBody>
          <a:bodyPr wrap="square" rtlCol="0">
            <a:spAutoFit/>
          </a:bodyPr>
          <a:lstStyle/>
          <a:p>
            <a:pPr algn="ctr"/>
            <a:r>
              <a:rPr lang="en-US" sz="1600" dirty="0"/>
              <a:t>We are 95% confident that for a budget of $0, the mean gross is between $0 and $3.103 M</a:t>
            </a:r>
          </a:p>
        </p:txBody>
      </p:sp>
      <p:sp>
        <p:nvSpPr>
          <p:cNvPr id="17" name="TextBox 16"/>
          <p:cNvSpPr txBox="1"/>
          <p:nvPr/>
        </p:nvSpPr>
        <p:spPr>
          <a:xfrm>
            <a:off x="4716054" y="4038600"/>
            <a:ext cx="3655060" cy="400110"/>
          </a:xfrm>
          <a:prstGeom prst="rect">
            <a:avLst/>
          </a:prstGeom>
          <a:noFill/>
        </p:spPr>
        <p:txBody>
          <a:bodyPr wrap="square" rtlCol="0">
            <a:spAutoFit/>
          </a:bodyPr>
          <a:lstStyle/>
          <a:p>
            <a:pPr algn="ctr"/>
            <a:r>
              <a:rPr lang="en-US" sz="2000" dirty="0"/>
              <a:t>Estimate ± t</a:t>
            </a:r>
            <a:r>
              <a:rPr lang="el-GR" sz="2000" baseline="-25000" dirty="0"/>
              <a:t>α</a:t>
            </a:r>
            <a:r>
              <a:rPr lang="en-US" sz="2000" baseline="-25000" dirty="0"/>
              <a:t>/2,df</a:t>
            </a:r>
            <a:r>
              <a:rPr lang="en-US" sz="2000" dirty="0"/>
              <a:t>*SE</a:t>
            </a:r>
          </a:p>
        </p:txBody>
      </p:sp>
      <p:sp>
        <p:nvSpPr>
          <p:cNvPr id="18" name="TextBox 17"/>
          <p:cNvSpPr txBox="1"/>
          <p:nvPr/>
        </p:nvSpPr>
        <p:spPr>
          <a:xfrm>
            <a:off x="4731294" y="4531807"/>
            <a:ext cx="3655060" cy="400110"/>
          </a:xfrm>
          <a:prstGeom prst="rect">
            <a:avLst/>
          </a:prstGeom>
          <a:noFill/>
        </p:spPr>
        <p:txBody>
          <a:bodyPr wrap="square" rtlCol="0">
            <a:spAutoFit/>
          </a:bodyPr>
          <a:lstStyle/>
          <a:p>
            <a:pPr algn="ctr"/>
            <a:r>
              <a:rPr lang="en-US" sz="2000" dirty="0"/>
              <a:t>Budget slope ± t</a:t>
            </a:r>
            <a:r>
              <a:rPr lang="en-US" sz="2000" baseline="-25000" dirty="0"/>
              <a:t>.025,5</a:t>
            </a:r>
            <a:r>
              <a:rPr lang="en-US" sz="2000" dirty="0"/>
              <a:t>*SE</a:t>
            </a:r>
          </a:p>
        </p:txBody>
      </p:sp>
      <p:sp>
        <p:nvSpPr>
          <p:cNvPr id="19" name="TextBox 18"/>
          <p:cNvSpPr txBox="1"/>
          <p:nvPr/>
        </p:nvSpPr>
        <p:spPr>
          <a:xfrm>
            <a:off x="7846060" y="4094779"/>
            <a:ext cx="1450340" cy="381278"/>
          </a:xfrm>
          <a:prstGeom prst="rect">
            <a:avLst/>
          </a:prstGeom>
          <a:noFill/>
        </p:spPr>
        <p:txBody>
          <a:bodyPr wrap="square" rtlCol="0">
            <a:spAutoFit/>
          </a:bodyPr>
          <a:lstStyle/>
          <a:p>
            <a:r>
              <a:rPr lang="en-US" dirty="0" err="1"/>
              <a:t>df</a:t>
            </a:r>
            <a:r>
              <a:rPr lang="en-US" dirty="0"/>
              <a:t> = n-2</a:t>
            </a:r>
          </a:p>
        </p:txBody>
      </p:sp>
      <p:sp>
        <p:nvSpPr>
          <p:cNvPr id="20" name="TextBox 19"/>
          <p:cNvSpPr txBox="1"/>
          <p:nvPr/>
        </p:nvSpPr>
        <p:spPr>
          <a:xfrm>
            <a:off x="4947194" y="5029200"/>
            <a:ext cx="3655060" cy="400110"/>
          </a:xfrm>
          <a:prstGeom prst="rect">
            <a:avLst/>
          </a:prstGeom>
          <a:noFill/>
        </p:spPr>
        <p:txBody>
          <a:bodyPr wrap="square" rtlCol="0">
            <a:spAutoFit/>
          </a:bodyPr>
          <a:lstStyle/>
          <a:p>
            <a:pPr algn="ctr"/>
            <a:r>
              <a:rPr lang="en-US" sz="2000" dirty="0"/>
              <a:t>3.472 ± 2.571*.6338</a:t>
            </a:r>
          </a:p>
        </p:txBody>
      </p:sp>
      <p:sp>
        <p:nvSpPr>
          <p:cNvPr id="21" name="TextBox 20"/>
          <p:cNvSpPr txBox="1"/>
          <p:nvPr/>
        </p:nvSpPr>
        <p:spPr>
          <a:xfrm>
            <a:off x="4944654" y="5406906"/>
            <a:ext cx="3655060" cy="400110"/>
          </a:xfrm>
          <a:prstGeom prst="rect">
            <a:avLst/>
          </a:prstGeom>
          <a:noFill/>
        </p:spPr>
        <p:txBody>
          <a:bodyPr wrap="square" rtlCol="0">
            <a:spAutoFit/>
          </a:bodyPr>
          <a:lstStyle/>
          <a:p>
            <a:pPr algn="ctr"/>
            <a:r>
              <a:rPr lang="en-US" sz="2000" dirty="0"/>
              <a:t>(1.84, 5.10)</a:t>
            </a:r>
          </a:p>
        </p:txBody>
      </p:sp>
      <p:sp>
        <p:nvSpPr>
          <p:cNvPr id="22" name="TextBox 21"/>
          <p:cNvSpPr txBox="1"/>
          <p:nvPr/>
        </p:nvSpPr>
        <p:spPr>
          <a:xfrm>
            <a:off x="4030394" y="5855304"/>
            <a:ext cx="5105400" cy="830997"/>
          </a:xfrm>
          <a:prstGeom prst="rect">
            <a:avLst/>
          </a:prstGeom>
          <a:noFill/>
        </p:spPr>
        <p:txBody>
          <a:bodyPr wrap="square" rtlCol="0">
            <a:spAutoFit/>
          </a:bodyPr>
          <a:lstStyle/>
          <a:p>
            <a:pPr algn="ctr"/>
            <a:r>
              <a:rPr lang="en-US" sz="1600" dirty="0"/>
              <a:t>We are 95% confident that the when budget is increased by $1 million dollars the mean gross increases between $1.84M and $5.10M</a:t>
            </a:r>
          </a:p>
        </p:txBody>
      </p:sp>
      <p:sp>
        <p:nvSpPr>
          <p:cNvPr id="4" name="TextBox 3"/>
          <p:cNvSpPr txBox="1"/>
          <p:nvPr/>
        </p:nvSpPr>
        <p:spPr>
          <a:xfrm>
            <a:off x="5282129" y="3189859"/>
            <a:ext cx="1423471" cy="288156"/>
          </a:xfrm>
          <a:prstGeom prst="rect">
            <a:avLst/>
          </a:prstGeom>
          <a:noFill/>
          <a:ln w="28575">
            <a:solidFill>
              <a:srgbClr val="FF0000"/>
            </a:solidFill>
          </a:ln>
        </p:spPr>
        <p:txBody>
          <a:bodyPr wrap="square" rtlCol="0">
            <a:spAutoFit/>
          </a:bodyPr>
          <a:lstStyle/>
          <a:p>
            <a:endParaRPr lang="en-US" dirty="0"/>
          </a:p>
        </p:txBody>
      </p:sp>
      <p:sp>
        <p:nvSpPr>
          <p:cNvPr id="23" name="TextBox 22"/>
          <p:cNvSpPr txBox="1"/>
          <p:nvPr/>
        </p:nvSpPr>
        <p:spPr>
          <a:xfrm>
            <a:off x="5282129" y="3429000"/>
            <a:ext cx="1423471" cy="288156"/>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735666223"/>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52400"/>
            <a:ext cx="5486400" cy="685800"/>
          </a:xfrm>
        </p:spPr>
        <p:txBody>
          <a:bodyPr>
            <a:normAutofit fontScale="90000"/>
          </a:bodyPr>
          <a:lstStyle/>
          <a:p>
            <a:pPr eaLnBrk="1" hangingPunct="1"/>
            <a:r>
              <a:rPr lang="en-US" altLang="en-US" dirty="0"/>
              <a:t>Movies!!! (for reference)</a:t>
            </a:r>
          </a:p>
        </p:txBody>
      </p:sp>
      <p:sp>
        <p:nvSpPr>
          <p:cNvPr id="28677" name="Text Box 5"/>
          <p:cNvSpPr txBox="1">
            <a:spLocks noChangeArrowheads="1"/>
          </p:cNvSpPr>
          <p:nvPr/>
        </p:nvSpPr>
        <p:spPr bwMode="auto">
          <a:xfrm>
            <a:off x="4170363" y="3671888"/>
            <a:ext cx="4953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a:t>Gross = – 164.14 + 3.472 * Budget</a:t>
            </a:r>
          </a:p>
        </p:txBody>
      </p:sp>
      <p:sp>
        <p:nvSpPr>
          <p:cNvPr id="12" name="TextBox 11"/>
          <p:cNvSpPr txBox="1">
            <a:spLocks noChangeArrowheads="1"/>
          </p:cNvSpPr>
          <p:nvPr/>
        </p:nvSpPr>
        <p:spPr bwMode="auto">
          <a:xfrm>
            <a:off x="4591050" y="2586038"/>
            <a:ext cx="419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37931725" indent="-37474525">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2000" dirty="0"/>
              <a:t>Equation of Regression Line: </a:t>
            </a:r>
          </a:p>
          <a:p>
            <a:pPr algn="ctr" eaLnBrk="1" hangingPunct="1">
              <a:spcBef>
                <a:spcPct val="0"/>
              </a:spcBef>
              <a:buFontTx/>
              <a:buNone/>
            </a:pPr>
            <a:r>
              <a:rPr lang="en-US" altLang="en-US" sz="2000" dirty="0"/>
              <a:t>beta0 = -164.14  beta1 = 3.4721</a:t>
            </a:r>
          </a:p>
        </p:txBody>
      </p:sp>
      <p:pic>
        <p:nvPicPr>
          <p:cNvPr id="2253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79463"/>
            <a:ext cx="8877300"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914400"/>
            <a:ext cx="3975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 y="2533650"/>
            <a:ext cx="3810000" cy="226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a:spLocks noChangeArrowheads="1"/>
          </p:cNvSpPr>
          <p:nvPr/>
        </p:nvSpPr>
        <p:spPr bwMode="auto">
          <a:xfrm>
            <a:off x="-76200" y="4692561"/>
            <a:ext cx="8934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dirty="0"/>
              <a:t>Interpret the Slope: </a:t>
            </a:r>
          </a:p>
          <a:p>
            <a:pPr algn="ctr"/>
            <a:r>
              <a:rPr lang="en-US" altLang="en-US" dirty="0"/>
              <a:t>It is estimated that for every increase in $1 million to the budget, the estimated gross will be $3.4721 million more. A 95% confidence interval is ($1.84 M, $5.10 M). </a:t>
            </a:r>
          </a:p>
        </p:txBody>
      </p:sp>
      <p:sp>
        <p:nvSpPr>
          <p:cNvPr id="14" name="TextBox 13"/>
          <p:cNvSpPr txBox="1">
            <a:spLocks noChangeArrowheads="1"/>
          </p:cNvSpPr>
          <p:nvPr/>
        </p:nvSpPr>
        <p:spPr bwMode="auto">
          <a:xfrm>
            <a:off x="-76200" y="5503773"/>
            <a:ext cx="9105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a:r>
              <a:rPr lang="en-US" altLang="en-US" dirty="0"/>
              <a:t>Interpret the y-intercept: </a:t>
            </a:r>
          </a:p>
          <a:p>
            <a:pPr algn="ctr"/>
            <a:r>
              <a:rPr lang="en-US" altLang="en-US" dirty="0"/>
              <a:t>For a movie with no budget ($0), it is predicted that it will gross $0 (-$164 million from regression equation).  A 95% confidence interval is ($0, $3.3 M). This has little practical meaning, which is to be expected since it is extrapolation.</a:t>
            </a:r>
          </a:p>
        </p:txBody>
      </p:sp>
    </p:spTree>
    <p:extLst>
      <p:ext uri="{BB962C8B-B14F-4D97-AF65-F5344CB8AC3E}">
        <p14:creationId xmlns:p14="http://schemas.microsoft.com/office/powerpoint/2010/main" val="55507093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10 Live Session</a:t>
            </a:r>
          </a:p>
        </p:txBody>
      </p:sp>
      <p:sp>
        <p:nvSpPr>
          <p:cNvPr id="3" name="Subtitle 2"/>
          <p:cNvSpPr>
            <a:spLocks noGrp="1"/>
          </p:cNvSpPr>
          <p:nvPr>
            <p:ph type="subTitle" idx="1"/>
          </p:nvPr>
        </p:nvSpPr>
        <p:spPr>
          <a:xfrm>
            <a:off x="1143000" y="3886200"/>
            <a:ext cx="7086600" cy="1752600"/>
          </a:xfrm>
        </p:spPr>
        <p:txBody>
          <a:bodyPr>
            <a:normAutofit/>
          </a:bodyPr>
          <a:lstStyle/>
          <a:p>
            <a:r>
              <a:rPr lang="en-US" dirty="0"/>
              <a:t>Regression Continued: </a:t>
            </a:r>
            <a:r>
              <a:rPr lang="en-US" dirty="0" err="1"/>
              <a:t>Ch</a:t>
            </a:r>
            <a:r>
              <a:rPr lang="en-US" dirty="0"/>
              <a:t> 7 and </a:t>
            </a:r>
            <a:r>
              <a:rPr lang="en-US" dirty="0" err="1"/>
              <a:t>Ch</a:t>
            </a:r>
            <a:r>
              <a:rPr lang="en-US" dirty="0"/>
              <a:t> 8</a:t>
            </a:r>
          </a:p>
          <a:p>
            <a:r>
              <a:rPr lang="en-US" dirty="0"/>
              <a:t>Confidence and Prediction Intervals</a:t>
            </a:r>
          </a:p>
          <a:p>
            <a:r>
              <a:rPr lang="en-US" dirty="0"/>
              <a:t>Calibration Intervals</a:t>
            </a:r>
          </a:p>
        </p:txBody>
      </p:sp>
    </p:spTree>
    <p:extLst>
      <p:ext uri="{BB962C8B-B14F-4D97-AF65-F5344CB8AC3E}">
        <p14:creationId xmlns:p14="http://schemas.microsoft.com/office/powerpoint/2010/main" val="921436924"/>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74638"/>
            <a:ext cx="8229600" cy="792162"/>
          </a:xfrm>
        </p:spPr>
        <p:txBody>
          <a:bodyPr/>
          <a:lstStyle/>
          <a:p>
            <a:r>
              <a:rPr lang="en-US" altLang="en-US"/>
              <a:t>Assumptions</a:t>
            </a:r>
          </a:p>
        </p:txBody>
      </p:sp>
      <p:pic>
        <p:nvPicPr>
          <p:cNvPr id="245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264275"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017136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62000"/>
            <a:ext cx="4343400" cy="218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farm1.static.flickr.com/144/398165839_238a48076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4271395" cy="290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flipH="1">
            <a:off x="3768634" y="1371600"/>
            <a:ext cx="2819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728595" y="1524000"/>
                <a:ext cx="4244752"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r>
                      <a:rPr lang="en-US" b="0" i="1" smtClean="0">
                        <a:latin typeface="Cambria Math" panose="02040503050406030204" pitchFamily="18" charset="0"/>
                      </a:rPr>
                      <m:t>𝐺𝑟𝑎𝑑𝑒</m:t>
                    </m:r>
                    <m:r>
                      <a:rPr lang="en-US" b="0" i="1" smtClean="0">
                        <a:latin typeface="Cambria Math" panose="02040503050406030204" pitchFamily="18" charset="0"/>
                      </a:rPr>
                      <m:t>|</m:t>
                    </m:r>
                    <m:r>
                      <a:rPr lang="en-US" b="0" i="1" smtClean="0">
                        <a:latin typeface="Cambria Math" panose="02040503050406030204" pitchFamily="18" charset="0"/>
                      </a:rPr>
                      <m:t>𝐻𝑜𝑢𝑟𝑠</m:t>
                    </m:r>
                    <m:r>
                      <a:rPr lang="en-US" b="0" i="1" smtClean="0">
                        <a:latin typeface="Cambria Math" panose="02040503050406030204" pitchFamily="18" charset="0"/>
                      </a:rPr>
                      <m:t>}</m:t>
                    </m:r>
                  </m:oMath>
                </a14:m>
                <a:r>
                  <a:rPr lang="en-US" dirty="0"/>
                  <a:t>=6.6518(Hours) + 44.366</a:t>
                </a:r>
              </a:p>
            </p:txBody>
          </p:sp>
        </mc:Choice>
        <mc:Fallback xmlns="">
          <p:sp>
            <p:nvSpPr>
              <p:cNvPr id="14" name="TextBox 13"/>
              <p:cNvSpPr txBox="1">
                <a:spLocks noRot="1" noChangeAspect="1" noMove="1" noResize="1" noEditPoints="1" noAdjustHandles="1" noChangeArrowheads="1" noChangeShapeType="1" noTextEdit="1"/>
              </p:cNvSpPr>
              <p:nvPr/>
            </p:nvSpPr>
            <p:spPr>
              <a:xfrm>
                <a:off x="4728595" y="1524000"/>
                <a:ext cx="4244752" cy="276999"/>
              </a:xfrm>
              <a:prstGeom prst="rect">
                <a:avLst/>
              </a:prstGeom>
              <a:blipFill rotWithShape="0">
                <a:blip r:embed="rId4"/>
                <a:stretch>
                  <a:fillRect l="-2011" t="-28889" r="-2586" b="-51111"/>
                </a:stretch>
              </a:blipFill>
            </p:spPr>
            <p:txBody>
              <a:bodyPr/>
              <a:lstStyle/>
              <a:p>
                <a:r>
                  <a:rPr lang="en-US">
                    <a:noFill/>
                  </a:rPr>
                  <a:t> </a:t>
                </a:r>
              </a:p>
            </p:txBody>
          </p:sp>
        </mc:Fallback>
      </mc:AlternateContent>
      <p:cxnSp>
        <p:nvCxnSpPr>
          <p:cNvPr id="15" name="Straight Arrow Connector 14"/>
          <p:cNvCxnSpPr/>
          <p:nvPr/>
        </p:nvCxnSpPr>
        <p:spPr>
          <a:xfrm flipH="1">
            <a:off x="3688239" y="4343400"/>
            <a:ext cx="28194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082814" y="4495799"/>
                <a:ext cx="3010440"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r>
                      <a:rPr lang="en-US" b="0" i="1" smtClean="0">
                        <a:latin typeface="Cambria Math" panose="02040503050406030204" pitchFamily="18" charset="0"/>
                      </a:rPr>
                      <m:t>𝑃𝑜𝑖𝑛𝑡𝑠</m:t>
                    </m:r>
                    <m:r>
                      <a:rPr lang="en-US" b="0" i="1" smtClean="0">
                        <a:latin typeface="Cambria Math" panose="02040503050406030204" pitchFamily="18" charset="0"/>
                      </a:rPr>
                      <m:t>|</m:t>
                    </m:r>
                    <m:r>
                      <a:rPr lang="en-US" b="0" i="1" smtClean="0">
                        <a:latin typeface="Cambria Math" panose="02040503050406030204" pitchFamily="18" charset="0"/>
                      </a:rPr>
                      <m:t>𝑃𝑟𝑖𝑐𝑒</m:t>
                    </m:r>
                    <m:r>
                      <a:rPr lang="en-US" b="0" i="1" smtClean="0">
                        <a:latin typeface="Cambria Math" panose="02040503050406030204" pitchFamily="18" charset="0"/>
                      </a:rPr>
                      <m:t>}</m:t>
                    </m:r>
                  </m:oMath>
                </a14:m>
                <a:r>
                  <a:rPr lang="en-US" dirty="0"/>
                  <a:t>= 3(Price) + 6</a:t>
                </a:r>
              </a:p>
            </p:txBody>
          </p:sp>
        </mc:Choice>
        <mc:Fallback xmlns="">
          <p:sp>
            <p:nvSpPr>
              <p:cNvPr id="16" name="TextBox 15"/>
              <p:cNvSpPr txBox="1">
                <a:spLocks noRot="1" noChangeAspect="1" noMove="1" noResize="1" noEditPoints="1" noAdjustHandles="1" noChangeArrowheads="1" noChangeShapeType="1" noTextEdit="1"/>
              </p:cNvSpPr>
              <p:nvPr/>
            </p:nvSpPr>
            <p:spPr>
              <a:xfrm>
                <a:off x="5082814" y="4495799"/>
                <a:ext cx="3010440" cy="276999"/>
              </a:xfrm>
              <a:prstGeom prst="rect">
                <a:avLst/>
              </a:prstGeom>
              <a:blipFill rotWithShape="0">
                <a:blip r:embed="rId5"/>
                <a:stretch>
                  <a:fillRect l="-2834" t="-26087" r="-3644" b="-50000"/>
                </a:stretch>
              </a:blipFill>
            </p:spPr>
            <p:txBody>
              <a:bodyPr/>
              <a:lstStyle/>
              <a:p>
                <a:r>
                  <a:rPr lang="en-US">
                    <a:noFill/>
                  </a:rPr>
                  <a:t> </a:t>
                </a:r>
              </a:p>
            </p:txBody>
          </p:sp>
        </mc:Fallback>
      </mc:AlternateContent>
      <p:sp>
        <p:nvSpPr>
          <p:cNvPr id="2" name="TextBox 1"/>
          <p:cNvSpPr txBox="1"/>
          <p:nvPr/>
        </p:nvSpPr>
        <p:spPr>
          <a:xfrm>
            <a:off x="609600" y="304800"/>
            <a:ext cx="7924800" cy="369332"/>
          </a:xfrm>
          <a:prstGeom prst="rect">
            <a:avLst/>
          </a:prstGeom>
          <a:noFill/>
        </p:spPr>
        <p:txBody>
          <a:bodyPr wrap="square" rtlCol="0">
            <a:spAutoFit/>
          </a:bodyPr>
          <a:lstStyle/>
          <a:p>
            <a:r>
              <a:rPr lang="en-US" dirty="0"/>
              <a:t>Recall two regression problems already considered…</a:t>
            </a:r>
          </a:p>
        </p:txBody>
      </p:sp>
    </p:spTree>
    <p:extLst>
      <p:ext uri="{BB962C8B-B14F-4D97-AF65-F5344CB8AC3E}">
        <p14:creationId xmlns:p14="http://schemas.microsoft.com/office/powerpoint/2010/main" val="385926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011982"/>
            <a:ext cx="5774388" cy="496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566139"/>
          </a:xfrm>
        </p:spPr>
        <p:txBody>
          <a:bodyPr>
            <a:normAutofit fontScale="90000"/>
          </a:bodyPr>
          <a:lstStyle/>
          <a:p>
            <a:r>
              <a:rPr lang="en-US" altLang="en-US" dirty="0"/>
              <a:t>Assumptions</a:t>
            </a:r>
            <a:endParaRPr lang="en-US" dirty="0"/>
          </a:p>
        </p:txBody>
      </p:sp>
      <p:pic>
        <p:nvPicPr>
          <p:cNvPr id="5" name="Picture 4" descr="http://farm1.static.flickr.com/144/398165839_238a480763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81200"/>
            <a:ext cx="4251289"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rot="5400000">
            <a:off x="1194686" y="3781481"/>
            <a:ext cx="872295" cy="472133"/>
          </a:xfrm>
          <a:prstGeom prst="rect">
            <a:avLst/>
          </a:prstGeom>
        </p:spPr>
      </p:pic>
      <p:sp>
        <p:nvSpPr>
          <p:cNvPr id="7" name="Left Brace 6"/>
          <p:cNvSpPr/>
          <p:nvPr/>
        </p:nvSpPr>
        <p:spPr>
          <a:xfrm>
            <a:off x="1472495" y="3850511"/>
            <a:ext cx="143595" cy="30922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rot="5400000">
            <a:off x="2543119" y="3137786"/>
            <a:ext cx="872295" cy="472133"/>
          </a:xfrm>
          <a:prstGeom prst="rect">
            <a:avLst/>
          </a:prstGeom>
        </p:spPr>
      </p:pic>
      <p:pic>
        <p:nvPicPr>
          <p:cNvPr id="12" name="Picture 11"/>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rot="5400000">
            <a:off x="3419419" y="2661091"/>
            <a:ext cx="872295" cy="472133"/>
          </a:xfrm>
          <a:prstGeom prst="rect">
            <a:avLst/>
          </a:prstGeom>
        </p:spPr>
      </p:pic>
      <p:pic>
        <p:nvPicPr>
          <p:cNvPr id="13" name="Picture 12"/>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rot="5400000">
            <a:off x="1831726" y="3487521"/>
            <a:ext cx="872295" cy="472133"/>
          </a:xfrm>
          <a:prstGeom prst="rect">
            <a:avLst/>
          </a:prstGeom>
        </p:spPr>
      </p:pic>
      <p:cxnSp>
        <p:nvCxnSpPr>
          <p:cNvPr id="10" name="Straight Arrow Connector 9"/>
          <p:cNvCxnSpPr/>
          <p:nvPr/>
        </p:nvCxnSpPr>
        <p:spPr>
          <a:xfrm flipH="1" flipV="1">
            <a:off x="2345982" y="3886200"/>
            <a:ext cx="2690474"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3691219" y="3234637"/>
            <a:ext cx="1329372" cy="1633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3" idx="2"/>
          </p:cNvCxnSpPr>
          <p:nvPr/>
        </p:nvCxnSpPr>
        <p:spPr>
          <a:xfrm flipH="1" flipV="1">
            <a:off x="2031807" y="3723588"/>
            <a:ext cx="3014693" cy="1473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335374" y="3115109"/>
            <a:ext cx="1695264" cy="2073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Left Brace 26"/>
          <p:cNvSpPr/>
          <p:nvPr/>
        </p:nvSpPr>
        <p:spPr>
          <a:xfrm>
            <a:off x="2803477" y="3211183"/>
            <a:ext cx="143595" cy="30922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flipV="1">
            <a:off x="1524000" y="4009359"/>
            <a:ext cx="3567438" cy="145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919657" y="3333305"/>
            <a:ext cx="2155916" cy="2120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74319" y="5427672"/>
            <a:ext cx="3288081" cy="923330"/>
          </a:xfrm>
          <a:prstGeom prst="rect">
            <a:avLst/>
          </a:prstGeom>
          <a:noFill/>
        </p:spPr>
        <p:txBody>
          <a:bodyPr wrap="square" rtlCol="0">
            <a:spAutoFit/>
          </a:bodyPr>
          <a:lstStyle/>
          <a:p>
            <a:r>
              <a:rPr lang="en-US" dirty="0"/>
              <a:t>There is an NBA salary cap &amp;</a:t>
            </a:r>
          </a:p>
          <a:p>
            <a:r>
              <a:rPr lang="en-US" dirty="0"/>
              <a:t>only so many points can be scored in a game…</a:t>
            </a:r>
          </a:p>
        </p:txBody>
      </p:sp>
      <p:cxnSp>
        <p:nvCxnSpPr>
          <p:cNvPr id="32" name="Straight Arrow Connector 31"/>
          <p:cNvCxnSpPr/>
          <p:nvPr/>
        </p:nvCxnSpPr>
        <p:spPr>
          <a:xfrm flipH="1">
            <a:off x="3581400" y="5633230"/>
            <a:ext cx="1449238" cy="23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eft Brace 20"/>
          <p:cNvSpPr/>
          <p:nvPr/>
        </p:nvSpPr>
        <p:spPr>
          <a:xfrm>
            <a:off x="3505200" y="2819400"/>
            <a:ext cx="143595" cy="30922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p:cNvCxnSpPr/>
          <p:nvPr/>
        </p:nvCxnSpPr>
        <p:spPr>
          <a:xfrm flipH="1" flipV="1">
            <a:off x="3621380" y="2941523"/>
            <a:ext cx="1470058" cy="252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97279" y="864986"/>
                <a:ext cx="3010440" cy="276999"/>
              </a:xfrm>
              <a:prstGeom prst="rect">
                <a:avLst/>
              </a:prstGeom>
              <a:noFill/>
            </p:spPr>
            <p:txBody>
              <a:bodyPr wrap="none" lIns="0" tIns="0" rIns="0" bIns="0"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r>
                      <a:rPr lang="en-US" b="0" i="1" smtClean="0">
                        <a:latin typeface="Cambria Math" panose="02040503050406030204" pitchFamily="18" charset="0"/>
                      </a:rPr>
                      <m:t>{</m:t>
                    </m:r>
                    <m:r>
                      <a:rPr lang="en-US" b="0" i="1" smtClean="0">
                        <a:latin typeface="Cambria Math" panose="02040503050406030204" pitchFamily="18" charset="0"/>
                      </a:rPr>
                      <m:t>𝑃𝑜𝑖𝑛𝑡𝑠</m:t>
                    </m:r>
                    <m:r>
                      <a:rPr lang="en-US" b="0" i="1" smtClean="0">
                        <a:latin typeface="Cambria Math" panose="02040503050406030204" pitchFamily="18" charset="0"/>
                      </a:rPr>
                      <m:t>|</m:t>
                    </m:r>
                    <m:r>
                      <a:rPr lang="en-US" b="0" i="1" smtClean="0">
                        <a:latin typeface="Cambria Math" panose="02040503050406030204" pitchFamily="18" charset="0"/>
                      </a:rPr>
                      <m:t>𝑃𝑟𝑖𝑐𝑒</m:t>
                    </m:r>
                    <m:r>
                      <a:rPr lang="en-US" b="0" i="1" smtClean="0">
                        <a:latin typeface="Cambria Math" panose="02040503050406030204" pitchFamily="18" charset="0"/>
                      </a:rPr>
                      <m:t>}</m:t>
                    </m:r>
                  </m:oMath>
                </a14:m>
                <a:r>
                  <a:rPr lang="en-US" dirty="0"/>
                  <a:t>= 3(Price) + 6</a:t>
                </a:r>
              </a:p>
            </p:txBody>
          </p:sp>
        </mc:Choice>
        <mc:Fallback xmlns="">
          <p:sp>
            <p:nvSpPr>
              <p:cNvPr id="23" name="TextBox 22"/>
              <p:cNvSpPr txBox="1">
                <a:spLocks noRot="1" noChangeAspect="1" noMove="1" noResize="1" noEditPoints="1" noAdjustHandles="1" noChangeArrowheads="1" noChangeShapeType="1" noTextEdit="1"/>
              </p:cNvSpPr>
              <p:nvPr/>
            </p:nvSpPr>
            <p:spPr>
              <a:xfrm>
                <a:off x="297279" y="864986"/>
                <a:ext cx="3010440" cy="276999"/>
              </a:xfrm>
              <a:prstGeom prst="rect">
                <a:avLst/>
              </a:prstGeom>
              <a:blipFill rotWithShape="0">
                <a:blip r:embed="rId5"/>
                <a:stretch>
                  <a:fillRect l="-2834" t="-28889" r="-3644" b="-51111"/>
                </a:stretch>
              </a:blipFill>
            </p:spPr>
            <p:txBody>
              <a:bodyPr/>
              <a:lstStyle/>
              <a:p>
                <a:r>
                  <a:rPr lang="en-US">
                    <a:noFill/>
                  </a:rPr>
                  <a:t> </a:t>
                </a:r>
              </a:p>
            </p:txBody>
          </p:sp>
        </mc:Fallback>
      </mc:AlternateContent>
      <p:cxnSp>
        <p:nvCxnSpPr>
          <p:cNvPr id="24" name="Straight Arrow Connector 23"/>
          <p:cNvCxnSpPr/>
          <p:nvPr/>
        </p:nvCxnSpPr>
        <p:spPr>
          <a:xfrm>
            <a:off x="1544292" y="1252253"/>
            <a:ext cx="2265708" cy="1609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Left Brace 24"/>
          <p:cNvSpPr/>
          <p:nvPr/>
        </p:nvSpPr>
        <p:spPr>
          <a:xfrm>
            <a:off x="2002734" y="3584838"/>
            <a:ext cx="143595" cy="30922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2042736" y="3821828"/>
            <a:ext cx="2894353" cy="1627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6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3"/>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1" nodeType="clickEffect">
                                  <p:stCondLst>
                                    <p:cond delay="0"/>
                                  </p:stCondLst>
                                  <p:childTnLst>
                                    <p:set>
                                      <p:cBhvr>
                                        <p:cTn id="67" dur="1" fill="hold">
                                          <p:stCondLst>
                                            <p:cond delay="0"/>
                                          </p:stCondLst>
                                        </p:cTn>
                                        <p:tgtEl>
                                          <p:spTgt spid="7"/>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25"/>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1"/>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2"/>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28"/>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27"/>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8"/>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9"/>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30" grpId="0"/>
      <p:bldP spid="21" grpId="0" animBg="1"/>
      <p:bldP spid="21" grpId="1" animBg="1"/>
      <p:bldP spid="23" grpId="0"/>
      <p:bldP spid="23" grpId="1"/>
      <p:bldP spid="25" grpId="0" animBg="1"/>
      <p:bldP spid="25" grpId="1"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840215"/>
            <a:ext cx="5029200" cy="300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28600"/>
            <a:ext cx="6096000" cy="1143000"/>
          </a:xfrm>
        </p:spPr>
        <p:txBody>
          <a:bodyPr/>
          <a:lstStyle/>
          <a:p>
            <a:r>
              <a:rPr lang="en-US" dirty="0"/>
              <a:t>Movies!: Assumptions</a:t>
            </a:r>
          </a:p>
        </p:txBody>
      </p:sp>
      <p:sp>
        <p:nvSpPr>
          <p:cNvPr id="4" name="TextBox 3"/>
          <p:cNvSpPr txBox="1"/>
          <p:nvPr/>
        </p:nvSpPr>
        <p:spPr>
          <a:xfrm>
            <a:off x="304800" y="1658541"/>
            <a:ext cx="3505200" cy="1107996"/>
          </a:xfrm>
          <a:prstGeom prst="rect">
            <a:avLst/>
          </a:prstGeom>
          <a:noFill/>
        </p:spPr>
        <p:txBody>
          <a:bodyPr wrap="square" rtlCol="0">
            <a:spAutoFit/>
          </a:bodyPr>
          <a:lstStyle/>
          <a:p>
            <a:r>
              <a:rPr lang="en-US" b="1" u="sng" dirty="0"/>
              <a:t>Assumptions:</a:t>
            </a:r>
          </a:p>
          <a:p>
            <a:r>
              <a:rPr lang="en-US" sz="1600" b="1" dirty="0"/>
              <a:t>Linearity</a:t>
            </a:r>
            <a:r>
              <a:rPr lang="en-US" sz="1600" dirty="0"/>
              <a:t>: Questionable, but small sample size; we will proceed. </a:t>
            </a:r>
          </a:p>
          <a:p>
            <a:r>
              <a:rPr lang="en-US" sz="1600" dirty="0"/>
              <a:t>(Look at scatter plot.)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9200" y="1658541"/>
            <a:ext cx="2875844" cy="21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15" y="665162"/>
            <a:ext cx="567178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3131" y="1652994"/>
            <a:ext cx="240982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61EFAC17-5DF6-492C-BFFA-65284A2A66C7}"/>
              </a:ext>
            </a:extLst>
          </p:cNvPr>
          <p:cNvSpPr/>
          <p:nvPr/>
        </p:nvSpPr>
        <p:spPr>
          <a:xfrm>
            <a:off x="4114800" y="3865198"/>
            <a:ext cx="1656644" cy="10269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543636-0672-4C55-8F38-FA6F3C549FD5}"/>
              </a:ext>
            </a:extLst>
          </p:cNvPr>
          <p:cNvSpPr/>
          <p:nvPr/>
        </p:nvSpPr>
        <p:spPr>
          <a:xfrm>
            <a:off x="4114800" y="5821415"/>
            <a:ext cx="1676400" cy="1011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F7A80F-7CA2-42B3-A41D-6291E35D2B52}"/>
              </a:ext>
            </a:extLst>
          </p:cNvPr>
          <p:cNvSpPr/>
          <p:nvPr/>
        </p:nvSpPr>
        <p:spPr>
          <a:xfrm>
            <a:off x="5791200" y="4876800"/>
            <a:ext cx="1600200" cy="9446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6A447E-56FA-453A-BDE2-42D4E7B5D984}"/>
              </a:ext>
            </a:extLst>
          </p:cNvPr>
          <p:cNvSpPr/>
          <p:nvPr/>
        </p:nvSpPr>
        <p:spPr>
          <a:xfrm>
            <a:off x="4114800" y="4892146"/>
            <a:ext cx="1666522" cy="9001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5CB3DEC-84FE-4FA6-BFA1-586A0BFB5FBA}"/>
              </a:ext>
            </a:extLst>
          </p:cNvPr>
          <p:cNvSpPr txBox="1"/>
          <p:nvPr/>
        </p:nvSpPr>
        <p:spPr>
          <a:xfrm>
            <a:off x="304800" y="2698315"/>
            <a:ext cx="3505200" cy="1077218"/>
          </a:xfrm>
          <a:prstGeom prst="rect">
            <a:avLst/>
          </a:prstGeom>
          <a:noFill/>
        </p:spPr>
        <p:txBody>
          <a:bodyPr wrap="square" rtlCol="0">
            <a:spAutoFit/>
          </a:bodyPr>
          <a:lstStyle/>
          <a:p>
            <a:r>
              <a:rPr lang="en-US" sz="1600" b="1" dirty="0"/>
              <a:t>Normality</a:t>
            </a:r>
            <a:r>
              <a:rPr lang="en-US" sz="1600" dirty="0"/>
              <a:t>: Not strong evidence against normality of residuals looking at histogram and Q-Q plot of residuals.</a:t>
            </a:r>
          </a:p>
        </p:txBody>
      </p:sp>
      <p:sp>
        <p:nvSpPr>
          <p:cNvPr id="15" name="TextBox 14">
            <a:extLst>
              <a:ext uri="{FF2B5EF4-FFF2-40B4-BE49-F238E27FC236}">
                <a16:creationId xmlns:a16="http://schemas.microsoft.com/office/drawing/2014/main" id="{2F3887B8-CD1B-4FF5-BEA5-13287DCFC73C}"/>
              </a:ext>
            </a:extLst>
          </p:cNvPr>
          <p:cNvSpPr txBox="1"/>
          <p:nvPr/>
        </p:nvSpPr>
        <p:spPr>
          <a:xfrm>
            <a:off x="279400" y="3698833"/>
            <a:ext cx="3505200" cy="830997"/>
          </a:xfrm>
          <a:prstGeom prst="rect">
            <a:avLst/>
          </a:prstGeom>
          <a:noFill/>
        </p:spPr>
        <p:txBody>
          <a:bodyPr wrap="square" rtlCol="0">
            <a:spAutoFit/>
          </a:bodyPr>
          <a:lstStyle/>
          <a:p>
            <a:r>
              <a:rPr lang="en-US" sz="1600" b="1" dirty="0"/>
              <a:t>Equal SD</a:t>
            </a:r>
            <a:r>
              <a:rPr lang="en-US" sz="1600" dirty="0"/>
              <a:t>: Tough to tell with such small sample size. (Look at residual vs. budget or predicted value.) </a:t>
            </a:r>
          </a:p>
        </p:txBody>
      </p:sp>
      <p:sp>
        <p:nvSpPr>
          <p:cNvPr id="16" name="TextBox 15">
            <a:extLst>
              <a:ext uri="{FF2B5EF4-FFF2-40B4-BE49-F238E27FC236}">
                <a16:creationId xmlns:a16="http://schemas.microsoft.com/office/drawing/2014/main" id="{3D6C4FA9-E857-4105-B934-3D0226BDCD97}"/>
              </a:ext>
            </a:extLst>
          </p:cNvPr>
          <p:cNvSpPr txBox="1"/>
          <p:nvPr/>
        </p:nvSpPr>
        <p:spPr>
          <a:xfrm>
            <a:off x="270933" y="4468827"/>
            <a:ext cx="3505200" cy="1323439"/>
          </a:xfrm>
          <a:prstGeom prst="rect">
            <a:avLst/>
          </a:prstGeom>
          <a:noFill/>
        </p:spPr>
        <p:txBody>
          <a:bodyPr wrap="square" rtlCol="0">
            <a:spAutoFit/>
          </a:bodyPr>
          <a:lstStyle/>
          <a:p>
            <a:r>
              <a:rPr lang="en-US" sz="1600" b="1" dirty="0"/>
              <a:t>Independence</a:t>
            </a:r>
            <a:r>
              <a:rPr lang="en-US" sz="1600" dirty="0"/>
              <a:t>: We will assume independence although that is in question as well. (Look at residual vs. budget or predicted value and data collection methods.)  </a:t>
            </a:r>
          </a:p>
        </p:txBody>
      </p:sp>
      <p:sp>
        <p:nvSpPr>
          <p:cNvPr id="17" name="TextBox 16">
            <a:extLst>
              <a:ext uri="{FF2B5EF4-FFF2-40B4-BE49-F238E27FC236}">
                <a16:creationId xmlns:a16="http://schemas.microsoft.com/office/drawing/2014/main" id="{D356E70C-4DE9-40E4-B960-A698D27F58E0}"/>
              </a:ext>
            </a:extLst>
          </p:cNvPr>
          <p:cNvSpPr txBox="1"/>
          <p:nvPr/>
        </p:nvSpPr>
        <p:spPr>
          <a:xfrm>
            <a:off x="254000" y="5755799"/>
            <a:ext cx="3505200" cy="1077218"/>
          </a:xfrm>
          <a:prstGeom prst="rect">
            <a:avLst/>
          </a:prstGeom>
          <a:noFill/>
        </p:spPr>
        <p:txBody>
          <a:bodyPr wrap="square" rtlCol="0">
            <a:spAutoFit/>
          </a:bodyPr>
          <a:lstStyle/>
          <a:p>
            <a:r>
              <a:rPr lang="en-US" sz="1600" b="1" dirty="0"/>
              <a:t>Extra Caution: </a:t>
            </a:r>
            <a:r>
              <a:rPr lang="en-US" sz="1600" dirty="0"/>
              <a:t>There appears to be at least 1 very influential point.  Additional analysis should be focused on this point. </a:t>
            </a:r>
          </a:p>
        </p:txBody>
      </p:sp>
      <p:sp>
        <p:nvSpPr>
          <p:cNvPr id="7" name="Oval 6">
            <a:extLst>
              <a:ext uri="{FF2B5EF4-FFF2-40B4-BE49-F238E27FC236}">
                <a16:creationId xmlns:a16="http://schemas.microsoft.com/office/drawing/2014/main" id="{00461388-85B7-472F-88CC-EF848AAD9668}"/>
              </a:ext>
            </a:extLst>
          </p:cNvPr>
          <p:cNvSpPr/>
          <p:nvPr/>
        </p:nvSpPr>
        <p:spPr>
          <a:xfrm>
            <a:off x="5699003" y="1928969"/>
            <a:ext cx="533400" cy="56713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fade">
                                      <p:cBhvr>
                                        <p:cTn id="28" dur="500"/>
                                        <p:tgtEl>
                                          <p:spTgt spid="15">
                                            <p:txEl>
                                              <p:pRg st="0" end="0"/>
                                            </p:txEl>
                                          </p:spTgt>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fade">
                                      <p:cBhvr>
                                        <p:cTn id="41" dur="500"/>
                                        <p:tgtEl>
                                          <p:spTgt spid="16">
                                            <p:txEl>
                                              <p:pRg st="0" end="0"/>
                                            </p:txEl>
                                          </p:spTgt>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2"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par>
                                <p:cTn id="53" presetID="1" presetClass="exit" presetSubtype="0" fill="hold" grpId="3" nodeType="withEffect">
                                  <p:stCondLst>
                                    <p:cond delay="0"/>
                                  </p:stCondLst>
                                  <p:childTnLst>
                                    <p:set>
                                      <p:cBhvr>
                                        <p:cTn id="54" dur="1" fill="hold">
                                          <p:stCondLst>
                                            <p:cond delay="0"/>
                                          </p:stCondLst>
                                        </p:cTn>
                                        <p:tgtEl>
                                          <p:spTgt spid="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3" grpId="1" animBg="1"/>
      <p:bldP spid="3" grpId="2" animBg="1"/>
      <p:bldP spid="3" grpId="3" animBg="1"/>
      <p:bldP spid="10" grpId="0" animBg="1"/>
      <p:bldP spid="10" grpId="1" animBg="1"/>
      <p:bldP spid="12" grpId="0" animBg="1"/>
      <p:bldP spid="12" grpId="1" animBg="1"/>
      <p:bldP spid="13" grpId="0" animBg="1"/>
      <p:bldP spid="13" grpId="1" animBg="1"/>
      <p:bldP spid="7"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92225"/>
            <a:ext cx="7772400" cy="1470025"/>
          </a:xfrm>
        </p:spPr>
        <p:txBody>
          <a:bodyPr/>
          <a:lstStyle/>
          <a:p>
            <a:pPr eaLnBrk="1" hangingPunct="1"/>
            <a:r>
              <a:rPr lang="en-US" altLang="en-US" sz="7200"/>
              <a:t>Regression</a:t>
            </a:r>
          </a:p>
        </p:txBody>
      </p:sp>
      <p:sp>
        <p:nvSpPr>
          <p:cNvPr id="2051" name="Rectangle 3"/>
          <p:cNvSpPr>
            <a:spLocks noGrp="1" noChangeArrowheads="1"/>
          </p:cNvSpPr>
          <p:nvPr>
            <p:ph type="subTitle" idx="1"/>
          </p:nvPr>
        </p:nvSpPr>
        <p:spPr>
          <a:xfrm>
            <a:off x="1371600" y="2667000"/>
            <a:ext cx="6400800" cy="1752600"/>
          </a:xfrm>
        </p:spPr>
        <p:txBody>
          <a:bodyPr/>
          <a:lstStyle/>
          <a:p>
            <a:pPr eaLnBrk="1" hangingPunct="1"/>
            <a:r>
              <a:rPr lang="en-US" altLang="en-US"/>
              <a:t>Confidence Intervals</a:t>
            </a:r>
          </a:p>
          <a:p>
            <a:pPr eaLnBrk="1" hangingPunct="1"/>
            <a:r>
              <a:rPr lang="en-US" altLang="en-US"/>
              <a:t>Prediction Intervals </a:t>
            </a:r>
          </a:p>
          <a:p>
            <a:pPr eaLnBrk="1" hangingPunct="1"/>
            <a:r>
              <a:rPr lang="en-US" altLang="en-US"/>
              <a:t>Calibration Intervals</a:t>
            </a:r>
          </a:p>
        </p:txBody>
      </p:sp>
    </p:spTree>
    <p:extLst>
      <p:ext uri="{BB962C8B-B14F-4D97-AF65-F5344CB8AC3E}">
        <p14:creationId xmlns:p14="http://schemas.microsoft.com/office/powerpoint/2010/main" val="2557584511"/>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a:t>Review</a:t>
            </a:r>
          </a:p>
        </p:txBody>
      </p:sp>
      <p:sp>
        <p:nvSpPr>
          <p:cNvPr id="3075" name="Content Placeholder 2"/>
          <p:cNvSpPr>
            <a:spLocks noGrp="1"/>
          </p:cNvSpPr>
          <p:nvPr>
            <p:ph idx="1"/>
          </p:nvPr>
        </p:nvSpPr>
        <p:spPr>
          <a:xfrm>
            <a:off x="457200" y="3048000"/>
            <a:ext cx="8229600" cy="685800"/>
          </a:xfrm>
        </p:spPr>
        <p:txBody>
          <a:bodyPr/>
          <a:lstStyle/>
          <a:p>
            <a:pPr marL="0" indent="0" algn="ctr">
              <a:buFontTx/>
              <a:buNone/>
            </a:pPr>
            <a:r>
              <a:rPr lang="en-US" altLang="en-US"/>
              <a:t>Movie Data</a:t>
            </a:r>
          </a:p>
        </p:txBody>
      </p:sp>
    </p:spTree>
    <p:extLst>
      <p:ext uri="{BB962C8B-B14F-4D97-AF65-F5344CB8AC3E}">
        <p14:creationId xmlns:p14="http://schemas.microsoft.com/office/powerpoint/2010/main" val="239657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022"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The probability of observing by random chance something </a:t>
            </a:r>
            <a:r>
              <a:rPr kumimoji="0" lang="en-US" sz="2400" b="0" i="1" u="sng" strike="noStrike" kern="1200" cap="none" spc="0" normalizeH="0" baseline="0" noProof="0" dirty="0">
                <a:ln>
                  <a:noFill/>
                </a:ln>
                <a:solidFill>
                  <a:prstClr val="black"/>
                </a:solidFill>
                <a:effectLst/>
                <a:uLnTx/>
                <a:uFillTx/>
                <a:latin typeface="Calibri" panose="020F0502020204030204"/>
                <a:ea typeface="+mn-ea"/>
                <a:cs typeface="+mn-cs"/>
              </a:rPr>
              <a:t>as extreme or more extreme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than what was observed under the assumption that the null hypothesis is true.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(Usually found with software.)  The red shaded regions above.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553952" cy="639983"/>
              </a:xfrm>
              <a:prstGeom prst="rect">
                <a:avLst/>
              </a:prstGeom>
              <a:blipFill>
                <a:blip r:embed="rId3"/>
                <a:stretch>
                  <a:fillRect l="-2353" b="-10476"/>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=2.93</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378075" y="76200"/>
            <a:ext cx="4267200" cy="762000"/>
          </a:xfrm>
        </p:spPr>
        <p:txBody>
          <a:bodyPr/>
          <a:lstStyle/>
          <a:p>
            <a:pPr eaLnBrk="1" hangingPunct="1"/>
            <a:r>
              <a:rPr lang="en-US" altLang="en-US"/>
              <a:t>Movies!!!</a:t>
            </a:r>
          </a:p>
        </p:txBody>
      </p:sp>
      <p:sp>
        <p:nvSpPr>
          <p:cNvPr id="28677" name="Text Box 5"/>
          <p:cNvSpPr txBox="1">
            <a:spLocks noChangeArrowheads="1"/>
          </p:cNvSpPr>
          <p:nvPr/>
        </p:nvSpPr>
        <p:spPr bwMode="auto">
          <a:xfrm>
            <a:off x="182562" y="5465763"/>
            <a:ext cx="5608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dirty="0" err="1"/>
              <a:t>Pred</a:t>
            </a:r>
            <a:r>
              <a:rPr lang="en-US" altLang="en-US" sz="2400" dirty="0"/>
              <a:t> Gross = 3.472 * Budget – 164.14   </a:t>
            </a:r>
          </a:p>
        </p:txBody>
      </p:sp>
      <p:sp>
        <p:nvSpPr>
          <p:cNvPr id="12" name="TextBox 11"/>
          <p:cNvSpPr txBox="1">
            <a:spLocks noChangeArrowheads="1"/>
          </p:cNvSpPr>
          <p:nvPr/>
        </p:nvSpPr>
        <p:spPr bwMode="auto">
          <a:xfrm>
            <a:off x="182563" y="4953000"/>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r>
              <a:rPr lang="en-US" altLang="en-US" sz="2400"/>
              <a:t>Equation of Regression Line</a:t>
            </a:r>
          </a:p>
        </p:txBody>
      </p:sp>
      <p:sp>
        <p:nvSpPr>
          <p:cNvPr id="13" name="TextBox 12"/>
          <p:cNvSpPr txBox="1">
            <a:spLocks noChangeArrowheads="1"/>
          </p:cNvSpPr>
          <p:nvPr/>
        </p:nvSpPr>
        <p:spPr bwMode="auto">
          <a:xfrm>
            <a:off x="917575" y="6019800"/>
            <a:ext cx="6781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1800"/>
              <a:t>Predicted Gross for a Budget of $40 million = </a:t>
            </a:r>
          </a:p>
          <a:p>
            <a:pPr algn="ctr" eaLnBrk="1" hangingPunct="1">
              <a:spcBef>
                <a:spcPct val="0"/>
              </a:spcBef>
              <a:buFontTx/>
              <a:buNone/>
            </a:pPr>
            <a:r>
              <a:rPr lang="en-US" altLang="en-US" sz="1800"/>
              <a:t>y</a:t>
            </a:r>
            <a:r>
              <a:rPr lang="en-US" altLang="en-US" sz="1800" baseline="-25000"/>
              <a:t>40</a:t>
            </a:r>
            <a:r>
              <a:rPr lang="en-US" altLang="en-US" sz="1800"/>
              <a:t>=3.472(40) – 164.14 = -25 million!</a:t>
            </a:r>
          </a:p>
        </p:txBody>
      </p:sp>
      <p:pic>
        <p:nvPicPr>
          <p:cNvPr id="410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90600"/>
            <a:ext cx="6099175"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86000"/>
            <a:ext cx="32766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8213" y="2311400"/>
            <a:ext cx="349885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69040" y="3844599"/>
            <a:ext cx="28194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976818"/>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a:t>SAS at the MOVIES!</a:t>
            </a:r>
          </a:p>
        </p:txBody>
      </p:sp>
      <p:pic>
        <p:nvPicPr>
          <p:cNvPr id="419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528763"/>
            <a:ext cx="3057525" cy="5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5381625" y="1371599"/>
            <a:ext cx="3057525" cy="52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4749800"/>
            <a:ext cx="2409825" cy="1842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887" y="2130203"/>
            <a:ext cx="34290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269" y="2339752"/>
            <a:ext cx="37052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87" y="3657419"/>
            <a:ext cx="3524250" cy="911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7086600" y="4038600"/>
                <a:ext cx="3196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086600" y="4038600"/>
                <a:ext cx="319639" cy="276999"/>
              </a:xfrm>
              <a:prstGeom prst="rect">
                <a:avLst/>
              </a:prstGeom>
              <a:blipFill rotWithShape="0">
                <a:blip r:embed="rId7"/>
                <a:stretch>
                  <a:fillRect l="-9615" t="-24444" r="-50000"/>
                </a:stretch>
              </a:blipFill>
            </p:spPr>
            <p:txBody>
              <a:bodyPr/>
              <a:lstStyle/>
              <a:p>
                <a:r>
                  <a:rPr lang="en-US">
                    <a:noFill/>
                  </a:rPr>
                  <a:t> </a:t>
                </a:r>
              </a:p>
            </p:txBody>
          </p:sp>
        </mc:Fallback>
      </mc:AlternateContent>
      <p:cxnSp>
        <p:nvCxnSpPr>
          <p:cNvPr id="6" name="Straight Arrow Connector 5"/>
          <p:cNvCxnSpPr/>
          <p:nvPr/>
        </p:nvCxnSpPr>
        <p:spPr>
          <a:xfrm flipH="1">
            <a:off x="5187614" y="4209389"/>
            <a:ext cx="1890713" cy="13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781800" y="4419600"/>
            <a:ext cx="1981200" cy="1477328"/>
          </a:xfrm>
          <a:prstGeom prst="rect">
            <a:avLst/>
          </a:prstGeom>
          <a:noFill/>
        </p:spPr>
        <p:txBody>
          <a:bodyPr wrap="square" rtlCol="0">
            <a:spAutoFit/>
          </a:bodyPr>
          <a:lstStyle/>
          <a:p>
            <a:pPr algn="ctr"/>
            <a:r>
              <a:rPr lang="en-US" dirty="0"/>
              <a:t>Remember that this is the estimate of the constant variance.  </a:t>
            </a:r>
          </a:p>
        </p:txBody>
      </p:sp>
    </p:spTree>
    <p:extLst>
      <p:ext uri="{BB962C8B-B14F-4D97-AF65-F5344CB8AC3E}">
        <p14:creationId xmlns:p14="http://schemas.microsoft.com/office/powerpoint/2010/main" val="109444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1988"/>
                                        </p:tgtEl>
                                        <p:attrNameLst>
                                          <p:attrName>style.visibility</p:attrName>
                                        </p:attrNameLst>
                                      </p:cBhvr>
                                      <p:to>
                                        <p:strVal val="visible"/>
                                      </p:to>
                                    </p:set>
                                    <p:animEffect transition="in" filter="fade">
                                      <p:cBhvr>
                                        <p:cTn id="10" dur="500"/>
                                        <p:tgtEl>
                                          <p:spTgt spid="419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990"/>
                                        </p:tgtEl>
                                        <p:attrNameLst>
                                          <p:attrName>style.visibility</p:attrName>
                                        </p:attrNameLst>
                                      </p:cBhvr>
                                      <p:to>
                                        <p:strVal val="visible"/>
                                      </p:to>
                                    </p:set>
                                    <p:animEffect transition="in" filter="fade">
                                      <p:cBhvr>
                                        <p:cTn id="15" dur="500"/>
                                        <p:tgtEl>
                                          <p:spTgt spid="41990"/>
                                        </p:tgtEl>
                                      </p:cBhvr>
                                    </p:animEffect>
                                  </p:childTnLst>
                                </p:cTn>
                              </p:par>
                              <p:par>
                                <p:cTn id="16" presetID="10" presetClass="entr" presetSubtype="0" fill="hold" nodeType="withEffect">
                                  <p:stCondLst>
                                    <p:cond delay="0"/>
                                  </p:stCondLst>
                                  <p:childTnLst>
                                    <p:set>
                                      <p:cBhvr>
                                        <p:cTn id="17" dur="1" fill="hold">
                                          <p:stCondLst>
                                            <p:cond delay="0"/>
                                          </p:stCondLst>
                                        </p:cTn>
                                        <p:tgtEl>
                                          <p:spTgt spid="41987"/>
                                        </p:tgtEl>
                                        <p:attrNameLst>
                                          <p:attrName>style.visibility</p:attrName>
                                        </p:attrNameLst>
                                      </p:cBhvr>
                                      <p:to>
                                        <p:strVal val="visible"/>
                                      </p:to>
                                    </p:set>
                                    <p:animEffect transition="in" filter="fade">
                                      <p:cBhvr>
                                        <p:cTn id="18" dur="500"/>
                                        <p:tgtEl>
                                          <p:spTgt spid="419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R at the Movies!</a:t>
            </a:r>
          </a:p>
        </p:txBody>
      </p:sp>
      <p:pic>
        <p:nvPicPr>
          <p:cNvPr id="4" name="Picture 3"/>
          <p:cNvPicPr>
            <a:picLocks noChangeAspect="1"/>
          </p:cNvPicPr>
          <p:nvPr/>
        </p:nvPicPr>
        <p:blipFill>
          <a:blip r:embed="rId2"/>
          <a:stretch>
            <a:fillRect/>
          </a:stretch>
        </p:blipFill>
        <p:spPr>
          <a:xfrm>
            <a:off x="442912" y="3124200"/>
            <a:ext cx="3200400" cy="3195638"/>
          </a:xfrm>
          <a:prstGeom prst="rect">
            <a:avLst/>
          </a:prstGeom>
        </p:spPr>
      </p:pic>
      <p:pic>
        <p:nvPicPr>
          <p:cNvPr id="5" name="Picture 4"/>
          <p:cNvPicPr>
            <a:picLocks noChangeAspect="1"/>
          </p:cNvPicPr>
          <p:nvPr/>
        </p:nvPicPr>
        <p:blipFill>
          <a:blip r:embed="rId3"/>
          <a:stretch>
            <a:fillRect/>
          </a:stretch>
        </p:blipFill>
        <p:spPr>
          <a:xfrm>
            <a:off x="4176712" y="3276600"/>
            <a:ext cx="4700587" cy="2886901"/>
          </a:xfrm>
          <a:prstGeom prst="rect">
            <a:avLst/>
          </a:prstGeom>
        </p:spPr>
      </p:pic>
      <p:pic>
        <p:nvPicPr>
          <p:cNvPr id="6" name="Picture 5"/>
          <p:cNvPicPr>
            <a:picLocks noChangeAspect="1"/>
          </p:cNvPicPr>
          <p:nvPr/>
        </p:nvPicPr>
        <p:blipFill>
          <a:blip r:embed="rId4"/>
          <a:stretch>
            <a:fillRect/>
          </a:stretch>
        </p:blipFill>
        <p:spPr>
          <a:xfrm>
            <a:off x="147498" y="1071562"/>
            <a:ext cx="8849004" cy="1879922"/>
          </a:xfrm>
          <a:prstGeom prst="rect">
            <a:avLst/>
          </a:prstGeom>
        </p:spPr>
      </p:pic>
      <p:sp>
        <p:nvSpPr>
          <p:cNvPr id="3" name="Rectangle 2"/>
          <p:cNvSpPr/>
          <p:nvPr/>
        </p:nvSpPr>
        <p:spPr>
          <a:xfrm>
            <a:off x="-152400" y="6443246"/>
            <a:ext cx="9529902" cy="338554"/>
          </a:xfrm>
          <a:prstGeom prst="rect">
            <a:avLst/>
          </a:prstGeom>
        </p:spPr>
        <p:txBody>
          <a:bodyPr wrap="square">
            <a:spAutoFit/>
          </a:bodyPr>
          <a:lstStyle/>
          <a:p>
            <a:pPr algn="ctr"/>
            <a:r>
              <a:rPr lang="en-US" sz="1600" dirty="0" err="1"/>
              <a:t>Investr</a:t>
            </a:r>
            <a:r>
              <a:rPr lang="en-US" sz="1600" dirty="0"/>
              <a:t> package documentation: https://</a:t>
            </a:r>
            <a:r>
              <a:rPr lang="en-US" sz="1600" dirty="0" err="1"/>
              <a:t>cran.r-project.org</a:t>
            </a:r>
            <a:r>
              <a:rPr lang="en-US" sz="1600" dirty="0"/>
              <a:t>/web/packages/</a:t>
            </a:r>
            <a:r>
              <a:rPr lang="en-US" sz="1600" dirty="0" err="1"/>
              <a:t>investr</a:t>
            </a:r>
            <a:r>
              <a:rPr lang="en-US" sz="1600" dirty="0"/>
              <a:t>/</a:t>
            </a:r>
            <a:r>
              <a:rPr lang="en-US" sz="1600" dirty="0" err="1"/>
              <a:t>investr.pdf</a:t>
            </a:r>
            <a:endParaRPr lang="en-US" sz="1600" dirty="0"/>
          </a:p>
        </p:txBody>
      </p:sp>
    </p:spTree>
    <p:extLst>
      <p:ext uri="{BB962C8B-B14F-4D97-AF65-F5344CB8AC3E}">
        <p14:creationId xmlns:p14="http://schemas.microsoft.com/office/powerpoint/2010/main" val="273220477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a:t>Confidence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0588" y="1219200"/>
            <a:ext cx="48212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5181600"/>
            <a:ext cx="3743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Up Arrow 4"/>
          <p:cNvSpPr/>
          <p:nvPr/>
        </p:nvSpPr>
        <p:spPr>
          <a:xfrm>
            <a:off x="3733800" y="4816475"/>
            <a:ext cx="228600" cy="304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extBox 5"/>
          <p:cNvSpPr txBox="1">
            <a:spLocks noRot="1" noChangeAspect="1" noMove="1" noResize="1" noEditPoints="1" noAdjustHandles="1" noChangeArrowheads="1" noChangeShapeType="1" noTextEdit="1"/>
          </p:cNvSpPr>
          <p:nvPr/>
        </p:nvSpPr>
        <p:spPr>
          <a:xfrm>
            <a:off x="1905000" y="6019800"/>
            <a:ext cx="5486400" cy="391582"/>
          </a:xfrm>
          <a:prstGeom prst="rect">
            <a:avLst/>
          </a:prstGeom>
          <a:blipFill rotWithShape="1">
            <a:blip r:embed="rId4"/>
            <a:stretch>
              <a:fillRect t="-7813" b="-17188"/>
            </a:stretch>
          </a:blipFill>
        </p:spPr>
        <p:txBody>
          <a:bodyPr/>
          <a:lstStyle/>
          <a:p>
            <a:pPr>
              <a:defRPr/>
            </a:pPr>
            <a:r>
              <a:rPr lang="en-US">
                <a:noFill/>
                <a:ea typeface="MS PGothic" pitchFamily="34" charset="-128"/>
              </a:rPr>
              <a:t> </a:t>
            </a:r>
          </a:p>
        </p:txBody>
      </p:sp>
      <p:sp>
        <p:nvSpPr>
          <p:cNvPr id="2" name="TextBox 1"/>
          <p:cNvSpPr txBox="1"/>
          <p:nvPr/>
        </p:nvSpPr>
        <p:spPr>
          <a:xfrm>
            <a:off x="6553200" y="5095875"/>
            <a:ext cx="2395537" cy="646331"/>
          </a:xfrm>
          <a:prstGeom prst="rect">
            <a:avLst/>
          </a:prstGeom>
          <a:noFill/>
        </p:spPr>
        <p:txBody>
          <a:bodyPr wrap="square" rtlCol="0">
            <a:spAutoFit/>
          </a:bodyPr>
          <a:lstStyle/>
          <a:p>
            <a:r>
              <a:rPr lang="en-US" dirty="0"/>
              <a:t>Typo in book; should read </a:t>
            </a:r>
            <a:r>
              <a:rPr lang="en-US" dirty="0" err="1"/>
              <a:t>df</a:t>
            </a:r>
            <a:r>
              <a:rPr lang="en-US" dirty="0"/>
              <a:t> = n-2.</a:t>
            </a:r>
          </a:p>
        </p:txBody>
      </p:sp>
      <mc:AlternateContent xmlns:mc="http://schemas.openxmlformats.org/markup-compatibility/2006" xmlns:a14="http://schemas.microsoft.com/office/drawing/2010/main">
        <mc:Choice Requires="a14">
          <p:sp>
            <p:nvSpPr>
              <p:cNvPr id="7" name="TextBox 6"/>
              <p:cNvSpPr txBox="1"/>
              <p:nvPr/>
            </p:nvSpPr>
            <p:spPr>
              <a:xfrm>
                <a:off x="6981825" y="2362200"/>
                <a:ext cx="2162175" cy="1269386"/>
              </a:xfrm>
              <a:prstGeom prst="rect">
                <a:avLst/>
              </a:prstGeom>
              <a:noFill/>
            </p:spPr>
            <p:txBody>
              <a:bodyPr wrap="square" rtlCol="0">
                <a:spAutoFit/>
              </a:bodyPr>
              <a:lstStyle/>
              <a:p>
                <a:r>
                  <a:rPr lang="en-US" dirty="0"/>
                  <a:t>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a:t>
                </a:r>
              </a:p>
              <a:p>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d>
                          </m:e>
                          <m:sup>
                            <m:r>
                              <a:rPr lang="en-US" b="0" i="1" smtClean="0">
                                <a:latin typeface="Cambria Math" panose="02040503050406030204" pitchFamily="18" charset="0"/>
                              </a:rPr>
                              <m:t>2</m:t>
                            </m:r>
                          </m:sup>
                        </m:sSup>
                      </m:num>
                      <m:den>
                        <m:d>
                          <m:dPr>
                            <m:ctrlPr>
                              <a:rPr lang="en-US"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𝑋</m:t>
                                </m:r>
                              </m:sub>
                            </m:sSub>
                          </m:e>
                          <m:sup>
                            <m:r>
                              <a:rPr lang="en-US" b="0" i="1" smtClean="0">
                                <a:latin typeface="Cambria Math" panose="02040503050406030204" pitchFamily="18" charset="0"/>
                              </a:rPr>
                              <m:t>2</m:t>
                            </m:r>
                          </m:sup>
                        </m:sSup>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so</a:t>
                </a:r>
              </a:p>
              <a:p>
                <a14:m>
                  <m:oMath xmlns:m="http://schemas.openxmlformats.org/officeDocument/2006/math">
                    <m:r>
                      <a:rPr lang="en-US" i="1" dirty="0" smtClean="0">
                        <a:latin typeface="Cambria Math" panose="02040503050406030204" pitchFamily="18" charset="0"/>
                      </a:rPr>
                      <m:t>𝑆𝐸</m:t>
                    </m:r>
                    <m:d>
                      <m:dPr>
                        <m:begChr m:val="["/>
                        <m:endChr m:val="]"/>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ea typeface="Cambria Math" panose="02040503050406030204" pitchFamily="18" charset="0"/>
                              </a:rPr>
                              <m:t>𝜇</m:t>
                            </m:r>
                          </m:e>
                        </m:acc>
                        <m:d>
                          <m:dPr>
                            <m:begChr m:val="{"/>
                            <m:endChr m:val="}"/>
                            <m:ctrlPr>
                              <a:rPr lang="en-US" i="1" dirty="0">
                                <a:latin typeface="Cambria Math" panose="02040503050406030204" pitchFamily="18" charset="0"/>
                              </a:rPr>
                            </m:ctrlPr>
                          </m:dPr>
                          <m:e>
                            <m:r>
                              <a:rPr lang="en-US" b="0" i="1" dirty="0" smtClean="0">
                                <a:latin typeface="Cambria Math" panose="02040503050406030204" pitchFamily="18" charset="0"/>
                              </a:rPr>
                              <m:t>𝑌</m:t>
                            </m:r>
                          </m:e>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0</m:t>
                                </m:r>
                              </m:sub>
                            </m:sSub>
                          </m:e>
                        </m:d>
                      </m:e>
                    </m:d>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acc>
                          <m:accPr>
                            <m:chr m:val="̂"/>
                            <m:ctrlPr>
                              <a:rPr lang="en-US" i="1" dirty="0" smtClean="0">
                                <a:latin typeface="Cambria Math" panose="02040503050406030204" pitchFamily="18" charset="0"/>
                                <a:ea typeface="Cambria Math" panose="02040503050406030204" pitchFamily="18" charset="0"/>
                              </a:rPr>
                            </m:ctrlPr>
                          </m:accPr>
                          <m:e>
                            <m:r>
                              <a:rPr lang="en-US" i="1" dirty="0" smtClean="0">
                                <a:latin typeface="Cambria Math" panose="02040503050406030204" pitchFamily="18" charset="0"/>
                                <a:ea typeface="Cambria Math" panose="02040503050406030204" pitchFamily="18" charset="0"/>
                              </a:rPr>
                              <m:t>𝜎</m:t>
                            </m:r>
                          </m:e>
                        </m:acc>
                      </m:num>
                      <m:den>
                        <m:rad>
                          <m:radPr>
                            <m:degHide m:val="on"/>
                            <m:ctrlPr>
                              <a:rPr lang="en-US" i="1" dirty="0" smtClean="0">
                                <a:latin typeface="Cambria Math" panose="02040503050406030204" pitchFamily="18" charset="0"/>
                                <a:ea typeface="Cambria Math" panose="02040503050406030204" pitchFamily="18" charset="0"/>
                              </a:rPr>
                            </m:ctrlPr>
                          </m:radPr>
                          <m:deg/>
                          <m:e>
                            <m:r>
                              <a:rPr lang="en-US" b="0" i="1" dirty="0" smtClean="0">
                                <a:latin typeface="Cambria Math" panose="02040503050406030204" pitchFamily="18" charset="0"/>
                                <a:ea typeface="Cambria Math" panose="02040503050406030204" pitchFamily="18" charset="0"/>
                              </a:rPr>
                              <m:t>𝑛</m:t>
                            </m:r>
                          </m:e>
                        </m:rad>
                      </m:den>
                    </m:f>
                  </m:oMath>
                </a14:m>
                <a:r>
                  <a:rPr lang="en-US" dirty="0"/>
                  <a:t>.</a:t>
                </a:r>
              </a:p>
            </p:txBody>
          </p:sp>
        </mc:Choice>
        <mc:Fallback xmlns="">
          <p:sp>
            <p:nvSpPr>
              <p:cNvPr id="7" name="TextBox 6"/>
              <p:cNvSpPr txBox="1">
                <a:spLocks noRot="1" noChangeAspect="1" noMove="1" noResize="1" noEditPoints="1" noAdjustHandles="1" noChangeArrowheads="1" noChangeShapeType="1" noTextEdit="1"/>
              </p:cNvSpPr>
              <p:nvPr/>
            </p:nvSpPr>
            <p:spPr>
              <a:xfrm>
                <a:off x="6981825" y="2362200"/>
                <a:ext cx="2162175" cy="1269386"/>
              </a:xfrm>
              <a:prstGeom prst="rect">
                <a:avLst/>
              </a:prstGeom>
              <a:blipFill rotWithShape="0">
                <a:blip r:embed="rId5"/>
                <a:stretch>
                  <a:fillRect l="-2254" t="-2885"/>
                </a:stretch>
              </a:blipFill>
            </p:spPr>
            <p:txBody>
              <a:bodyPr/>
              <a:lstStyle/>
              <a:p>
                <a:r>
                  <a:rPr lang="en-US">
                    <a:noFill/>
                  </a:rPr>
                  <a:t> </a:t>
                </a:r>
              </a:p>
            </p:txBody>
          </p:sp>
        </mc:Fallback>
      </mc:AlternateContent>
      <p:grpSp>
        <p:nvGrpSpPr>
          <p:cNvPr id="11" name="Group 10"/>
          <p:cNvGrpSpPr/>
          <p:nvPr/>
        </p:nvGrpSpPr>
        <p:grpSpPr>
          <a:xfrm>
            <a:off x="4572001" y="4953000"/>
            <a:ext cx="1066799" cy="847725"/>
            <a:chOff x="4572001" y="4953000"/>
            <a:chExt cx="1066799" cy="847725"/>
          </a:xfrm>
        </p:grpSpPr>
        <p:cxnSp>
          <p:nvCxnSpPr>
            <p:cNvPr id="9" name="Straight Arrow Connector 8"/>
            <p:cNvCxnSpPr>
              <a:stCxn id="49154" idx="2"/>
            </p:cNvCxnSpPr>
            <p:nvPr/>
          </p:nvCxnSpPr>
          <p:spPr>
            <a:xfrm flipV="1">
              <a:off x="4572001" y="5181600"/>
              <a:ext cx="761999" cy="6191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57800" y="4953000"/>
              <a:ext cx="381000" cy="369332"/>
            </a:xfrm>
            <a:prstGeom prst="rect">
              <a:avLst/>
            </a:prstGeom>
            <a:noFill/>
          </p:spPr>
          <p:txBody>
            <a:bodyPr wrap="square" rtlCol="0">
              <a:spAutoFit/>
            </a:bodyPr>
            <a:lstStyle/>
            <a:p>
              <a:r>
                <a:rPr lang="en-US" dirty="0">
                  <a:solidFill>
                    <a:srgbClr val="FF0000"/>
                  </a:solidFill>
                </a:rPr>
                <a:t>0</a:t>
              </a:r>
            </a:p>
          </p:txBody>
        </p:sp>
      </p:grpSp>
    </p:spTree>
    <p:extLst>
      <p:ext uri="{BB962C8B-B14F-4D97-AF65-F5344CB8AC3E}">
        <p14:creationId xmlns:p14="http://schemas.microsoft.com/office/powerpoint/2010/main" val="1983452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533400" y="228600"/>
            <a:ext cx="8229600" cy="533400"/>
          </a:xfrm>
        </p:spPr>
        <p:txBody>
          <a:bodyPr>
            <a:normAutofit fontScale="90000"/>
          </a:bodyPr>
          <a:lstStyle/>
          <a:p>
            <a:r>
              <a:rPr lang="en-US" altLang="en-US"/>
              <a:t>Confidence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048434"/>
            <a:ext cx="374332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nvGraphicFramePr>
        <p:xfrm>
          <a:off x="4343400" y="19812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46.9740057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-163.370303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152.531096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165.70563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38.9170078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52.2482405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332.682116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7" name="Chart 6"/>
          <p:cNvGraphicFramePr>
            <a:graphicFrameLocks/>
          </p:cNvGraphicFramePr>
          <p:nvPr/>
        </p:nvGraphicFramePr>
        <p:xfrm>
          <a:off x="1828800" y="4114800"/>
          <a:ext cx="5749040" cy="248126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8086725" y="1021228"/>
            <a:ext cx="1143000" cy="646331"/>
          </a:xfrm>
          <a:prstGeom prst="rect">
            <a:avLst/>
          </a:prstGeom>
          <a:noFill/>
        </p:spPr>
        <p:txBody>
          <a:bodyPr wrap="square" rtlCol="0">
            <a:spAutoFit/>
          </a:bodyPr>
          <a:lstStyle/>
          <a:p>
            <a:r>
              <a:rPr lang="en-US" sz="1200" dirty="0"/>
              <a:t>Typo in book; should read </a:t>
            </a:r>
            <a:r>
              <a:rPr lang="en-US" sz="1200" dirty="0" err="1"/>
              <a:t>df</a:t>
            </a:r>
            <a:r>
              <a:rPr lang="en-US" sz="1200" dirty="0"/>
              <a:t> = n-2.</a:t>
            </a:r>
          </a:p>
        </p:txBody>
      </p:sp>
    </p:spTree>
    <p:extLst>
      <p:ext uri="{BB962C8B-B14F-4D97-AF65-F5344CB8AC3E}">
        <p14:creationId xmlns:p14="http://schemas.microsoft.com/office/powerpoint/2010/main" val="3299851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1"/>
          <p:cNvSpPr>
            <a:spLocks noGrp="1"/>
          </p:cNvSpPr>
          <p:nvPr>
            <p:ph type="title"/>
          </p:nvPr>
        </p:nvSpPr>
        <p:spPr>
          <a:xfrm>
            <a:off x="533400" y="228600"/>
            <a:ext cx="8229600" cy="533400"/>
          </a:xfrm>
        </p:spPr>
        <p:txBody>
          <a:bodyPr>
            <a:normAutofit fontScale="90000"/>
          </a:bodyPr>
          <a:lstStyle/>
          <a:p>
            <a:r>
              <a:rPr lang="en-US" altLang="en-US"/>
              <a:t>Confidence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968" y="1098125"/>
            <a:ext cx="41449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nvGraphicFramePr>
        <p:xfrm>
          <a:off x="4343400" y="19812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46.9740057</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-163.370303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61.542928</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152.531096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38.9170078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52.282405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332.682116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3" name="TextBox 2"/>
          <p:cNvSpPr txBox="1">
            <a:spLocks noChangeArrowheads="1"/>
          </p:cNvSpPr>
          <p:nvPr/>
        </p:nvSpPr>
        <p:spPr bwMode="auto">
          <a:xfrm>
            <a:off x="914400" y="4191000"/>
            <a:ext cx="740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dirty="0"/>
              <a:t>We are 95% confident that the mean gross when the budget is $95 million is between $83 and $247 million.  </a:t>
            </a:r>
          </a:p>
        </p:txBody>
      </p:sp>
      <p:sp>
        <p:nvSpPr>
          <p:cNvPr id="8" name="Rectangle 7"/>
          <p:cNvSpPr/>
          <p:nvPr/>
        </p:nvSpPr>
        <p:spPr>
          <a:xfrm>
            <a:off x="4724400" y="28194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4114800" y="4286250"/>
            <a:ext cx="6238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Box 9"/>
          <p:cNvSpPr txBox="1">
            <a:spLocks noChangeArrowheads="1"/>
          </p:cNvSpPr>
          <p:nvPr/>
        </p:nvSpPr>
        <p:spPr bwMode="auto">
          <a:xfrm>
            <a:off x="914400" y="5181600"/>
            <a:ext cx="740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t>We are 95% confident that the mean gross when the budget is $185 million is between $303 and $654 million.  </a:t>
            </a:r>
          </a:p>
        </p:txBody>
      </p:sp>
      <p:sp>
        <p:nvSpPr>
          <p:cNvPr id="11" name="Rectangle 10"/>
          <p:cNvSpPr/>
          <p:nvPr/>
        </p:nvSpPr>
        <p:spPr>
          <a:xfrm>
            <a:off x="4114800" y="5268913"/>
            <a:ext cx="6238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4768850" y="35052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TextBox 12"/>
          <p:cNvSpPr txBox="1"/>
          <p:nvPr/>
        </p:nvSpPr>
        <p:spPr>
          <a:xfrm>
            <a:off x="8305800" y="933193"/>
            <a:ext cx="838200" cy="1015663"/>
          </a:xfrm>
          <a:prstGeom prst="rect">
            <a:avLst/>
          </a:prstGeom>
          <a:noFill/>
        </p:spPr>
        <p:txBody>
          <a:bodyPr wrap="square" rtlCol="0">
            <a:spAutoFit/>
          </a:bodyPr>
          <a:lstStyle/>
          <a:p>
            <a:r>
              <a:rPr lang="en-US" sz="1200" dirty="0"/>
              <a:t>Typo in book; should read </a:t>
            </a:r>
            <a:r>
              <a:rPr lang="en-US" sz="1200" dirty="0" err="1"/>
              <a:t>df</a:t>
            </a:r>
            <a:r>
              <a:rPr lang="en-US" sz="1200" dirty="0"/>
              <a:t> = n-2.</a:t>
            </a:r>
          </a:p>
        </p:txBody>
      </p:sp>
    </p:spTree>
    <p:extLst>
      <p:ext uri="{BB962C8B-B14F-4D97-AF65-F5344CB8AC3E}">
        <p14:creationId xmlns:p14="http://schemas.microsoft.com/office/powerpoint/2010/main" val="1111526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p:bldP spid="11" grpId="0" animBg="1"/>
      <p:bldP spid="12" grpId="0" animBg="1"/>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533400" y="76200"/>
            <a:ext cx="8229600" cy="533400"/>
          </a:xfrm>
        </p:spPr>
        <p:txBody>
          <a:bodyPr>
            <a:normAutofit fontScale="90000"/>
          </a:bodyPr>
          <a:lstStyle/>
          <a:p>
            <a:r>
              <a:rPr lang="en-US" altLang="en-US" sz="3600" dirty="0"/>
              <a:t>Confidence Intervals: SAS Proc </a:t>
            </a:r>
            <a:r>
              <a:rPr lang="en-US" altLang="en-US" sz="3600" dirty="0" err="1"/>
              <a:t>glm</a:t>
            </a:r>
            <a:r>
              <a:rPr lang="en-US" altLang="en-US" sz="3600"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360" y="1295400"/>
            <a:ext cx="381594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1449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nvPr>
        </p:nvGraphicFramePr>
        <p:xfrm>
          <a:off x="4343400" y="21336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46.9740057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-163.370303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152.531096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38.9170078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52.282405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332.682116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12" name="Rectangle 11"/>
          <p:cNvSpPr/>
          <p:nvPr/>
        </p:nvSpPr>
        <p:spPr>
          <a:xfrm>
            <a:off x="4768850" y="38100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267200"/>
            <a:ext cx="6210300"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3810000" y="5791200"/>
            <a:ext cx="516255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13"/>
          <p:cNvPicPr>
            <a:picLocks noChangeAspect="1" noChangeArrowheads="1"/>
          </p:cNvPicPr>
          <p:nvPr/>
        </p:nvPicPr>
        <p:blipFill rotWithShape="1">
          <a:blip r:embed="rId5">
            <a:extLst>
              <a:ext uri="{28A0092B-C50C-407E-A947-70E740481C1C}">
                <a14:useLocalDpi xmlns:a14="http://schemas.microsoft.com/office/drawing/2010/main" val="0"/>
              </a:ext>
            </a:extLst>
          </a:blip>
          <a:srcRect t="50000"/>
          <a:stretch/>
        </p:blipFill>
        <p:spPr bwMode="auto">
          <a:xfrm>
            <a:off x="1371600" y="609600"/>
            <a:ext cx="6099175" cy="5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5413375" y="591819"/>
            <a:ext cx="454025" cy="561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8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3" y="5350115"/>
            <a:ext cx="2701494" cy="402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8370660" y="1003637"/>
            <a:ext cx="838200" cy="1015663"/>
          </a:xfrm>
          <a:prstGeom prst="rect">
            <a:avLst/>
          </a:prstGeom>
          <a:noFill/>
        </p:spPr>
        <p:txBody>
          <a:bodyPr wrap="square" rtlCol="0">
            <a:spAutoFit/>
          </a:bodyPr>
          <a:lstStyle/>
          <a:p>
            <a:r>
              <a:rPr lang="en-US" sz="1200" dirty="0"/>
              <a:t>Typo in book; should read </a:t>
            </a:r>
            <a:r>
              <a:rPr lang="en-US" sz="1200" dirty="0" err="1"/>
              <a:t>df</a:t>
            </a:r>
            <a:r>
              <a:rPr lang="en-US" sz="1200" dirty="0"/>
              <a:t> = n-2.</a:t>
            </a:r>
          </a:p>
        </p:txBody>
      </p:sp>
      <p:sp>
        <p:nvSpPr>
          <p:cNvPr id="3" name="TextBox 2"/>
          <p:cNvSpPr txBox="1"/>
          <p:nvPr/>
        </p:nvSpPr>
        <p:spPr>
          <a:xfrm>
            <a:off x="20853" y="4495800"/>
            <a:ext cx="2701494" cy="646331"/>
          </a:xfrm>
          <a:prstGeom prst="rect">
            <a:avLst/>
          </a:prstGeom>
          <a:noFill/>
        </p:spPr>
        <p:txBody>
          <a:bodyPr wrap="square" rtlCol="0">
            <a:spAutoFit/>
          </a:bodyPr>
          <a:lstStyle/>
          <a:p>
            <a:r>
              <a:rPr lang="en-US" dirty="0"/>
              <a:t>Must match up x-value with observed value.</a:t>
            </a:r>
          </a:p>
        </p:txBody>
      </p:sp>
      <p:sp>
        <p:nvSpPr>
          <p:cNvPr id="2" name="Oval 1">
            <a:extLst>
              <a:ext uri="{FF2B5EF4-FFF2-40B4-BE49-F238E27FC236}">
                <a16:creationId xmlns:a16="http://schemas.microsoft.com/office/drawing/2014/main" id="{7E8C897B-090C-42FA-9EE1-A07C0F837256}"/>
              </a:ext>
            </a:extLst>
          </p:cNvPr>
          <p:cNvSpPr/>
          <p:nvPr/>
        </p:nvSpPr>
        <p:spPr>
          <a:xfrm>
            <a:off x="2362200" y="5410200"/>
            <a:ext cx="457200" cy="3429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67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3" grpId="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533400" y="76200"/>
            <a:ext cx="8229600" cy="533400"/>
          </a:xfrm>
        </p:spPr>
        <p:txBody>
          <a:bodyPr>
            <a:normAutofit fontScale="90000"/>
          </a:bodyPr>
          <a:lstStyle/>
          <a:p>
            <a:r>
              <a:rPr lang="en-US" altLang="en-US" sz="3600" dirty="0"/>
              <a:t>Confidence Intervals: SAS Proc </a:t>
            </a:r>
            <a:r>
              <a:rPr lang="en-US" altLang="en-US" sz="3600" dirty="0" err="1"/>
              <a:t>reg</a:t>
            </a:r>
            <a:endParaRPr lang="en-US" alt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360" y="1295400"/>
            <a:ext cx="381594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1449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nvPr>
        </p:nvGraphicFramePr>
        <p:xfrm>
          <a:off x="4343400" y="21336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46.9740057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-163.370303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152.531096</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38.9170078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52.282405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332.682116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12" name="Rectangle 11"/>
          <p:cNvSpPr/>
          <p:nvPr/>
        </p:nvSpPr>
        <p:spPr>
          <a:xfrm>
            <a:off x="4768850" y="38100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13"/>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a:stretch/>
        </p:blipFill>
        <p:spPr bwMode="auto">
          <a:xfrm>
            <a:off x="1371600" y="609600"/>
            <a:ext cx="6099175" cy="5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p:nvSpPr>
        <p:spPr>
          <a:xfrm>
            <a:off x="5413375" y="591819"/>
            <a:ext cx="454025" cy="561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78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87" y="4132672"/>
            <a:ext cx="4524693" cy="2487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4800600" y="5811520"/>
            <a:ext cx="409575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78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953000"/>
            <a:ext cx="3387789" cy="652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8370660" y="1003637"/>
            <a:ext cx="838200" cy="1015663"/>
          </a:xfrm>
          <a:prstGeom prst="rect">
            <a:avLst/>
          </a:prstGeom>
          <a:noFill/>
        </p:spPr>
        <p:txBody>
          <a:bodyPr wrap="square" rtlCol="0">
            <a:spAutoFit/>
          </a:bodyPr>
          <a:lstStyle/>
          <a:p>
            <a:r>
              <a:rPr lang="en-US" sz="1200" dirty="0"/>
              <a:t>Typo in book; should read </a:t>
            </a:r>
            <a:r>
              <a:rPr lang="en-US" sz="1200" dirty="0" err="1"/>
              <a:t>df</a:t>
            </a:r>
            <a:r>
              <a:rPr lang="en-US" sz="1200" dirty="0"/>
              <a:t> = n-2.</a:t>
            </a:r>
          </a:p>
        </p:txBody>
      </p:sp>
      <p:sp>
        <p:nvSpPr>
          <p:cNvPr id="17" name="TextBox 16"/>
          <p:cNvSpPr txBox="1"/>
          <p:nvPr/>
        </p:nvSpPr>
        <p:spPr>
          <a:xfrm>
            <a:off x="493005" y="4333081"/>
            <a:ext cx="2701494" cy="646331"/>
          </a:xfrm>
          <a:prstGeom prst="rect">
            <a:avLst/>
          </a:prstGeom>
          <a:noFill/>
        </p:spPr>
        <p:txBody>
          <a:bodyPr wrap="square" rtlCol="0">
            <a:spAutoFit/>
          </a:bodyPr>
          <a:lstStyle/>
          <a:p>
            <a:r>
              <a:rPr lang="en-US" dirty="0"/>
              <a:t>Must match up x-value with observed value.</a:t>
            </a:r>
          </a:p>
        </p:txBody>
      </p:sp>
      <p:sp>
        <p:nvSpPr>
          <p:cNvPr id="19" name="Oval 18">
            <a:extLst>
              <a:ext uri="{FF2B5EF4-FFF2-40B4-BE49-F238E27FC236}">
                <a16:creationId xmlns:a16="http://schemas.microsoft.com/office/drawing/2014/main" id="{25A4AD67-A32A-4040-970F-B5048A116E28}"/>
              </a:ext>
            </a:extLst>
          </p:cNvPr>
          <p:cNvSpPr/>
          <p:nvPr/>
        </p:nvSpPr>
        <p:spPr>
          <a:xfrm>
            <a:off x="3194499" y="5069681"/>
            <a:ext cx="832299" cy="4191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71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7"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76200" y="0"/>
            <a:ext cx="9067800" cy="533400"/>
          </a:xfrm>
        </p:spPr>
        <p:txBody>
          <a:bodyPr>
            <a:normAutofit fontScale="90000"/>
          </a:bodyPr>
          <a:lstStyle/>
          <a:p>
            <a:r>
              <a:rPr lang="en-US" altLang="en-US" sz="3600" dirty="0"/>
              <a:t>Confidence Intervals when X is not in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002" y="589855"/>
            <a:ext cx="41449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nvPr>
        </p:nvGraphicFramePr>
        <p:xfrm>
          <a:off x="4343400" y="12954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46.9740057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-163.370303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152.531096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38.9170078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52.282405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332.682116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8" name="Rectangle 7"/>
          <p:cNvSpPr/>
          <p:nvPr/>
        </p:nvSpPr>
        <p:spPr>
          <a:xfrm>
            <a:off x="4724400" y="21336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9575" y="3276600"/>
            <a:ext cx="4695825"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3040656" y="6094531"/>
            <a:ext cx="6095999" cy="646331"/>
            <a:chOff x="3040656" y="6094531"/>
            <a:chExt cx="6095999" cy="646331"/>
          </a:xfrm>
        </p:grpSpPr>
        <p:sp>
          <p:nvSpPr>
            <p:cNvPr id="3" name="TextBox 2"/>
            <p:cNvSpPr txBox="1">
              <a:spLocks noChangeArrowheads="1"/>
            </p:cNvSpPr>
            <p:nvPr/>
          </p:nvSpPr>
          <p:spPr bwMode="auto">
            <a:xfrm>
              <a:off x="3040656" y="6094531"/>
              <a:ext cx="60959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dirty="0"/>
                <a:t>We are 95% confident that the mean gross when the budget is $95 million is between $83.5 and $247.9 million.  </a:t>
              </a:r>
            </a:p>
          </p:txBody>
        </p:sp>
        <p:sp>
          <p:nvSpPr>
            <p:cNvPr id="9" name="Rectangle 8"/>
            <p:cNvSpPr/>
            <p:nvPr/>
          </p:nvSpPr>
          <p:spPr>
            <a:xfrm>
              <a:off x="6276181" y="6170047"/>
              <a:ext cx="6238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2" name="Rectangle 11"/>
          <p:cNvSpPr/>
          <p:nvPr/>
        </p:nvSpPr>
        <p:spPr>
          <a:xfrm>
            <a:off x="4572000" y="5811520"/>
            <a:ext cx="430783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9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432" y="3571301"/>
            <a:ext cx="2057400" cy="202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32" y="5922397"/>
            <a:ext cx="26003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8413750" y="452015"/>
            <a:ext cx="838200" cy="1015663"/>
          </a:xfrm>
          <a:prstGeom prst="rect">
            <a:avLst/>
          </a:prstGeom>
          <a:noFill/>
        </p:spPr>
        <p:txBody>
          <a:bodyPr wrap="square" rtlCol="0">
            <a:spAutoFit/>
          </a:bodyPr>
          <a:lstStyle/>
          <a:p>
            <a:r>
              <a:rPr lang="en-US" sz="1200" dirty="0"/>
              <a:t>Typo in book; should read </a:t>
            </a:r>
            <a:r>
              <a:rPr lang="en-US" sz="1200" dirty="0" err="1"/>
              <a:t>df</a:t>
            </a:r>
            <a:r>
              <a:rPr lang="en-US" sz="1200" dirty="0"/>
              <a:t> = n-2.</a:t>
            </a:r>
          </a:p>
        </p:txBody>
      </p:sp>
      <p:sp>
        <p:nvSpPr>
          <p:cNvPr id="15" name="Rectangle 14"/>
          <p:cNvSpPr/>
          <p:nvPr/>
        </p:nvSpPr>
        <p:spPr>
          <a:xfrm>
            <a:off x="182913" y="5181600"/>
            <a:ext cx="960088" cy="267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099502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fade">
                                      <p:cBhvr>
                                        <p:cTn id="7" dur="500"/>
                                        <p:tgtEl>
                                          <p:spTgt spid="409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0965"/>
                                        </p:tgtEl>
                                        <p:attrNameLst>
                                          <p:attrName>style.visibility</p:attrName>
                                        </p:attrNameLst>
                                      </p:cBhvr>
                                      <p:to>
                                        <p:strVal val="visible"/>
                                      </p:to>
                                    </p:set>
                                    <p:animEffect transition="in" filter="fade">
                                      <p:cBhvr>
                                        <p:cTn id="13" dur="500"/>
                                        <p:tgtEl>
                                          <p:spTgt spid="409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962"/>
                                        </p:tgtEl>
                                        <p:attrNameLst>
                                          <p:attrName>style.visibility</p:attrName>
                                        </p:attrNameLst>
                                      </p:cBhvr>
                                      <p:to>
                                        <p:strVal val="visible"/>
                                      </p:to>
                                    </p:set>
                                    <p:animEffect transition="in" filter="fade">
                                      <p:cBhvr>
                                        <p:cTn id="18" dur="500"/>
                                        <p:tgtEl>
                                          <p:spTgt spid="409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R</a:t>
            </a:r>
          </a:p>
        </p:txBody>
      </p:sp>
      <p:pic>
        <p:nvPicPr>
          <p:cNvPr id="4" name="Picture 3"/>
          <p:cNvPicPr>
            <a:picLocks noChangeAspect="1"/>
          </p:cNvPicPr>
          <p:nvPr/>
        </p:nvPicPr>
        <p:blipFill rotWithShape="1">
          <a:blip r:embed="rId2"/>
          <a:srcRect t="1" b="85562"/>
          <a:stretch/>
        </p:blipFill>
        <p:spPr>
          <a:xfrm>
            <a:off x="112279" y="2971800"/>
            <a:ext cx="8919442" cy="211205"/>
          </a:xfrm>
          <a:prstGeom prst="rect">
            <a:avLst/>
          </a:prstGeom>
        </p:spPr>
      </p:pic>
      <p:pic>
        <p:nvPicPr>
          <p:cNvPr id="5" name="Picture 4"/>
          <p:cNvPicPr>
            <a:picLocks noChangeAspect="1"/>
          </p:cNvPicPr>
          <p:nvPr/>
        </p:nvPicPr>
        <p:blipFill rotWithShape="1">
          <a:blip r:embed="rId2"/>
          <a:srcRect t="9625" r="70796"/>
          <a:stretch/>
        </p:blipFill>
        <p:spPr>
          <a:xfrm>
            <a:off x="2590800" y="3505200"/>
            <a:ext cx="3962400" cy="2011075"/>
          </a:xfrm>
          <a:prstGeom prst="rect">
            <a:avLst/>
          </a:prstGeom>
        </p:spPr>
      </p:pic>
      <p:sp>
        <p:nvSpPr>
          <p:cNvPr id="6" name="Oval 5">
            <a:extLst>
              <a:ext uri="{FF2B5EF4-FFF2-40B4-BE49-F238E27FC236}">
                <a16:creationId xmlns:a16="http://schemas.microsoft.com/office/drawing/2014/main" id="{D1BBDC1E-B24A-4138-92C5-8816131A9743}"/>
              </a:ext>
            </a:extLst>
          </p:cNvPr>
          <p:cNvSpPr/>
          <p:nvPr/>
        </p:nvSpPr>
        <p:spPr>
          <a:xfrm>
            <a:off x="5257800" y="2903847"/>
            <a:ext cx="1143000" cy="3429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0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P-value 0.0054&lt;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Step 5: Key!  The sample mean we found is very unusual under the assumption that the group means are equal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mn-cs"/>
                      </a:rPr>
                      <m:t>µ</m:t>
                    </m:r>
                    <m:r>
                      <a:rPr kumimoji="0" lang="en-US"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a:ea typeface="+mn-ea"/>
                        <a:cs typeface="+mn-cs"/>
                      </a:rPr>
                      <m:t>µ</m:t>
                    </m:r>
                    <m:r>
                      <a:rPr kumimoji="0" lang="en-US" sz="24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  So we Reject this assumption.  That is, we REJECT Ho.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8" y="1372216"/>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8" y="1372216"/>
                <a:ext cx="1553952" cy="639983"/>
              </a:xfrm>
              <a:prstGeom prst="rect">
                <a:avLst/>
              </a:prstGeom>
              <a:blipFill>
                <a:blip r:embed="rId3"/>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576398" y="2202347"/>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=2.93</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022"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533400" y="228600"/>
            <a:ext cx="8229600" cy="533400"/>
          </a:xfrm>
        </p:spPr>
        <p:txBody>
          <a:bodyPr>
            <a:normAutofit fontScale="90000"/>
          </a:bodyPr>
          <a:lstStyle/>
          <a:p>
            <a:r>
              <a:rPr lang="en-US" altLang="en-US"/>
              <a:t>Prediction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2650" y="957644"/>
            <a:ext cx="4273550" cy="324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5949950"/>
            <a:ext cx="4425950" cy="75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50" y="5187950"/>
            <a:ext cx="47815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0" y="4425950"/>
            <a:ext cx="5295900" cy="661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r="28928"/>
          <a:stretch>
            <a:fillRect/>
          </a:stretch>
        </p:blipFill>
        <p:spPr bwMode="auto">
          <a:xfrm>
            <a:off x="304800" y="5237163"/>
            <a:ext cx="2355850" cy="54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Up Arrow 7"/>
          <p:cNvSpPr/>
          <p:nvPr/>
        </p:nvSpPr>
        <p:spPr>
          <a:xfrm>
            <a:off x="5562600" y="4159250"/>
            <a:ext cx="228600" cy="304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p:cNvSpPr txBox="1"/>
          <p:nvPr/>
        </p:nvSpPr>
        <p:spPr>
          <a:xfrm>
            <a:off x="349250" y="938637"/>
            <a:ext cx="2127250" cy="923330"/>
          </a:xfrm>
          <a:prstGeom prst="rect">
            <a:avLst/>
          </a:prstGeom>
          <a:noFill/>
        </p:spPr>
        <p:txBody>
          <a:bodyPr wrap="square" rtlCol="0">
            <a:spAutoFit/>
          </a:bodyPr>
          <a:lstStyle/>
          <a:p>
            <a:r>
              <a:rPr lang="en-US" dirty="0"/>
              <a:t>Are the dotted lines parallel or bent?</a:t>
            </a:r>
          </a:p>
        </p:txBody>
      </p:sp>
      <p:pic>
        <p:nvPicPr>
          <p:cNvPr id="10" name="Picture 9"/>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rot="5400000">
            <a:off x="5348880" y="1918586"/>
            <a:ext cx="872295" cy="472133"/>
          </a:xfrm>
          <a:prstGeom prst="rect">
            <a:avLst/>
          </a:prstGeom>
        </p:spPr>
      </p:pic>
      <p:pic>
        <p:nvPicPr>
          <p:cNvPr id="11" name="Picture 10"/>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rot="5400000">
            <a:off x="5359478" y="2299586"/>
            <a:ext cx="872295" cy="472133"/>
          </a:xfrm>
          <a:prstGeom prst="rect">
            <a:avLst/>
          </a:prstGeom>
        </p:spPr>
      </p:pic>
      <p:pic>
        <p:nvPicPr>
          <p:cNvPr id="12" name="Picture 11"/>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a:off x="321327" y="2410083"/>
            <a:ext cx="1431273" cy="472133"/>
          </a:xfrm>
          <a:prstGeom prst="rect">
            <a:avLst/>
          </a:prstGeom>
        </p:spPr>
      </p:pic>
      <p:pic>
        <p:nvPicPr>
          <p:cNvPr id="14" name="Picture 13"/>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a:off x="1053515" y="2410082"/>
            <a:ext cx="1431273" cy="472133"/>
          </a:xfrm>
          <a:prstGeom prst="rect">
            <a:avLst/>
          </a:prstGeom>
        </p:spPr>
      </p:pic>
      <p:pic>
        <p:nvPicPr>
          <p:cNvPr id="15" name="Picture 14"/>
          <p:cNvPicPr>
            <a:picLocks noChangeAspect="1"/>
          </p:cNvPicPr>
          <p:nvPr/>
        </p:nvPicPr>
        <p:blipFill>
          <a:blip r:embed="rId7" cstate="print">
            <a:alphaModFix amt="50000"/>
            <a:extLst>
              <a:ext uri="{28A0092B-C50C-407E-A947-70E740481C1C}">
                <a14:useLocalDpi xmlns:a14="http://schemas.microsoft.com/office/drawing/2010/main" val="0"/>
              </a:ext>
            </a:extLst>
          </a:blip>
          <a:stretch>
            <a:fillRect/>
          </a:stretch>
        </p:blipFill>
        <p:spPr>
          <a:xfrm>
            <a:off x="1733643" y="2423467"/>
            <a:ext cx="1431273" cy="472133"/>
          </a:xfrm>
          <a:prstGeom prst="rect">
            <a:avLst/>
          </a:prstGeom>
        </p:spPr>
      </p:pic>
      <p:cxnSp>
        <p:nvCxnSpPr>
          <p:cNvPr id="5" name="Straight Connector 4"/>
          <p:cNvCxnSpPr/>
          <p:nvPr/>
        </p:nvCxnSpPr>
        <p:spPr>
          <a:xfrm>
            <a:off x="1044939" y="2878533"/>
            <a:ext cx="0" cy="2679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76500" y="2878533"/>
            <a:ext cx="0" cy="2679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340377" y="2889676"/>
                <a:ext cx="852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𝜇</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0</m:t>
                              </m:r>
                            </m:sub>
                          </m:sSub>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40377" y="2889676"/>
                <a:ext cx="852990" cy="276999"/>
              </a:xfrm>
              <a:prstGeom prst="rect">
                <a:avLst/>
              </a:prstGeom>
              <a:blipFill>
                <a:blip r:embed="rId8"/>
                <a:stretch>
                  <a:fillRect l="-5714" b="-26667"/>
                </a:stretch>
              </a:blipFill>
            </p:spPr>
            <p:txBody>
              <a:bodyPr/>
              <a:lstStyle/>
              <a:p>
                <a:r>
                  <a:rPr lang="en-US">
                    <a:noFill/>
                  </a:rPr>
                  <a:t> </a:t>
                </a:r>
              </a:p>
            </p:txBody>
          </p:sp>
        </mc:Fallback>
      </mc:AlternateContent>
      <p:cxnSp>
        <p:nvCxnSpPr>
          <p:cNvPr id="16" name="Straight Arrow Connector 15"/>
          <p:cNvCxnSpPr>
            <a:stCxn id="6" idx="3"/>
          </p:cNvCxnSpPr>
          <p:nvPr/>
        </p:nvCxnSpPr>
        <p:spPr>
          <a:xfrm flipV="1">
            <a:off x="2193367" y="3028175"/>
            <a:ext cx="283133" cy="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074890" y="3040858"/>
            <a:ext cx="284147" cy="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15502" y="3200400"/>
            <a:ext cx="2526148" cy="290899"/>
            <a:chOff x="515502" y="3200400"/>
            <a:chExt cx="2526148" cy="290899"/>
          </a:xfrm>
        </p:grpSpPr>
        <p:cxnSp>
          <p:nvCxnSpPr>
            <p:cNvPr id="18" name="Straight Connector 17"/>
            <p:cNvCxnSpPr/>
            <p:nvPr/>
          </p:nvCxnSpPr>
          <p:spPr>
            <a:xfrm>
              <a:off x="3041650" y="3200400"/>
              <a:ext cx="0" cy="2679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33400" y="3200400"/>
              <a:ext cx="0" cy="267902"/>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546751" y="3214300"/>
                  <a:ext cx="529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546751" y="3214300"/>
                  <a:ext cx="529247" cy="276999"/>
                </a:xfrm>
                <a:prstGeom prst="rect">
                  <a:avLst/>
                </a:prstGeom>
                <a:blipFill rotWithShape="0">
                  <a:blip r:embed="rId9"/>
                  <a:stretch>
                    <a:fillRect l="-9195" r="-2299" b="-34783"/>
                  </a:stretch>
                </a:blipFill>
              </p:spPr>
              <p:txBody>
                <a:bodyPr/>
                <a:lstStyle/>
                <a:p>
                  <a:r>
                    <a:rPr lang="en-US">
                      <a:noFill/>
                    </a:rPr>
                    <a:t> </a:t>
                  </a:r>
                </a:p>
              </p:txBody>
            </p:sp>
          </mc:Fallback>
        </mc:AlternateContent>
        <p:cxnSp>
          <p:nvCxnSpPr>
            <p:cNvPr id="27" name="Straight Arrow Connector 26"/>
            <p:cNvCxnSpPr/>
            <p:nvPr/>
          </p:nvCxnSpPr>
          <p:spPr>
            <a:xfrm flipV="1">
              <a:off x="2110923" y="3352800"/>
              <a:ext cx="860877" cy="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515502" y="3352800"/>
              <a:ext cx="934385" cy="390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111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fade">
                                      <p:cBhvr>
                                        <p:cTn id="7" dur="500"/>
                                        <p:tgtEl>
                                          <p:spTgt spid="665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6562"/>
                                        </p:tgtEl>
                                        <p:attrNameLst>
                                          <p:attrName>style.visibility</p:attrName>
                                        </p:attrNameLst>
                                      </p:cBhvr>
                                      <p:to>
                                        <p:strVal val="visible"/>
                                      </p:to>
                                    </p:set>
                                    <p:animEffect transition="in" filter="fade">
                                      <p:cBhvr>
                                        <p:cTn id="15" dur="500"/>
                                        <p:tgtEl>
                                          <p:spTgt spid="6656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4514"/>
                                        </p:tgtEl>
                                        <p:attrNameLst>
                                          <p:attrName>style.visibility</p:attrName>
                                        </p:attrNameLst>
                                      </p:cBhvr>
                                      <p:to>
                                        <p:strVal val="visible"/>
                                      </p:to>
                                    </p:set>
                                    <p:animEffect transition="in" filter="fade">
                                      <p:cBhvr>
                                        <p:cTn id="25" dur="500"/>
                                        <p:tgtEl>
                                          <p:spTgt spid="645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 presetClass="exit" presetSubtype="0" fill="hold" nodeType="with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533400" y="76200"/>
            <a:ext cx="8229600" cy="533400"/>
          </a:xfrm>
        </p:spPr>
        <p:txBody>
          <a:bodyPr>
            <a:normAutofit fontScale="90000"/>
          </a:bodyPr>
          <a:lstStyle/>
          <a:p>
            <a:r>
              <a:rPr lang="en-US" altLang="en-US" sz="3600" dirty="0"/>
              <a:t>Prediction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837" y="12954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70015"/>
            <a:ext cx="3440113" cy="711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nvGraphicFramePr>
        <p:xfrm>
          <a:off x="4419600" y="2076450"/>
          <a:ext cx="4470400" cy="1714500"/>
        </p:xfrm>
        <a:graphic>
          <a:graphicData uri="http://schemas.openxmlformats.org/drawingml/2006/table">
            <a:tbl>
              <a:tblPr>
                <a:tableStyleId>{5C22544A-7EE6-4342-B048-85BDC9FD1C3A}</a:tableStyleId>
              </a:tblPr>
              <a:tblGrid>
                <a:gridCol w="747663">
                  <a:extLst>
                    <a:ext uri="{9D8B030D-6E8A-4147-A177-3AD203B41FA5}">
                      <a16:colId xmlns:a16="http://schemas.microsoft.com/office/drawing/2014/main" val="20000"/>
                    </a:ext>
                  </a:extLst>
                </a:gridCol>
                <a:gridCol w="794392">
                  <a:extLst>
                    <a:ext uri="{9D8B030D-6E8A-4147-A177-3AD203B41FA5}">
                      <a16:colId xmlns:a16="http://schemas.microsoft.com/office/drawing/2014/main" val="20001"/>
                    </a:ext>
                  </a:extLst>
                </a:gridCol>
                <a:gridCol w="934578">
                  <a:extLst>
                    <a:ext uri="{9D8B030D-6E8A-4147-A177-3AD203B41FA5}">
                      <a16:colId xmlns:a16="http://schemas.microsoft.com/office/drawing/2014/main" val="20002"/>
                    </a:ext>
                  </a:extLst>
                </a:gridCol>
                <a:gridCol w="934578">
                  <a:extLst>
                    <a:ext uri="{9D8B030D-6E8A-4147-A177-3AD203B41FA5}">
                      <a16:colId xmlns:a16="http://schemas.microsoft.com/office/drawing/2014/main" val="20003"/>
                    </a:ext>
                  </a:extLst>
                </a:gridCol>
                <a:gridCol w="1059189">
                  <a:extLst>
                    <a:ext uri="{9D8B030D-6E8A-4147-A177-3AD203B41FA5}">
                      <a16:colId xmlns:a16="http://schemas.microsoft.com/office/drawing/2014/main" val="20004"/>
                    </a:ext>
                  </a:extLst>
                </a:gridCol>
              </a:tblGrid>
              <a:tr h="190500">
                <a:tc gridSpan="2">
                  <a:txBody>
                    <a:bodyPr/>
                    <a:lstStyle/>
                    <a:p>
                      <a:pPr algn="l" fontAlgn="b"/>
                      <a:r>
                        <a:rPr lang="en-US" sz="1100" u="none" strike="noStrike" dirty="0">
                          <a:effectLst/>
                        </a:rPr>
                        <a:t>Prediction Intervals</a:t>
                      </a:r>
                      <a:endParaRPr lang="en-US" sz="1100" b="1" i="0" u="none" strike="noStrike" dirty="0">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tc>
                <a:tc>
                  <a:txBody>
                    <a:bodyPr/>
                    <a:lstStyle/>
                    <a:p>
                      <a:pPr algn="l" fontAlgn="b"/>
                      <a:endParaRPr lang="en-US" sz="1100" b="0" i="0" u="none" strike="noStrike">
                        <a:solidFill>
                          <a:srgbClr val="000000"/>
                        </a:solidFill>
                        <a:effectLst/>
                        <a:latin typeface="Calibri"/>
                      </a:endParaRPr>
                    </a:p>
                  </a:txBody>
                  <a:tcPr marL="0" marR="0" marT="0" marB="0" anchor="b"/>
                </a:tc>
                <a:tc>
                  <a:txBody>
                    <a:bodyPr/>
                    <a:lstStyle/>
                    <a:p>
                      <a:pPr algn="l" fontAlgn="b"/>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190500">
                <a:tc>
                  <a:txBody>
                    <a:bodyPr/>
                    <a:lstStyle/>
                    <a:p>
                      <a:pPr algn="l" fontAlgn="b"/>
                      <a:r>
                        <a:rPr lang="en-US" sz="1100" u="none" strike="noStrike" dirty="0">
                          <a:effectLst/>
                        </a:rPr>
                        <a:t>Budgets</a:t>
                      </a:r>
                      <a:endParaRPr lang="en-US" sz="1100" b="1" i="0" u="none" strike="noStrike" dirty="0">
                        <a:solidFill>
                          <a:srgbClr val="000000"/>
                        </a:solidFill>
                        <a:effectLst/>
                        <a:latin typeface="Calibri"/>
                      </a:endParaRPr>
                    </a:p>
                  </a:txBody>
                  <a:tcPr marL="0" marR="0" marT="0"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dirty="0">
                          <a:effectLst/>
                        </a:rPr>
                        <a:t>Upper Lim</a:t>
                      </a:r>
                      <a:endParaRPr lang="en-US" sz="1100" b="1"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96.32801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-290.23881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204.9992556</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91.2436358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-173.006305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296.0921605</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dirty="0">
                          <a:effectLst/>
                        </a:rPr>
                        <a:t>165.70563</a:t>
                      </a:r>
                      <a:endParaRPr lang="en-US" sz="1100" b="0" i="0" u="none" strike="noStrike" dirty="0">
                        <a:solidFill>
                          <a:srgbClr val="000000"/>
                        </a:solidFill>
                        <a:effectLst/>
                        <a:latin typeface="Calibri"/>
                      </a:endParaRPr>
                    </a:p>
                  </a:txBody>
                  <a:tcPr marL="0" marR="0" marT="0" marB="0" anchor="b"/>
                </a:tc>
                <a:tc>
                  <a:txBody>
                    <a:bodyPr/>
                    <a:lstStyle/>
                    <a:p>
                      <a:pPr algn="r" fontAlgn="b"/>
                      <a:r>
                        <a:rPr lang="en-US" sz="1100" u="none" strike="noStrike">
                          <a:effectLst/>
                        </a:rPr>
                        <a:t>89.970698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-65.5714098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396.9826744</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92.6664005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31.661771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508.0749029</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99.0071054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119.525175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628.5369083</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6"/>
                  </a:ext>
                </a:extLst>
              </a:tr>
              <a:tr h="190500">
                <a:tc>
                  <a:txBody>
                    <a:bodyPr/>
                    <a:lstStyle/>
                    <a:p>
                      <a:pPr algn="r" fontAlgn="b"/>
                      <a:r>
                        <a:rPr lang="en-US" sz="1100" u="none" strike="noStrike" dirty="0">
                          <a:effectLst/>
                        </a:rPr>
                        <a:t>185</a:t>
                      </a:r>
                      <a:endParaRPr lang="en-US" sz="1100" b="0" i="0" u="none" strike="noStrike" dirty="0">
                        <a:solidFill>
                          <a:srgbClr val="000000"/>
                        </a:solidFill>
                        <a:effectLst/>
                        <a:latin typeface="Calibri"/>
                      </a:endParaRPr>
                    </a:p>
                  </a:txBody>
                  <a:tcPr marL="0" marR="0" marT="0"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108.354796</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199.658875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756.7286177</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113.93449</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237.397167</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dirty="0">
                          <a:effectLst/>
                        </a:rPr>
                        <a:t>823.15303</a:t>
                      </a:r>
                      <a:endParaRPr lang="en-US" sz="11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8"/>
                  </a:ext>
                </a:extLst>
              </a:tr>
            </a:tbl>
          </a:graphicData>
        </a:graphic>
      </p:graphicFrame>
      <p:sp>
        <p:nvSpPr>
          <p:cNvPr id="8" name="Rectangle 7"/>
          <p:cNvSpPr/>
          <p:nvPr/>
        </p:nvSpPr>
        <p:spPr>
          <a:xfrm>
            <a:off x="4800600" y="35814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6" name="Picture 15"/>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a:stretch/>
        </p:blipFill>
        <p:spPr bwMode="auto">
          <a:xfrm>
            <a:off x="1371600" y="609600"/>
            <a:ext cx="6099175" cy="5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962400"/>
            <a:ext cx="470535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37" y="4338825"/>
            <a:ext cx="3705564" cy="820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724400" y="5730675"/>
            <a:ext cx="426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5436325" y="609600"/>
            <a:ext cx="457200" cy="5627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11"/>
          <p:cNvSpPr txBox="1">
            <a:spLocks noChangeArrowheads="1"/>
          </p:cNvSpPr>
          <p:nvPr/>
        </p:nvSpPr>
        <p:spPr bwMode="auto">
          <a:xfrm>
            <a:off x="255224" y="5311645"/>
            <a:ext cx="4191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dirty="0"/>
              <a:t>We are 95% confident that the gross (of a single movie) when the budget is $200 million will be between $237 and $823 million.  </a:t>
            </a:r>
          </a:p>
        </p:txBody>
      </p:sp>
      <p:sp>
        <p:nvSpPr>
          <p:cNvPr id="13" name="Oval 12">
            <a:extLst>
              <a:ext uri="{FF2B5EF4-FFF2-40B4-BE49-F238E27FC236}">
                <a16:creationId xmlns:a16="http://schemas.microsoft.com/office/drawing/2014/main" id="{12D4E66D-86F5-4277-99E2-BDF845951DB7}"/>
              </a:ext>
            </a:extLst>
          </p:cNvPr>
          <p:cNvSpPr/>
          <p:nvPr/>
        </p:nvSpPr>
        <p:spPr>
          <a:xfrm>
            <a:off x="3352799" y="4577585"/>
            <a:ext cx="703601" cy="3429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00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fade">
                                      <p:cBhvr>
                                        <p:cTn id="7" dur="5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916"/>
                                        </p:tgtEl>
                                        <p:attrNameLst>
                                          <p:attrName>style.visibility</p:attrName>
                                        </p:attrNameLst>
                                      </p:cBhvr>
                                      <p:to>
                                        <p:strVal val="visible"/>
                                      </p:to>
                                    </p:set>
                                    <p:animEffect transition="in" filter="fade">
                                      <p:cBhvr>
                                        <p:cTn id="16" dur="500"/>
                                        <p:tgtEl>
                                          <p:spTgt spid="389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p:bldP spid="13"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Intervals: R</a:t>
            </a:r>
          </a:p>
        </p:txBody>
      </p:sp>
      <p:pic>
        <p:nvPicPr>
          <p:cNvPr id="4" name="Picture 3"/>
          <p:cNvPicPr>
            <a:picLocks noChangeAspect="1"/>
          </p:cNvPicPr>
          <p:nvPr/>
        </p:nvPicPr>
        <p:blipFill>
          <a:blip r:embed="rId2"/>
          <a:stretch>
            <a:fillRect/>
          </a:stretch>
        </p:blipFill>
        <p:spPr>
          <a:xfrm>
            <a:off x="252412" y="1676400"/>
            <a:ext cx="8639175" cy="168325"/>
          </a:xfrm>
          <a:prstGeom prst="rect">
            <a:avLst/>
          </a:prstGeom>
        </p:spPr>
      </p:pic>
      <p:pic>
        <p:nvPicPr>
          <p:cNvPr id="5" name="Picture 4"/>
          <p:cNvPicPr>
            <a:picLocks noChangeAspect="1"/>
          </p:cNvPicPr>
          <p:nvPr/>
        </p:nvPicPr>
        <p:blipFill rotWithShape="1">
          <a:blip r:embed="rId3"/>
          <a:srcRect t="2749" b="1"/>
          <a:stretch/>
        </p:blipFill>
        <p:spPr>
          <a:xfrm>
            <a:off x="2085974" y="2362200"/>
            <a:ext cx="4972050" cy="2695575"/>
          </a:xfrm>
          <a:prstGeom prst="rect">
            <a:avLst/>
          </a:prstGeom>
        </p:spPr>
      </p:pic>
      <p:sp>
        <p:nvSpPr>
          <p:cNvPr id="6" name="Oval 5">
            <a:extLst>
              <a:ext uri="{FF2B5EF4-FFF2-40B4-BE49-F238E27FC236}">
                <a16:creationId xmlns:a16="http://schemas.microsoft.com/office/drawing/2014/main" id="{D0427B73-4F36-42CF-B820-B37E52C8A378}"/>
              </a:ext>
            </a:extLst>
          </p:cNvPr>
          <p:cNvSpPr/>
          <p:nvPr/>
        </p:nvSpPr>
        <p:spPr>
          <a:xfrm>
            <a:off x="5334000" y="1589113"/>
            <a:ext cx="1066800" cy="3429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65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229600" cy="639762"/>
          </a:xfrm>
        </p:spPr>
        <p:txBody>
          <a:bodyPr>
            <a:normAutofit fontScale="90000"/>
          </a:bodyPr>
          <a:lstStyle/>
          <a:p>
            <a:r>
              <a:rPr lang="en-US" altLang="en-US" sz="4000" dirty="0"/>
              <a:t>Calibration Interval (mean gross)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563688"/>
            <a:ext cx="525780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V="1">
            <a:off x="3810000" y="3436938"/>
            <a:ext cx="1447800" cy="444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10000" y="3481388"/>
            <a:ext cx="0" cy="12827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62563" y="3436938"/>
            <a:ext cx="0" cy="13716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838200" y="5830888"/>
            <a:ext cx="7620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We are 95% confident that the estimated budget that would be needed to gross a mean of $210 million is between $80 and $157 million.  </a:t>
            </a:r>
          </a:p>
        </p:txBody>
      </p:sp>
      <p:sp>
        <p:nvSpPr>
          <p:cNvPr id="15368" name="TextBox 17"/>
          <p:cNvSpPr txBox="1">
            <a:spLocks noChangeArrowheads="1"/>
          </p:cNvSpPr>
          <p:nvPr/>
        </p:nvSpPr>
        <p:spPr bwMode="auto">
          <a:xfrm>
            <a:off x="3276600" y="9906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Graphical Method</a:t>
            </a:r>
          </a:p>
        </p:txBody>
      </p:sp>
    </p:spTree>
    <p:extLst>
      <p:ext uri="{BB962C8B-B14F-4D97-AF65-F5344CB8AC3E}">
        <p14:creationId xmlns:p14="http://schemas.microsoft.com/office/powerpoint/2010/main" val="3497979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274638"/>
            <a:ext cx="8229600" cy="639762"/>
          </a:xfrm>
        </p:spPr>
        <p:txBody>
          <a:bodyPr>
            <a:normAutofit fontScale="90000"/>
          </a:bodyPr>
          <a:lstStyle/>
          <a:p>
            <a:r>
              <a:rPr lang="en-US" altLang="en-US" sz="4000"/>
              <a:t>Calibration Interval (actual gross)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8675" y="1639888"/>
            <a:ext cx="525780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V="1">
            <a:off x="2895600" y="3468688"/>
            <a:ext cx="3276600" cy="889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5600" y="3557588"/>
            <a:ext cx="0" cy="12827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72200" y="3468688"/>
            <a:ext cx="0" cy="13716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p:cNvSpPr txBox="1">
            <a:spLocks noChangeArrowheads="1"/>
          </p:cNvSpPr>
          <p:nvPr/>
        </p:nvSpPr>
        <p:spPr bwMode="auto">
          <a:xfrm>
            <a:off x="838200" y="5830888"/>
            <a:ext cx="7772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t>We are 95% confident that the budget required for a single movie to gross $245 million is between $25 million and $200 million. </a:t>
            </a:r>
          </a:p>
        </p:txBody>
      </p:sp>
      <p:sp>
        <p:nvSpPr>
          <p:cNvPr id="16392" name="TextBox 10"/>
          <p:cNvSpPr txBox="1">
            <a:spLocks noChangeArrowheads="1"/>
          </p:cNvSpPr>
          <p:nvPr/>
        </p:nvSpPr>
        <p:spPr bwMode="auto">
          <a:xfrm>
            <a:off x="3276600" y="990600"/>
            <a:ext cx="2743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Graphical Method</a:t>
            </a:r>
          </a:p>
        </p:txBody>
      </p:sp>
    </p:spTree>
    <p:extLst>
      <p:ext uri="{BB962C8B-B14F-4D97-AF65-F5344CB8AC3E}">
        <p14:creationId xmlns:p14="http://schemas.microsoft.com/office/powerpoint/2010/main" val="668458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76200"/>
            <a:ext cx="8229600" cy="487362"/>
          </a:xfrm>
        </p:spPr>
        <p:txBody>
          <a:bodyPr>
            <a:normAutofit fontScale="90000"/>
          </a:bodyPr>
          <a:lstStyle/>
          <a:p>
            <a:r>
              <a:rPr lang="en-US" altLang="en-US" sz="3600" dirty="0"/>
              <a:t>Calibration Interval (by hand)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066800"/>
            <a:ext cx="23622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412" name="TextBox 4"/>
          <p:cNvSpPr txBox="1">
            <a:spLocks noChangeArrowheads="1"/>
          </p:cNvSpPr>
          <p:nvPr/>
        </p:nvSpPr>
        <p:spPr bwMode="auto">
          <a:xfrm>
            <a:off x="762000" y="685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Mean of Y</a:t>
            </a:r>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038600"/>
            <a:ext cx="2430463"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a:spLocks noChangeArrowheads="1"/>
          </p:cNvSpPr>
          <p:nvPr/>
        </p:nvSpPr>
        <p:spPr bwMode="auto">
          <a:xfrm>
            <a:off x="520700" y="3668713"/>
            <a:ext cx="2336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Individual / Single Y</a:t>
            </a:r>
          </a:p>
        </p:txBody>
      </p:sp>
      <p:graphicFrame>
        <p:nvGraphicFramePr>
          <p:cNvPr id="8" name="Table 7"/>
          <p:cNvGraphicFramePr>
            <a:graphicFrameLocks noGrp="1"/>
          </p:cNvGraphicFramePr>
          <p:nvPr>
            <p:extLst/>
          </p:nvPr>
        </p:nvGraphicFramePr>
        <p:xfrm>
          <a:off x="3733800" y="647700"/>
          <a:ext cx="4876799" cy="1714500"/>
        </p:xfrm>
        <a:graphic>
          <a:graphicData uri="http://schemas.openxmlformats.org/drawingml/2006/table">
            <a:tbl>
              <a:tblPr>
                <a:tableStyleId>{5C22544A-7EE6-4342-B048-85BDC9FD1C3A}</a:tableStyleId>
              </a:tblPr>
              <a:tblGrid>
                <a:gridCol w="815632">
                  <a:extLst>
                    <a:ext uri="{9D8B030D-6E8A-4147-A177-3AD203B41FA5}">
                      <a16:colId xmlns:a16="http://schemas.microsoft.com/office/drawing/2014/main" val="20000"/>
                    </a:ext>
                  </a:extLst>
                </a:gridCol>
                <a:gridCol w="866609">
                  <a:extLst>
                    <a:ext uri="{9D8B030D-6E8A-4147-A177-3AD203B41FA5}">
                      <a16:colId xmlns:a16="http://schemas.microsoft.com/office/drawing/2014/main" val="20001"/>
                    </a:ext>
                  </a:extLst>
                </a:gridCol>
                <a:gridCol w="1019540">
                  <a:extLst>
                    <a:ext uri="{9D8B030D-6E8A-4147-A177-3AD203B41FA5}">
                      <a16:colId xmlns:a16="http://schemas.microsoft.com/office/drawing/2014/main" val="20002"/>
                    </a:ext>
                  </a:extLst>
                </a:gridCol>
                <a:gridCol w="1019540">
                  <a:extLst>
                    <a:ext uri="{9D8B030D-6E8A-4147-A177-3AD203B41FA5}">
                      <a16:colId xmlns:a16="http://schemas.microsoft.com/office/drawing/2014/main" val="20003"/>
                    </a:ext>
                  </a:extLst>
                </a:gridCol>
                <a:gridCol w="1155478">
                  <a:extLst>
                    <a:ext uri="{9D8B030D-6E8A-4147-A177-3AD203B41FA5}">
                      <a16:colId xmlns:a16="http://schemas.microsoft.com/office/drawing/2014/main" val="20004"/>
                    </a:ext>
                  </a:extLst>
                </a:gridCol>
              </a:tblGrid>
              <a:tr h="190500">
                <a:tc gridSpan="4">
                  <a:txBody>
                    <a:bodyPr/>
                    <a:lstStyle/>
                    <a:p>
                      <a:pPr algn="l" fontAlgn="b"/>
                      <a:r>
                        <a:rPr lang="en-US" sz="1100" u="none" strike="noStrike" dirty="0">
                          <a:effectLst/>
                        </a:rPr>
                        <a:t>Calibration Interval (For Mean of Gross)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dirty="0">
                          <a:effectLst/>
                        </a:rPr>
                        <a:t>Est. Gross</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Budget</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13.5290282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0.22252578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69.77747422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62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10.1944194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38.7944108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91.20558924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166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9.20823864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71.329469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118.670531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270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11.2085246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96.1875703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153.8124297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374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15.0480656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116.317716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193.6822841</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478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19.6781967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134.415585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235.584415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530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22.1385458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143.091056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256.9089436</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graphicFrame>
        <p:nvGraphicFramePr>
          <p:cNvPr id="11" name="Table 10"/>
          <p:cNvGraphicFramePr>
            <a:graphicFrameLocks noGrp="1"/>
          </p:cNvGraphicFramePr>
          <p:nvPr/>
        </p:nvGraphicFramePr>
        <p:xfrm>
          <a:off x="3684588" y="3802063"/>
          <a:ext cx="4946650" cy="1714500"/>
        </p:xfrm>
        <a:graphic>
          <a:graphicData uri="http://schemas.openxmlformats.org/drawingml/2006/table">
            <a:tbl>
              <a:tblPr>
                <a:tableStyleId>{5C22544A-7EE6-4342-B048-85BDC9FD1C3A}</a:tableStyleId>
              </a:tblPr>
              <a:tblGrid>
                <a:gridCol w="827314">
                  <a:extLst>
                    <a:ext uri="{9D8B030D-6E8A-4147-A177-3AD203B41FA5}">
                      <a16:colId xmlns:a16="http://schemas.microsoft.com/office/drawing/2014/main" val="20000"/>
                    </a:ext>
                  </a:extLst>
                </a:gridCol>
                <a:gridCol w="879021">
                  <a:extLst>
                    <a:ext uri="{9D8B030D-6E8A-4147-A177-3AD203B41FA5}">
                      <a16:colId xmlns:a16="http://schemas.microsoft.com/office/drawing/2014/main" val="20001"/>
                    </a:ext>
                  </a:extLst>
                </a:gridCol>
                <a:gridCol w="1034143">
                  <a:extLst>
                    <a:ext uri="{9D8B030D-6E8A-4147-A177-3AD203B41FA5}">
                      <a16:colId xmlns:a16="http://schemas.microsoft.com/office/drawing/2014/main" val="20002"/>
                    </a:ext>
                  </a:extLst>
                </a:gridCol>
                <a:gridCol w="1034143">
                  <a:extLst>
                    <a:ext uri="{9D8B030D-6E8A-4147-A177-3AD203B41FA5}">
                      <a16:colId xmlns:a16="http://schemas.microsoft.com/office/drawing/2014/main" val="20003"/>
                    </a:ext>
                  </a:extLst>
                </a:gridCol>
                <a:gridCol w="1172029">
                  <a:extLst>
                    <a:ext uri="{9D8B030D-6E8A-4147-A177-3AD203B41FA5}">
                      <a16:colId xmlns:a16="http://schemas.microsoft.com/office/drawing/2014/main" val="20004"/>
                    </a:ext>
                  </a:extLst>
                </a:gridCol>
              </a:tblGrid>
              <a:tr h="190500">
                <a:tc gridSpan="4">
                  <a:txBody>
                    <a:bodyPr/>
                    <a:lstStyle/>
                    <a:p>
                      <a:pPr algn="l" fontAlgn="b"/>
                      <a:r>
                        <a:rPr lang="en-US" sz="1100" u="none" strike="noStrike" dirty="0">
                          <a:effectLst/>
                        </a:rPr>
                        <a:t>Calibration Interval (For Individual Gross)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190500">
                <a:tc>
                  <a:txBody>
                    <a:bodyPr/>
                    <a:lstStyle/>
                    <a:p>
                      <a:pPr algn="l" fontAlgn="b"/>
                      <a:r>
                        <a:rPr lang="en-US" sz="1100" u="none" strike="noStrike" dirty="0">
                          <a:effectLst/>
                        </a:rPr>
                        <a:t>Est. Gross</a:t>
                      </a:r>
                      <a:endParaRPr lang="en-US" sz="1100" b="1"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Budget</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190500">
                <a:tc>
                  <a:txBody>
                    <a:bodyPr/>
                    <a:lstStyle/>
                    <a:p>
                      <a:pPr algn="r" fontAlgn="b"/>
                      <a:r>
                        <a:rPr lang="en-US" sz="1100" u="none" strike="noStrike" dirty="0">
                          <a:effectLst/>
                        </a:rPr>
                        <a:t>-43</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27.7435221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-36.316994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106.316994</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62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26.2791667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-2.55274845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132.5527485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166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25.9125466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28.3896783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161.6103217</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270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125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26.6889385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56.3938995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193.6061005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374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28.5151309</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81.6995224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228.3004776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190500">
                <a:tc>
                  <a:txBody>
                    <a:bodyPr/>
                    <a:lstStyle/>
                    <a:p>
                      <a:pPr algn="r" fontAlgn="b"/>
                      <a:r>
                        <a:rPr lang="en-US" sz="1100" u="none" strike="noStrike">
                          <a:effectLst/>
                        </a:rPr>
                        <a:t>478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31.2073684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104.778906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265.2210942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530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32.8143813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115.647947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284.3520526</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15" name="TextBox 14"/>
          <p:cNvSpPr txBox="1">
            <a:spLocks noChangeArrowheads="1"/>
          </p:cNvSpPr>
          <p:nvPr/>
        </p:nvSpPr>
        <p:spPr bwMode="auto">
          <a:xfrm>
            <a:off x="-11935" y="3055224"/>
            <a:ext cx="906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We are 95% confident that the estimated budget that would be needed to gross a mean of $166 million is between $71 and $119 million; our best estimate is $95 million.  </a:t>
            </a:r>
          </a:p>
        </p:txBody>
      </p:sp>
      <p:sp>
        <p:nvSpPr>
          <p:cNvPr id="17" name="TextBox 16"/>
          <p:cNvSpPr txBox="1">
            <a:spLocks noChangeArrowheads="1"/>
          </p:cNvSpPr>
          <p:nvPr/>
        </p:nvSpPr>
        <p:spPr bwMode="auto">
          <a:xfrm>
            <a:off x="152400" y="5935663"/>
            <a:ext cx="868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We are 95% confident that the budget required for a single movie to gross $166 million is between $28 million and $162 million; our best estimate is $95 million. </a:t>
            </a:r>
          </a:p>
        </p:txBody>
      </p:sp>
      <p:sp>
        <p:nvSpPr>
          <p:cNvPr id="19" name="Rectangle 18"/>
          <p:cNvSpPr/>
          <p:nvPr/>
        </p:nvSpPr>
        <p:spPr>
          <a:xfrm>
            <a:off x="4191000" y="1390650"/>
            <a:ext cx="441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4191000" y="4572000"/>
            <a:ext cx="441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539" name="Picture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 y="2658570"/>
            <a:ext cx="3227070" cy="426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1143000" y="1981200"/>
                <a:ext cx="1295400" cy="7332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𝑌</m:t>
                          </m:r>
                          <m:r>
                            <a:rPr lang="en-US" b="0" i="1" smtClean="0">
                              <a:latin typeface="Cambria Math"/>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e>
                          </m:acc>
                        </m:num>
                        <m:den>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e>
                          </m:acc>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143000" y="1981200"/>
                <a:ext cx="1295400" cy="733278"/>
              </a:xfrm>
              <a:prstGeom prst="rect">
                <a:avLst/>
              </a:prstGeom>
              <a:blipFill rotWithShape="0">
                <a:blip r:embed="rId5"/>
                <a:stretch>
                  <a:fillRect/>
                </a:stretch>
              </a:blipFill>
            </p:spPr>
            <p:txBody>
              <a:bodyPr/>
              <a:lstStyle/>
              <a:p>
                <a:r>
                  <a:rPr lang="en-US">
                    <a:noFill/>
                  </a:rPr>
                  <a:t> </a:t>
                </a:r>
              </a:p>
            </p:txBody>
          </p:sp>
        </mc:Fallback>
      </mc:AlternateContent>
      <p:pic>
        <p:nvPicPr>
          <p:cNvPr id="17540" name="Picture 1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0" y="5507292"/>
            <a:ext cx="3204020" cy="43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8" name="TextBox 17"/>
              <p:cNvSpPr txBox="1"/>
              <p:nvPr/>
            </p:nvSpPr>
            <p:spPr>
              <a:xfrm>
                <a:off x="1028700" y="4920683"/>
                <a:ext cx="1295400" cy="7332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a:rPr lang="en-US" i="1">
                          <a:latin typeface="Cambria Math"/>
                        </a:rPr>
                        <m:t>=</m:t>
                      </m:r>
                      <m:f>
                        <m:fPr>
                          <m:ctrlPr>
                            <a:rPr lang="en-US" i="1">
                              <a:latin typeface="Cambria Math" panose="02040503050406030204" pitchFamily="18" charset="0"/>
                            </a:rPr>
                          </m:ctrlPr>
                        </m:fPr>
                        <m:num>
                          <m:r>
                            <a:rPr lang="en-US" i="1">
                              <a:latin typeface="Cambria Math"/>
                            </a:rPr>
                            <m:t>𝑌</m:t>
                          </m:r>
                          <m:r>
                            <a:rPr lang="en-US" i="1">
                              <a:latin typeface="Cambria Math"/>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e>
                          </m:acc>
                        </m:num>
                        <m:den>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1</m:t>
                                  </m:r>
                                </m:sub>
                              </m:sSub>
                            </m:e>
                          </m:acc>
                        </m:den>
                      </m:f>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028700" y="4920683"/>
                <a:ext cx="1295400" cy="733278"/>
              </a:xfrm>
              <a:prstGeom prst="rect">
                <a:avLst/>
              </a:prstGeom>
              <a:blipFill rotWithShape="0">
                <a:blip r:embed="rId7"/>
                <a:stretch>
                  <a:fillRect/>
                </a:stretch>
              </a:blipFill>
            </p:spPr>
            <p:txBody>
              <a:bodyPr/>
              <a:lstStyle/>
              <a:p>
                <a:r>
                  <a:rPr lang="en-US">
                    <a:noFill/>
                  </a:rPr>
                  <a:t> </a:t>
                </a:r>
              </a:p>
            </p:txBody>
          </p:sp>
        </mc:Fallback>
      </mc:AlternateContent>
      <p:sp>
        <p:nvSpPr>
          <p:cNvPr id="2" name="TextBox 1"/>
          <p:cNvSpPr txBox="1"/>
          <p:nvPr/>
        </p:nvSpPr>
        <p:spPr>
          <a:xfrm>
            <a:off x="3505200" y="2502455"/>
            <a:ext cx="5334000" cy="369332"/>
          </a:xfrm>
          <a:prstGeom prst="rect">
            <a:avLst/>
          </a:prstGeom>
          <a:noFill/>
        </p:spPr>
        <p:txBody>
          <a:bodyPr wrap="square" rtlCol="0">
            <a:spAutoFit/>
          </a:bodyPr>
          <a:lstStyle/>
          <a:p>
            <a:r>
              <a:rPr lang="en-US" dirty="0"/>
              <a:t>95 ± 2.57 * 31.9718 / 3.472 = (71.329,118.671)</a:t>
            </a:r>
          </a:p>
        </p:txBody>
      </p:sp>
      <p:pic>
        <p:nvPicPr>
          <p:cNvPr id="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4933" y="1724185"/>
            <a:ext cx="4695825"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505200" y="5584326"/>
            <a:ext cx="5334000" cy="369332"/>
          </a:xfrm>
          <a:prstGeom prst="rect">
            <a:avLst/>
          </a:prstGeom>
          <a:noFill/>
        </p:spPr>
        <p:txBody>
          <a:bodyPr wrap="square" rtlCol="0">
            <a:spAutoFit/>
          </a:bodyPr>
          <a:lstStyle/>
          <a:p>
            <a:r>
              <a:rPr lang="en-US" dirty="0"/>
              <a:t>95 ± 2.57 * 89.971 / 3.472 = (28.390,161.610)</a:t>
            </a:r>
          </a:p>
        </p:txBody>
      </p:sp>
      <p:sp>
        <p:nvSpPr>
          <p:cNvPr id="6" name="Oval 5"/>
          <p:cNvSpPr/>
          <p:nvPr/>
        </p:nvSpPr>
        <p:spPr>
          <a:xfrm>
            <a:off x="4343400" y="4267200"/>
            <a:ext cx="914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4114800" y="5982074"/>
                <a:ext cx="3500830" cy="34310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7072.5283+</m:t>
                          </m:r>
                          <m:sSup>
                            <m:sSupPr>
                              <m:ctrlPr>
                                <a:rPr lang="en-US" b="0" i="1" smtClean="0">
                                  <a:latin typeface="Cambria Math" panose="02040503050406030204" pitchFamily="18" charset="0"/>
                                </a:rPr>
                              </m:ctrlPr>
                            </m:sSupPr>
                            <m:e>
                              <m:r>
                                <a:rPr lang="en-US" i="1">
                                  <a:latin typeface="Cambria Math" panose="02040503050406030204" pitchFamily="18" charset="0"/>
                                </a:rPr>
                                <m:t>31.9718</m:t>
                              </m:r>
                            </m:e>
                            <m:sup>
                              <m:r>
                                <a:rPr lang="en-US" b="0" i="1" smtClean="0">
                                  <a:latin typeface="Cambria Math" panose="02040503050406030204" pitchFamily="18" charset="0"/>
                                </a:rPr>
                                <m:t>2</m:t>
                              </m:r>
                            </m:sup>
                          </m:sSup>
                        </m:e>
                      </m:rad>
                      <m:r>
                        <a:rPr lang="en-US" i="1">
                          <a:latin typeface="Cambria Math" panose="02040503050406030204" pitchFamily="18" charset="0"/>
                        </a:rPr>
                        <m:t>=89.971</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14800" y="5982074"/>
                <a:ext cx="3500830" cy="343107"/>
              </a:xfrm>
              <a:prstGeom prst="rect">
                <a:avLst/>
              </a:prstGeom>
              <a:blipFill rotWithShape="0">
                <a:blip r:embed="rId9"/>
                <a:stretch>
                  <a:fillRect r="-1045" b="-7018"/>
                </a:stretch>
              </a:blipFill>
            </p:spPr>
            <p:txBody>
              <a:bodyPr/>
              <a:lstStyle/>
              <a:p>
                <a:r>
                  <a:rPr lang="en-US">
                    <a:noFill/>
                  </a:rPr>
                  <a:t> </a:t>
                </a:r>
              </a:p>
            </p:txBody>
          </p:sp>
        </mc:Fallback>
      </mc:AlternateContent>
    </p:spTree>
    <p:extLst>
      <p:ext uri="{BB962C8B-B14F-4D97-AF65-F5344CB8AC3E}">
        <p14:creationId xmlns:p14="http://schemas.microsoft.com/office/powerpoint/2010/main" val="207268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22"/>
                                        </p:tgtEl>
                                        <p:attrNameLst>
                                          <p:attrName>ppt_w</p:attrName>
                                        </p:attrNameLst>
                                      </p:cBhvr>
                                      <p:tavLst>
                                        <p:tav tm="0">
                                          <p:val>
                                            <p:strVal val="ppt_w"/>
                                          </p:val>
                                        </p:tav>
                                        <p:tav tm="100000">
                                          <p:val>
                                            <p:fltVal val="0"/>
                                          </p:val>
                                        </p:tav>
                                      </p:tavLst>
                                    </p:anim>
                                    <p:anim calcmode="lin" valueType="num">
                                      <p:cBhvr>
                                        <p:cTn id="27" dur="500"/>
                                        <p:tgtEl>
                                          <p:spTgt spid="22"/>
                                        </p:tgtEl>
                                        <p:attrNameLst>
                                          <p:attrName>ppt_h</p:attrName>
                                        </p:attrNameLst>
                                      </p:cBhvr>
                                      <p:tavLst>
                                        <p:tav tm="0">
                                          <p:val>
                                            <p:strVal val="ppt_h"/>
                                          </p:val>
                                        </p:tav>
                                        <p:tav tm="100000">
                                          <p:val>
                                            <p:fltVal val="0"/>
                                          </p:val>
                                        </p:tav>
                                      </p:tavLst>
                                    </p:anim>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68610"/>
                                        </p:tgtEl>
                                        <p:attrNameLst>
                                          <p:attrName>style.visibility</p:attrName>
                                        </p:attrNameLst>
                                      </p:cBhvr>
                                      <p:to>
                                        <p:strVal val="visible"/>
                                      </p:to>
                                    </p:set>
                                    <p:animEffect transition="in" filter="fade">
                                      <p:cBhvr>
                                        <p:cTn id="52" dur="500"/>
                                        <p:tgtEl>
                                          <p:spTgt spid="6861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 presetClass="entr" presetSubtype="0" fill="hold" nodeType="withEffect">
                                  <p:stCondLst>
                                    <p:cond delay="0"/>
                                  </p:stCondLst>
                                  <p:childTnLst>
                                    <p:set>
                                      <p:cBhvr>
                                        <p:cTn id="57" dur="1" fill="hold">
                                          <p:stCondLst>
                                            <p:cond delay="0"/>
                                          </p:stCondLst>
                                        </p:cTn>
                                        <p:tgtEl>
                                          <p:spTgt spid="1754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00"/>
                                        <p:tgtEl>
                                          <p:spTgt spid="5"/>
                                        </p:tgtEl>
                                      </p:cBhvr>
                                    </p:animEffect>
                                    <p:anim calcmode="lin" valueType="num">
                                      <p:cBhvr>
                                        <p:cTn id="76" dur="1000" fill="hold"/>
                                        <p:tgtEl>
                                          <p:spTgt spid="5"/>
                                        </p:tgtEl>
                                        <p:attrNameLst>
                                          <p:attrName>ppt_x</p:attrName>
                                        </p:attrNameLst>
                                      </p:cBhvr>
                                      <p:tavLst>
                                        <p:tav tm="0">
                                          <p:val>
                                            <p:strVal val="#ppt_x"/>
                                          </p:val>
                                        </p:tav>
                                        <p:tav tm="100000">
                                          <p:val>
                                            <p:strVal val="#ppt_x"/>
                                          </p:val>
                                        </p:tav>
                                      </p:tavLst>
                                    </p:anim>
                                    <p:anim calcmode="lin" valueType="num">
                                      <p:cBhvr>
                                        <p:cTn id="7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grpId="1" nodeType="clickEffect">
                                  <p:stCondLst>
                                    <p:cond delay="0"/>
                                  </p:stCondLst>
                                  <p:childTnLst>
                                    <p:animEffect transition="out" filter="fade">
                                      <p:cBhvr>
                                        <p:cTn id="81" dur="1000"/>
                                        <p:tgtEl>
                                          <p:spTgt spid="5"/>
                                        </p:tgtEl>
                                      </p:cBhvr>
                                    </p:animEffect>
                                    <p:anim calcmode="lin" valueType="num">
                                      <p:cBhvr>
                                        <p:cTn id="82" dur="1000"/>
                                        <p:tgtEl>
                                          <p:spTgt spid="5"/>
                                        </p:tgtEl>
                                        <p:attrNameLst>
                                          <p:attrName>ppt_x</p:attrName>
                                        </p:attrNameLst>
                                      </p:cBhvr>
                                      <p:tavLst>
                                        <p:tav tm="0">
                                          <p:val>
                                            <p:strVal val="ppt_x"/>
                                          </p:val>
                                        </p:tav>
                                        <p:tav tm="100000">
                                          <p:val>
                                            <p:strVal val="ppt_x"/>
                                          </p:val>
                                        </p:tav>
                                      </p:tavLst>
                                    </p:anim>
                                    <p:anim calcmode="lin" valueType="num">
                                      <p:cBhvr>
                                        <p:cTn id="83" dur="1000"/>
                                        <p:tgtEl>
                                          <p:spTgt spid="5"/>
                                        </p:tgtEl>
                                        <p:attrNameLst>
                                          <p:attrName>ppt_y</p:attrName>
                                        </p:attrNameLst>
                                      </p:cBhvr>
                                      <p:tavLst>
                                        <p:tav tm="0">
                                          <p:val>
                                            <p:strVal val="ppt_y"/>
                                          </p:val>
                                        </p:tav>
                                        <p:tav tm="100000">
                                          <p:val>
                                            <p:strVal val="ppt_y+.1"/>
                                          </p:val>
                                        </p:tav>
                                      </p:tavLst>
                                    </p:anim>
                                    <p:set>
                                      <p:cBhvr>
                                        <p:cTn id="84" dur="1" fill="hold">
                                          <p:stCondLst>
                                            <p:cond delay="999"/>
                                          </p:stCondLst>
                                        </p:cTn>
                                        <p:tgtEl>
                                          <p:spTgt spid="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7" grpId="0"/>
      <p:bldP spid="19" grpId="0" animBg="1"/>
      <p:bldP spid="20" grpId="0" animBg="1"/>
      <p:bldP spid="18" grpId="0"/>
      <p:bldP spid="2" grpId="0"/>
      <p:bldP spid="21" grpId="0"/>
      <p:bldP spid="6" grpId="0" animBg="1"/>
      <p:bldP spid="6" grpId="1" animBg="1"/>
      <p:bldP spid="5" grpId="0" animBg="1"/>
      <p:bldP spid="5" grpId="1" animBg="1"/>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Calibration: R</a:t>
            </a:r>
          </a:p>
        </p:txBody>
      </p:sp>
      <p:pic>
        <p:nvPicPr>
          <p:cNvPr id="4" name="Picture 3"/>
          <p:cNvPicPr>
            <a:picLocks noChangeAspect="1"/>
          </p:cNvPicPr>
          <p:nvPr/>
        </p:nvPicPr>
        <p:blipFill>
          <a:blip r:embed="rId2"/>
          <a:stretch>
            <a:fillRect/>
          </a:stretch>
        </p:blipFill>
        <p:spPr>
          <a:xfrm>
            <a:off x="268338" y="2819400"/>
            <a:ext cx="8607323" cy="1600200"/>
          </a:xfrm>
          <a:prstGeom prst="rect">
            <a:avLst/>
          </a:prstGeom>
        </p:spPr>
      </p:pic>
      <p:sp>
        <p:nvSpPr>
          <p:cNvPr id="5" name="TextBox 4"/>
          <p:cNvSpPr txBox="1"/>
          <p:nvPr/>
        </p:nvSpPr>
        <p:spPr>
          <a:xfrm>
            <a:off x="1676400" y="1676400"/>
            <a:ext cx="5334000" cy="369332"/>
          </a:xfrm>
          <a:prstGeom prst="rect">
            <a:avLst/>
          </a:prstGeom>
          <a:noFill/>
        </p:spPr>
        <p:txBody>
          <a:bodyPr wrap="square" rtlCol="0">
            <a:spAutoFit/>
          </a:bodyPr>
          <a:lstStyle/>
          <a:p>
            <a:r>
              <a:rPr lang="en-US" dirty="0"/>
              <a:t>Make sure and load the “</a:t>
            </a:r>
            <a:r>
              <a:rPr lang="en-US" dirty="0" err="1"/>
              <a:t>investr</a:t>
            </a:r>
            <a:r>
              <a:rPr lang="en-US" dirty="0"/>
              <a:t>” package first.</a:t>
            </a:r>
          </a:p>
        </p:txBody>
      </p:sp>
    </p:spTree>
    <p:extLst>
      <p:ext uri="{BB962C8B-B14F-4D97-AF65-F5344CB8AC3E}">
        <p14:creationId xmlns:p14="http://schemas.microsoft.com/office/powerpoint/2010/main" val="2595568145"/>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28800"/>
            <a:ext cx="8915400" cy="1143000"/>
          </a:xfrm>
        </p:spPr>
        <p:txBody>
          <a:bodyPr>
            <a:normAutofit fontScale="90000"/>
          </a:bodyPr>
          <a:lstStyle/>
          <a:p>
            <a:r>
              <a:rPr lang="en-US" dirty="0"/>
              <a:t>Worked Example: </a:t>
            </a:r>
            <a:br>
              <a:rPr lang="en-US" dirty="0"/>
            </a:br>
            <a:r>
              <a:rPr lang="en-US" dirty="0"/>
              <a:t>Calculating Regression Coefficients and Standard Errors</a:t>
            </a:r>
          </a:p>
        </p:txBody>
      </p:sp>
      <p:sp>
        <p:nvSpPr>
          <p:cNvPr id="4" name="Rectangle 3"/>
          <p:cNvSpPr/>
          <p:nvPr/>
        </p:nvSpPr>
        <p:spPr>
          <a:xfrm>
            <a:off x="2286000" y="3733800"/>
            <a:ext cx="4572000" cy="1477328"/>
          </a:xfrm>
          <a:prstGeom prst="rect">
            <a:avLst/>
          </a:prstGeom>
        </p:spPr>
        <p:txBody>
          <a:bodyPr>
            <a:spAutoFit/>
          </a:bodyPr>
          <a:lstStyle/>
          <a:p>
            <a:r>
              <a:rPr lang="en-US" dirty="0"/>
              <a:t>2 </a:t>
            </a:r>
            <a:r>
              <a:rPr lang="en-US"/>
              <a:t>Parts: http</a:t>
            </a:r>
            <a:r>
              <a:rPr lang="en-US" dirty="0"/>
              <a:t>://screencast.com/t/ztSxTImiOk6s</a:t>
            </a:r>
          </a:p>
          <a:p>
            <a:r>
              <a:rPr lang="en-US" dirty="0"/>
              <a:t>http://screencast.com/t/V9gnhSwb</a:t>
            </a:r>
            <a:br>
              <a:rPr lang="en-US" dirty="0"/>
            </a:br>
            <a:br>
              <a:rPr lang="en-US" dirty="0"/>
            </a:br>
            <a:endParaRPr lang="en-US" dirty="0"/>
          </a:p>
        </p:txBody>
      </p:sp>
    </p:spTree>
    <p:extLst>
      <p:ext uri="{BB962C8B-B14F-4D97-AF65-F5344CB8AC3E}">
        <p14:creationId xmlns:p14="http://schemas.microsoft.com/office/powerpoint/2010/main" val="35938102"/>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Fit Test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185928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4000"/>
            <a:ext cx="5999124"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592143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607" y="0"/>
            <a:ext cx="8229600" cy="792162"/>
          </a:xfrm>
        </p:spPr>
        <p:txBody>
          <a:bodyPr/>
          <a:lstStyle/>
          <a:p>
            <a:r>
              <a:rPr lang="en-US" dirty="0"/>
              <a:t>2 Models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066800"/>
            <a:ext cx="3414713" cy="257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1" y="1066800"/>
            <a:ext cx="3395454" cy="257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90601" y="609600"/>
            <a:ext cx="28194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a:t>
            </a:r>
          </a:p>
        </p:txBody>
      </p:sp>
      <p:sp>
        <p:nvSpPr>
          <p:cNvPr id="8" name="TextBox 7"/>
          <p:cNvSpPr txBox="1"/>
          <p:nvPr/>
        </p:nvSpPr>
        <p:spPr>
          <a:xfrm>
            <a:off x="5317228" y="609600"/>
            <a:ext cx="28194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a:t>
            </a:r>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128" y="3860799"/>
            <a:ext cx="3934529"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60800"/>
            <a:ext cx="4024313"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344" y="5010150"/>
            <a:ext cx="21812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1157" y="5029200"/>
            <a:ext cx="2598470" cy="482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5704582"/>
            <a:ext cx="9067800" cy="1077218"/>
          </a:xfrm>
          <a:prstGeom prst="rect">
            <a:avLst/>
          </a:prstGeom>
          <a:noFill/>
        </p:spPr>
        <p:txBody>
          <a:bodyPr wrap="square" rtlCol="0">
            <a:spAutoFit/>
          </a:bodyPr>
          <a:lstStyle/>
          <a:p>
            <a:pPr algn="ctr" eaLnBrk="0" fontAlgn="base" hangingPunct="0">
              <a:spcBef>
                <a:spcPct val="0"/>
              </a:spcBef>
              <a:spcAft>
                <a:spcPct val="0"/>
              </a:spcAft>
            </a:pPr>
            <a:r>
              <a:rPr lang="en-US" sz="1600" dirty="0">
                <a:solidFill>
                  <a:srgbClr val="000000"/>
                </a:solidFill>
                <a:ea typeface="ＭＳ Ｐゴシック" pitchFamily="34" charset="-128"/>
              </a:rPr>
              <a:t>Note the difference in the Error DF and the Error Sum of Squares between the two models.  Our Lack of Fit Test will be comparing these two models!  </a:t>
            </a:r>
          </a:p>
          <a:p>
            <a:pPr algn="ctr" eaLnBrk="0" fontAlgn="base" hangingPunct="0">
              <a:spcBef>
                <a:spcPct val="0"/>
              </a:spcBef>
              <a:spcAft>
                <a:spcPct val="0"/>
              </a:spcAft>
            </a:pPr>
            <a:r>
              <a:rPr lang="en-US" sz="1600" b="1" dirty="0">
                <a:solidFill>
                  <a:srgbClr val="000000"/>
                </a:solidFill>
                <a:ea typeface="ＭＳ Ｐゴシック" pitchFamily="34" charset="-128"/>
              </a:rPr>
              <a:t>The question is, does the simple linear regression model do about as well with two parameters as the separate means model does with four?  </a:t>
            </a:r>
          </a:p>
        </p:txBody>
      </p:sp>
      <p:sp>
        <p:nvSpPr>
          <p:cNvPr id="6" name="Rectangle 5"/>
          <p:cNvSpPr/>
          <p:nvPr/>
        </p:nvSpPr>
        <p:spPr>
          <a:xfrm>
            <a:off x="1307007" y="4385797"/>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5" name="Rectangle 14"/>
          <p:cNvSpPr/>
          <p:nvPr/>
        </p:nvSpPr>
        <p:spPr>
          <a:xfrm>
            <a:off x="5747025" y="4384040"/>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4" name="Rectangle 13"/>
          <p:cNvSpPr/>
          <p:nvPr/>
        </p:nvSpPr>
        <p:spPr>
          <a:xfrm>
            <a:off x="1534886" y="4397828"/>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6" name="Rectangle 15"/>
          <p:cNvSpPr/>
          <p:nvPr/>
        </p:nvSpPr>
        <p:spPr>
          <a:xfrm>
            <a:off x="5987142" y="4383831"/>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Tree>
    <p:extLst>
      <p:ext uri="{BB962C8B-B14F-4D97-AF65-F5344CB8AC3E}">
        <p14:creationId xmlns:p14="http://schemas.microsoft.com/office/powerpoint/2010/main" val="391728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nodeType="withEffect">
                                  <p:stCondLst>
                                    <p:cond delay="0"/>
                                  </p:stCondLst>
                                  <p:childTnLst>
                                    <p:set>
                                      <p:cBhvr>
                                        <p:cTn id="9" dur="1" fill="hold">
                                          <p:stCondLst>
                                            <p:cond delay="0"/>
                                          </p:stCondLst>
                                        </p:cTn>
                                        <p:tgtEl>
                                          <p:spTgt spid="2053"/>
                                        </p:tgtEl>
                                        <p:attrNameLst>
                                          <p:attrName>style.visibility</p:attrName>
                                        </p:attrNameLst>
                                      </p:cBhvr>
                                      <p:to>
                                        <p:strVal val="visible"/>
                                      </p:to>
                                    </p:set>
                                    <p:animEffect transition="in" filter="fade">
                                      <p:cBhvr>
                                        <p:cTn id="10" dur="500"/>
                                        <p:tgtEl>
                                          <p:spTgt spid="2053"/>
                                        </p:tgtEl>
                                      </p:cBhvr>
                                    </p:animEffect>
                                  </p:childTnLst>
                                </p:cTn>
                              </p:par>
                              <p:par>
                                <p:cTn id="11" presetID="10" presetClass="entr" presetSubtype="0" fill="hold" nodeType="withEffect">
                                  <p:stCondLst>
                                    <p:cond delay="0"/>
                                  </p:stCondLst>
                                  <p:childTnLst>
                                    <p:set>
                                      <p:cBhvr>
                                        <p:cTn id="12" dur="1" fill="hold">
                                          <p:stCondLst>
                                            <p:cond delay="0"/>
                                          </p:stCondLst>
                                        </p:cTn>
                                        <p:tgtEl>
                                          <p:spTgt spid="2055"/>
                                        </p:tgtEl>
                                        <p:attrNameLst>
                                          <p:attrName>style.visibility</p:attrName>
                                        </p:attrNameLst>
                                      </p:cBhvr>
                                      <p:to>
                                        <p:strVal val="visible"/>
                                      </p:to>
                                    </p:set>
                                    <p:animEffect transition="in" filter="fade">
                                      <p:cBhvr>
                                        <p:cTn id="13" dur="500"/>
                                        <p:tgtEl>
                                          <p:spTgt spid="2055"/>
                                        </p:tgtEl>
                                      </p:cBhvr>
                                    </p:animEffect>
                                  </p:childTnLst>
                                </p:cTn>
                              </p:par>
                              <p:par>
                                <p:cTn id="14" presetID="10" presetClass="entr" presetSubtype="0" fill="hold"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fade">
                                      <p:cBhvr>
                                        <p:cTn id="16" dur="500"/>
                                        <p:tgtEl>
                                          <p:spTgt spid="20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5"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1: Identify the null (Ho) and alternative (Ha) hypothesis.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0" name="TextBox 9"/>
          <p:cNvSpPr txBox="1"/>
          <p:nvPr/>
        </p:nvSpPr>
        <p:spPr>
          <a:xfrm>
            <a:off x="262045" y="1731877"/>
            <a:ext cx="8823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4: Find the p-value: P-value 0.0054&lt; .01</a:t>
            </a:r>
          </a:p>
        </p:txBody>
      </p:sp>
      <p:sp>
        <p:nvSpPr>
          <p:cNvPr id="12" name="TextBox 11"/>
          <p:cNvSpPr txBox="1"/>
          <p:nvPr/>
        </p:nvSpPr>
        <p:spPr>
          <a:xfrm>
            <a:off x="255470" y="4295938"/>
            <a:ext cx="8779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 5: REJECT Ho  </a:t>
            </a:r>
          </a:p>
        </p:txBody>
      </p:sp>
      <p:sp>
        <p:nvSpPr>
          <p:cNvPr id="13" name="TextBox 12"/>
          <p:cNvSpPr txBox="1"/>
          <p:nvPr/>
        </p:nvSpPr>
        <p:spPr>
          <a:xfrm>
            <a:off x="57476" y="4568000"/>
            <a:ext cx="9086524"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Step 6:  There is sufficient evidence to suggest that those who receive the Intrinsic treatment have a different mean score than those who receive the Extrinsic treatment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p-value = .0054 from a t-test</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We can also claim that the mean intrinsic score is greater than the extrinsic one. (The burden of rejecting the null hypothesis for a one-tailed test is less than a two-tailed test, given the test is in the relevant direction.) </a:t>
            </a: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A 99% confidence interval for this difference is (.3347, 7.95).</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553952" cy="6399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Ha: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𝐸</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a:ea typeface="+mn-ea"/>
                        <a:cs typeface="+mn-cs"/>
                      </a:rPr>
                      <m:t>≠</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553952" cy="639983"/>
              </a:xfrm>
              <a:prstGeom prst="rect">
                <a:avLst/>
              </a:prstGeom>
              <a:blipFill>
                <a:blip r:embed="rId2"/>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smtClean="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acc>
                            <m:accPr>
                              <m: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200" b="0" i="1" u="none" strike="noStrike" kern="1200" cap="none" spc="0" normalizeH="0" baseline="0" noProof="0">
                                  <a:ln>
                                    <a:noFill/>
                                  </a:ln>
                                  <a:solidFill>
                                    <a:prstClr val="black"/>
                                  </a:solidFill>
                                  <a:effectLst/>
                                  <a:uLnTx/>
                                  <a:uFillTx/>
                                  <a:latin typeface="Cambria Math"/>
                                  <a:ea typeface="+mn-ea"/>
                                  <a:cs typeface="+mn-cs"/>
                                </a:rPr>
                                <m:t>𝑥</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e>
                          </m:acc>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200" b="0" i="1" u="none" strike="noStrike" kern="1200" cap="none" spc="0" normalizeH="0" baseline="0" noProof="0" smtClean="0">
                              <a:ln>
                                <a:noFill/>
                              </a:ln>
                              <a:solidFill>
                                <a:prstClr val="black"/>
                              </a:solidFill>
                              <a:effectLst/>
                              <a:uLnTx/>
                              <a:uFillTx/>
                              <a:latin typeface="Cambria Math"/>
                              <a:ea typeface="+mn-ea"/>
                              <a:cs typeface="+mn-cs"/>
                            </a:rPr>
                            <m:t> </m:t>
                          </m:r>
                        </m:num>
                        <m:den>
                          <m:r>
                            <a:rPr kumimoji="0" lang="en-US" sz="1200" b="0" i="1" u="none" strike="noStrike" kern="1200" cap="none" spc="0" normalizeH="0" baseline="0" noProof="0">
                              <a:ln>
                                <a:noFill/>
                              </a:ln>
                              <a:solidFill>
                                <a:prstClr val="black"/>
                              </a:solidFill>
                              <a:effectLst/>
                              <a:uLnTx/>
                              <a:uFillTx/>
                              <a:latin typeface="Cambria Math"/>
                              <a:ea typeface="+mn-ea"/>
                              <a:cs typeface="+mn-cs"/>
                            </a:rPr>
                            <m:t>𝑠</m:t>
                          </m:r>
                          <m:r>
                            <a:rPr kumimoji="0" lang="en-US" sz="1200" b="0" i="1" u="none" strike="noStrike" kern="1200" cap="none" spc="0" normalizeH="0" baseline="-25000" noProof="0">
                              <a:ln>
                                <a:noFill/>
                              </a:ln>
                              <a:solidFill>
                                <a:prstClr val="black"/>
                              </a:solidFill>
                              <a:effectLst/>
                              <a:uLnTx/>
                              <a:uFillTx/>
                              <a:latin typeface="Cambria Math" panose="02040503050406030204" pitchFamily="18" charset="0"/>
                              <a:ea typeface="+mn-ea"/>
                              <a:cs typeface="+mn-cs"/>
                            </a:rPr>
                            <m:t>𝑝</m:t>
                          </m:r>
                          <m:rad>
                            <m:radPr>
                              <m:degHide m:val="on"/>
                              <m:ctrlP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ctrlPr>
                            </m:radPr>
                            <m:deg/>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𝐼</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200" b="0" i="1"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𝐸</m:t>
                                  </m:r>
                                </m:den>
                              </m:f>
                            </m:e>
                          </m:rad>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=2.93</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would like to test the claim that the mean score of the Intrinsic group is different than that of the Extrinsic group</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do this we take a sample of size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24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23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19.88, points </a:t>
                </a:r>
                <a14:m>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r>
                      <m:rPr>
                        <m:sty m:val="p"/>
                      </m:rPr>
                      <a:rPr kumimoji="0" lang="en-US" sz="1800" b="0" i="0" u="none" strike="noStrike" kern="1200" cap="none" spc="0" normalizeH="0" baseline="-25000" noProof="0" smtClean="0">
                        <a:ln>
                          <a:noFill/>
                        </a:ln>
                        <a:solidFill>
                          <a:prstClr val="black"/>
                        </a:solidFill>
                        <a:effectLst/>
                        <a:uLnTx/>
                        <a:uFillTx/>
                        <a:latin typeface="Cambria Math" panose="02040503050406030204" pitchFamily="18" charset="0"/>
                        <a:ea typeface="+mn-ea"/>
                        <a:cs typeface="+mn-cs"/>
                      </a:rPr>
                      <m:t>E</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15.74,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4.44,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022"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dirty="0"/>
              <a:t>Lack of Fit Test</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328" y="1480067"/>
            <a:ext cx="3934529"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80068"/>
            <a:ext cx="4024313"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990600"/>
            <a:ext cx="3505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7" name="TextBox 6"/>
          <p:cNvSpPr txBox="1"/>
          <p:nvPr/>
        </p:nvSpPr>
        <p:spPr>
          <a:xfrm>
            <a:off x="5029200" y="990600"/>
            <a:ext cx="3429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graphicFrame>
        <p:nvGraphicFramePr>
          <p:cNvPr id="8" name="Table 7"/>
          <p:cNvGraphicFramePr>
            <a:graphicFrameLocks noGrp="1"/>
          </p:cNvGraphicFramePr>
          <p:nvPr>
            <p:extLst/>
          </p:nvPr>
        </p:nvGraphicFramePr>
        <p:xfrm>
          <a:off x="1652485" y="2775467"/>
          <a:ext cx="7329486" cy="1752600"/>
        </p:xfrm>
        <a:graphic>
          <a:graphicData uri="http://schemas.openxmlformats.org/drawingml/2006/table">
            <a:tbl>
              <a:tblPr firstRow="1" bandRow="1">
                <a:tableStyleId>{5C22544A-7EE6-4342-B048-85BDC9FD1C3A}</a:tableStyleId>
              </a:tblPr>
              <a:tblGrid>
                <a:gridCol w="1221581">
                  <a:extLst>
                    <a:ext uri="{9D8B030D-6E8A-4147-A177-3AD203B41FA5}">
                      <a16:colId xmlns:a16="http://schemas.microsoft.com/office/drawing/2014/main" val="20000"/>
                    </a:ext>
                  </a:extLst>
                </a:gridCol>
                <a:gridCol w="702409">
                  <a:extLst>
                    <a:ext uri="{9D8B030D-6E8A-4147-A177-3AD203B41FA5}">
                      <a16:colId xmlns:a16="http://schemas.microsoft.com/office/drawing/2014/main" val="20001"/>
                    </a:ext>
                  </a:extLst>
                </a:gridCol>
                <a:gridCol w="2052697">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199">
                  <a:extLst>
                    <a:ext uri="{9D8B030D-6E8A-4147-A177-3AD203B41FA5}">
                      <a16:colId xmlns:a16="http://schemas.microsoft.com/office/drawing/2014/main" val="20005"/>
                    </a:ext>
                  </a:extLst>
                </a:gridCol>
              </a:tblGrid>
              <a:tr h="640080">
                <a:tc>
                  <a:txBody>
                    <a:bodyPr/>
                    <a:lstStyle/>
                    <a:p>
                      <a:pPr algn="ctr"/>
                      <a:r>
                        <a:rPr lang="en-US" dirty="0"/>
                        <a:t>Source</a:t>
                      </a:r>
                    </a:p>
                  </a:txBody>
                  <a:tcPr/>
                </a:tc>
                <a:tc>
                  <a:txBody>
                    <a:bodyPr/>
                    <a:lstStyle/>
                    <a:p>
                      <a:pPr algn="ctr"/>
                      <a:r>
                        <a:rPr lang="en-US" dirty="0"/>
                        <a:t>DF</a:t>
                      </a:r>
                    </a:p>
                  </a:txBody>
                  <a:tcPr/>
                </a:tc>
                <a:tc>
                  <a:txBody>
                    <a:bodyPr/>
                    <a:lstStyle/>
                    <a:p>
                      <a:pPr algn="ctr"/>
                      <a:r>
                        <a:rPr lang="en-US" dirty="0"/>
                        <a:t>Sum of Squares</a:t>
                      </a:r>
                    </a:p>
                  </a:txBody>
                  <a:tcPr/>
                </a:tc>
                <a:tc>
                  <a:txBody>
                    <a:bodyPr/>
                    <a:lstStyle/>
                    <a:p>
                      <a:pPr algn="ctr"/>
                      <a:r>
                        <a:rPr lang="en-US" dirty="0"/>
                        <a:t>Mean Square</a:t>
                      </a:r>
                    </a:p>
                  </a:txBody>
                  <a:tcPr/>
                </a:tc>
                <a:tc>
                  <a:txBody>
                    <a:bodyPr/>
                    <a:lstStyle/>
                    <a:p>
                      <a:pPr algn="ctr"/>
                      <a:r>
                        <a:rPr lang="en-US" dirty="0"/>
                        <a:t>F</a:t>
                      </a:r>
                    </a:p>
                  </a:txBody>
                  <a:tcPr/>
                </a:tc>
                <a:tc>
                  <a:txBody>
                    <a:bodyPr/>
                    <a:lstStyle/>
                    <a:p>
                      <a:pPr algn="ctr"/>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2</a:t>
                      </a:r>
                    </a:p>
                  </a:txBody>
                  <a:tcPr/>
                </a:tc>
                <a:tc>
                  <a:txBody>
                    <a:bodyPr/>
                    <a:lstStyle/>
                    <a:p>
                      <a:r>
                        <a:rPr lang="en-US" dirty="0"/>
                        <a:t>2.245614</a:t>
                      </a:r>
                    </a:p>
                  </a:txBody>
                  <a:tcPr/>
                </a:tc>
                <a:tc>
                  <a:txBody>
                    <a:bodyPr/>
                    <a:lstStyle/>
                    <a:p>
                      <a:r>
                        <a:rPr lang="en-US" dirty="0"/>
                        <a:t>1.1228</a:t>
                      </a:r>
                    </a:p>
                  </a:txBody>
                  <a:tcPr/>
                </a:tc>
                <a:tc>
                  <a:txBody>
                    <a:bodyPr/>
                    <a:lstStyle/>
                    <a:p>
                      <a:r>
                        <a:rPr lang="en-US" dirty="0"/>
                        <a:t>.2769</a:t>
                      </a:r>
                    </a:p>
                  </a:txBody>
                  <a:tcPr/>
                </a:tc>
                <a:tc>
                  <a:txBody>
                    <a:bodyPr/>
                    <a:lstStyle/>
                    <a:p>
                      <a:r>
                        <a:rPr lang="en-US" dirty="0"/>
                        <a:t>.7610</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20</a:t>
                      </a:r>
                    </a:p>
                  </a:txBody>
                  <a:tcPr/>
                </a:tc>
                <a:tc>
                  <a:txBody>
                    <a:bodyPr/>
                    <a:lstStyle/>
                    <a:p>
                      <a:r>
                        <a:rPr lang="en-US" dirty="0"/>
                        <a:t>81.083333</a:t>
                      </a:r>
                    </a:p>
                  </a:txBody>
                  <a:tcPr/>
                </a:tc>
                <a:tc>
                  <a:txBody>
                    <a:bodyPr/>
                    <a:lstStyle/>
                    <a:p>
                      <a:r>
                        <a:rPr lang="en-US" dirty="0"/>
                        <a:t>4.0542</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22</a:t>
                      </a:r>
                    </a:p>
                  </a:txBody>
                  <a:tcPr/>
                </a:tc>
                <a:tc>
                  <a:txBody>
                    <a:bodyPr/>
                    <a:lstStyle/>
                    <a:p>
                      <a:r>
                        <a:rPr lang="en-US" dirty="0"/>
                        <a:t>83.328947</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76200" y="4147067"/>
            <a:ext cx="14478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10" name="TextBox 9"/>
          <p:cNvSpPr txBox="1"/>
          <p:nvPr/>
        </p:nvSpPr>
        <p:spPr>
          <a:xfrm>
            <a:off x="76200" y="3777735"/>
            <a:ext cx="14478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1" name="TextBox 10"/>
          <p:cNvSpPr txBox="1"/>
          <p:nvPr/>
        </p:nvSpPr>
        <p:spPr>
          <a:xfrm>
            <a:off x="228600" y="4680467"/>
            <a:ext cx="8763000" cy="646331"/>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ea typeface="ＭＳ Ｐゴシック" pitchFamily="34" charset="-128"/>
              </a:rPr>
              <a:t>Ho: Linear Regression Model Has Good Fit (No lack of fit.)</a:t>
            </a:r>
          </a:p>
          <a:p>
            <a:pPr eaLnBrk="0" fontAlgn="base" hangingPunct="0">
              <a:spcBef>
                <a:spcPct val="0"/>
              </a:spcBef>
              <a:spcAft>
                <a:spcPct val="0"/>
              </a:spcAft>
            </a:pPr>
            <a:r>
              <a:rPr lang="en-US" dirty="0">
                <a:solidFill>
                  <a:srgbClr val="000000"/>
                </a:solidFill>
                <a:ea typeface="ＭＳ Ｐゴシック" pitchFamily="34" charset="-128"/>
              </a:rPr>
              <a:t>Ha: The separate means model fits better (Linear Regression Model is Lacking Fit.)</a:t>
            </a:r>
          </a:p>
        </p:txBody>
      </p:sp>
      <p:sp>
        <p:nvSpPr>
          <p:cNvPr id="12" name="TextBox 11"/>
          <p:cNvSpPr txBox="1"/>
          <p:nvPr/>
        </p:nvSpPr>
        <p:spPr>
          <a:xfrm>
            <a:off x="533400" y="5366267"/>
            <a:ext cx="8077200" cy="646331"/>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ea typeface="ＭＳ Ｐゴシック" pitchFamily="34" charset="-128"/>
              </a:rPr>
              <a:t>Conclusion: There is not enough evidence to suggest the Linear Regression Model has a lack of fit with respect to the separate means model.  </a:t>
            </a:r>
          </a:p>
        </p:txBody>
      </p:sp>
      <p:sp>
        <p:nvSpPr>
          <p:cNvPr id="13" name="Rectangle 12"/>
          <p:cNvSpPr/>
          <p:nvPr/>
        </p:nvSpPr>
        <p:spPr>
          <a:xfrm>
            <a:off x="1600200" y="1994905"/>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4" name="Rectangle 13"/>
          <p:cNvSpPr/>
          <p:nvPr/>
        </p:nvSpPr>
        <p:spPr>
          <a:xfrm>
            <a:off x="6029960" y="2013564"/>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6" name="Rectangle 15"/>
          <p:cNvSpPr/>
          <p:nvPr/>
        </p:nvSpPr>
        <p:spPr>
          <a:xfrm>
            <a:off x="1368065" y="1988067"/>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7" name="Rectangle 16"/>
          <p:cNvSpPr/>
          <p:nvPr/>
        </p:nvSpPr>
        <p:spPr>
          <a:xfrm>
            <a:off x="5787665" y="2013467"/>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3" name="TextBox 2"/>
          <p:cNvSpPr txBox="1"/>
          <p:nvPr/>
        </p:nvSpPr>
        <p:spPr>
          <a:xfrm>
            <a:off x="190500" y="6096000"/>
            <a:ext cx="8763000" cy="584775"/>
          </a:xfrm>
          <a:prstGeom prst="rect">
            <a:avLst/>
          </a:prstGeom>
          <a:noFill/>
        </p:spPr>
        <p:txBody>
          <a:bodyPr wrap="square" rtlCol="0">
            <a:spAutoFit/>
          </a:bodyPr>
          <a:lstStyle/>
          <a:p>
            <a:pPr algn="ctr"/>
            <a:r>
              <a:rPr lang="en-US" sz="1600" dirty="0"/>
              <a:t>****Note: The description in the book uses the Sum of Squares Model.  Given our study of ANOVA I think this is an easier way to think about it.  The tests are equivalent.</a:t>
            </a:r>
          </a:p>
        </p:txBody>
      </p:sp>
    </p:spTree>
    <p:extLst>
      <p:ext uri="{BB962C8B-B14F-4D97-AF65-F5344CB8AC3E}">
        <p14:creationId xmlns:p14="http://schemas.microsoft.com/office/powerpoint/2010/main" val="143869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6" grpId="0" animBg="1"/>
      <p:bldP spid="17" grpId="0" animBg="1"/>
      <p:bldP spid="3" grpId="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972F-4610-478F-BBAA-1CBA5F35AE87}"/>
              </a:ext>
            </a:extLst>
          </p:cNvPr>
          <p:cNvSpPr>
            <a:spLocks noGrp="1"/>
          </p:cNvSpPr>
          <p:nvPr>
            <p:ph type="title"/>
          </p:nvPr>
        </p:nvSpPr>
        <p:spPr/>
        <p:txBody>
          <a:bodyPr/>
          <a:lstStyle/>
          <a:p>
            <a:r>
              <a:rPr lang="en-US" dirty="0"/>
              <a:t>Breakout!</a:t>
            </a:r>
          </a:p>
        </p:txBody>
      </p:sp>
    </p:spTree>
    <p:extLst>
      <p:ext uri="{BB962C8B-B14F-4D97-AF65-F5344CB8AC3E}">
        <p14:creationId xmlns:p14="http://schemas.microsoft.com/office/powerpoint/2010/main" val="4152267541"/>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4A9C8-4CF4-4CAD-B6D9-FC18E9F250AB}"/>
              </a:ext>
            </a:extLst>
          </p:cNvPr>
          <p:cNvSpPr>
            <a:spLocks noGrp="1"/>
          </p:cNvSpPr>
          <p:nvPr>
            <p:ph type="title"/>
          </p:nvPr>
        </p:nvSpPr>
        <p:spPr/>
        <p:txBody>
          <a:bodyPr/>
          <a:lstStyle/>
          <a:p>
            <a:r>
              <a:rPr lang="en-US" dirty="0"/>
              <a:t>Lack of Fit Test</a:t>
            </a:r>
          </a:p>
        </p:txBody>
      </p:sp>
      <p:graphicFrame>
        <p:nvGraphicFramePr>
          <p:cNvPr id="3" name="Table 2">
            <a:extLst>
              <a:ext uri="{FF2B5EF4-FFF2-40B4-BE49-F238E27FC236}">
                <a16:creationId xmlns:a16="http://schemas.microsoft.com/office/drawing/2014/main" id="{8DE12D40-A723-4766-AB7E-2CAF6083247D}"/>
              </a:ext>
            </a:extLst>
          </p:cNvPr>
          <p:cNvGraphicFramePr>
            <a:graphicFrameLocks noGrp="1"/>
          </p:cNvGraphicFramePr>
          <p:nvPr/>
        </p:nvGraphicFramePr>
        <p:xfrm>
          <a:off x="171450" y="2295636"/>
          <a:ext cx="914400" cy="2314576"/>
        </p:xfrm>
        <a:graphic>
          <a:graphicData uri="http://schemas.openxmlformats.org/drawingml/2006/table">
            <a:tbl>
              <a:tblPr>
                <a:tableStyleId>{5C22544A-7EE6-4342-B048-85BDC9FD1C3A}</a:tableStyleId>
              </a:tblPr>
              <a:tblGrid>
                <a:gridCol w="457200">
                  <a:extLst>
                    <a:ext uri="{9D8B030D-6E8A-4147-A177-3AD203B41FA5}">
                      <a16:colId xmlns:a16="http://schemas.microsoft.com/office/drawing/2014/main" val="1237034389"/>
                    </a:ext>
                  </a:extLst>
                </a:gridCol>
                <a:gridCol w="457200">
                  <a:extLst>
                    <a:ext uri="{9D8B030D-6E8A-4147-A177-3AD203B41FA5}">
                      <a16:colId xmlns:a16="http://schemas.microsoft.com/office/drawing/2014/main" val="2470506882"/>
                    </a:ext>
                  </a:extLst>
                </a:gridCol>
              </a:tblGrid>
              <a:tr h="142875">
                <a:tc>
                  <a:txBody>
                    <a:bodyPr/>
                    <a:lstStyle/>
                    <a:p>
                      <a:pPr algn="l" fontAlgn="b"/>
                      <a:r>
                        <a:rPr lang="en-US" sz="800" u="none" strike="noStrike">
                          <a:effectLst/>
                        </a:rPr>
                        <a:t>Month</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l" fontAlgn="b"/>
                      <a:r>
                        <a:rPr lang="en-US" sz="800" u="none" strike="noStrike">
                          <a:effectLst/>
                        </a:rPr>
                        <a:t>Sales</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634003359"/>
                  </a:ext>
                </a:extLst>
              </a:tr>
              <a:tr h="14287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2.678969</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666373392"/>
                  </a:ext>
                </a:extLst>
              </a:tr>
              <a:tr h="14287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6.452194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031291152"/>
                  </a:ext>
                </a:extLst>
              </a:tr>
              <a:tr h="150019">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1.837394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090633083"/>
                  </a:ext>
                </a:extLst>
              </a:tr>
              <a:tr h="14287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6.108601</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95241088"/>
                  </a:ext>
                </a:extLst>
              </a:tr>
              <a:tr h="14287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5.369281</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119397452"/>
                  </a:ext>
                </a:extLst>
              </a:tr>
              <a:tr h="142875">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1.766862</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731119660"/>
                  </a:ext>
                </a:extLst>
              </a:tr>
              <a:tr h="150019">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6.898837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933609468"/>
                  </a:ext>
                </a:extLst>
              </a:tr>
              <a:tr h="142875">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1.579677</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883625990"/>
                  </a:ext>
                </a:extLst>
              </a:tr>
              <a:tr h="142875">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3.726494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25761969"/>
                  </a:ext>
                </a:extLst>
              </a:tr>
              <a:tr h="150019">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8.953184</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641565993"/>
                  </a:ext>
                </a:extLst>
              </a:tr>
              <a:tr h="142875">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8.680436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261936585"/>
                  </a:ext>
                </a:extLst>
              </a:tr>
              <a:tr h="142875">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9.931636</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4027627879"/>
                  </a:ext>
                </a:extLst>
              </a:tr>
              <a:tr h="142875">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6.691443</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299572030"/>
                  </a:ext>
                </a:extLst>
              </a:tr>
              <a:tr h="142875">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a:effectLst/>
                        </a:rPr>
                        <a:t>11.39723</a:t>
                      </a:r>
                      <a:endParaRPr lang="en-US" sz="8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129164729"/>
                  </a:ext>
                </a:extLst>
              </a:tr>
              <a:tr h="150019">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144" marR="7144" marT="7144" marB="0" anchor="b"/>
                </a:tc>
                <a:tc>
                  <a:txBody>
                    <a:bodyPr/>
                    <a:lstStyle/>
                    <a:p>
                      <a:pPr algn="r" fontAlgn="b"/>
                      <a:r>
                        <a:rPr lang="en-US" sz="800" u="none" strike="noStrike" dirty="0">
                          <a:effectLst/>
                        </a:rPr>
                        <a:t>14.93447</a:t>
                      </a:r>
                      <a:endParaRPr lang="en-US" sz="8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251068552"/>
                  </a:ext>
                </a:extLst>
              </a:tr>
            </a:tbl>
          </a:graphicData>
        </a:graphic>
      </p:graphicFrame>
      <p:sp>
        <p:nvSpPr>
          <p:cNvPr id="4" name="TextBox 3">
            <a:extLst>
              <a:ext uri="{FF2B5EF4-FFF2-40B4-BE49-F238E27FC236}">
                <a16:creationId xmlns:a16="http://schemas.microsoft.com/office/drawing/2014/main" id="{E91D2ED2-B2CC-4854-9E72-6D1CC31910CD}"/>
              </a:ext>
            </a:extLst>
          </p:cNvPr>
          <p:cNvSpPr txBox="1"/>
          <p:nvPr/>
        </p:nvSpPr>
        <p:spPr>
          <a:xfrm>
            <a:off x="1237902" y="1143000"/>
            <a:ext cx="1898787" cy="5047536"/>
          </a:xfrm>
          <a:prstGeom prst="rect">
            <a:avLst/>
          </a:prstGeom>
          <a:noFill/>
        </p:spPr>
        <p:txBody>
          <a:bodyPr wrap="square" rtlCol="0">
            <a:spAutoFit/>
          </a:bodyPr>
          <a:lstStyle/>
          <a:p>
            <a:r>
              <a:rPr lang="en-US" sz="1400" dirty="0"/>
              <a:t>A company wants to look at sales volume (in $M) for various stores for three different months. Perform a lack of fit test (at significance level 0.05) to determine if the separate means model (using three parameters) is significantly better than the linear regression model (using two parameters).</a:t>
            </a:r>
          </a:p>
          <a:p>
            <a:r>
              <a:rPr lang="en-US" sz="1400" dirty="0"/>
              <a:t>You may want to copy the blank ANOVA table on paper. DO NOT plug the data into any software.</a:t>
            </a:r>
          </a:p>
        </p:txBody>
      </p:sp>
      <p:pic>
        <p:nvPicPr>
          <p:cNvPr id="6" name="Picture 5">
            <a:extLst>
              <a:ext uri="{FF2B5EF4-FFF2-40B4-BE49-F238E27FC236}">
                <a16:creationId xmlns:a16="http://schemas.microsoft.com/office/drawing/2014/main" id="{2BB7A84A-F426-4CA1-80F0-6F3585A30DA6}"/>
              </a:ext>
            </a:extLst>
          </p:cNvPr>
          <p:cNvPicPr>
            <a:picLocks noChangeAspect="1"/>
          </p:cNvPicPr>
          <p:nvPr/>
        </p:nvPicPr>
        <p:blipFill>
          <a:blip r:embed="rId2"/>
          <a:stretch>
            <a:fillRect/>
          </a:stretch>
        </p:blipFill>
        <p:spPr>
          <a:xfrm>
            <a:off x="3345185" y="1852184"/>
            <a:ext cx="5630982" cy="1047968"/>
          </a:xfrm>
          <a:prstGeom prst="rect">
            <a:avLst/>
          </a:prstGeom>
        </p:spPr>
      </p:pic>
      <p:pic>
        <p:nvPicPr>
          <p:cNvPr id="7" name="Picture 6">
            <a:extLst>
              <a:ext uri="{FF2B5EF4-FFF2-40B4-BE49-F238E27FC236}">
                <a16:creationId xmlns:a16="http://schemas.microsoft.com/office/drawing/2014/main" id="{65AF5027-C9FF-42F2-8B7A-53A1CB983723}"/>
              </a:ext>
            </a:extLst>
          </p:cNvPr>
          <p:cNvPicPr>
            <a:picLocks noChangeAspect="1"/>
          </p:cNvPicPr>
          <p:nvPr/>
        </p:nvPicPr>
        <p:blipFill>
          <a:blip r:embed="rId3"/>
          <a:stretch>
            <a:fillRect/>
          </a:stretch>
        </p:blipFill>
        <p:spPr>
          <a:xfrm>
            <a:off x="3345185" y="2943563"/>
            <a:ext cx="5630982" cy="972229"/>
          </a:xfrm>
          <a:prstGeom prst="rect">
            <a:avLst/>
          </a:prstGeom>
        </p:spPr>
      </p:pic>
      <p:graphicFrame>
        <p:nvGraphicFramePr>
          <p:cNvPr id="8" name="Table 7">
            <a:extLst>
              <a:ext uri="{FF2B5EF4-FFF2-40B4-BE49-F238E27FC236}">
                <a16:creationId xmlns:a16="http://schemas.microsoft.com/office/drawing/2014/main" id="{17306419-3EF7-4688-842C-33912EE3B1DD}"/>
              </a:ext>
            </a:extLst>
          </p:cNvPr>
          <p:cNvGraphicFramePr>
            <a:graphicFrameLocks noGrp="1"/>
          </p:cNvGraphicFramePr>
          <p:nvPr>
            <p:extLst/>
          </p:nvPr>
        </p:nvGraphicFramePr>
        <p:xfrm>
          <a:off x="3345185" y="4254719"/>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endParaRPr lang="en-US" sz="1400" baseline="30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aseline="-25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aseline="-25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0AB7B083-4777-4786-8BB1-372009AA7C2E}"/>
              </a:ext>
            </a:extLst>
          </p:cNvPr>
          <p:cNvSpPr txBox="1"/>
          <p:nvPr/>
        </p:nvSpPr>
        <p:spPr>
          <a:xfrm>
            <a:off x="3043044" y="5562600"/>
            <a:ext cx="5796156" cy="1200329"/>
          </a:xfrm>
          <a:prstGeom prst="rect">
            <a:avLst/>
          </a:prstGeom>
          <a:noFill/>
        </p:spPr>
        <p:txBody>
          <a:bodyPr wrap="square" rtlCol="0">
            <a:spAutoFit/>
          </a:bodyPr>
          <a:lstStyle/>
          <a:p>
            <a:r>
              <a:rPr lang="en-US" dirty="0"/>
              <a:t>At significance level alpha = 0.05, there is insufficient evidence that the separate means model is a significantly better fit than the linear regression model (p-value = 0.10)</a:t>
            </a:r>
          </a:p>
        </p:txBody>
      </p:sp>
      <p:graphicFrame>
        <p:nvGraphicFramePr>
          <p:cNvPr id="9" name="Table 8">
            <a:extLst>
              <a:ext uri="{FF2B5EF4-FFF2-40B4-BE49-F238E27FC236}">
                <a16:creationId xmlns:a16="http://schemas.microsoft.com/office/drawing/2014/main" id="{A57EFEB2-119A-45ED-AA6E-C07E7DBE0828}"/>
              </a:ext>
            </a:extLst>
          </p:cNvPr>
          <p:cNvGraphicFramePr>
            <a:graphicFrameLocks noGrp="1"/>
          </p:cNvGraphicFramePr>
          <p:nvPr>
            <p:extLst/>
          </p:nvPr>
        </p:nvGraphicFramePr>
        <p:xfrm>
          <a:off x="3298325" y="4212090"/>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endParaRPr lang="en-US" sz="1400" baseline="30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Error (ANOVA)</a:t>
                      </a:r>
                    </a:p>
                  </a:txBody>
                  <a:tcPr marL="68580" marR="68580" marT="34290" marB="34290"/>
                </a:tc>
                <a:tc>
                  <a:txBody>
                    <a:bodyPr/>
                    <a:lstStyle/>
                    <a:p>
                      <a:pPr algn="ctr"/>
                      <a:r>
                        <a:rPr lang="en-US" sz="1400" dirty="0"/>
                        <a:t>12</a:t>
                      </a:r>
                    </a:p>
                  </a:txBody>
                  <a:tcPr marL="68580" marR="68580" marT="34290" marB="34290"/>
                </a:tc>
                <a:tc>
                  <a:txBody>
                    <a:bodyPr/>
                    <a:lstStyle/>
                    <a:p>
                      <a:pPr algn="ctr"/>
                      <a:r>
                        <a:rPr lang="en-US" sz="1400" dirty="0"/>
                        <a:t>98.2</a:t>
                      </a:r>
                    </a:p>
                  </a:txBody>
                  <a:tcPr marL="68580" marR="68580" marT="34290" marB="34290"/>
                </a:tc>
                <a:tc>
                  <a:txBody>
                    <a:bodyPr/>
                    <a:lstStyle/>
                    <a:p>
                      <a:pPr algn="ctr"/>
                      <a:r>
                        <a:rPr lang="en-US" sz="1400" dirty="0"/>
                        <a:t>8.18</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1" name="Table 10">
            <a:extLst>
              <a:ext uri="{FF2B5EF4-FFF2-40B4-BE49-F238E27FC236}">
                <a16:creationId xmlns:a16="http://schemas.microsoft.com/office/drawing/2014/main" id="{C055EBC3-3E30-4785-9F02-6B8BDC43C8AA}"/>
              </a:ext>
            </a:extLst>
          </p:cNvPr>
          <p:cNvGraphicFramePr>
            <a:graphicFrameLocks noGrp="1"/>
          </p:cNvGraphicFramePr>
          <p:nvPr>
            <p:extLst/>
          </p:nvPr>
        </p:nvGraphicFramePr>
        <p:xfrm>
          <a:off x="3345185" y="4236645"/>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r>
                        <a:rPr lang="en-US" sz="1400" baseline="30000" dirty="0"/>
                        <a:t>Model (Difference)</a:t>
                      </a:r>
                    </a:p>
                  </a:txBody>
                  <a:tcPr marL="68580" marR="68580" marT="34290" marB="34290"/>
                </a:tc>
                <a:tc>
                  <a:txBody>
                    <a:bodyPr/>
                    <a:lstStyle/>
                    <a:p>
                      <a:pPr algn="ctr"/>
                      <a:r>
                        <a:rPr lang="en-US" sz="1400" dirty="0"/>
                        <a:t>1</a:t>
                      </a:r>
                    </a:p>
                  </a:txBody>
                  <a:tcPr marL="68580" marR="68580" marT="34290" marB="34290"/>
                </a:tc>
                <a:tc>
                  <a:txBody>
                    <a:bodyPr/>
                    <a:lstStyle/>
                    <a:p>
                      <a:pPr algn="ctr"/>
                      <a:r>
                        <a:rPr lang="en-US" sz="1400" dirty="0"/>
                        <a:t>26.5</a:t>
                      </a:r>
                    </a:p>
                  </a:txBody>
                  <a:tcPr marL="68580" marR="68580" marT="34290" marB="34290"/>
                </a:tc>
                <a:tc>
                  <a:txBody>
                    <a:bodyPr/>
                    <a:lstStyle/>
                    <a:p>
                      <a:pPr algn="ctr"/>
                      <a:r>
                        <a:rPr lang="en-US" sz="1000" dirty="0"/>
                        <a:t>26.5/1=26.5</a:t>
                      </a:r>
                    </a:p>
                  </a:txBody>
                  <a:tcPr marL="68580" marR="68580" marT="34290" marB="34290"/>
                </a:tc>
                <a:tc>
                  <a:txBody>
                    <a:bodyPr/>
                    <a:lstStyle/>
                    <a:p>
                      <a:pPr algn="ctr"/>
                      <a:r>
                        <a:rPr lang="en-US" sz="1400" dirty="0"/>
                        <a:t>3.24</a:t>
                      </a:r>
                    </a:p>
                  </a:txBody>
                  <a:tcPr marL="68580" marR="68580" marT="34290" marB="34290"/>
                </a:tc>
                <a:tc>
                  <a:txBody>
                    <a:bodyPr/>
                    <a:lstStyle/>
                    <a:p>
                      <a:pPr algn="ctr"/>
                      <a:r>
                        <a:rPr lang="en-US" sz="1400" dirty="0"/>
                        <a:t>0.10</a:t>
                      </a:r>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Error (ANOVA)</a:t>
                      </a:r>
                    </a:p>
                  </a:txBody>
                  <a:tcPr marL="68580" marR="68580" marT="34290" marB="34290"/>
                </a:tc>
                <a:tc>
                  <a:txBody>
                    <a:bodyPr/>
                    <a:lstStyle/>
                    <a:p>
                      <a:pPr algn="ctr"/>
                      <a:r>
                        <a:rPr lang="en-US" sz="1400" dirty="0"/>
                        <a:t>12</a:t>
                      </a:r>
                    </a:p>
                  </a:txBody>
                  <a:tcPr marL="68580" marR="68580" marT="34290" marB="34290"/>
                </a:tc>
                <a:tc>
                  <a:txBody>
                    <a:bodyPr/>
                    <a:lstStyle/>
                    <a:p>
                      <a:pPr algn="ctr"/>
                      <a:r>
                        <a:rPr lang="en-US" sz="1400" dirty="0"/>
                        <a:t>98.2</a:t>
                      </a:r>
                    </a:p>
                  </a:txBody>
                  <a:tcPr marL="68580" marR="68580" marT="34290" marB="34290"/>
                </a:tc>
                <a:tc>
                  <a:txBody>
                    <a:bodyPr/>
                    <a:lstStyle/>
                    <a:p>
                      <a:pPr algn="ctr"/>
                      <a:r>
                        <a:rPr lang="en-US" sz="1400" dirty="0"/>
                        <a:t>8.18</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B5D0086D-7C00-4402-AB51-BE04C8E182A2}"/>
              </a:ext>
            </a:extLst>
          </p:cNvPr>
          <p:cNvGraphicFramePr>
            <a:graphicFrameLocks noGrp="1"/>
          </p:cNvGraphicFramePr>
          <p:nvPr>
            <p:extLst/>
          </p:nvPr>
        </p:nvGraphicFramePr>
        <p:xfrm>
          <a:off x="3267281" y="4174831"/>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r>
                        <a:rPr lang="en-US" sz="1400" baseline="30000" dirty="0"/>
                        <a:t>Model (Difference)</a:t>
                      </a:r>
                    </a:p>
                  </a:txBody>
                  <a:tcPr marL="68580" marR="68580" marT="34290" marB="34290"/>
                </a:tc>
                <a:tc>
                  <a:txBody>
                    <a:bodyPr/>
                    <a:lstStyle/>
                    <a:p>
                      <a:pPr algn="ctr"/>
                      <a:r>
                        <a:rPr lang="en-US" sz="1400" dirty="0"/>
                        <a:t>1</a:t>
                      </a:r>
                    </a:p>
                  </a:txBody>
                  <a:tcPr marL="68580" marR="68580" marT="34290" marB="34290"/>
                </a:tc>
                <a:tc>
                  <a:txBody>
                    <a:bodyPr/>
                    <a:lstStyle/>
                    <a:p>
                      <a:pPr algn="ctr"/>
                      <a:r>
                        <a:rPr lang="en-US" sz="1400" dirty="0"/>
                        <a:t>26.5</a:t>
                      </a:r>
                    </a:p>
                  </a:txBody>
                  <a:tcPr marL="68580" marR="68580" marT="34290" marB="34290"/>
                </a:tc>
                <a:tc>
                  <a:txBody>
                    <a:bodyPr/>
                    <a:lstStyle/>
                    <a:p>
                      <a:pPr algn="ctr"/>
                      <a:r>
                        <a:rPr lang="en-US" sz="1000" dirty="0"/>
                        <a:t>26.5/1=26.5</a:t>
                      </a:r>
                    </a:p>
                  </a:txBody>
                  <a:tcPr marL="68580" marR="68580" marT="34290" marB="34290"/>
                </a:tc>
                <a:tc>
                  <a:txBody>
                    <a:bodyPr/>
                    <a:lstStyle/>
                    <a:p>
                      <a:pPr algn="ctr"/>
                      <a:r>
                        <a:rPr lang="en-US" sz="1400" dirty="0"/>
                        <a:t>3.24</a:t>
                      </a:r>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Error (ANOVA)</a:t>
                      </a:r>
                    </a:p>
                  </a:txBody>
                  <a:tcPr marL="68580" marR="68580" marT="34290" marB="34290"/>
                </a:tc>
                <a:tc>
                  <a:txBody>
                    <a:bodyPr/>
                    <a:lstStyle/>
                    <a:p>
                      <a:pPr algn="ctr"/>
                      <a:r>
                        <a:rPr lang="en-US" sz="1400" dirty="0"/>
                        <a:t>12</a:t>
                      </a:r>
                    </a:p>
                  </a:txBody>
                  <a:tcPr marL="68580" marR="68580" marT="34290" marB="34290"/>
                </a:tc>
                <a:tc>
                  <a:txBody>
                    <a:bodyPr/>
                    <a:lstStyle/>
                    <a:p>
                      <a:pPr algn="ctr"/>
                      <a:r>
                        <a:rPr lang="en-US" sz="1400" dirty="0"/>
                        <a:t>98.2</a:t>
                      </a:r>
                    </a:p>
                  </a:txBody>
                  <a:tcPr marL="68580" marR="68580" marT="34290" marB="34290"/>
                </a:tc>
                <a:tc>
                  <a:txBody>
                    <a:bodyPr/>
                    <a:lstStyle/>
                    <a:p>
                      <a:pPr algn="ctr"/>
                      <a:r>
                        <a:rPr lang="en-US" sz="1400" dirty="0"/>
                        <a:t>8.18</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3" name="Table 12">
            <a:extLst>
              <a:ext uri="{FF2B5EF4-FFF2-40B4-BE49-F238E27FC236}">
                <a16:creationId xmlns:a16="http://schemas.microsoft.com/office/drawing/2014/main" id="{08BC0666-D14D-42BF-B735-8CD59C886140}"/>
              </a:ext>
            </a:extLst>
          </p:cNvPr>
          <p:cNvGraphicFramePr>
            <a:graphicFrameLocks noGrp="1"/>
          </p:cNvGraphicFramePr>
          <p:nvPr>
            <p:extLst/>
          </p:nvPr>
        </p:nvGraphicFramePr>
        <p:xfrm>
          <a:off x="3288741" y="4209277"/>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r>
                        <a:rPr lang="en-US" sz="1400" baseline="30000" dirty="0"/>
                        <a:t>Model (Difference)</a:t>
                      </a:r>
                    </a:p>
                  </a:txBody>
                  <a:tcPr marL="68580" marR="68580" marT="34290" marB="34290"/>
                </a:tc>
                <a:tc>
                  <a:txBody>
                    <a:bodyPr/>
                    <a:lstStyle/>
                    <a:p>
                      <a:pPr algn="ctr"/>
                      <a:r>
                        <a:rPr lang="en-US" sz="1400" dirty="0"/>
                        <a:t>1</a:t>
                      </a:r>
                    </a:p>
                  </a:txBody>
                  <a:tcPr marL="68580" marR="68580" marT="34290" marB="34290"/>
                </a:tc>
                <a:tc>
                  <a:txBody>
                    <a:bodyPr/>
                    <a:lstStyle/>
                    <a:p>
                      <a:pPr algn="ctr"/>
                      <a:r>
                        <a:rPr lang="en-US" sz="1400" dirty="0"/>
                        <a:t>26.5</a:t>
                      </a:r>
                    </a:p>
                  </a:txBody>
                  <a:tcPr marL="68580" marR="68580" marT="34290" marB="34290"/>
                </a:tc>
                <a:tc>
                  <a:txBody>
                    <a:bodyPr/>
                    <a:lstStyle/>
                    <a:p>
                      <a:pPr algn="ctr"/>
                      <a:r>
                        <a:rPr lang="en-US" sz="1000" dirty="0"/>
                        <a:t>26.5/1=26.5</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Error (ANOVA)</a:t>
                      </a:r>
                    </a:p>
                  </a:txBody>
                  <a:tcPr marL="68580" marR="68580" marT="34290" marB="34290"/>
                </a:tc>
                <a:tc>
                  <a:txBody>
                    <a:bodyPr/>
                    <a:lstStyle/>
                    <a:p>
                      <a:pPr algn="ctr"/>
                      <a:r>
                        <a:rPr lang="en-US" sz="1400" dirty="0"/>
                        <a:t>12</a:t>
                      </a:r>
                    </a:p>
                  </a:txBody>
                  <a:tcPr marL="68580" marR="68580" marT="34290" marB="34290"/>
                </a:tc>
                <a:tc>
                  <a:txBody>
                    <a:bodyPr/>
                    <a:lstStyle/>
                    <a:p>
                      <a:pPr algn="ctr"/>
                      <a:r>
                        <a:rPr lang="en-US" sz="1400" dirty="0"/>
                        <a:t>98.2</a:t>
                      </a:r>
                    </a:p>
                  </a:txBody>
                  <a:tcPr marL="68580" marR="68580" marT="34290" marB="34290"/>
                </a:tc>
                <a:tc>
                  <a:txBody>
                    <a:bodyPr/>
                    <a:lstStyle/>
                    <a:p>
                      <a:pPr algn="ctr"/>
                      <a:r>
                        <a:rPr lang="en-US" sz="1400" dirty="0"/>
                        <a:t>8.18</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4" name="Table 13">
            <a:extLst>
              <a:ext uri="{FF2B5EF4-FFF2-40B4-BE49-F238E27FC236}">
                <a16:creationId xmlns:a16="http://schemas.microsoft.com/office/drawing/2014/main" id="{CD00949C-EF93-404A-9D60-2A24ED8BBB1C}"/>
              </a:ext>
            </a:extLst>
          </p:cNvPr>
          <p:cNvGraphicFramePr>
            <a:graphicFrameLocks noGrp="1"/>
          </p:cNvGraphicFramePr>
          <p:nvPr>
            <p:extLst/>
          </p:nvPr>
        </p:nvGraphicFramePr>
        <p:xfrm>
          <a:off x="3288741" y="4218314"/>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r>
                        <a:rPr lang="en-US" sz="1400" baseline="30000" dirty="0"/>
                        <a:t>Model (Difference)</a:t>
                      </a:r>
                    </a:p>
                  </a:txBody>
                  <a:tcPr marL="68580" marR="68580" marT="34290" marB="34290"/>
                </a:tc>
                <a:tc>
                  <a:txBody>
                    <a:bodyPr/>
                    <a:lstStyle/>
                    <a:p>
                      <a:pPr algn="ctr"/>
                      <a:r>
                        <a:rPr lang="en-US" sz="1400" dirty="0"/>
                        <a:t>1</a:t>
                      </a:r>
                    </a:p>
                  </a:txBody>
                  <a:tcPr marL="68580" marR="68580" marT="34290" marB="34290"/>
                </a:tc>
                <a:tc>
                  <a:txBody>
                    <a:bodyPr/>
                    <a:lstStyle/>
                    <a:p>
                      <a:pPr algn="ctr"/>
                      <a:r>
                        <a:rPr lang="en-US" sz="1400" dirty="0"/>
                        <a:t>26.5</a:t>
                      </a:r>
                    </a:p>
                  </a:txBody>
                  <a:tcPr marL="68580" marR="68580" marT="34290" marB="34290"/>
                </a:tc>
                <a:tc>
                  <a:txBody>
                    <a:bodyPr/>
                    <a:lstStyle/>
                    <a:p>
                      <a:pPr algn="ctr"/>
                      <a:endParaRPr lang="en-US" sz="1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Error (ANOVA)</a:t>
                      </a:r>
                    </a:p>
                  </a:txBody>
                  <a:tcPr marL="68580" marR="68580" marT="34290" marB="34290"/>
                </a:tc>
                <a:tc>
                  <a:txBody>
                    <a:bodyPr/>
                    <a:lstStyle/>
                    <a:p>
                      <a:pPr algn="ctr"/>
                      <a:r>
                        <a:rPr lang="en-US" sz="1400" dirty="0"/>
                        <a:t>12</a:t>
                      </a:r>
                    </a:p>
                  </a:txBody>
                  <a:tcPr marL="68580" marR="68580" marT="34290" marB="34290"/>
                </a:tc>
                <a:tc>
                  <a:txBody>
                    <a:bodyPr/>
                    <a:lstStyle/>
                    <a:p>
                      <a:pPr algn="ctr"/>
                      <a:r>
                        <a:rPr lang="en-US" sz="1400" dirty="0"/>
                        <a:t>98.2</a:t>
                      </a:r>
                    </a:p>
                  </a:txBody>
                  <a:tcPr marL="68580" marR="68580" marT="34290" marB="34290"/>
                </a:tc>
                <a:tc>
                  <a:txBody>
                    <a:bodyPr/>
                    <a:lstStyle/>
                    <a:p>
                      <a:pPr algn="ctr"/>
                      <a:r>
                        <a:rPr lang="en-US" sz="1400" dirty="0"/>
                        <a:t>8.18</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15" name="Table 14">
            <a:extLst>
              <a:ext uri="{FF2B5EF4-FFF2-40B4-BE49-F238E27FC236}">
                <a16:creationId xmlns:a16="http://schemas.microsoft.com/office/drawing/2014/main" id="{E6397B1D-51A3-4A0F-B46E-6449CB7F5608}"/>
              </a:ext>
            </a:extLst>
          </p:cNvPr>
          <p:cNvGraphicFramePr>
            <a:graphicFrameLocks noGrp="1"/>
          </p:cNvGraphicFramePr>
          <p:nvPr>
            <p:extLst/>
          </p:nvPr>
        </p:nvGraphicFramePr>
        <p:xfrm>
          <a:off x="3276600" y="4191000"/>
          <a:ext cx="5737402" cy="1127760"/>
        </p:xfrm>
        <a:graphic>
          <a:graphicData uri="http://schemas.openxmlformats.org/drawingml/2006/table">
            <a:tbl>
              <a:tblPr firstRow="1" bandRow="1">
                <a:tableStyleId>{5C22544A-7EE6-4342-B048-85BDC9FD1C3A}</a:tableStyleId>
              </a:tblPr>
              <a:tblGrid>
                <a:gridCol w="1967109">
                  <a:extLst>
                    <a:ext uri="{9D8B030D-6E8A-4147-A177-3AD203B41FA5}">
                      <a16:colId xmlns:a16="http://schemas.microsoft.com/office/drawing/2014/main" val="20000"/>
                    </a:ext>
                  </a:extLst>
                </a:gridCol>
                <a:gridCol w="710345">
                  <a:extLst>
                    <a:ext uri="{9D8B030D-6E8A-4147-A177-3AD203B41FA5}">
                      <a16:colId xmlns:a16="http://schemas.microsoft.com/office/drawing/2014/main" val="20001"/>
                    </a:ext>
                  </a:extLst>
                </a:gridCol>
                <a:gridCol w="601061">
                  <a:extLst>
                    <a:ext uri="{9D8B030D-6E8A-4147-A177-3AD203B41FA5}">
                      <a16:colId xmlns:a16="http://schemas.microsoft.com/office/drawing/2014/main" val="20002"/>
                    </a:ext>
                  </a:extLst>
                </a:gridCol>
                <a:gridCol w="874271">
                  <a:extLst>
                    <a:ext uri="{9D8B030D-6E8A-4147-A177-3AD203B41FA5}">
                      <a16:colId xmlns:a16="http://schemas.microsoft.com/office/drawing/2014/main" val="20003"/>
                    </a:ext>
                  </a:extLst>
                </a:gridCol>
                <a:gridCol w="819629">
                  <a:extLst>
                    <a:ext uri="{9D8B030D-6E8A-4147-A177-3AD203B41FA5}">
                      <a16:colId xmlns:a16="http://schemas.microsoft.com/office/drawing/2014/main" val="20004"/>
                    </a:ext>
                  </a:extLst>
                </a:gridCol>
                <a:gridCol w="764987">
                  <a:extLst>
                    <a:ext uri="{9D8B030D-6E8A-4147-A177-3AD203B41FA5}">
                      <a16:colId xmlns:a16="http://schemas.microsoft.com/office/drawing/2014/main" val="20005"/>
                    </a:ext>
                  </a:extLst>
                </a:gridCol>
              </a:tblGrid>
              <a:tr h="276408">
                <a:tc>
                  <a:txBody>
                    <a:bodyPr/>
                    <a:lstStyle/>
                    <a:p>
                      <a:r>
                        <a:rPr lang="en-US" sz="1400" dirty="0"/>
                        <a:t>Source</a:t>
                      </a:r>
                    </a:p>
                  </a:txBody>
                  <a:tcPr marL="68580" marR="68580" marT="34290" marB="34290"/>
                </a:tc>
                <a:tc>
                  <a:txBody>
                    <a:bodyPr/>
                    <a:lstStyle/>
                    <a:p>
                      <a:pPr algn="ctr"/>
                      <a:r>
                        <a:rPr lang="en-US" sz="1400" dirty="0" err="1"/>
                        <a:t>df</a:t>
                      </a:r>
                      <a:endParaRPr lang="en-US" sz="1400" dirty="0"/>
                    </a:p>
                  </a:txBody>
                  <a:tcPr marL="68580" marR="68580" marT="34290" marB="34290"/>
                </a:tc>
                <a:tc>
                  <a:txBody>
                    <a:bodyPr/>
                    <a:lstStyle/>
                    <a:p>
                      <a:pPr algn="ctr"/>
                      <a:r>
                        <a:rPr lang="en-US" sz="1400" dirty="0"/>
                        <a:t>SS</a:t>
                      </a:r>
                    </a:p>
                  </a:txBody>
                  <a:tcPr marL="68580" marR="68580" marT="34290" marB="34290"/>
                </a:tc>
                <a:tc>
                  <a:txBody>
                    <a:bodyPr/>
                    <a:lstStyle/>
                    <a:p>
                      <a:pPr algn="ctr"/>
                      <a:r>
                        <a:rPr lang="en-US" sz="1400" baseline="0" dirty="0"/>
                        <a:t>MS</a:t>
                      </a:r>
                      <a:endParaRPr lang="en-US" sz="1400" dirty="0"/>
                    </a:p>
                  </a:txBody>
                  <a:tcPr marL="68580" marR="68580" marT="34290" marB="34290"/>
                </a:tc>
                <a:tc>
                  <a:txBody>
                    <a:bodyPr/>
                    <a:lstStyle/>
                    <a:p>
                      <a:pPr algn="ctr"/>
                      <a:r>
                        <a:rPr lang="en-US" sz="1400" dirty="0"/>
                        <a:t>F</a:t>
                      </a:r>
                    </a:p>
                  </a:txBody>
                  <a:tcPr marL="68580" marR="68580" marT="34290" marB="34290"/>
                </a:tc>
                <a:tc>
                  <a:txBody>
                    <a:bodyPr/>
                    <a:lstStyle/>
                    <a:p>
                      <a:pPr algn="ctr"/>
                      <a:r>
                        <a:rPr lang="en-US" sz="1400" dirty="0" err="1"/>
                        <a:t>Pr</a:t>
                      </a:r>
                      <a:r>
                        <a:rPr lang="en-US" sz="1400" baseline="0" dirty="0"/>
                        <a:t> &gt; F</a:t>
                      </a:r>
                      <a:endParaRPr lang="en-US" sz="1400" dirty="0"/>
                    </a:p>
                  </a:txBody>
                  <a:tcPr marL="68580" marR="68580" marT="34290" marB="34290"/>
                </a:tc>
                <a:extLst>
                  <a:ext uri="{0D108BD9-81ED-4DB2-BD59-A6C34878D82A}">
                    <a16:rowId xmlns:a16="http://schemas.microsoft.com/office/drawing/2014/main" val="10000"/>
                  </a:ext>
                </a:extLst>
              </a:tr>
              <a:tr h="276408">
                <a:tc>
                  <a:txBody>
                    <a:bodyPr/>
                    <a:lstStyle/>
                    <a:p>
                      <a:pPr algn="ctr"/>
                      <a:endParaRPr lang="en-US" sz="1400" baseline="30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1"/>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aseline="-250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2"/>
                  </a:ext>
                </a:extLst>
              </a:tr>
              <a:tr h="2764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25000" dirty="0"/>
                        <a:t>Total (Regression)</a:t>
                      </a:r>
                    </a:p>
                  </a:txBody>
                  <a:tcPr marL="68580" marR="68580" marT="34290" marB="34290"/>
                </a:tc>
                <a:tc>
                  <a:txBody>
                    <a:bodyPr/>
                    <a:lstStyle/>
                    <a:p>
                      <a:pPr algn="ctr"/>
                      <a:r>
                        <a:rPr lang="en-US" sz="1400" dirty="0"/>
                        <a:t>13</a:t>
                      </a:r>
                    </a:p>
                  </a:txBody>
                  <a:tcPr marL="68580" marR="68580" marT="34290" marB="34290"/>
                </a:tc>
                <a:tc>
                  <a:txBody>
                    <a:bodyPr/>
                    <a:lstStyle/>
                    <a:p>
                      <a:pPr algn="ctr"/>
                      <a:r>
                        <a:rPr lang="en-US" sz="1400" dirty="0"/>
                        <a:t>124.7</a:t>
                      </a:r>
                    </a:p>
                  </a:txBody>
                  <a:tcPr marL="68580" marR="68580" marT="34290" marB="34290"/>
                </a:tc>
                <a:tc>
                  <a:txBody>
                    <a:bodyPr/>
                    <a:lstStyle/>
                    <a:p>
                      <a:pPr algn="ctr"/>
                      <a:r>
                        <a:rPr lang="en-US" sz="1400" dirty="0"/>
                        <a:t>9.59</a:t>
                      </a:r>
                    </a:p>
                  </a:txBody>
                  <a:tcPr marL="68580" marR="68580" marT="34290" marB="34290"/>
                </a:tc>
                <a:tc>
                  <a:txBody>
                    <a:bodyPr/>
                    <a:lstStyle/>
                    <a:p>
                      <a:pPr algn="ct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16" name="TextBox 15">
            <a:extLst>
              <a:ext uri="{FF2B5EF4-FFF2-40B4-BE49-F238E27FC236}">
                <a16:creationId xmlns:a16="http://schemas.microsoft.com/office/drawing/2014/main" id="{26BAAB30-D0F0-4A89-BDEA-0E9823DC443D}"/>
              </a:ext>
            </a:extLst>
          </p:cNvPr>
          <p:cNvSpPr txBox="1"/>
          <p:nvPr/>
        </p:nvSpPr>
        <p:spPr>
          <a:xfrm>
            <a:off x="3106496" y="1203040"/>
            <a:ext cx="5929231" cy="461665"/>
          </a:xfrm>
          <a:prstGeom prst="rect">
            <a:avLst/>
          </a:prstGeom>
          <a:noFill/>
        </p:spPr>
        <p:txBody>
          <a:bodyPr wrap="square" rtlCol="0">
            <a:spAutoFit/>
          </a:bodyPr>
          <a:lstStyle/>
          <a:p>
            <a:pPr eaLnBrk="0" fontAlgn="base" hangingPunct="0">
              <a:spcBef>
                <a:spcPct val="0"/>
              </a:spcBef>
              <a:spcAft>
                <a:spcPct val="0"/>
              </a:spcAft>
            </a:pPr>
            <a:r>
              <a:rPr lang="en-US" sz="1200" dirty="0">
                <a:solidFill>
                  <a:srgbClr val="000000"/>
                </a:solidFill>
                <a:ea typeface="ＭＳ Ｐゴシック" pitchFamily="34" charset="-128"/>
              </a:rPr>
              <a:t>Ho: Linear Regression Model Has Good Fit (No lack of fit.)</a:t>
            </a:r>
          </a:p>
          <a:p>
            <a:pPr eaLnBrk="0" fontAlgn="base" hangingPunct="0">
              <a:spcBef>
                <a:spcPct val="0"/>
              </a:spcBef>
              <a:spcAft>
                <a:spcPct val="0"/>
              </a:spcAft>
            </a:pPr>
            <a:r>
              <a:rPr lang="en-US" sz="1200" dirty="0">
                <a:solidFill>
                  <a:srgbClr val="000000"/>
                </a:solidFill>
                <a:ea typeface="ＭＳ Ｐゴシック" pitchFamily="34" charset="-128"/>
              </a:rPr>
              <a:t>Ha: The separate means model fits better (Linear Regression Model is Lacking Fit.)</a:t>
            </a:r>
          </a:p>
        </p:txBody>
      </p:sp>
    </p:spTree>
    <p:extLst>
      <p:ext uri="{BB962C8B-B14F-4D97-AF65-F5344CB8AC3E}">
        <p14:creationId xmlns:p14="http://schemas.microsoft.com/office/powerpoint/2010/main" val="25617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xit" presetSubtype="0" fill="hold"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Lst>
  </p:timing>
</p:sld>
</file>

<file path=ppt/slides/slide4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452"/>
            <a:ext cx="8229600" cy="639762"/>
          </a:xfrm>
        </p:spPr>
        <p:txBody>
          <a:bodyPr>
            <a:normAutofit fontScale="90000"/>
          </a:bodyPr>
          <a:lstStyle/>
          <a:p>
            <a:r>
              <a:rPr lang="en-US" dirty="0"/>
              <a:t>Heuristic Description</a:t>
            </a:r>
          </a:p>
        </p:txBody>
      </p:sp>
      <p:pic>
        <p:nvPicPr>
          <p:cNvPr id="1026" name="Picture 2" descr="Image result for mes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883167"/>
            <a:ext cx="21336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ighschool socc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952" y="4191000"/>
            <a:ext cx="1678496"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00400" y="1295400"/>
            <a:ext cx="5638800" cy="1200329"/>
          </a:xfrm>
          <a:prstGeom prst="rect">
            <a:avLst/>
          </a:prstGeom>
          <a:noFill/>
        </p:spPr>
        <p:txBody>
          <a:bodyPr wrap="square" rtlCol="0">
            <a:spAutoFit/>
          </a:bodyPr>
          <a:lstStyle/>
          <a:p>
            <a:r>
              <a:rPr lang="en-US" dirty="0"/>
              <a:t>You are picking your players for a soccer team. You don’t get to see any of your prospects play … but you do get a piece of relative information.  Which piece of information would be most useful to you?</a:t>
            </a:r>
          </a:p>
        </p:txBody>
      </p:sp>
      <p:sp>
        <p:nvSpPr>
          <p:cNvPr id="5" name="TextBox 4"/>
          <p:cNvSpPr txBox="1"/>
          <p:nvPr/>
        </p:nvSpPr>
        <p:spPr>
          <a:xfrm>
            <a:off x="76200" y="2539425"/>
            <a:ext cx="2590800" cy="584775"/>
          </a:xfrm>
          <a:prstGeom prst="rect">
            <a:avLst/>
          </a:prstGeom>
          <a:solidFill>
            <a:schemeClr val="bg1"/>
          </a:solidFill>
        </p:spPr>
        <p:txBody>
          <a:bodyPr wrap="square" rtlCol="0">
            <a:spAutoFit/>
          </a:bodyPr>
          <a:lstStyle/>
          <a:p>
            <a:r>
              <a:rPr lang="en-US" dirty="0"/>
              <a:t>Messi</a:t>
            </a:r>
          </a:p>
          <a:p>
            <a:r>
              <a:rPr lang="en-US" sz="1400" dirty="0"/>
              <a:t>Portuguese National Team</a:t>
            </a:r>
          </a:p>
        </p:txBody>
      </p:sp>
      <p:sp>
        <p:nvSpPr>
          <p:cNvPr id="8" name="TextBox 7"/>
          <p:cNvSpPr txBox="1"/>
          <p:nvPr/>
        </p:nvSpPr>
        <p:spPr>
          <a:xfrm>
            <a:off x="114300" y="6273225"/>
            <a:ext cx="2552700" cy="584775"/>
          </a:xfrm>
          <a:prstGeom prst="rect">
            <a:avLst/>
          </a:prstGeom>
          <a:solidFill>
            <a:schemeClr val="bg1"/>
          </a:solidFill>
        </p:spPr>
        <p:txBody>
          <a:bodyPr wrap="square" rtlCol="0">
            <a:spAutoFit/>
          </a:bodyPr>
          <a:lstStyle/>
          <a:p>
            <a:r>
              <a:rPr lang="en-US" dirty="0"/>
              <a:t>John</a:t>
            </a:r>
          </a:p>
          <a:p>
            <a:r>
              <a:rPr lang="en-US" sz="1400" dirty="0"/>
              <a:t>W.T. White H.S. Soccer Team</a:t>
            </a:r>
          </a:p>
        </p:txBody>
      </p:sp>
      <p:sp>
        <p:nvSpPr>
          <p:cNvPr id="9" name="TextBox 8"/>
          <p:cNvSpPr txBox="1"/>
          <p:nvPr/>
        </p:nvSpPr>
        <p:spPr>
          <a:xfrm>
            <a:off x="3804557" y="2603103"/>
            <a:ext cx="4049486" cy="923330"/>
          </a:xfrm>
          <a:prstGeom prst="rect">
            <a:avLst/>
          </a:prstGeom>
          <a:noFill/>
        </p:spPr>
        <p:txBody>
          <a:bodyPr wrap="square" rtlCol="0">
            <a:spAutoFit/>
          </a:bodyPr>
          <a:lstStyle/>
          <a:p>
            <a:r>
              <a:rPr lang="en-US" dirty="0"/>
              <a:t>1. The player’s skills are indistinguishable from Messi’s (He is as good or almost as good as Messi.)</a:t>
            </a:r>
          </a:p>
        </p:txBody>
      </p:sp>
      <p:sp>
        <p:nvSpPr>
          <p:cNvPr id="10" name="TextBox 9"/>
          <p:cNvSpPr txBox="1"/>
          <p:nvPr/>
        </p:nvSpPr>
        <p:spPr>
          <a:xfrm>
            <a:off x="3924300" y="4191000"/>
            <a:ext cx="3657600" cy="369332"/>
          </a:xfrm>
          <a:prstGeom prst="rect">
            <a:avLst/>
          </a:prstGeom>
          <a:noFill/>
        </p:spPr>
        <p:txBody>
          <a:bodyPr wrap="square" rtlCol="0">
            <a:spAutoFit/>
          </a:bodyPr>
          <a:lstStyle/>
          <a:p>
            <a:r>
              <a:rPr lang="en-US" dirty="0"/>
              <a:t>2. The player is better than John.</a:t>
            </a:r>
          </a:p>
        </p:txBody>
      </p:sp>
      <p:sp>
        <p:nvSpPr>
          <p:cNvPr id="11" name="TextBox 10"/>
          <p:cNvSpPr txBox="1"/>
          <p:nvPr/>
        </p:nvSpPr>
        <p:spPr>
          <a:xfrm>
            <a:off x="3829050" y="5642282"/>
            <a:ext cx="3848100" cy="923330"/>
          </a:xfrm>
          <a:prstGeom prst="rect">
            <a:avLst/>
          </a:prstGeom>
          <a:noFill/>
        </p:spPr>
        <p:txBody>
          <a:bodyPr wrap="square" rtlCol="0">
            <a:spAutoFit/>
          </a:bodyPr>
          <a:lstStyle/>
          <a:p>
            <a:r>
              <a:rPr lang="en-US" dirty="0"/>
              <a:t>“The Player” = Your model.</a:t>
            </a:r>
          </a:p>
          <a:p>
            <a:r>
              <a:rPr lang="en-US" dirty="0"/>
              <a:t>“John” = Equal Means model</a:t>
            </a:r>
          </a:p>
          <a:p>
            <a:r>
              <a:rPr lang="en-US" dirty="0"/>
              <a:t>“Messi” = Separate Means Model</a:t>
            </a:r>
          </a:p>
        </p:txBody>
      </p:sp>
      <p:sp>
        <p:nvSpPr>
          <p:cNvPr id="12" name="TextBox 11"/>
          <p:cNvSpPr txBox="1"/>
          <p:nvPr/>
        </p:nvSpPr>
        <p:spPr>
          <a:xfrm>
            <a:off x="5257800" y="4625031"/>
            <a:ext cx="990600" cy="369332"/>
          </a:xfrm>
          <a:prstGeom prst="rect">
            <a:avLst/>
          </a:prstGeom>
          <a:noFill/>
        </p:spPr>
        <p:txBody>
          <a:bodyPr wrap="square" rtlCol="0">
            <a:spAutoFit/>
          </a:bodyPr>
          <a:lstStyle/>
          <a:p>
            <a:r>
              <a:rPr lang="en-US" dirty="0"/>
              <a:t>ANOVA</a:t>
            </a:r>
          </a:p>
        </p:txBody>
      </p:sp>
      <p:sp>
        <p:nvSpPr>
          <p:cNvPr id="13" name="TextBox 12"/>
          <p:cNvSpPr txBox="1"/>
          <p:nvPr/>
        </p:nvSpPr>
        <p:spPr>
          <a:xfrm>
            <a:off x="4648200" y="3604653"/>
            <a:ext cx="2209800" cy="369332"/>
          </a:xfrm>
          <a:prstGeom prst="rect">
            <a:avLst/>
          </a:prstGeom>
          <a:noFill/>
        </p:spPr>
        <p:txBody>
          <a:bodyPr wrap="square" rtlCol="0">
            <a:spAutoFit/>
          </a:bodyPr>
          <a:lstStyle/>
          <a:p>
            <a:r>
              <a:rPr lang="en-US" dirty="0"/>
              <a:t>LACK OF FIT TEST</a:t>
            </a:r>
          </a:p>
        </p:txBody>
      </p:sp>
    </p:spTree>
    <p:extLst>
      <p:ext uri="{BB962C8B-B14F-4D97-AF65-F5344CB8AC3E}">
        <p14:creationId xmlns:p14="http://schemas.microsoft.com/office/powerpoint/2010/main" val="301978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animBg="1"/>
      <p:bldP spid="9" grpId="0"/>
      <p:bldP spid="10" grpId="0"/>
      <p:bldP spid="11" grpId="0"/>
      <p:bldP spid="12" grpId="0"/>
      <p:bldP spid="13" grpId="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1278865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a:t>Crickets: Regression </a:t>
            </a:r>
            <a:r>
              <a:rPr lang="en-US" altLang="en-US" dirty="0" err="1"/>
              <a:t>Eqn</a:t>
            </a:r>
            <a:r>
              <a:rPr lang="en-US" altLang="en-US" dirty="0"/>
              <a:t>!!!</a:t>
            </a:r>
          </a:p>
        </p:txBody>
      </p:sp>
      <p:pic>
        <p:nvPicPr>
          <p:cNvPr id="819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4648200" y="4154488"/>
            <a:ext cx="4343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50000"/>
              </a:spcBef>
              <a:buFontTx/>
              <a:buNone/>
            </a:pPr>
            <a:r>
              <a:rPr lang="en-US" altLang="en-US" sz="2400"/>
              <a:t>Temp =.0523 * Chirps + 27.63</a:t>
            </a:r>
          </a:p>
        </p:txBody>
      </p:sp>
      <p:sp>
        <p:nvSpPr>
          <p:cNvPr id="12" name="TextBox 11"/>
          <p:cNvSpPr txBox="1">
            <a:spLocks noChangeArrowheads="1"/>
          </p:cNvSpPr>
          <p:nvPr/>
        </p:nvSpPr>
        <p:spPr bwMode="auto">
          <a:xfrm>
            <a:off x="533400" y="4154488"/>
            <a:ext cx="419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eaLnBrk="1" hangingPunct="1">
              <a:spcBef>
                <a:spcPct val="0"/>
              </a:spcBef>
              <a:buFontTx/>
              <a:buNone/>
            </a:pPr>
            <a:r>
              <a:rPr lang="en-US" altLang="en-US" sz="2400"/>
              <a:t>Equation of Regression Line</a:t>
            </a:r>
          </a:p>
        </p:txBody>
      </p:sp>
      <p:sp>
        <p:nvSpPr>
          <p:cNvPr id="13" name="TextBox 12"/>
          <p:cNvSpPr txBox="1">
            <a:spLocks noChangeArrowheads="1"/>
          </p:cNvSpPr>
          <p:nvPr/>
        </p:nvSpPr>
        <p:spPr bwMode="auto">
          <a:xfrm>
            <a:off x="152400" y="4992688"/>
            <a:ext cx="8534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2000"/>
              <a:t>Predicted temperature when a cricket is chirping 1000 times per minute:</a:t>
            </a:r>
            <a:r>
              <a:rPr lang="en-US" altLang="en-US" sz="2400"/>
              <a:t>  </a:t>
            </a:r>
          </a:p>
          <a:p>
            <a:pPr algn="ctr" eaLnBrk="1" hangingPunct="1">
              <a:spcBef>
                <a:spcPct val="0"/>
              </a:spcBef>
              <a:buFontTx/>
              <a:buNone/>
            </a:pPr>
            <a:r>
              <a:rPr lang="en-US" altLang="en-US" sz="2400"/>
              <a:t>y</a:t>
            </a:r>
            <a:r>
              <a:rPr lang="en-US" altLang="en-US" sz="2400" baseline="-25000"/>
              <a:t>1000</a:t>
            </a:r>
            <a:r>
              <a:rPr lang="en-US" altLang="en-US" sz="2400"/>
              <a:t>=.0523(1000) + 27.63 = 79.9 degrees F  </a:t>
            </a:r>
          </a:p>
        </p:txBody>
      </p:sp>
      <p:sp>
        <p:nvSpPr>
          <p:cNvPr id="14" name="TextBox 13"/>
          <p:cNvSpPr txBox="1">
            <a:spLocks noChangeArrowheads="1"/>
          </p:cNvSpPr>
          <p:nvPr/>
        </p:nvSpPr>
        <p:spPr bwMode="auto">
          <a:xfrm>
            <a:off x="457200" y="5999163"/>
            <a:ext cx="8001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eaLnBrk="1" hangingPunct="1">
              <a:spcBef>
                <a:spcPct val="0"/>
              </a:spcBef>
              <a:buFontTx/>
              <a:buNone/>
            </a:pPr>
            <a:r>
              <a:rPr lang="en-US" altLang="en-US" sz="1800"/>
              <a:t>Thus when a cricket is chirping at 1000 chirps per minute the best predicted temperature is around 79.9 degrees F.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2905125"/>
            <a:ext cx="2955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950096"/>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dirty="0"/>
              <a:t>Crickets: confidence intervals!!!</a:t>
            </a:r>
          </a:p>
        </p:txBody>
      </p:sp>
      <p:pic>
        <p:nvPicPr>
          <p:cNvPr id="9219"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2905125"/>
            <a:ext cx="2955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2"/>
          <p:cNvSpPr txBox="1">
            <a:spLocks noChangeArrowheads="1"/>
          </p:cNvSpPr>
          <p:nvPr/>
        </p:nvSpPr>
        <p:spPr bwMode="auto">
          <a:xfrm>
            <a:off x="914400" y="43068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t>Find the 95% confidence interval for the mean temperature when the observed cricket chirps are 1188. </a:t>
            </a: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988" y="5105400"/>
            <a:ext cx="414655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262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0"/>
            <a:ext cx="8229600" cy="792162"/>
          </a:xfrm>
        </p:spPr>
        <p:txBody>
          <a:bodyPr/>
          <a:lstStyle/>
          <a:p>
            <a:r>
              <a:rPr lang="en-US" altLang="en-US" dirty="0"/>
              <a:t>Crickets: confidence intervals</a:t>
            </a: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54212"/>
            <a:ext cx="3581400" cy="273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954212"/>
            <a:ext cx="4133850" cy="272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55650"/>
            <a:ext cx="6477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572000" y="2925762"/>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a:spLocks noChangeArrowheads="1"/>
          </p:cNvSpPr>
          <p:nvPr/>
        </p:nvSpPr>
        <p:spPr bwMode="auto">
          <a:xfrm>
            <a:off x="914400" y="5830888"/>
            <a:ext cx="7400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t>We are 95% confident that the mean temperature when the observed chirps are 1188 per minute is between 84 and 96 degrees.  </a:t>
            </a:r>
          </a:p>
        </p:txBody>
      </p:sp>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150" y="4953000"/>
            <a:ext cx="32385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834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a:t>Crickets: prediction intervals!!!</a:t>
            </a:r>
          </a:p>
        </p:txBody>
      </p:sp>
      <p:pic>
        <p:nvPicPr>
          <p:cNvPr id="1331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2905125"/>
            <a:ext cx="2955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14400" y="43068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a:t>Find the 95% </a:t>
            </a:r>
            <a:r>
              <a:rPr lang="en-US" altLang="en-US" sz="1800" i="1"/>
              <a:t>prediction</a:t>
            </a:r>
            <a:r>
              <a:rPr lang="en-US" altLang="en-US" sz="1800"/>
              <a:t> interval for the temperature when the observed cricket chirps per min are 1188. </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5257800"/>
            <a:ext cx="4419600"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636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792162"/>
          </a:xfrm>
        </p:spPr>
        <p:txBody>
          <a:bodyPr/>
          <a:lstStyle/>
          <a:p>
            <a:r>
              <a:rPr lang="en-US" altLang="en-US" dirty="0"/>
              <a:t>Crickets: prediction intervals</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28850"/>
            <a:ext cx="3581400" cy="273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30288"/>
            <a:ext cx="6477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914400" y="5791200"/>
            <a:ext cx="7400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dirty="0"/>
              <a:t>We are 95% confident that the temperature when the observed chirps are 1188 per minute is between 78 and 102 degrees.  </a:t>
            </a:r>
          </a:p>
        </p:txBody>
      </p:sp>
      <p:pic>
        <p:nvPicPr>
          <p:cNvPr id="716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025" y="2198688"/>
            <a:ext cx="429577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495800" y="32004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794" y="5152931"/>
            <a:ext cx="2690812" cy="58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429000" y="1600200"/>
            <a:ext cx="609600" cy="527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577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Step 4: Find the p-value: P-value &lt; .01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a:t>Crickets: prediction intervals!!!</a:t>
            </a:r>
          </a:p>
        </p:txBody>
      </p:sp>
      <p:pic>
        <p:nvPicPr>
          <p:cNvPr id="1331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9693" y="2905123"/>
            <a:ext cx="4217013"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14400" y="50688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spcBef>
                <a:spcPct val="0"/>
              </a:spcBef>
              <a:buFontTx/>
              <a:buNone/>
            </a:pPr>
            <a:r>
              <a:rPr lang="en-US" altLang="en-US" sz="1800" dirty="0"/>
              <a:t>Find the 95% </a:t>
            </a:r>
            <a:r>
              <a:rPr lang="en-US" altLang="en-US" sz="1800" i="1" dirty="0"/>
              <a:t>prediction</a:t>
            </a:r>
            <a:r>
              <a:rPr lang="en-US" altLang="en-US" sz="1800" dirty="0"/>
              <a:t> interval for the temperature when the observed cricket chirps per min are </a:t>
            </a:r>
            <a:r>
              <a:rPr lang="en-US" altLang="en-US" sz="1800" b="1" dirty="0"/>
              <a:t>1000</a:t>
            </a:r>
            <a:r>
              <a:rPr lang="en-US" altLang="en-US" sz="1800" dirty="0"/>
              <a:t>. </a:t>
            </a:r>
          </a:p>
        </p:txBody>
      </p:sp>
    </p:spTree>
    <p:extLst>
      <p:ext uri="{BB962C8B-B14F-4D97-AF65-F5344CB8AC3E}">
        <p14:creationId xmlns:p14="http://schemas.microsoft.com/office/powerpoint/2010/main" val="50323374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76200"/>
            <a:ext cx="8229600" cy="487362"/>
          </a:xfrm>
        </p:spPr>
        <p:txBody>
          <a:bodyPr>
            <a:normAutofit fontScale="90000"/>
          </a:bodyPr>
          <a:lstStyle/>
          <a:p>
            <a:r>
              <a:rPr lang="en-US" altLang="en-US" dirty="0"/>
              <a:t>Crickets: prediction intervals</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981200"/>
            <a:ext cx="3581400" cy="2732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360" y="1224121"/>
            <a:ext cx="4581525"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t="50000"/>
          <a:stretch/>
        </p:blipFill>
        <p:spPr bwMode="auto">
          <a:xfrm>
            <a:off x="1295400" y="609600"/>
            <a:ext cx="6477000" cy="54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533400" y="5062061"/>
            <a:ext cx="3276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We are 95% confident that the temperature when the observed chirps are 1000 per minute is between 68.8 and 90.99 degrees.  </a:t>
            </a:r>
          </a:p>
        </p:txBody>
      </p:sp>
      <p:sp>
        <p:nvSpPr>
          <p:cNvPr id="7" name="Rectangle 6"/>
          <p:cNvSpPr/>
          <p:nvPr/>
        </p:nvSpPr>
        <p:spPr>
          <a:xfrm>
            <a:off x="4800600" y="40386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99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5213076"/>
            <a:ext cx="2690812" cy="58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419600"/>
            <a:ext cx="2209800" cy="237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800" y="1219200"/>
            <a:ext cx="3962400" cy="646331"/>
          </a:xfrm>
          <a:prstGeom prst="rect">
            <a:avLst/>
          </a:prstGeom>
          <a:noFill/>
        </p:spPr>
        <p:txBody>
          <a:bodyPr wrap="square" rtlCol="0">
            <a:spAutoFit/>
          </a:bodyPr>
          <a:lstStyle/>
          <a:p>
            <a:r>
              <a:rPr lang="en-US" dirty="0"/>
              <a:t>Find a 95% prediction interval for the temperature for 1000 chirps.</a:t>
            </a:r>
          </a:p>
        </p:txBody>
      </p:sp>
    </p:spTree>
    <p:extLst>
      <p:ext uri="{BB962C8B-B14F-4D97-AF65-F5344CB8AC3E}">
        <p14:creationId xmlns:p14="http://schemas.microsoft.com/office/powerpoint/2010/main" val="125076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9941"/>
                                        </p:tgtEl>
                                        <p:attrNameLst>
                                          <p:attrName>style.visibility</p:attrName>
                                        </p:attrNameLst>
                                      </p:cBhvr>
                                      <p:to>
                                        <p:strVal val="visible"/>
                                      </p:to>
                                    </p:set>
                                    <p:animEffect transition="in" filter="fade">
                                      <p:cBhvr>
                                        <p:cTn id="7" dur="500"/>
                                        <p:tgtEl>
                                          <p:spTgt spid="39941"/>
                                        </p:tgtEl>
                                      </p:cBhvr>
                                    </p:animEffect>
                                  </p:childTnLst>
                                </p:cTn>
                              </p:par>
                              <p:par>
                                <p:cTn id="8" presetID="10" presetClass="entr" presetSubtype="0" fill="hold" nodeType="withEffect">
                                  <p:stCondLst>
                                    <p:cond delay="0"/>
                                  </p:stCondLst>
                                  <p:childTnLst>
                                    <p:set>
                                      <p:cBhvr>
                                        <p:cTn id="9" dur="1" fill="hold">
                                          <p:stCondLst>
                                            <p:cond delay="0"/>
                                          </p:stCondLst>
                                        </p:cTn>
                                        <p:tgtEl>
                                          <p:spTgt spid="39940"/>
                                        </p:tgtEl>
                                        <p:attrNameLst>
                                          <p:attrName>style.visibility</p:attrName>
                                        </p:attrNameLst>
                                      </p:cBhvr>
                                      <p:to>
                                        <p:strVal val="visible"/>
                                      </p:to>
                                    </p:set>
                                    <p:animEffect transition="in" filter="fade">
                                      <p:cBhvr>
                                        <p:cTn id="10" dur="500"/>
                                        <p:tgtEl>
                                          <p:spTgt spid="399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658"/>
                                        </p:tgtEl>
                                        <p:attrNameLst>
                                          <p:attrName>style.visibility</p:attrName>
                                        </p:attrNameLst>
                                      </p:cBhvr>
                                      <p:to>
                                        <p:strVal val="visible"/>
                                      </p:to>
                                    </p:set>
                                    <p:animEffect transition="in" filter="fade">
                                      <p:cBhvr>
                                        <p:cTn id="15" dur="500"/>
                                        <p:tgtEl>
                                          <p:spTgt spid="70658"/>
                                        </p:tgtEl>
                                      </p:cBhvr>
                                    </p:animEffect>
                                  </p:childTnLst>
                                </p:cTn>
                              </p:par>
                              <p:par>
                                <p:cTn id="16" presetID="10" presetClass="entr" presetSubtype="0" fill="hold" nodeType="withEffect">
                                  <p:stCondLst>
                                    <p:cond delay="0"/>
                                  </p:stCondLst>
                                  <p:childTnLst>
                                    <p:set>
                                      <p:cBhvr>
                                        <p:cTn id="17" dur="1" fill="hold">
                                          <p:stCondLst>
                                            <p:cond delay="0"/>
                                          </p:stCondLst>
                                        </p:cTn>
                                        <p:tgtEl>
                                          <p:spTgt spid="39938"/>
                                        </p:tgtEl>
                                        <p:attrNameLst>
                                          <p:attrName>style.visibility</p:attrName>
                                        </p:attrNameLst>
                                      </p:cBhvr>
                                      <p:to>
                                        <p:strVal val="visible"/>
                                      </p:to>
                                    </p:set>
                                    <p:animEffect transition="in" filter="fade">
                                      <p:cBhvr>
                                        <p:cTn id="18" dur="500"/>
                                        <p:tgtEl>
                                          <p:spTgt spid="399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dirty="0"/>
              <a:t>Crickets: calibration interval!!!</a:t>
            </a:r>
          </a:p>
        </p:txBody>
      </p:sp>
      <p:pic>
        <p:nvPicPr>
          <p:cNvPr id="1843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2905125"/>
            <a:ext cx="2955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14400" y="46116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Find the 95% </a:t>
            </a:r>
            <a:r>
              <a:rPr lang="en-US" altLang="en-US" sz="1800" i="1"/>
              <a:t>calibration</a:t>
            </a:r>
            <a:r>
              <a:rPr lang="en-US" altLang="en-US" sz="1800"/>
              <a:t> interval for the cricket chirps per minute that will indicate a mean temperature of 80 degrees.</a:t>
            </a:r>
          </a:p>
        </p:txBody>
      </p:sp>
    </p:spTree>
    <p:extLst>
      <p:ext uri="{BB962C8B-B14F-4D97-AF65-F5344CB8AC3E}">
        <p14:creationId xmlns:p14="http://schemas.microsoft.com/office/powerpoint/2010/main" val="173050113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792162"/>
          </a:xfrm>
        </p:spPr>
        <p:txBody>
          <a:bodyPr/>
          <a:lstStyle/>
          <a:p>
            <a:r>
              <a:rPr lang="en-US" altLang="en-US" dirty="0"/>
              <a:t>Crickets: calibration interval</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28850"/>
            <a:ext cx="4876800" cy="371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30288"/>
            <a:ext cx="6477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62000" y="6059488"/>
            <a:ext cx="7700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dirty="0"/>
              <a:t>We are 95% confident that the required chirps per minute to indicate a mean temperature of 80 degrees is between approximately 935 and 1125.  </a:t>
            </a:r>
          </a:p>
        </p:txBody>
      </p:sp>
      <p:cxnSp>
        <p:nvCxnSpPr>
          <p:cNvPr id="9" name="Straight Connector 8"/>
          <p:cNvCxnSpPr/>
          <p:nvPr/>
        </p:nvCxnSpPr>
        <p:spPr>
          <a:xfrm flipV="1">
            <a:off x="3352800" y="3889375"/>
            <a:ext cx="1828800" cy="444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52800" y="3933825"/>
            <a:ext cx="0" cy="12827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81600" y="3889375"/>
            <a:ext cx="0" cy="132715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16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fade">
                                      <p:cBhvr>
                                        <p:cTn id="7" dur="5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dirty="0"/>
              <a:t>Crickets: calibration interval!!!</a:t>
            </a:r>
          </a:p>
        </p:txBody>
      </p:sp>
      <p:pic>
        <p:nvPicPr>
          <p:cNvPr id="2048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1414463"/>
            <a:ext cx="80962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4038" y="3098800"/>
            <a:ext cx="2955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14400" y="4611688"/>
            <a:ext cx="7467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Find the 95% </a:t>
            </a:r>
            <a:r>
              <a:rPr lang="en-US" altLang="en-US" sz="1800" i="1"/>
              <a:t>calibration</a:t>
            </a:r>
            <a:r>
              <a:rPr lang="en-US" altLang="en-US" sz="1800"/>
              <a:t> interval for the cricket chirps per minute that will indicate a temperature of 80 degrees.</a:t>
            </a:r>
          </a:p>
        </p:txBody>
      </p:sp>
    </p:spTree>
    <p:extLst>
      <p:ext uri="{BB962C8B-B14F-4D97-AF65-F5344CB8AC3E}">
        <p14:creationId xmlns:p14="http://schemas.microsoft.com/office/powerpoint/2010/main" val="4115427217"/>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8229600" cy="792162"/>
          </a:xfrm>
        </p:spPr>
        <p:txBody>
          <a:bodyPr/>
          <a:lstStyle/>
          <a:p>
            <a:r>
              <a:rPr lang="en-US" altLang="en-US" dirty="0"/>
              <a:t>Crickets: calibration intervals</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28850"/>
            <a:ext cx="4876800" cy="371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30288"/>
            <a:ext cx="64770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457200" y="6059488"/>
            <a:ext cx="8229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ＭＳ Ｐゴシック" pitchFamily="34" charset="-128"/>
              </a:defRPr>
            </a:lvl1pPr>
            <a:lvl2pPr marL="742950" indent="-285750">
              <a:spcBef>
                <a:spcPct val="20000"/>
              </a:spcBef>
              <a:buChar char="–"/>
              <a:defRPr sz="2800">
                <a:solidFill>
                  <a:schemeClr val="tx1"/>
                </a:solidFill>
                <a:latin typeface="Arial" pitchFamily="34" charset="0"/>
                <a:ea typeface="ＭＳ Ｐゴシック" pitchFamily="34" charset="-128"/>
              </a:defRPr>
            </a:lvl2pPr>
            <a:lvl3pPr marL="1143000" indent="-228600">
              <a:spcBef>
                <a:spcPct val="20000"/>
              </a:spcBef>
              <a:buChar char="•"/>
              <a:defRPr sz="2400">
                <a:solidFill>
                  <a:schemeClr val="tx1"/>
                </a:solidFill>
                <a:latin typeface="Arial" pitchFamily="34" charset="0"/>
                <a:ea typeface="ＭＳ Ｐゴシック" pitchFamily="34" charset="-128"/>
              </a:defRPr>
            </a:lvl3pPr>
            <a:lvl4pPr marL="1600200" indent="-228600">
              <a:spcBef>
                <a:spcPct val="20000"/>
              </a:spcBef>
              <a:buChar char="–"/>
              <a:defRPr sz="2000">
                <a:solidFill>
                  <a:schemeClr val="tx1"/>
                </a:solidFill>
                <a:latin typeface="Arial" pitchFamily="34" charset="0"/>
                <a:ea typeface="ＭＳ Ｐゴシック" pitchFamily="34" charset="-128"/>
              </a:defRPr>
            </a:lvl4pPr>
            <a:lvl5pPr marL="2057400" indent="-228600">
              <a:spcBef>
                <a:spcPct val="20000"/>
              </a:spcBef>
              <a:buChar char="»"/>
              <a:defRPr sz="20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pitchFamily="34" charset="0"/>
                <a:ea typeface="ＭＳ Ｐゴシック" pitchFamily="34" charset="-128"/>
              </a:defRPr>
            </a:lvl9pPr>
          </a:lstStyle>
          <a:p>
            <a:pPr algn="ctr">
              <a:spcBef>
                <a:spcPct val="0"/>
              </a:spcBef>
              <a:buFontTx/>
              <a:buNone/>
            </a:pPr>
            <a:r>
              <a:rPr lang="en-US" altLang="en-US" sz="1800"/>
              <a:t>We are 95% confident that the required chirps per minute to indicate predict a temperature of 80 degrees is between approximately 775 and 1225.  </a:t>
            </a:r>
          </a:p>
        </p:txBody>
      </p:sp>
      <p:cxnSp>
        <p:nvCxnSpPr>
          <p:cNvPr id="9" name="Straight Connector 8"/>
          <p:cNvCxnSpPr/>
          <p:nvPr/>
        </p:nvCxnSpPr>
        <p:spPr>
          <a:xfrm flipV="1">
            <a:off x="1905000" y="3962400"/>
            <a:ext cx="4267200" cy="444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05000" y="3984625"/>
            <a:ext cx="0" cy="12541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72200" y="3984625"/>
            <a:ext cx="0" cy="125412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4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fade">
                                      <p:cBhvr>
                                        <p:cTn id="7" dur="5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rmAutofit fontScale="90000"/>
          </a:bodyPr>
          <a:lstStyle/>
          <a:p>
            <a:r>
              <a:rPr lang="en-US" dirty="0"/>
              <a:t>UNIT 10 HW: </a:t>
            </a:r>
            <a:br>
              <a:rPr lang="en-US" dirty="0"/>
            </a:br>
            <a:r>
              <a:rPr lang="en-US" dirty="0"/>
              <a:t>Simple Linear Regression (SLR)</a:t>
            </a:r>
          </a:p>
        </p:txBody>
      </p:sp>
      <p:pic>
        <p:nvPicPr>
          <p:cNvPr id="4" name="Picture 3"/>
          <p:cNvPicPr>
            <a:picLocks noChangeAspect="1"/>
          </p:cNvPicPr>
          <p:nvPr/>
        </p:nvPicPr>
        <p:blipFill>
          <a:blip r:embed="rId2"/>
          <a:stretch>
            <a:fillRect/>
          </a:stretch>
        </p:blipFill>
        <p:spPr>
          <a:xfrm>
            <a:off x="1371600" y="1600200"/>
            <a:ext cx="6443662" cy="4308446"/>
          </a:xfrm>
          <a:prstGeom prst="rect">
            <a:avLst/>
          </a:prstGeom>
        </p:spPr>
      </p:pic>
    </p:spTree>
    <p:extLst>
      <p:ext uri="{BB962C8B-B14F-4D97-AF65-F5344CB8AC3E}">
        <p14:creationId xmlns:p14="http://schemas.microsoft.com/office/powerpoint/2010/main" val="707559429"/>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dirty="0"/>
              <a:t>Lack of Fit Test (For reference)</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330" y="1480069"/>
            <a:ext cx="3934529"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2" y="1480070"/>
            <a:ext cx="4024313" cy="102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990600"/>
            <a:ext cx="3505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Separate Means Model (SMM)</a:t>
            </a:r>
          </a:p>
        </p:txBody>
      </p:sp>
      <p:sp>
        <p:nvSpPr>
          <p:cNvPr id="7" name="TextBox 6"/>
          <p:cNvSpPr txBox="1"/>
          <p:nvPr/>
        </p:nvSpPr>
        <p:spPr>
          <a:xfrm>
            <a:off x="5029200" y="990600"/>
            <a:ext cx="3429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Linear Regression Model (LRM)</a:t>
            </a:r>
          </a:p>
        </p:txBody>
      </p:sp>
      <p:graphicFrame>
        <p:nvGraphicFramePr>
          <p:cNvPr id="8" name="Table 7"/>
          <p:cNvGraphicFramePr>
            <a:graphicFrameLocks noGrp="1"/>
          </p:cNvGraphicFramePr>
          <p:nvPr>
            <p:extLst/>
          </p:nvPr>
        </p:nvGraphicFramePr>
        <p:xfrm>
          <a:off x="1652485" y="2775467"/>
          <a:ext cx="7329486" cy="1752600"/>
        </p:xfrm>
        <a:graphic>
          <a:graphicData uri="http://schemas.openxmlformats.org/drawingml/2006/table">
            <a:tbl>
              <a:tblPr firstRow="1" bandRow="1">
                <a:tableStyleId>{5C22544A-7EE6-4342-B048-85BDC9FD1C3A}</a:tableStyleId>
              </a:tblPr>
              <a:tblGrid>
                <a:gridCol w="1221581">
                  <a:extLst>
                    <a:ext uri="{9D8B030D-6E8A-4147-A177-3AD203B41FA5}">
                      <a16:colId xmlns:a16="http://schemas.microsoft.com/office/drawing/2014/main" val="20000"/>
                    </a:ext>
                  </a:extLst>
                </a:gridCol>
                <a:gridCol w="702409">
                  <a:extLst>
                    <a:ext uri="{9D8B030D-6E8A-4147-A177-3AD203B41FA5}">
                      <a16:colId xmlns:a16="http://schemas.microsoft.com/office/drawing/2014/main" val="20001"/>
                    </a:ext>
                  </a:extLst>
                </a:gridCol>
                <a:gridCol w="2052697">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199">
                  <a:extLst>
                    <a:ext uri="{9D8B030D-6E8A-4147-A177-3AD203B41FA5}">
                      <a16:colId xmlns:a16="http://schemas.microsoft.com/office/drawing/2014/main" val="20005"/>
                    </a:ext>
                  </a:extLst>
                </a:gridCol>
              </a:tblGrid>
              <a:tr h="640080">
                <a:tc>
                  <a:txBody>
                    <a:bodyPr/>
                    <a:lstStyle/>
                    <a:p>
                      <a:pPr algn="ctr"/>
                      <a:r>
                        <a:rPr lang="en-US" dirty="0"/>
                        <a:t>Source</a:t>
                      </a:r>
                    </a:p>
                  </a:txBody>
                  <a:tcPr/>
                </a:tc>
                <a:tc>
                  <a:txBody>
                    <a:bodyPr/>
                    <a:lstStyle/>
                    <a:p>
                      <a:pPr algn="ctr"/>
                      <a:r>
                        <a:rPr lang="en-US" dirty="0"/>
                        <a:t>DF</a:t>
                      </a:r>
                    </a:p>
                  </a:txBody>
                  <a:tcPr/>
                </a:tc>
                <a:tc>
                  <a:txBody>
                    <a:bodyPr/>
                    <a:lstStyle/>
                    <a:p>
                      <a:pPr algn="ctr"/>
                      <a:r>
                        <a:rPr lang="en-US" dirty="0"/>
                        <a:t>Sum of Squares</a:t>
                      </a:r>
                    </a:p>
                  </a:txBody>
                  <a:tcPr/>
                </a:tc>
                <a:tc>
                  <a:txBody>
                    <a:bodyPr/>
                    <a:lstStyle/>
                    <a:p>
                      <a:pPr algn="ctr"/>
                      <a:r>
                        <a:rPr lang="en-US" dirty="0"/>
                        <a:t>Mean Square</a:t>
                      </a:r>
                    </a:p>
                  </a:txBody>
                  <a:tcPr/>
                </a:tc>
                <a:tc>
                  <a:txBody>
                    <a:bodyPr/>
                    <a:lstStyle/>
                    <a:p>
                      <a:pPr algn="ctr"/>
                      <a:r>
                        <a:rPr lang="en-US" dirty="0"/>
                        <a:t>F</a:t>
                      </a:r>
                    </a:p>
                  </a:txBody>
                  <a:tcPr/>
                </a:tc>
                <a:tc>
                  <a:txBody>
                    <a:bodyPr/>
                    <a:lstStyle/>
                    <a:p>
                      <a:pPr algn="ctr"/>
                      <a:r>
                        <a:rPr lang="en-US" dirty="0" err="1"/>
                        <a:t>Pr</a:t>
                      </a:r>
                      <a:r>
                        <a:rPr lang="en-US" dirty="0"/>
                        <a:t>&gt;F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2</a:t>
                      </a:r>
                    </a:p>
                  </a:txBody>
                  <a:tcPr/>
                </a:tc>
                <a:tc>
                  <a:txBody>
                    <a:bodyPr/>
                    <a:lstStyle/>
                    <a:p>
                      <a:r>
                        <a:rPr lang="en-US" dirty="0"/>
                        <a:t>2.245614</a:t>
                      </a:r>
                    </a:p>
                  </a:txBody>
                  <a:tcPr/>
                </a:tc>
                <a:tc>
                  <a:txBody>
                    <a:bodyPr/>
                    <a:lstStyle/>
                    <a:p>
                      <a:r>
                        <a:rPr lang="en-US" dirty="0"/>
                        <a:t>1.1228</a:t>
                      </a:r>
                    </a:p>
                  </a:txBody>
                  <a:tcPr/>
                </a:tc>
                <a:tc>
                  <a:txBody>
                    <a:bodyPr/>
                    <a:lstStyle/>
                    <a:p>
                      <a:r>
                        <a:rPr lang="en-US" dirty="0"/>
                        <a:t>.2769</a:t>
                      </a:r>
                    </a:p>
                  </a:txBody>
                  <a:tcPr/>
                </a:tc>
                <a:tc>
                  <a:txBody>
                    <a:bodyPr/>
                    <a:lstStyle/>
                    <a:p>
                      <a:r>
                        <a:rPr lang="en-US" dirty="0"/>
                        <a:t>.7610</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20</a:t>
                      </a:r>
                    </a:p>
                  </a:txBody>
                  <a:tcPr/>
                </a:tc>
                <a:tc>
                  <a:txBody>
                    <a:bodyPr/>
                    <a:lstStyle/>
                    <a:p>
                      <a:r>
                        <a:rPr lang="en-US" dirty="0"/>
                        <a:t>81.083333</a:t>
                      </a:r>
                    </a:p>
                  </a:txBody>
                  <a:tcPr/>
                </a:tc>
                <a:tc>
                  <a:txBody>
                    <a:bodyPr/>
                    <a:lstStyle/>
                    <a:p>
                      <a:r>
                        <a:rPr lang="en-US" dirty="0"/>
                        <a:t>4.0542</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22</a:t>
                      </a:r>
                    </a:p>
                  </a:txBody>
                  <a:tcPr/>
                </a:tc>
                <a:tc>
                  <a:txBody>
                    <a:bodyPr/>
                    <a:lstStyle/>
                    <a:p>
                      <a:r>
                        <a:rPr lang="en-US" dirty="0"/>
                        <a:t>83.328947</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76200" y="4147067"/>
            <a:ext cx="14478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LRM</a:t>
            </a:r>
          </a:p>
        </p:txBody>
      </p:sp>
      <p:sp>
        <p:nvSpPr>
          <p:cNvPr id="10" name="TextBox 9"/>
          <p:cNvSpPr txBox="1"/>
          <p:nvPr/>
        </p:nvSpPr>
        <p:spPr>
          <a:xfrm>
            <a:off x="76200" y="3777735"/>
            <a:ext cx="14478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000000"/>
                </a:solidFill>
                <a:ea typeface="ＭＳ Ｐゴシック" pitchFamily="34" charset="-128"/>
              </a:rPr>
              <a:t>SMM</a:t>
            </a:r>
          </a:p>
        </p:txBody>
      </p:sp>
      <p:sp>
        <p:nvSpPr>
          <p:cNvPr id="11" name="TextBox 10"/>
          <p:cNvSpPr txBox="1"/>
          <p:nvPr/>
        </p:nvSpPr>
        <p:spPr>
          <a:xfrm>
            <a:off x="228600" y="4680469"/>
            <a:ext cx="8763000" cy="646331"/>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ea typeface="ＭＳ Ｐゴシック" pitchFamily="34" charset="-128"/>
              </a:rPr>
              <a:t>Ho: Linear Regression Model Has Good Fit (No lack of fit.)</a:t>
            </a:r>
          </a:p>
          <a:p>
            <a:pPr eaLnBrk="0" fontAlgn="base" hangingPunct="0">
              <a:spcBef>
                <a:spcPct val="0"/>
              </a:spcBef>
              <a:spcAft>
                <a:spcPct val="0"/>
              </a:spcAft>
            </a:pPr>
            <a:r>
              <a:rPr lang="en-US" dirty="0">
                <a:solidFill>
                  <a:srgbClr val="000000"/>
                </a:solidFill>
                <a:ea typeface="ＭＳ Ｐゴシック" pitchFamily="34" charset="-128"/>
              </a:rPr>
              <a:t>Ha: The separate means model fits better (Linear Regression Model is Lacking Fit.)</a:t>
            </a:r>
          </a:p>
        </p:txBody>
      </p:sp>
      <p:sp>
        <p:nvSpPr>
          <p:cNvPr id="12" name="TextBox 11"/>
          <p:cNvSpPr txBox="1"/>
          <p:nvPr/>
        </p:nvSpPr>
        <p:spPr>
          <a:xfrm>
            <a:off x="533400" y="5366269"/>
            <a:ext cx="8077200" cy="646331"/>
          </a:xfrm>
          <a:prstGeom prst="rect">
            <a:avLst/>
          </a:prstGeom>
          <a:noFill/>
        </p:spPr>
        <p:txBody>
          <a:bodyPr wrap="square" rtlCol="0">
            <a:spAutoFit/>
          </a:bodyPr>
          <a:lstStyle/>
          <a:p>
            <a:pPr eaLnBrk="0" fontAlgn="base" hangingPunct="0">
              <a:spcBef>
                <a:spcPct val="0"/>
              </a:spcBef>
              <a:spcAft>
                <a:spcPct val="0"/>
              </a:spcAft>
            </a:pPr>
            <a:r>
              <a:rPr lang="en-US" dirty="0">
                <a:solidFill>
                  <a:srgbClr val="000000"/>
                </a:solidFill>
                <a:ea typeface="ＭＳ Ｐゴシック" pitchFamily="34" charset="-128"/>
              </a:rPr>
              <a:t>Conclusion: There is not enough evidence to suggest the Linear Regression Model has a lack of fit with respect to the separate means model.  </a:t>
            </a:r>
          </a:p>
        </p:txBody>
      </p:sp>
      <p:sp>
        <p:nvSpPr>
          <p:cNvPr id="13" name="Rectangle 12"/>
          <p:cNvSpPr/>
          <p:nvPr/>
        </p:nvSpPr>
        <p:spPr>
          <a:xfrm>
            <a:off x="1600200" y="1994907"/>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4" name="Rectangle 13"/>
          <p:cNvSpPr/>
          <p:nvPr/>
        </p:nvSpPr>
        <p:spPr>
          <a:xfrm>
            <a:off x="6029960" y="2013566"/>
            <a:ext cx="990600"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6" name="Rectangle 15"/>
          <p:cNvSpPr/>
          <p:nvPr/>
        </p:nvSpPr>
        <p:spPr>
          <a:xfrm>
            <a:off x="1368067" y="1988069"/>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17" name="Rectangle 16"/>
          <p:cNvSpPr/>
          <p:nvPr/>
        </p:nvSpPr>
        <p:spPr>
          <a:xfrm>
            <a:off x="5787667" y="2013469"/>
            <a:ext cx="232135" cy="196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endParaRPr>
          </a:p>
        </p:txBody>
      </p:sp>
      <p:sp>
        <p:nvSpPr>
          <p:cNvPr id="3" name="TextBox 2"/>
          <p:cNvSpPr txBox="1"/>
          <p:nvPr/>
        </p:nvSpPr>
        <p:spPr>
          <a:xfrm>
            <a:off x="190500" y="6096002"/>
            <a:ext cx="8763000" cy="584775"/>
          </a:xfrm>
          <a:prstGeom prst="rect">
            <a:avLst/>
          </a:prstGeom>
          <a:noFill/>
        </p:spPr>
        <p:txBody>
          <a:bodyPr wrap="square" rtlCol="0">
            <a:spAutoFit/>
          </a:bodyPr>
          <a:lstStyle/>
          <a:p>
            <a:pPr algn="ctr"/>
            <a:r>
              <a:rPr lang="en-US" sz="1600" dirty="0"/>
              <a:t>****Note: The description in the book uses the Sum of Squares Model.  Given our study of ANOVA I think this is an easier way to think about it.  The tests are equivalent.</a:t>
            </a:r>
          </a:p>
        </p:txBody>
      </p:sp>
    </p:spTree>
    <p:extLst>
      <p:ext uri="{BB962C8B-B14F-4D97-AF65-F5344CB8AC3E}">
        <p14:creationId xmlns:p14="http://schemas.microsoft.com/office/powerpoint/2010/main" val="22632633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11</a:t>
            </a:r>
          </a:p>
        </p:txBody>
      </p:sp>
      <p:sp>
        <p:nvSpPr>
          <p:cNvPr id="3" name="Subtitle 2"/>
          <p:cNvSpPr>
            <a:spLocks noGrp="1"/>
          </p:cNvSpPr>
          <p:nvPr>
            <p:ph type="subTitle" idx="1"/>
          </p:nvPr>
        </p:nvSpPr>
        <p:spPr/>
        <p:txBody>
          <a:bodyPr>
            <a:normAutofit fontScale="92500"/>
          </a:bodyPr>
          <a:lstStyle/>
          <a:p>
            <a:r>
              <a:rPr lang="en-US" dirty="0"/>
              <a:t>Residuals / Model Assessment / Simple Linear Regression / Coefficient Interpretation after  Log Transformation</a:t>
            </a:r>
          </a:p>
        </p:txBody>
      </p:sp>
    </p:spTree>
    <p:extLst>
      <p:ext uri="{BB962C8B-B14F-4D97-AF65-F5344CB8AC3E}">
        <p14:creationId xmlns:p14="http://schemas.microsoft.com/office/powerpoint/2010/main" val="3135706962"/>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438400"/>
            <a:ext cx="7772400" cy="1470025"/>
          </a:xfrm>
        </p:spPr>
        <p:txBody>
          <a:bodyPr>
            <a:normAutofit fontScale="90000"/>
          </a:bodyPr>
          <a:lstStyle/>
          <a:p>
            <a:pPr eaLnBrk="1" hangingPunct="1"/>
            <a:r>
              <a:rPr lang="en-US" altLang="en-US" sz="7200"/>
              <a:t>Chapter 8!!!</a:t>
            </a:r>
            <a:br>
              <a:rPr lang="en-US" altLang="en-US" sz="7200"/>
            </a:br>
            <a:r>
              <a:rPr lang="en-US" altLang="en-US" sz="3200"/>
              <a:t>A Closer Look at Assumptions for Regression</a:t>
            </a:r>
            <a:endParaRPr lang="en-US" altLang="en-US" sz="7200"/>
          </a:p>
        </p:txBody>
      </p:sp>
    </p:spTree>
    <p:extLst>
      <p:ext uri="{BB962C8B-B14F-4D97-AF65-F5344CB8AC3E}">
        <p14:creationId xmlns:p14="http://schemas.microsoft.com/office/powerpoint/2010/main" val="250803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02" y="599912"/>
            <a:ext cx="8938789" cy="1325563"/>
          </a:xfrm>
        </p:spPr>
        <p:txBody>
          <a:bodyPr>
            <a:noAutofit/>
          </a:bodyPr>
          <a:lstStyle/>
          <a:p>
            <a:r>
              <a:rPr lang="en-US" dirty="0"/>
              <a:t>Causal Inference:</a:t>
            </a:r>
            <a:br>
              <a:rPr lang="en-US" dirty="0"/>
            </a:br>
            <a:r>
              <a:rPr lang="en-US" dirty="0"/>
              <a:t>Randomized vs. Observational Study</a:t>
            </a:r>
          </a:p>
        </p:txBody>
      </p:sp>
      <p:sp>
        <p:nvSpPr>
          <p:cNvPr id="3" name="Content Placeholder 2"/>
          <p:cNvSpPr>
            <a:spLocks noGrp="1"/>
          </p:cNvSpPr>
          <p:nvPr>
            <p:ph idx="1"/>
          </p:nvPr>
        </p:nvSpPr>
        <p:spPr>
          <a:xfrm>
            <a:off x="178178" y="2176041"/>
            <a:ext cx="8737222" cy="3923817"/>
          </a:xfrm>
        </p:spPr>
        <p:txBody>
          <a:bodyPr>
            <a:normAutofit fontScale="85000" lnSpcReduction="20000"/>
          </a:bodyPr>
          <a:lstStyle/>
          <a:p>
            <a:pPr marL="0" indent="0" algn="just">
              <a:buNone/>
            </a:pPr>
            <a:endParaRPr lang="en-US" dirty="0"/>
          </a:p>
          <a:p>
            <a:pPr algn="just">
              <a:buFont typeface="Arial" charset="0"/>
              <a:buChar char="•"/>
            </a:pPr>
            <a:r>
              <a:rPr lang="en-US" dirty="0"/>
              <a:t> Causal inferences </a:t>
            </a:r>
            <a:r>
              <a:rPr lang="en-US" b="1" dirty="0">
                <a:solidFill>
                  <a:srgbClr val="0070C0"/>
                </a:solidFill>
              </a:rPr>
              <a:t>can</a:t>
            </a:r>
            <a:r>
              <a:rPr lang="en-US" dirty="0"/>
              <a:t> be drawn from randomized experiments</a:t>
            </a:r>
          </a:p>
          <a:p>
            <a:pPr algn="just">
              <a:buFont typeface="Arial" charset="0"/>
              <a:buChar char="•"/>
            </a:pPr>
            <a:r>
              <a:rPr lang="en-US" dirty="0"/>
              <a:t> Causal inferences </a:t>
            </a:r>
            <a:r>
              <a:rPr lang="en-US" b="1" dirty="0">
                <a:solidFill>
                  <a:srgbClr val="FF0000"/>
                </a:solidFill>
              </a:rPr>
              <a:t>cannot</a:t>
            </a:r>
            <a:r>
              <a:rPr lang="en-US" dirty="0"/>
              <a:t> be drawn from observational studies due to </a:t>
            </a:r>
            <a:r>
              <a:rPr lang="en-US" b="1" u="sng" cap="small" dirty="0"/>
              <a:t>Confounding</a:t>
            </a:r>
            <a:endParaRPr lang="en-US" dirty="0"/>
          </a:p>
          <a:p>
            <a:pPr algn="just">
              <a:buFont typeface="Arial" charset="0"/>
              <a:buChar char="•"/>
            </a:pPr>
            <a:endParaRPr lang="en-US" b="1" cap="small" dirty="0"/>
          </a:p>
          <a:p>
            <a:pPr marL="0" indent="0" algn="just">
              <a:buNone/>
            </a:pPr>
            <a:r>
              <a:rPr lang="en-US" b="1" u="sng" cap="small" dirty="0"/>
              <a:t>Confounding Variable</a:t>
            </a:r>
            <a:r>
              <a:rPr lang="en-US" b="1" cap="small" dirty="0"/>
              <a:t>:</a:t>
            </a:r>
            <a:r>
              <a:rPr lang="en-US" dirty="0"/>
              <a:t> Related to both group membership and to the outcome</a:t>
            </a:r>
          </a:p>
          <a:p>
            <a:pPr marL="0" indent="0" algn="just">
              <a:buNone/>
            </a:pPr>
            <a:endParaRPr lang="en-US" dirty="0"/>
          </a:p>
          <a:p>
            <a:pPr marL="0" indent="0" algn="just">
              <a:buNone/>
            </a:pPr>
            <a:r>
              <a:rPr lang="en-US" dirty="0"/>
              <a:t>Example: Since 2000, the U.S. median wage</a:t>
            </a:r>
            <a:r>
              <a:rPr lang="is-IS" dirty="0"/>
              <a:t>…</a:t>
            </a:r>
            <a:endParaRPr lang="en-US" dirty="0"/>
          </a:p>
          <a:p>
            <a:pPr algn="just">
              <a:buFont typeface="Arial" charset="0"/>
              <a:buChar char="•"/>
            </a:pPr>
            <a:r>
              <a:rPr lang="en-US" dirty="0"/>
              <a:t>has overall increased about 1%</a:t>
            </a:r>
          </a:p>
          <a:p>
            <a:pPr algn="just">
              <a:buFont typeface="Arial" charset="0"/>
              <a:buChar char="•"/>
            </a:pPr>
            <a:r>
              <a:rPr lang="en-US" dirty="0"/>
              <a:t>has decreased for high school (or below) dropouts and high school graduates</a:t>
            </a:r>
          </a:p>
          <a:p>
            <a:pPr algn="just">
              <a:buFont typeface="Arial" charset="0"/>
              <a:buChar char="•"/>
            </a:pPr>
            <a:endParaRPr lang="en-US" dirty="0"/>
          </a:p>
          <a:p>
            <a:pPr algn="just">
              <a:buFont typeface="Arial" charset="0"/>
              <a:buChar char="•"/>
            </a:pPr>
            <a:r>
              <a:rPr lang="en-US" dirty="0"/>
              <a:t>Is this a paradox?</a:t>
            </a:r>
          </a:p>
        </p:txBody>
      </p:sp>
      <p:sp>
        <p:nvSpPr>
          <p:cNvPr id="10" name="TextBox 9"/>
          <p:cNvSpPr txBox="1"/>
          <p:nvPr/>
        </p:nvSpPr>
        <p:spPr>
          <a:xfrm>
            <a:off x="3672313" y="5823439"/>
            <a:ext cx="4354654" cy="369332"/>
          </a:xfrm>
          <a:prstGeom prst="rect">
            <a:avLst/>
          </a:prstGeom>
          <a:noFill/>
        </p:spPr>
        <p:txBody>
          <a:bodyPr wrap="none" rtlCol="0">
            <a:spAutoFit/>
          </a:bodyPr>
          <a:lstStyle/>
          <a:p>
            <a:r>
              <a:rPr lang="en-US" dirty="0"/>
              <a:t>No, more people are graduating high school.</a:t>
            </a:r>
          </a:p>
        </p:txBody>
      </p:sp>
    </p:spTree>
    <p:extLst>
      <p:ext uri="{BB962C8B-B14F-4D97-AF65-F5344CB8AC3E}">
        <p14:creationId xmlns:p14="http://schemas.microsoft.com/office/powerpoint/2010/main" val="564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0: </m:t>
                        </m:r>
                      </m:sub>
                    </m:sSub>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𝐼</m:t>
                        </m:r>
                      </m:sub>
                    </m:sSub>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𝐸</m:t>
                        </m:r>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 </m:t>
                        </m:r>
                      </m:sub>
                    </m:sSub>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=0</m:t>
                    </m:r>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Cambria Math" charset="0"/>
                  <a:cs typeface="Cambria Math"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mn-ea"/>
                            <a:cs typeface="+mn-cs"/>
                          </a:rPr>
                          <m:t>𝐻</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𝐴</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 </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𝐼</m:t>
                        </m:r>
                      </m:sub>
                    </m:sSub>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𝜇</m:t>
                        </m:r>
                      </m:e>
                      <m:sub>
                        <m:r>
                          <a:rPr kumimoji="0" lang="en-US" sz="18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𝐸</m:t>
                        </m:r>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 </m:t>
                        </m:r>
                      </m:sub>
                    </m:sSub>
                    <m:r>
                      <a:rPr kumimoji="0" lang="en-US" sz="1800" b="0" i="1" u="none" strike="noStrike" kern="1200" cap="none" spc="0" normalizeH="0" baseline="0" noProof="0" dirty="0">
                        <a:ln>
                          <a:noFill/>
                        </a:ln>
                        <a:solidFill>
                          <a:prstClr val="black"/>
                        </a:solidFill>
                        <a:effectLst/>
                        <a:uLnTx/>
                        <a:uFillTx/>
                        <a:latin typeface="Cambria Math" charset="0"/>
                        <a:ea typeface="Cambria Math" charset="0"/>
                        <a:cs typeface="Cambria Math" charset="0"/>
                      </a:rPr>
                      <m:t>≠</m:t>
                    </m:r>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0</m:t>
                    </m:r>
                  </m:oMath>
                </a14:m>
                <a:endParaRPr kumimoji="0" lang="en-US" sz="1800" b="0" i="0" u="none" strike="noStrike" kern="1200" cap="none" spc="0" normalizeH="0" baseline="0" noProof="0" dirty="0">
                  <a:ln>
                    <a:noFill/>
                  </a:ln>
                  <a:solidFill>
                    <a:prstClr val="black"/>
                  </a:solidFill>
                  <a:effectLst/>
                  <a:uLnTx/>
                  <a:uFillTx/>
                  <a:latin typeface="Calibri" panose="020F0502020204030204"/>
                  <a:ea typeface="Cambria Math" charset="0"/>
                  <a:cs typeface="Cambria Math"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P-value = 8/1000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3018300" y="2433874"/>
            <a:ext cx="1697426"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 different groupings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relabelings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p:cNvSpPr txBox="1"/>
          <p:nvPr/>
        </p:nvSpPr>
        <p:spPr>
          <a:xfrm>
            <a:off x="177655" y="5376509"/>
            <a:ext cx="878409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𝑌</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m:t>
                            </m:r>
                          </m:sub>
                        </m:sSub>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412532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0" y="20638"/>
            <a:ext cx="9448800" cy="685800"/>
          </a:xfrm>
        </p:spPr>
        <p:txBody>
          <a:bodyPr/>
          <a:lstStyle/>
          <a:p>
            <a:r>
              <a:rPr lang="en-US" altLang="en-US" sz="3600" dirty="0"/>
              <a:t>Assumptions for Simple Linear Regression</a:t>
            </a:r>
          </a:p>
        </p:txBody>
      </p:sp>
      <p:sp>
        <p:nvSpPr>
          <p:cNvPr id="3" name="Content Placeholder 2"/>
          <p:cNvSpPr>
            <a:spLocks noGrp="1"/>
          </p:cNvSpPr>
          <p:nvPr>
            <p:ph idx="1"/>
          </p:nvPr>
        </p:nvSpPr>
        <p:spPr>
          <a:xfrm>
            <a:off x="457200" y="609600"/>
            <a:ext cx="8229600" cy="5638800"/>
          </a:xfrm>
        </p:spPr>
        <p:txBody>
          <a:bodyPr>
            <a:normAutofit lnSpcReduction="10000"/>
          </a:bodyPr>
          <a:lstStyle/>
          <a:p>
            <a:r>
              <a:rPr lang="en-US" altLang="en-US" sz="2800" dirty="0"/>
              <a:t>Linearity</a:t>
            </a:r>
          </a:p>
          <a:p>
            <a:pPr lvl="1"/>
            <a:r>
              <a:rPr lang="en-US" altLang="en-US" sz="1800" dirty="0">
                <a:ea typeface="ＭＳ Ｐゴシック" pitchFamily="34" charset="-128"/>
              </a:rPr>
              <a:t>A straight line may be inadequate.</a:t>
            </a:r>
          </a:p>
          <a:p>
            <a:pPr lvl="1"/>
            <a:r>
              <a:rPr lang="en-US" altLang="en-US" sz="1800" dirty="0">
                <a:ea typeface="ＭＳ Ｐゴシック" pitchFamily="34" charset="-128"/>
              </a:rPr>
              <a:t>Outliers may bias estimates.</a:t>
            </a:r>
          </a:p>
          <a:p>
            <a:r>
              <a:rPr lang="en-US" altLang="en-US" sz="2800" dirty="0"/>
              <a:t>Constant Variance (Equal Spread)</a:t>
            </a:r>
          </a:p>
          <a:p>
            <a:pPr lvl="1"/>
            <a:r>
              <a:rPr lang="en-US" altLang="en-US" sz="1800" dirty="0">
                <a:ea typeface="ＭＳ Ｐゴシック" pitchFamily="34" charset="-128"/>
              </a:rPr>
              <a:t>Estimates (Betas) are still unbiased.</a:t>
            </a:r>
          </a:p>
          <a:p>
            <a:pPr lvl="1"/>
            <a:r>
              <a:rPr lang="en-US" altLang="en-US" sz="1800" dirty="0">
                <a:ea typeface="ＭＳ Ｐゴシック" pitchFamily="34" charset="-128"/>
              </a:rPr>
              <a:t>Standard Errors are inaccurate, thus rendering tests and confidence intervals to be misleading.</a:t>
            </a:r>
          </a:p>
          <a:p>
            <a:r>
              <a:rPr lang="en-US" altLang="en-US" sz="2800" dirty="0"/>
              <a:t>Normality</a:t>
            </a:r>
          </a:p>
          <a:p>
            <a:pPr lvl="1"/>
            <a:r>
              <a:rPr lang="en-US" altLang="en-US" sz="1800" dirty="0">
                <a:ea typeface="ＭＳ Ｐゴシック" pitchFamily="34" charset="-128"/>
              </a:rPr>
              <a:t>Both the estimates and their standard errors are robust to non-normal distributions.</a:t>
            </a:r>
          </a:p>
          <a:p>
            <a:pPr lvl="1"/>
            <a:r>
              <a:rPr lang="en-US" altLang="en-US" sz="1800" dirty="0">
                <a:ea typeface="ＭＳ Ｐゴシック" pitchFamily="34" charset="-128"/>
              </a:rPr>
              <a:t>Similar to hypothesis testing, problems arise with long tails (outliers) and small sample sizes. </a:t>
            </a:r>
          </a:p>
          <a:p>
            <a:pPr lvl="1"/>
            <a:r>
              <a:rPr lang="en-US" altLang="en-US" sz="1800" dirty="0">
                <a:ea typeface="ＭＳ Ｐゴシック" pitchFamily="34" charset="-128"/>
              </a:rPr>
              <a:t>Violations will affect prediction intervals more than confidence intervals. </a:t>
            </a:r>
            <a:endParaRPr lang="en-US" altLang="en-US" sz="2000" dirty="0">
              <a:ea typeface="ＭＳ Ｐゴシック" pitchFamily="34" charset="-128"/>
            </a:endParaRPr>
          </a:p>
          <a:p>
            <a:r>
              <a:rPr lang="en-US" altLang="en-US" sz="2800" dirty="0"/>
              <a:t>Independence</a:t>
            </a:r>
          </a:p>
          <a:p>
            <a:pPr lvl="1"/>
            <a:r>
              <a:rPr lang="en-US" altLang="en-US" sz="2000" dirty="0">
                <a:ea typeface="ＭＳ Ｐゴシック" pitchFamily="34" charset="-128"/>
              </a:rPr>
              <a:t>Lack of independence causes no bias in the estimates, although seriously affects standard errors.  Need for more sophisticated models … NEXT SEMESTER!!!</a:t>
            </a:r>
          </a:p>
        </p:txBody>
      </p:sp>
    </p:spTree>
    <p:extLst>
      <p:ext uri="{BB962C8B-B14F-4D97-AF65-F5344CB8AC3E}">
        <p14:creationId xmlns:p14="http://schemas.microsoft.com/office/powerpoint/2010/main" val="658673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a:t>Model Assessment (Graphical)</a:t>
            </a:r>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55816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475834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a:t>Model Assessment (Graphical)</a:t>
            </a:r>
          </a:p>
        </p:txBody>
      </p:sp>
      <p:pic>
        <p:nvPicPr>
          <p:cNvPr id="102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24000"/>
            <a:ext cx="635476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223192"/>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a:t>Model Assessment (Graphical)</a:t>
            </a:r>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52600"/>
            <a:ext cx="5791200" cy="4097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034919"/>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a:t>Model Assessment (Graphical)</a:t>
            </a:r>
          </a:p>
        </p:txBody>
      </p:sp>
      <p:pic>
        <p:nvPicPr>
          <p:cNvPr id="122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828800"/>
            <a:ext cx="5791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173427"/>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a:t>Model Assessment (Graphical)</a:t>
            </a: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1828800"/>
            <a:ext cx="5410200" cy="376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88873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a:t>Model Assessment (Graphical)</a:t>
            </a:r>
          </a:p>
        </p:txBody>
      </p:sp>
      <p:pic>
        <p:nvPicPr>
          <p:cNvPr id="1433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52600"/>
            <a:ext cx="602615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4074874"/>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1000" y="396875"/>
            <a:ext cx="8229600" cy="639763"/>
          </a:xfrm>
        </p:spPr>
        <p:txBody>
          <a:bodyPr>
            <a:normAutofit fontScale="90000"/>
          </a:bodyPr>
          <a:lstStyle/>
          <a:p>
            <a:r>
              <a:rPr lang="en-US" altLang="en-US"/>
              <a:t>Scatterplot of Residuals</a:t>
            </a:r>
          </a:p>
        </p:txBody>
      </p:sp>
      <p:sp>
        <p:nvSpPr>
          <p:cNvPr id="15363" name="Content Placeholder 2"/>
          <p:cNvSpPr>
            <a:spLocks noGrp="1"/>
          </p:cNvSpPr>
          <p:nvPr>
            <p:ph idx="1"/>
          </p:nvPr>
        </p:nvSpPr>
        <p:spPr>
          <a:xfrm>
            <a:off x="183134" y="4453253"/>
            <a:ext cx="4465066" cy="2023747"/>
          </a:xfrm>
        </p:spPr>
        <p:txBody>
          <a:bodyPr>
            <a:normAutofit lnSpcReduction="10000"/>
          </a:bodyPr>
          <a:lstStyle/>
          <a:p>
            <a:pPr marL="0" indent="0" algn="ctr">
              <a:buFontTx/>
              <a:buNone/>
            </a:pPr>
            <a:r>
              <a:rPr lang="en-US" altLang="en-US" sz="2800" dirty="0"/>
              <a:t>Removing (subtracting) the mean often reveals/highlights any non-linearity, non-constant variance, and/or outliers</a:t>
            </a:r>
            <a:r>
              <a:rPr lang="en-US" altLang="en-US" sz="2400" dirty="0"/>
              <a:t>.   </a:t>
            </a:r>
          </a:p>
        </p:txBody>
      </p:sp>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90929"/>
            <a:ext cx="4267200" cy="321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34" y="1100868"/>
            <a:ext cx="4236466" cy="3208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62500" y="4879389"/>
            <a:ext cx="3886200" cy="646331"/>
          </a:xfrm>
          <a:prstGeom prst="rect">
            <a:avLst/>
          </a:prstGeom>
          <a:noFill/>
        </p:spPr>
        <p:txBody>
          <a:bodyPr wrap="square" rtlCol="0">
            <a:spAutoFit/>
          </a:bodyPr>
          <a:lstStyle/>
          <a:p>
            <a:pPr algn="ctr"/>
            <a:r>
              <a:rPr lang="en-US" dirty="0"/>
              <a:t>Remember: </a:t>
            </a:r>
          </a:p>
          <a:p>
            <a:pPr algn="ctr"/>
            <a:r>
              <a:rPr lang="en-US" dirty="0"/>
              <a:t>Residual  = Observed - Expected</a:t>
            </a:r>
          </a:p>
        </p:txBody>
      </p:sp>
      <mc:AlternateContent xmlns:mc="http://schemas.openxmlformats.org/markup-compatibility/2006" xmlns:a14="http://schemas.microsoft.com/office/drawing/2010/main">
        <mc:Choice Requires="a14">
          <p:sp>
            <p:nvSpPr>
              <p:cNvPr id="3" name="TextBox 2"/>
              <p:cNvSpPr txBox="1"/>
              <p:nvPr/>
            </p:nvSpPr>
            <p:spPr>
              <a:xfrm>
                <a:off x="5516364" y="6096000"/>
                <a:ext cx="2378472"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𝑟𝑒𝑠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sub>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516364" y="6096000"/>
                <a:ext cx="2378472" cy="292003"/>
              </a:xfrm>
              <a:prstGeom prst="rect">
                <a:avLst/>
              </a:prstGeom>
              <a:blipFill>
                <a:blip r:embed="rId5"/>
                <a:stretch>
                  <a:fillRect l="-256" t="-22917" r="-2564" b="-35417"/>
                </a:stretch>
              </a:blipFill>
            </p:spPr>
            <p:txBody>
              <a:bodyPr/>
              <a:lstStyle/>
              <a:p>
                <a:r>
                  <a:rPr lang="en-US">
                    <a:noFill/>
                  </a:rPr>
                  <a:t> </a:t>
                </a:r>
              </a:p>
            </p:txBody>
          </p:sp>
        </mc:Fallback>
      </mc:AlternateContent>
    </p:spTree>
    <p:extLst>
      <p:ext uri="{BB962C8B-B14F-4D97-AF65-F5344CB8AC3E}">
        <p14:creationId xmlns:p14="http://schemas.microsoft.com/office/powerpoint/2010/main" val="312274834"/>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Residual Analysis</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312670"/>
            <a:ext cx="4131322" cy="3173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312669"/>
            <a:ext cx="4191000" cy="317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5800" y="1476652"/>
            <a:ext cx="8077200" cy="369332"/>
          </a:xfrm>
          <a:prstGeom prst="rect">
            <a:avLst/>
          </a:prstGeom>
          <a:noFill/>
        </p:spPr>
        <p:txBody>
          <a:bodyPr wrap="square" rtlCol="0">
            <a:spAutoFit/>
          </a:bodyPr>
          <a:lstStyle/>
          <a:p>
            <a:r>
              <a:rPr lang="en-US" dirty="0"/>
              <a:t>Curvature means non-random cloud: non-constant variance, non-linearity</a:t>
            </a:r>
          </a:p>
        </p:txBody>
      </p:sp>
    </p:spTree>
    <p:extLst>
      <p:ext uri="{BB962C8B-B14F-4D97-AF65-F5344CB8AC3E}">
        <p14:creationId xmlns:p14="http://schemas.microsoft.com/office/powerpoint/2010/main" val="1975315334"/>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Checking Assumptions with Residuals</a:t>
            </a:r>
          </a:p>
        </p:txBody>
      </p:sp>
      <mc:AlternateContent xmlns:mc="http://schemas.openxmlformats.org/markup-compatibility/2006" xmlns:a14="http://schemas.microsoft.com/office/drawing/2010/main">
        <mc:Choice Requires="a14">
          <p:sp>
            <p:nvSpPr>
              <p:cNvPr id="3" name="TextBox 2"/>
              <p:cNvSpPr txBox="1"/>
              <p:nvPr/>
            </p:nvSpPr>
            <p:spPr>
              <a:xfrm>
                <a:off x="2819400" y="1676400"/>
                <a:ext cx="3689279" cy="540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ea typeface="Cambria Math" panose="02040503050406030204" pitchFamily="18" charset="0"/>
                            </a:rPr>
                            <m:t>1</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𝑋</m:t>
                          </m:r>
                        </m:e>
                        <m: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1</m:t>
                              </m:r>
                            </m:e>
                            <m:sub>
                              <m:r>
                                <a:rPr lang="en-US" sz="3200" b="0" i="1" smtClean="0">
                                  <a:latin typeface="Cambria Math" panose="02040503050406030204" pitchFamily="18" charset="0"/>
                                </a:rPr>
                                <m:t>𝑖</m:t>
                              </m:r>
                            </m:sub>
                          </m:sSub>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rPr>
                            <m:t>𝑖</m:t>
                          </m:r>
                        </m:sub>
                      </m:sSub>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2819400" y="1676400"/>
                <a:ext cx="3689279" cy="540341"/>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3094231" y="2319254"/>
            <a:ext cx="3544560" cy="369332"/>
          </a:xfrm>
          <a:prstGeom prst="rect">
            <a:avLst/>
          </a:prstGeom>
          <a:noFill/>
        </p:spPr>
        <p:txBody>
          <a:bodyPr wrap="none" rtlCol="0">
            <a:spAutoFit/>
          </a:bodyPr>
          <a:lstStyle/>
          <a:p>
            <a:r>
              <a:rPr lang="en-US" dirty="0"/>
              <a:t>If the assumptions are met, then:</a:t>
            </a:r>
          </a:p>
        </p:txBody>
      </p:sp>
      <mc:AlternateContent xmlns:mc="http://schemas.openxmlformats.org/markup-compatibility/2006" xmlns:a14="http://schemas.microsoft.com/office/drawing/2010/main">
        <mc:Choice Requires="a14">
          <p:sp>
            <p:nvSpPr>
              <p:cNvPr id="6" name="Rectangle 5"/>
              <p:cNvSpPr/>
              <p:nvPr/>
            </p:nvSpPr>
            <p:spPr>
              <a:xfrm>
                <a:off x="3886200" y="2758513"/>
                <a:ext cx="13117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886200" y="2758513"/>
                <a:ext cx="1311706" cy="369332"/>
              </a:xfrm>
              <a:prstGeom prst="rect">
                <a:avLst/>
              </a:prstGeom>
              <a:blipFill rotWithShape="0">
                <a:blip r:embed="rId4"/>
                <a:stretch>
                  <a:fillRect b="-15000"/>
                </a:stretch>
              </a:blipFill>
            </p:spPr>
            <p:txBody>
              <a:bodyPr/>
              <a:lstStyle/>
              <a:p>
                <a:r>
                  <a:rPr lang="en-US">
                    <a:noFill/>
                  </a:rPr>
                  <a:t> </a:t>
                </a:r>
              </a:p>
            </p:txBody>
          </p:sp>
        </mc:Fallback>
      </mc:AlternateContent>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123" y="3817757"/>
            <a:ext cx="2715674"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0723" y="3793605"/>
            <a:ext cx="2729829" cy="2057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1776145" y="3262275"/>
                <a:ext cx="6116611"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𝐸𝑎𝑐h</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oMath>
                </a14:m>
                <a:r>
                  <a:rPr lang="en-US" dirty="0"/>
                  <a:t> can be estimated with the residual of observation </a:t>
                </a:r>
                <a:r>
                  <a:rPr lang="en-US" dirty="0" err="1"/>
                  <a:t>i</a:t>
                </a:r>
                <a:r>
                  <a:rPr lang="en-US" dirty="0"/>
                  <a:t>!</a:t>
                </a:r>
              </a:p>
            </p:txBody>
          </p:sp>
        </mc:Choice>
        <mc:Fallback xmlns="">
          <p:sp>
            <p:nvSpPr>
              <p:cNvPr id="9" name="TextBox 8"/>
              <p:cNvSpPr txBox="1">
                <a:spLocks noRot="1" noChangeAspect="1" noMove="1" noResize="1" noEditPoints="1" noAdjustHandles="1" noChangeArrowheads="1" noChangeShapeType="1" noTextEdit="1"/>
              </p:cNvSpPr>
              <p:nvPr/>
            </p:nvSpPr>
            <p:spPr>
              <a:xfrm>
                <a:off x="1776145" y="3262275"/>
                <a:ext cx="6116611" cy="369332"/>
              </a:xfrm>
              <a:prstGeom prst="rect">
                <a:avLst/>
              </a:prstGeom>
              <a:blipFill rotWithShape="0">
                <a:blip r:embed="rId7"/>
                <a:stretch>
                  <a:fillRect t="-8197" r="-797" b="-24590"/>
                </a:stretch>
              </a:blipFill>
            </p:spPr>
            <p:txBody>
              <a:bodyPr/>
              <a:lstStyle/>
              <a:p>
                <a:r>
                  <a:rPr lang="en-US">
                    <a:noFill/>
                  </a:rPr>
                  <a:t> </a:t>
                </a:r>
              </a:p>
            </p:txBody>
          </p:sp>
        </mc:Fallback>
      </mc:AlternateContent>
      <p:pic>
        <p:nvPicPr>
          <p:cNvPr id="10" name="Picture 9"/>
          <p:cNvPicPr>
            <a:picLocks noChangeAspect="1"/>
          </p:cNvPicPr>
          <p:nvPr/>
        </p:nvPicPr>
        <p:blipFill>
          <a:blip r:embed="rId8"/>
          <a:stretch>
            <a:fillRect/>
          </a:stretch>
        </p:blipFill>
        <p:spPr>
          <a:xfrm>
            <a:off x="6096000" y="3793605"/>
            <a:ext cx="2677323" cy="2028779"/>
          </a:xfrm>
          <a:prstGeom prst="rect">
            <a:avLst/>
          </a:prstGeom>
        </p:spPr>
      </p:pic>
      <p:sp>
        <p:nvSpPr>
          <p:cNvPr id="11" name="TextBox 10"/>
          <p:cNvSpPr txBox="1"/>
          <p:nvPr/>
        </p:nvSpPr>
        <p:spPr>
          <a:xfrm>
            <a:off x="3321389" y="5858470"/>
            <a:ext cx="2590800" cy="923330"/>
          </a:xfrm>
          <a:prstGeom prst="rect">
            <a:avLst/>
          </a:prstGeom>
          <a:noFill/>
        </p:spPr>
        <p:txBody>
          <a:bodyPr wrap="square" rtlCol="0">
            <a:spAutoFit/>
          </a:bodyPr>
          <a:lstStyle/>
          <a:p>
            <a:r>
              <a:rPr lang="en-US" dirty="0"/>
              <a:t>Even scatter … linear trend … no curvature</a:t>
            </a:r>
          </a:p>
          <a:p>
            <a:r>
              <a:rPr lang="en-US" dirty="0"/>
              <a:t>Also .. Equal SD.</a:t>
            </a:r>
          </a:p>
        </p:txBody>
      </p:sp>
      <p:sp>
        <p:nvSpPr>
          <p:cNvPr id="12" name="TextBox 11"/>
          <p:cNvSpPr txBox="1"/>
          <p:nvPr/>
        </p:nvSpPr>
        <p:spPr>
          <a:xfrm>
            <a:off x="6139261" y="5939542"/>
            <a:ext cx="2590800" cy="646331"/>
          </a:xfrm>
          <a:prstGeom prst="rect">
            <a:avLst/>
          </a:prstGeom>
          <a:noFill/>
        </p:spPr>
        <p:txBody>
          <a:bodyPr wrap="square" rtlCol="0">
            <a:spAutoFit/>
          </a:bodyPr>
          <a:lstStyle/>
          <a:p>
            <a:r>
              <a:rPr lang="en-US" dirty="0"/>
              <a:t>Residuals are normally distributed.</a:t>
            </a:r>
          </a:p>
        </p:txBody>
      </p:sp>
      <p:sp>
        <p:nvSpPr>
          <p:cNvPr id="4" name="TextBox 3"/>
          <p:cNvSpPr txBox="1"/>
          <p:nvPr/>
        </p:nvSpPr>
        <p:spPr>
          <a:xfrm>
            <a:off x="202044" y="6061307"/>
            <a:ext cx="2941831" cy="369332"/>
          </a:xfrm>
          <a:prstGeom prst="rect">
            <a:avLst/>
          </a:prstGeom>
          <a:noFill/>
        </p:spPr>
        <p:txBody>
          <a:bodyPr wrap="square" rtlCol="0">
            <a:spAutoFit/>
          </a:bodyPr>
          <a:lstStyle/>
          <a:p>
            <a:r>
              <a:rPr lang="en-US" dirty="0"/>
              <a:t>Linear</a:t>
            </a:r>
          </a:p>
        </p:txBody>
      </p:sp>
    </p:spTree>
    <p:extLst>
      <p:ext uri="{BB962C8B-B14F-4D97-AF65-F5344CB8AC3E}">
        <p14:creationId xmlns:p14="http://schemas.microsoft.com/office/powerpoint/2010/main" val="236208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p:bldP spid="12"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Let’s Talk Power!!!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p:cNvPicPr>
            <a:picLocks noChangeAspect="1"/>
          </p:cNvPicPr>
          <p:nvPr/>
        </p:nvPicPr>
        <p:blipFill>
          <a:blip r:embed="rId2"/>
          <a:stretch>
            <a:fillRect/>
          </a:stretch>
        </p:blipFill>
        <p:spPr>
          <a:xfrm>
            <a:off x="1603168" y="1987518"/>
            <a:ext cx="5993081" cy="414905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378766" y="2302525"/>
                <a:ext cx="2577947"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𝛽</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Type II error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probability that the null hypothesis is NOT true, but the data in the study cause us to fail to reject the null hypothesis.</a:t>
                </a:r>
              </a:p>
            </p:txBody>
          </p:sp>
        </mc:Choice>
        <mc:Fallback xmlns="">
          <p:sp>
            <p:nvSpPr>
              <p:cNvPr id="3" name="TextBox 2"/>
              <p:cNvSpPr txBox="1">
                <a:spLocks noRot="1" noChangeAspect="1" noMove="1" noResize="1" noEditPoints="1" noAdjustHandles="1" noChangeArrowheads="1" noChangeShapeType="1" noTextEdit="1"/>
              </p:cNvSpPr>
              <p:nvPr/>
            </p:nvSpPr>
            <p:spPr>
              <a:xfrm>
                <a:off x="6378766" y="2302525"/>
                <a:ext cx="2577947" cy="2031325"/>
              </a:xfrm>
              <a:prstGeom prst="rect">
                <a:avLst/>
              </a:prstGeom>
              <a:blipFill rotWithShape="0">
                <a:blip r:embed="rId3"/>
                <a:stretch>
                  <a:fillRect l="-1891" t="-1802" r="-4019"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9839" y="2410857"/>
                <a:ext cx="257794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𝛼</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Type I error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is the probability that the null hypothesis is true, but the data in the study cause us to reject the null hypothesis.</a:t>
                </a:r>
              </a:p>
            </p:txBody>
          </p:sp>
        </mc:Choice>
        <mc:Fallback xmlns="">
          <p:sp>
            <p:nvSpPr>
              <p:cNvPr id="6" name="TextBox 5"/>
              <p:cNvSpPr txBox="1">
                <a:spLocks noRot="1" noChangeAspect="1" noMove="1" noResize="1" noEditPoints="1" noAdjustHandles="1" noChangeArrowheads="1" noChangeShapeType="1" noTextEdit="1"/>
              </p:cNvSpPr>
              <p:nvPr/>
            </p:nvSpPr>
            <p:spPr>
              <a:xfrm>
                <a:off x="449839" y="2410857"/>
                <a:ext cx="2577947" cy="1754326"/>
              </a:xfrm>
              <a:prstGeom prst="rect">
                <a:avLst/>
              </a:prstGeom>
              <a:blipFill rotWithShape="0">
                <a:blip r:embed="rId4"/>
                <a:stretch>
                  <a:fillRect l="-2128" t="-1736" r="-3783" b="-4514"/>
                </a:stretch>
              </a:blipFill>
            </p:spPr>
            <p:txBody>
              <a:bodyPr/>
              <a:lstStyle/>
              <a:p>
                <a:r>
                  <a:rPr lang="en-US">
                    <a:noFill/>
                  </a:rPr>
                  <a:t> </a:t>
                </a:r>
              </a:p>
            </p:txBody>
          </p:sp>
        </mc:Fallback>
      </mc:AlternateContent>
    </p:spTree>
    <p:extLst>
      <p:ext uri="{BB962C8B-B14F-4D97-AF65-F5344CB8AC3E}">
        <p14:creationId xmlns:p14="http://schemas.microsoft.com/office/powerpoint/2010/main" val="233567588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Regression Panel</a:t>
            </a:r>
          </a:p>
        </p:txBody>
      </p:sp>
      <p:pic>
        <p:nvPicPr>
          <p:cNvPr id="4" name="Picture 3"/>
          <p:cNvPicPr>
            <a:picLocks noChangeAspect="1"/>
          </p:cNvPicPr>
          <p:nvPr/>
        </p:nvPicPr>
        <p:blipFill>
          <a:blip r:embed="rId3"/>
          <a:stretch>
            <a:fillRect/>
          </a:stretch>
        </p:blipFill>
        <p:spPr>
          <a:xfrm>
            <a:off x="381000" y="1524000"/>
            <a:ext cx="5187407" cy="5163483"/>
          </a:xfrm>
          <a:prstGeom prst="rect">
            <a:avLst/>
          </a:prstGeom>
        </p:spPr>
      </p:pic>
      <p:pic>
        <p:nvPicPr>
          <p:cNvPr id="5" name="Picture 4"/>
          <p:cNvPicPr>
            <a:picLocks noChangeAspect="1"/>
          </p:cNvPicPr>
          <p:nvPr/>
        </p:nvPicPr>
        <p:blipFill>
          <a:blip r:embed="rId4"/>
          <a:stretch>
            <a:fillRect/>
          </a:stretch>
        </p:blipFill>
        <p:spPr>
          <a:xfrm>
            <a:off x="5715000" y="1828800"/>
            <a:ext cx="3238500" cy="654978"/>
          </a:xfrm>
          <a:prstGeom prst="rect">
            <a:avLst/>
          </a:prstGeom>
        </p:spPr>
      </p:pic>
      <p:pic>
        <p:nvPicPr>
          <p:cNvPr id="6" name="Picture 5"/>
          <p:cNvPicPr>
            <a:picLocks noChangeAspect="1"/>
          </p:cNvPicPr>
          <p:nvPr/>
        </p:nvPicPr>
        <p:blipFill>
          <a:blip r:embed="rId5"/>
          <a:stretch>
            <a:fillRect/>
          </a:stretch>
        </p:blipFill>
        <p:spPr>
          <a:xfrm>
            <a:off x="5715000" y="3581400"/>
            <a:ext cx="3324225" cy="433270"/>
          </a:xfrm>
          <a:prstGeom prst="rect">
            <a:avLst/>
          </a:prstGeom>
        </p:spPr>
      </p:pic>
      <p:sp>
        <p:nvSpPr>
          <p:cNvPr id="7" name="Rectangle 6"/>
          <p:cNvSpPr/>
          <p:nvPr/>
        </p:nvSpPr>
        <p:spPr>
          <a:xfrm>
            <a:off x="7848600" y="3581400"/>
            <a:ext cx="990600"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47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Regression Panel</a:t>
            </a:r>
          </a:p>
        </p:txBody>
      </p:sp>
      <p:pic>
        <p:nvPicPr>
          <p:cNvPr id="4" name="Picture 3"/>
          <p:cNvPicPr>
            <a:picLocks noChangeAspect="1"/>
          </p:cNvPicPr>
          <p:nvPr/>
        </p:nvPicPr>
        <p:blipFill>
          <a:blip r:embed="rId3"/>
          <a:stretch>
            <a:fillRect/>
          </a:stretch>
        </p:blipFill>
        <p:spPr>
          <a:xfrm>
            <a:off x="381000" y="1524000"/>
            <a:ext cx="5187407" cy="5163483"/>
          </a:xfrm>
          <a:prstGeom prst="rect">
            <a:avLst/>
          </a:prstGeom>
        </p:spPr>
      </p:pic>
      <p:sp>
        <p:nvSpPr>
          <p:cNvPr id="7" name="Rectangle 6"/>
          <p:cNvSpPr/>
          <p:nvPr/>
        </p:nvSpPr>
        <p:spPr>
          <a:xfrm>
            <a:off x="2133600" y="1793610"/>
            <a:ext cx="1676400" cy="1559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3048000" y="1523942"/>
            <a:ext cx="2743200" cy="737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00" y="1447800"/>
            <a:ext cx="3429000" cy="3293209"/>
          </a:xfrm>
          <a:prstGeom prst="rect">
            <a:avLst/>
          </a:prstGeom>
          <a:noFill/>
        </p:spPr>
        <p:txBody>
          <a:bodyPr wrap="square" rtlCol="0">
            <a:spAutoFit/>
          </a:bodyPr>
          <a:lstStyle/>
          <a:p>
            <a:r>
              <a:rPr lang="en-US" sz="1600" dirty="0"/>
              <a:t>These are </a:t>
            </a:r>
            <a:r>
              <a:rPr lang="en-US" sz="1600" dirty="0" err="1"/>
              <a:t>studentized</a:t>
            </a:r>
            <a:r>
              <a:rPr lang="en-US" sz="1600" dirty="0"/>
              <a:t> residuals, which are essentially the residual divided by the standard deviation of the observation.  We know that the residuals are assumed to be normally distributed; thus, for now, it is enough to know that observations with a </a:t>
            </a:r>
            <a:r>
              <a:rPr lang="en-US" sz="1600" dirty="0" err="1"/>
              <a:t>studentized</a:t>
            </a:r>
            <a:r>
              <a:rPr lang="en-US" sz="1600" dirty="0"/>
              <a:t> residual greater than 2 or less than -2 may be flagged as extreme values.  Below is the formula for the </a:t>
            </a:r>
            <a:r>
              <a:rPr lang="en-US" sz="1600" dirty="0" err="1"/>
              <a:t>studentized</a:t>
            </a:r>
            <a:r>
              <a:rPr lang="en-US" sz="1600" dirty="0"/>
              <a:t> residual.  We will study this much more in a future section. </a:t>
            </a:r>
          </a:p>
        </p:txBody>
      </p:sp>
      <p:pic>
        <p:nvPicPr>
          <p:cNvPr id="15" name="Picture 14"/>
          <p:cNvPicPr>
            <a:picLocks noChangeAspect="1"/>
          </p:cNvPicPr>
          <p:nvPr/>
        </p:nvPicPr>
        <p:blipFill rotWithShape="1">
          <a:blip r:embed="rId4"/>
          <a:srcRect t="7025" b="-1"/>
          <a:stretch/>
        </p:blipFill>
        <p:spPr>
          <a:xfrm>
            <a:off x="6324600" y="4779009"/>
            <a:ext cx="1968601" cy="826593"/>
          </a:xfrm>
          <a:prstGeom prst="rect">
            <a:avLst/>
          </a:prstGeom>
        </p:spPr>
      </p:pic>
      <p:sp>
        <p:nvSpPr>
          <p:cNvPr id="16" name="Rectangle 15"/>
          <p:cNvSpPr/>
          <p:nvPr/>
        </p:nvSpPr>
        <p:spPr>
          <a:xfrm>
            <a:off x="5739384" y="5802857"/>
            <a:ext cx="3252216" cy="738664"/>
          </a:xfrm>
          <a:prstGeom prst="rect">
            <a:avLst/>
          </a:prstGeom>
        </p:spPr>
        <p:txBody>
          <a:bodyPr wrap="square">
            <a:spAutoFit/>
          </a:bodyPr>
          <a:lstStyle/>
          <a:p>
            <a:r>
              <a:rPr lang="en-US" sz="1400" dirty="0"/>
              <a:t>Here, </a:t>
            </a:r>
            <a:r>
              <a:rPr lang="en-US" sz="1400" dirty="0" err="1"/>
              <a:t>h</a:t>
            </a:r>
            <a:r>
              <a:rPr lang="en-US" sz="1400" baseline="-25000" dirty="0" err="1"/>
              <a:t>ii</a:t>
            </a:r>
            <a:r>
              <a:rPr lang="en-US" sz="1400" dirty="0"/>
              <a:t> is the “leverage” of the </a:t>
            </a:r>
            <a:r>
              <a:rPr lang="en-US" sz="1400" dirty="0" err="1"/>
              <a:t>i</a:t>
            </a:r>
            <a:r>
              <a:rPr lang="en-US" sz="1400" baseline="30000" dirty="0" err="1"/>
              <a:t>th</a:t>
            </a:r>
            <a:r>
              <a:rPr lang="en-US" sz="1400" dirty="0"/>
              <a:t>  observation. We will discuss “leverage” later.    </a:t>
            </a:r>
          </a:p>
        </p:txBody>
      </p:sp>
    </p:spTree>
    <p:extLst>
      <p:ext uri="{BB962C8B-B14F-4D97-AF65-F5344CB8AC3E}">
        <p14:creationId xmlns:p14="http://schemas.microsoft.com/office/powerpoint/2010/main" val="137429596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456179"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2361158"/>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Insulation and Voltage Data</a:t>
            </a:r>
          </a:p>
        </p:txBody>
      </p:sp>
      <p:graphicFrame>
        <p:nvGraphicFramePr>
          <p:cNvPr id="5" name="Table 4"/>
          <p:cNvGraphicFramePr>
            <a:graphicFrameLocks noGrp="1"/>
          </p:cNvGraphicFramePr>
          <p:nvPr>
            <p:extLst/>
          </p:nvPr>
        </p:nvGraphicFramePr>
        <p:xfrm>
          <a:off x="1371600" y="1828800"/>
          <a:ext cx="1219200" cy="38100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90500">
                <a:tc>
                  <a:txBody>
                    <a:bodyPr/>
                    <a:lstStyle/>
                    <a:p>
                      <a:pPr algn="l" fontAlgn="b"/>
                      <a:r>
                        <a:rPr lang="en-US" sz="1100" b="0" i="0" u="none" strike="noStrike">
                          <a:solidFill>
                            <a:srgbClr val="000000"/>
                          </a:solidFill>
                          <a:effectLst/>
                          <a:latin typeface="Calibri"/>
                        </a:rPr>
                        <a:t>Time</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Voltage</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1100" b="0" i="0" u="none" strike="noStrike">
                          <a:solidFill>
                            <a:srgbClr val="000000"/>
                          </a:solidFill>
                          <a:effectLst/>
                          <a:latin typeface="Calibri"/>
                        </a:rPr>
                        <a:t>5.79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1100" b="0" i="0" u="none" strike="noStrike">
                          <a:solidFill>
                            <a:srgbClr val="000000"/>
                          </a:solidFill>
                          <a:effectLst/>
                          <a:latin typeface="Calibri"/>
                        </a:rPr>
                        <a:t>1579.52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1100" b="0" i="0" u="none" strike="noStrike">
                          <a:solidFill>
                            <a:srgbClr val="000000"/>
                          </a:solidFill>
                          <a:effectLst/>
                          <a:latin typeface="Calibri"/>
                        </a:rPr>
                        <a:t>2323.7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1100" b="0" i="0" u="none" strike="noStrike">
                          <a:solidFill>
                            <a:srgbClr val="000000"/>
                          </a:solidFill>
                          <a:effectLst/>
                          <a:latin typeface="Calibri"/>
                        </a:rPr>
                        <a:t>68.85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28</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1100" b="0" i="0" u="none" strike="noStrike">
                          <a:solidFill>
                            <a:srgbClr val="000000"/>
                          </a:solidFill>
                          <a:effectLst/>
                          <a:latin typeface="Calibri"/>
                        </a:rPr>
                        <a:t>108.29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28</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1100" b="0" i="0" u="none" strike="noStrike">
                          <a:solidFill>
                            <a:srgbClr val="000000"/>
                          </a:solidFill>
                          <a:effectLst/>
                          <a:latin typeface="Calibri"/>
                        </a:rPr>
                        <a:t>110.29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28</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1100" b="0" i="0" u="none" strike="noStrike">
                          <a:solidFill>
                            <a:srgbClr val="000000"/>
                          </a:solidFill>
                          <a:effectLst/>
                          <a:latin typeface="Calibri"/>
                        </a:rPr>
                        <a:t>426.07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28</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r" fontAlgn="b"/>
                      <a:r>
                        <a:rPr lang="en-US" sz="1100" b="0" i="0" u="none" strike="noStrike">
                          <a:solidFill>
                            <a:srgbClr val="000000"/>
                          </a:solidFill>
                          <a:effectLst/>
                          <a:latin typeface="Calibri"/>
                        </a:rPr>
                        <a:t>1067.6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28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r" fontAlgn="b"/>
                      <a:r>
                        <a:rPr lang="en-US" sz="1100" b="0" i="0" u="none" strike="noStrike">
                          <a:solidFill>
                            <a:srgbClr val="000000"/>
                          </a:solidFill>
                          <a:effectLst/>
                          <a:latin typeface="Calibri"/>
                        </a:rPr>
                        <a:t>7.74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r" fontAlgn="b"/>
                      <a:r>
                        <a:rPr lang="en-US" sz="1100" b="0" i="0" u="none" strike="noStrike">
                          <a:solidFill>
                            <a:srgbClr val="000000"/>
                          </a:solidFill>
                          <a:effectLst/>
                          <a:latin typeface="Calibri"/>
                        </a:rPr>
                        <a:t>17.05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r" fontAlgn="b"/>
                      <a:r>
                        <a:rPr lang="en-US" sz="1100" b="0" i="0" u="none" strike="noStrike">
                          <a:solidFill>
                            <a:srgbClr val="000000"/>
                          </a:solidFill>
                          <a:effectLst/>
                          <a:latin typeface="Calibri"/>
                        </a:rPr>
                        <a:t>20.46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r" fontAlgn="b"/>
                      <a:r>
                        <a:rPr lang="en-US" sz="1100" b="0" i="0" u="none" strike="noStrike">
                          <a:solidFill>
                            <a:srgbClr val="000000"/>
                          </a:solidFill>
                          <a:effectLst/>
                          <a:latin typeface="Calibri"/>
                        </a:rPr>
                        <a:t>21.02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r" fontAlgn="b"/>
                      <a:r>
                        <a:rPr lang="en-US" sz="1100" b="0" i="0" u="none" strike="noStrike">
                          <a:solidFill>
                            <a:srgbClr val="000000"/>
                          </a:solidFill>
                          <a:effectLst/>
                          <a:latin typeface="Calibri"/>
                        </a:rPr>
                        <a:t>22.66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r" fontAlgn="b"/>
                      <a:r>
                        <a:rPr lang="en-US" sz="1100" b="0" i="0" u="none" strike="noStrike">
                          <a:solidFill>
                            <a:srgbClr val="000000"/>
                          </a:solidFill>
                          <a:effectLst/>
                          <a:latin typeface="Calibri"/>
                        </a:rPr>
                        <a:t>43.4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algn="r" fontAlgn="b"/>
                      <a:r>
                        <a:rPr lang="en-US" sz="1100" b="0" i="0" u="none" strike="noStrike">
                          <a:solidFill>
                            <a:srgbClr val="000000"/>
                          </a:solidFill>
                          <a:effectLst/>
                          <a:latin typeface="Calibri"/>
                        </a:rPr>
                        <a:t>47.3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90500">
                <a:tc>
                  <a:txBody>
                    <a:bodyPr/>
                    <a:lstStyle/>
                    <a:p>
                      <a:pPr algn="r" fontAlgn="b"/>
                      <a:r>
                        <a:rPr lang="en-US" sz="1100" b="0" i="0" u="none" strike="noStrike">
                          <a:solidFill>
                            <a:srgbClr val="000000"/>
                          </a:solidFill>
                          <a:effectLst/>
                          <a:latin typeface="Calibri"/>
                        </a:rPr>
                        <a:t>139.07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90500">
                <a:tc>
                  <a:txBody>
                    <a:bodyPr/>
                    <a:lstStyle/>
                    <a:p>
                      <a:pPr algn="r" fontAlgn="b"/>
                      <a:r>
                        <a:rPr lang="en-US" sz="1100" b="0" i="0" u="none" strike="noStrike">
                          <a:solidFill>
                            <a:srgbClr val="000000"/>
                          </a:solidFill>
                          <a:effectLst/>
                          <a:latin typeface="Calibri"/>
                        </a:rPr>
                        <a:t>144.12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r h="190500">
                <a:tc>
                  <a:txBody>
                    <a:bodyPr/>
                    <a:lstStyle/>
                    <a:p>
                      <a:pPr algn="r" fontAlgn="b"/>
                      <a:r>
                        <a:rPr lang="en-US" sz="1100" b="0" i="0" u="none" strike="noStrike">
                          <a:solidFill>
                            <a:srgbClr val="000000"/>
                          </a:solidFill>
                          <a:effectLst/>
                          <a:latin typeface="Calibri"/>
                        </a:rPr>
                        <a:t>175.88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8"/>
                  </a:ext>
                </a:extLst>
              </a:tr>
              <a:tr h="190500">
                <a:tc>
                  <a:txBody>
                    <a:bodyPr/>
                    <a:lstStyle/>
                    <a:p>
                      <a:pPr algn="r" fontAlgn="b"/>
                      <a:r>
                        <a:rPr lang="en-US" sz="1100" b="0" i="0" u="none" strike="noStrike">
                          <a:solidFill>
                            <a:srgbClr val="000000"/>
                          </a:solidFill>
                          <a:effectLst/>
                          <a:latin typeface="Calibri"/>
                        </a:rPr>
                        <a:t>194.9</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30</a:t>
                      </a:r>
                    </a:p>
                  </a:txBody>
                  <a:tcPr marL="9525" marR="9525" marT="9525" marB="0" anchor="b">
                    <a:lnL>
                      <a:noFill/>
                    </a:lnL>
                    <a:lnR>
                      <a:noFill/>
                    </a:lnR>
                    <a:lnT>
                      <a:noFill/>
                    </a:lnT>
                    <a:lnB>
                      <a:noFill/>
                    </a:lnB>
                  </a:tcPr>
                </a:tc>
                <a:extLst>
                  <a:ext uri="{0D108BD9-81ED-4DB2-BD59-A6C34878D82A}">
                    <a16:rowId xmlns:a16="http://schemas.microsoft.com/office/drawing/2014/main" val="10019"/>
                  </a:ext>
                </a:extLst>
              </a:tr>
            </a:tbl>
          </a:graphicData>
        </a:graphic>
      </p:graphicFrame>
      <p:sp>
        <p:nvSpPr>
          <p:cNvPr id="7" name="TextBox 6"/>
          <p:cNvSpPr txBox="1"/>
          <p:nvPr/>
        </p:nvSpPr>
        <p:spPr>
          <a:xfrm>
            <a:off x="3657600" y="1981200"/>
            <a:ext cx="4495800" cy="2585323"/>
          </a:xfrm>
          <a:prstGeom prst="rect">
            <a:avLst/>
          </a:prstGeom>
          <a:noFill/>
        </p:spPr>
        <p:txBody>
          <a:bodyPr wrap="square" rtlCol="0">
            <a:spAutoFit/>
          </a:bodyPr>
          <a:lstStyle/>
          <a:p>
            <a:r>
              <a:rPr lang="en-US" dirty="0"/>
              <a:t>In an industrial laboratory, under uniform conditions, batches of electrical insulating fluid were subjected to constant voltages until the insulating property of the fluids broke down.  Seven different voltage levels, spaced 2 kilovolts apart from 26 to 38 kV were studied.  The measured responses were the times, in minutes, until breakdown.  </a:t>
            </a:r>
          </a:p>
        </p:txBody>
      </p:sp>
      <p:sp>
        <p:nvSpPr>
          <p:cNvPr id="8" name="AutoShape 2" descr="data:image/jpeg;base64,/9j/4AAQSkZJRgABAQAAAQABAAD/2wCEAAkGBw8PDA0NDQ8NDg0MDQ8MDQ4PDw8PDQ8OFBUWFhQRFBQYHSggGBolHBYVIjEhJSkrLi4wFx82ODMsNygtLisBCgoKDg0OGBAQGi0kHyQuLCwsLCwsLCwsLCsrLCwsLCwsLCwsLCwsLCwsLSwsLCwsLCwsLC4sLCwsLCwsLCwsLP/AABEIANUA7QMBEQACEQEDEQH/xAAcAAEAAgIDAQAAAAAAAAAAAAAABwgBBgMEBQL/xABPEAABAwICBQcEDAwFBAMAAAABAAIDBBEFBgcSITFhExQiQVFxgSMygpEIFRZCQ1VykpOhpOIXRFRkoqOxwdHS4eNSU2KywiQzg7M0Y5T/xAAbAQEAAQUBAAAAAAAAAAAAAAAABAEDBQYHAv/EADMRAQACAQIDBQYGAgMBAAAAAAABAgMEEQUhMQYSE0FRFBUiMlNxgZGhwdHhUmEWQrEj/9oADAMBAAIRAxEAPwCcUBAQEBAQEBAQEBAQEBBFunjN/M6AYfA61TiDSHkHbHSjY4+keiOGsg9bQ7m32zwpjZXXrKENp6i56T2geTl8QNp7WlBviAgICAgICAgICAgICAgICAgICAgICAgICAgIOtiVdHTU81TO4Mhp43TSOPUxoue88EFP84ZhlxPEaiuluOVfaNl9kcI2MYO4fXc9aD0tGWajhWKw1DiebS+Qq29RhcfOt2tNneBHWgtrG8Oa1zSHNcA5pG0EHaCEH0gICAgICAgICAgICAgICAgICAgICAgICAgIIQ9kJm+wZg0DtrtWetIO4b4oj9Tj6PaggtAQWP0C5t53h5w6Z16jDwBGSdr6U+b809Hu1UEqICAgICAgICAgICAgICAgICAgICAgICAgIPIzXj0WHYfUV03mwMu1vXJIdjGDvJAQU+xbEZaqpmqp3a01RI6WQ/6idw4DcB2BB6GT8vSYliENHGS0PJfLJa/Jwt85/wC4cSFE1urppMM5b+X6y9Vr3p2dTHsJloqyejmFpIJCwnqc33rxwIsfFXdPnpnxVy06TCkxtOztZOzDJhmI09dFc8k+0rB8JCdj2eIvbjZXlFwcPrY6iCKohcHwzxtljcNxY4XBQdhAQEBAQEBAQEBAQEBAQEBAQEBAQEBAQEFdNPmb+dVrcMgfenoHEz2Nw+r3EegLjvLuxBE6Cw+hvKvMsP51M21VXhryDe8cA2sZbqJvrHvHYuf9o+I+Pm8Gk/DX9ZSsNNo3l5enLK3LUzMUhbeWlAjqQBtdATsf6JPqJ7FK7M8Q7tp0155Tzr9/RTNTzQat2Rk7+x6zdrskwed3SiBnoiTtLL+UiHcTrDvd2IJrQEBAQEBAQEBAQEBAQEBAQEBAQEBAQEGq6Ss1twrC5qkEc4k8hSNPXM4GzrdYaLuPdxQVIkkc5znvJc5xLnOcSXOcdpJJ3lBt2jDK3tliTGyC9LS6s9T2OaD0YvSIt3ArFcY18aPTTaPmnlH8/g94696VmAOoLl8zMzvKc+KiFskb45GhzJGuY9p2hzXCxB8F7xZLY7xevWOakxuqznnLrsNxKekNzHfladx9/A7zT3ja08WldV4drK6vT1yx+P3Qb17s7POwXFJaOrgq6c6s1NIJGHqNt7TwIuDwKmvK4WWsaixChpq6A+TqYw+17lj9z4zxa4EeCD00GEGUBBhAQZQEBAQEBAQEBAQEBAQEBBhBVjTFm72zxVwidejodanprea51/KSj5RAHc1qDRmNLiGtBJcQAALkk7gAkztzkWd0b5YGGYZHE4DnM3l6o/8A2EbGdzRYd9z1rmXG+Ie16mdvlryj+U3HTuw2pYZcEGhaX8rc+w0zxNvVUAdMywu58XwkfHYLgdo4rY+zvEPZ8/hWn4bf++SzmpvG6ui6GiJf9j9m7kap+Ezu8lWEyUpO5lQB0mcA5o9bR2oLBIMoMIMoCAgICAgICAgICAgICAgICAgjrTZm72vwt1PC+1XiAdBHY9KOHdLJw2GwPa7ggrCgknQrlXndca6Zt6egcCwEdF9TvaPR87v1Vr3aHiHs+DwqT8Vv0jz/AIXcVN53WAXOkwQEGFWJ2neBWvStlf2uxNxjbalrNaentuab+UjHySR4OC6dwXX+16aJn5q8p/n8ULJXuy1CmqHxSRyxOLJIntkjeN7XtN2uHcQFl1tbzIOZ2YrhkFY0gSEclUsHwdQ0DXbwvscODgg2JAQEBAQEBAQEBAQEBAQEBAQEBBxVM7Io3yyODI42Oke52wNY0XJPggqJpAzO/FcUnrDcRX5KmYfeU7fNHedrjxcUHiYfRyVE8VPC0vlnkbFG0dbnGwXjJkrjpN7TyjmRG61WVMCjw+ggo47HkmeUfa3KSna9/ifqsuV8R1ltXntln8PsnUr3Y2dDOudKfCW05qGSyc5c9rWxamsA0C7iHEbNoUjhnCcmv73dnbb1UvkiryqLS1g8lg6aaAn/ADYX29bbhSsnZnW06bT9peYzVe/RZvwycgRV9I5x3NMrWu9TrFQMnCdZj52xy9xkrPm9pjw4BzSHNIuCCCCO0FY+1ZrO09XprekLLIxPDZYABy8flqVx6pmjzb9jhcePBZXg2vnSamJn5Z5S8ZK96FXpGFri1wLXNJa5pFiCNhBHUV0+JiY3hCSPoPzdzDE+azOtS4iWxOuejHUfBv4XvqnvHYgs0gICAgICAgICAgICAgICAgICAgh72QObuRpmYTA+01WBLVFp2tpweiz0nD1NPagr6gmPQVla5kxaduwXgo79u6SX/iDxctR7TcQ7tY01J5zzt9vKF/DTzlMy0hJV7054py2MinBu2ip2REdXKP8AKOPqcweC6N2b0/h6OLT1tMz+yJmneyOln1p6WXMJfW11NRx31qiVrCR71m97vBoJ8FY1OeuDDbLbyhWsbzstjRUrIYYoYmhscMbYo2jYAxosB9S5Lmy2y5LZLdZndPiNo2cytqoD025V5tWDEIW2grnHlbCwZVb3H0xd3eHLoXZ3iHj4PCtPxV/8/pEzU2ndGS2NZWt0S5t9tMKjdI69XSatPV385zgOhL6QF+8O7EG7ICAgICAgICAgICAgICAgICDoY7i0VFST1lQdWKnjMju023NHEmwHegp5mLGZa+tqK2oN5aiQvI6mN96wcALAdyDkyzgkmIV0FHFfWmeA51riOMbXvPAC6j6vU002G2W3SFa13nZavDaGOmp4aaBurFBG2KNvY0Dr4rlOoz2z5bZL9ZT4jaNnO5wAJJsACSewDerVK960VjzJVKzJiJq8Qq6om/L1EkjfkEnVHqsuuaXF4OGmP0iIQLTvO7zVfUTDoDwC7qjE5B5l6Snv/iNjI4eFhfiVqXanWd2ldPWevOUjBXnumhaMkiDysz4JHiFDPRy+bMzou62SDax47iB9YU7h+stpM9ctfLr9ni9e9GyqmJUMlNUS00zdWWCR0Ujf9TTbZw6wV1XFkrlpF6zynmhTG3JtOirNhwrFY5XuIpam1PVjqEZOyS3a02N+zW7V7UWwa4EAgggi4I2gjtQZQEBAQEBAQEBAQEBAQEBAQQF7IPN3KTx4PA7ydORNWEHzpiOhGfkg3PFw7EENIJ70JZW5tRHEZm2nrm+SuNrKYHZ847e4NWidpeIeJkjT0nlXr9/6SsNNo3SatUX2taR8U5pglfMDZ5hMEfbrykRg+GsT4LLcE0/ja3HHlHP8lvJO1ZVbXUEJyQQukeyNgLnyOaxjRvc5xsAPFUtaKxMz0gWvypgzaDDqWjba8EQEjgLB0p2yO8XErlPEtXOq1N8nlvy+ydSvdjZ6ygPYgIIb065W8zFoW7tWCsAHhHKf9p9Fbv2Y4hvWdNeenOv7wjZqf9kNLb0dZbQXm3n2G8ymdeqw5rY9p2yU26N3h5p7h2oJMQZQEBAQEBAQEBAQEBAQEGv56zKzC8MqK19i9rdSnYfhJ3bGN7r7TwBQVCrKl80sk0ri+WZ7pJHu3ue43JPig2HR3lk4nicUBB5vF5eqd1CJpHRv2uNh4nsWO4pro0entk8+kfd7pXvTstBGwNaGtAa1oDWtAsA0bAAuWXvN7Taespr6XlVE3sgcT1aWiowTeaV1Q8D/AAxjVaD4vPzVuPZPT72yZp+yPnnpCEFuqMkLQngHOsV509t4cPaJdu4zuuIx9TneiFge0Os8DS9yOtuX4ea7irvZYZc3TBAQEHWxCijqIJaeZuvFPG6KRva1wsfFX9PmtgyVyU6xKkxvGyquacDkw+uno5dpif0H2sJIjtY8d4/euraPU01OGuWvn/6gWjadnZyNmR+F4nT1rLljHak7B8JA7Y9vq2jiApKi31HUsmijmicHxTMbJG8bnMcLgjwKDlQEGUBAQEBAQEBAQEBAQVl045u5/iZpIXXpMOLohY9GSo3SP4280dx7UEbILLaK8re12GsMjbVVWGz1Fx0m3HQi9EH1krm/H+Ie1aju1n4a8o/eUzFTuw3NYFdEFcdM+J8vjk0YN2UccdMOzWA1n/W4jwXTOAafwdFXfrPNCyzvZoizS2szoqwDmODwh4tPVf8AVT3FiC8DUae5tvG65tx/We0aqYj5a8o/dMxV2q3BYNddDFMZpqUxNqJmRvqJGRQx3vLK9zg0BrRtO0jbuClafRZs8TNK8ojeZ8uTzNojq76ivQqAgjTTZlbnVEMQhbeooQeUsNr6Y7XfNO3uLltXZriHhZZ0955W6ff+1jNTeN0ArfEVP/sfM28rTyYRO68lNeakudroCenGPkk37ncEExoMoCAgICAgICAgICAg0jS5m72rwp5jdarq709ML7Wkjpy+iPrLUFVCdvEoN+0PZW59iPOJW3paAtlfcdGSb4Nn1Fx7h2rB8e4h7Lp+7Wfityj7ecruKnelYpc13TBBx1EzY43yPNmRsdI49jWi5/YruHHOS9aR5ypM7QqJidY6oqZ6h+x1RNJO4XvYvcXEX8V17FjjHStI6RER+SBM7vb0d4B7YYtTU7heFjuXqOzkWWJae/Y30lC4pq40umvk8+kfeXqle9OyzdfXQ00TpqiSOGJg6T3uDWjh/RcxxYMuov3aRMzKZMxEIjzhpl8+HCWf6TVyj644/wB7vUtw4f2ZrXa+pnef8Y/eVi+b0atoxbNiGY6aepkfM+IyVcj5CXOOo06u07ukWrK8YtTTaC8UjaOkfit4/itzWOXM00VAQfL2BwLXAFrgQQdoIO8FeqXmtotHWFNlYNIuWDhmJSwtB5vLeeldttyTj5l+1puPAHrXUuFa6NZp65PPpP3Qr17s7PIy/i8tDW09bAbS00jZAOpw98w8CLg96yTwuHgWKxVtHBWQG8VTG2RvaL72niDcHuQd9AQEBAQEBAQEBAQfL3BoLnEBrQSSTYADeSgqZpPzYcVxWWZpPNYbwUjdoHJNPn27XHb6h1INWpoHySMijaXySvbHG0b3PcbNA7yVS1orE2npAtNknLrMMw6GlbYyAcpUPHwk7gNY/sA4ALlvFddbWaib+Uco+ydSvdjZ7yxj2INQ0r4nzbAqwg2dUNFIztPKGzv0dZZzs/p/F1tZ8q8/yWss7VVlXSkNu+R85Q4RSVL4oeXxGqcGNL7iCGFo6N+txLiTYdg2rE8R4bOuvSt7bUjrHnMrlL91r2YMxVeIS8rWTPlIJ1GXtFGD1MYNjVN02kw6avdxV2eJtM9XlKSol/2PmH3lr6sjY1kdMw8XEuePqb61qXavPtix4/Wd1/BHOZTStGShAQEGmaVMre2OGP5Nt6ukvPT/AOJ1h04vSA9YCz3AOIey6ju2n4bcp/aVrLTvQrUV0hDTN7HvNvJzSYPO7yc956O582UDykY+UNo4tPagnxAQEBAQEBAQEBAQRZp5zfzOgGHQPtU4g0iSx6UdLucfSPR7g5BW9BLGgzK3KzvxWZvk6YmKlBGx0xHSfxDQbd54LVu0vEPCxRp6Tzt1+39r2Gm87pxWhJYgIIa9kFif/wACiaR8JVyDr6mRn/2Lduymn2pkzT58o/dGzz0hDrGFzg1oLnOIa0AXJJ3ADrW4TO3OUdveWtFOJVmq+ZoooTt1pweVI7RFv9dlhNZx/SaflE96fSP5XK4rSkvD9GeGYfTTzvYaueKCWTlKizmNc1pN2xjojd13PFa5btBqtVnpSvw1mY6fyveFWsK7rfkVYvQlh/I4HHIRZ1XPLUG++wPJt8LMv4rnnafN39Z3P8YiP3S8MfC35a4vCAgICruK66YsrcxxHnETbUtfrStsOiyb4Rn1hw+UexdJ4DxD2rT923zV5T9vKUPLXuy0ehq5IJop4XFksMjZY3je17TcFZxaW/yTmNmJ4bT1rLB0jNWZg+Dnbsez17uBCD3UBAQEBAQEBAQdXEq6Omp5qmdwZDTxulkceprRc+PBBT/OGYJMTxGorpbgzP8AJsvcRwjYxg7hbxuetB1MDwuWsq4KSAXkqJAxvYBvc48AASe5WdRmrgx2yX6RCsRvOy1mB4VFRUkFJALRU8YYO1x3ueeJJJPeuU6zVX1Oa2W3mnVrtGzvqK9CAgjjMmjZ+KYtLWVtRyVM1scUEUI1pnRtG3WcdjLuLtwO9bTpOPY9FpK4sVd7dZ36brFsU2tvLbMvZToMPaBSU8bH2sZSNed3e87f3LD6viup1U//AEty9I6LlaVr0e2sc9vDzxNyeDYk8bxRT27ywgftWS4RSL63FE+sPGT5ZVTAvsG0nYAuqIK22W6AU2H0dMPgKaKM/KDRrfXdcl4hm8bU5MnrMp9I2iIekob0ICAgIPCztl1mJYdPSOsJCOUgefeTt8093UeBKyXCtdOj1Fb+XSfs8ZK96NlV6mB8cj4pGlkkbnRvad7XNNiD4rqdbRaItHSUFJmgnN3M8R5hM61NiLgxpJ6MdVuYfS83v1VUWTQEBAQEBAQEBBB/shM37GYLA/adSeusd250UJ+p/wAxBBiCcdBmVuSgfiszbSVIMVKDvbAD0n2/1EWHAcVpXafiG9o01J6c7ff0ScNPOUsLT0gVAQEBAQEGqaU5tTAMQO7WibH857R+9ZngFO9rqf6W8vyyr7kjD+c4vh8G8Pqo3OHaxh13/otK6Fr83g6bJf0iUSsbzC1q5LM7808VAQEBAQEEHac8rclOzFIW+TqSIqqw2NnA6Lz8oC3e3it+7NcQ8XFOnvPOvT7f0iZqbTuiljy0hzSQ5pBBBsQRuIK2hZWy0XZsGK4VFM4jnUH/AE9WNx5VoFn9zhY99x1INvQEBBhBlAQEHkZrx6LDcPqK6bzYGEtbfbJIdjGDvNkFPsVxCWqqZqqd2vNUSOlkdt85xvYdgG4DqACD08kZdfiWIw0jbiMnlKh43sgb5x79wHEhQuIayukwWyz+H3eqV707LTU0DIo2RRtDI4mNjjYNjWsaLADwXKsuS2S83t1nmnRGzlVtUQEBAQEBBoemybVwCZv+bPTs/S1v+K2PsxXfW7+kSs5vlR1oJw7lcYfORdtHTSPB7JJLMH6Jeti7S5/D0fd/ymI/dZwxvZYFc7SxUVEBAQEBB0McwqKtpJ6ScXjnjLD2tPvXDiDY+ClaPVW02auWvk82rvGyqeN4XJR1c9JMLS08hjd2EdThwIsR3rq+DNXNjrkp0mN0GY2nZtWiLN3tXirDK7Vo6zVp6q5s1ov0JT8kn1FyuqLVBBlAQEBAQEFc9PmbudVzcMgdenw9xMxG0PqyLH5gJHe5yCKUFitD+VuY4dy8zbVVeGyvuOkyH4OP69Y9/Bc87R8Q9oz+FSfhr+speGm0bt+WuLwgICAgICAgjLT7NbCaZn+ZWtv3NjkP8FtXZSm+ovb0j91jP0hwaAMO1KGsqiNs9QImntZG2/7Xn1K52rzb5MeKJ6Rv+amCOUylRaikCAgICAgICqIn055W5SBmKwt8pTgRVQA2uhJs1/ok27jwW4dmOIbTOmvPXnX+EfNT/tCD1uqMs5oSzb7YYWKeZ16vDg2GS5u6SH4KTbv2DVPFvFBIyAgICAg1TSXmtuFYXNUAjnMnkKRp23mcNjrdjRdx7uKCpUkhc5znEuc4lznOJLnOO0kk7yg3HRVlb2xxJhkbekpNWeov5riD0IvSI28AViONa+NJppmPmnlH8rmOnelZQLmMzMzvKayqAgICAgICDwc7ZgdhtA+tbCJ2xSRtkZr6h1HuDdYGx23IWS4Voa6zP4U225T+jxe3djdC2kzP8OL01JFDDNCYZZJZRJqFpJaA3VIO333UFu/B+EW0FrzNomJ22RsmTvJH0YYxh9PhOH0YrKXnMjdZ0XKt5XlpXF2pq77i4FuC13jmj1WbU3y9ye7Hn/qF3FasREJAWsL4gICAgICAg4qumZLFJDK0PjlY6ORh2hzHCxB8CrmHLbFeL1naY5wpMbxsqxnXLz8NxGekdcsaeUgeffwO8x37QeLSuraDWV1eCuWPPr9/NBtXuzs59H2Z3YVilPWC/JX5GpaPf07yNcd4sHDi0KY8rd087JI2SxuD45GNkY9u1rmOFw4cCCg5EBAQYQVY0w5u9s8VcInXo6LWp6e3mvN/KS+kRbua1Bo0bC5zWtBc5xDWtAuS47AAFSZiI3kWh0eZZGGYZFA4DnEnl6pw65nDze5os3wPauY8a186vUzaPljlCbjr3YbMsQuCAgICAgICDwc+UXOMGxGIDWcaSV7B2vYNdoHi0LJ8Hy+Frcdv97fm8ZI3rKqq6mgpd0F5V15H4tM3oxa0NICNhktZ8ngCWjiT2LU+03Ee5T2anWev29F/DTfmmtaKlCAgICAgICAgj/THlbnuHmqibeqoA6Rth0nwb5GcbW1h3HtWy9nOIeBm8G8/Db9JWc1N43V3XQURYT2P+buXpH4VO681EDJTXO19MTtbtO3VcfU5o6kEvICAgjrTbm72vwt1NC61XiIdCyx6UcO6WThsOqD2uv1IKxIJN0I5W5zWOxGZt4KI2hvufUnd80be8tWudo+IeBg8Gs/Fb9I/tew03ndPa54liAgICAgICAg+ZGBzS13muBae47CveK3dvFvSVJVVw7Lc1Ri3tZF/3BUvgc6xsxjHEOeeAAJXWMuspi03j26bboMVmZ2WhwnD46WmhpYBqxU8bYmDrsBvPE7z3rlmq1F9Rltlv1mU2sbRs7ajvQgICAgICAgIMFViZid4FaNKOVva3EniNtqWqvPTW3NF+nH6JPqIXUOD6/2zTRafmjlP8/ihZKd2Xh5YxyXD6+mrofPp5A4tvYPYdj2HgWkjxWVW1wsHxKKrpYKuB2tDURtljPAjceI3HuQdxBxVVQyKN8srgyOJjpJHuNmtY0XJPggqJn/M78VxSesNxFfkqZh95Tt80d52uPFxQa8xtyBcNuQNY3sOJt1JIsJlnOmAUFDBRw1zNWFgDnchUgvkO17z0N5N1oPEOFcR1We2WadenOOiVS9Kxs9X8JmCflzPoan+RQf+P6//AA/WHrxasjSXgv5fH9FUfyKn/H9f/h+sK+LX1ZGknBfy+P6Of+VPcGv/AMP1g8Wvqz+EfBfy+L5k38qp7h1/0zxa+r6/CNg35fD82X+VPcOu+meLX1Z/CJg35fB6pP5U9w676Z4tfVn8IWD/ABhT/p/wVPcOu+meLX1ZGkDB/jCn9b/4J7i130zxa+rPu/wf4wpvnO/gnuLXfTk8Wvqz7vcI+MKX5x/gnuPXfTk8Wvq1jL2IYJS4nieInEKMyV0o5Hpf9uEhrn9Wwufe/BreKzGuwcQz6bFgjHO1Y5/7ny/KFus0i0zu2j3eYR8YUvz/AOiw3uTXfTlc8Svqe7zCPjCk+eqe5Nd9OTxK+rPu7wj4wpPpE9ya76cniV9T3dYR8YUn0gVPcuu+lJ4lfVn3c4R8YUf0oT3LrvpSeJX1PdxhPxjR/StVPc2u+lKviV9WfdxhPxjR/TNT3NrvpT+R4lfU92+E/GNF9MxU9z676VvyPEr6s+7bCfjGi+nZ/FPc+u+lb8jxK+p7tcK+MaH6eP8AinufXfSt+R4lfVn3aYV8Y0P/AOiP+Ke59d9K35HiV9Wr6R6zCcTw2SFuIUHOIfL0p5zEPKAHob9zhceo9SzHBcGu0eoibYrd2eU8v1/BbyTW0dVfVviKm32PWbbGTBp3bHF1RRXPvt8sQ/3AfKQTqgh32QObuRpmYTA60tWBLVEHa2nB6LPSI9TeKCvyAgICAgICAgICAgICAgICAgICAgICAgICAgIOzhtfJTVENTA4smp5GyxuHU5puPDgguFlLH48Sw+mrorATsBey9+TlGx7D3G/1IK15kwqWtrKitnqLy1MhkI5PY0e9YOluAsB3IPFky9q/C3/APH95B1JMK1ff39H+qDqyU1vffUg+DFx+pBjk+KDGogBl0HK2mv1/Ug5W0F/ffo/1QczcJv8J+j/AFQczcCv8L+h/VBysy5f4b9X95BzNyrf4f8AVfeQczcnX/GP1X3kHM3JF/xn9T99BytyFf8AGv1H30HK3R5f8b/UffQfY0c/nf2f76D6Gjb88+z/AH0H2NGX579n/uIPsaL/AM9+zf3EH1+Cz8++zf3ED8Fv579m/uIMfgt/Pfs39xA/Bd+e/Zv7iDjdoyt+O/Z/7iDido5t+OfZ/voOCTIFvxq//g++g2jJGJVeCxzwwTMmjne2TUkiIDHgEEt6XWNW/wAkIP/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0"/>
            <a:ext cx="1926771" cy="1731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00200" y="5923437"/>
            <a:ext cx="838200" cy="369332"/>
          </a:xfrm>
          <a:prstGeom prst="rect">
            <a:avLst/>
          </a:prstGeom>
          <a:noFill/>
        </p:spPr>
        <p:txBody>
          <a:bodyPr wrap="square" rtlCol="0">
            <a:spAutoFit/>
          </a:bodyPr>
          <a:lstStyle/>
          <a:p>
            <a:r>
              <a:rPr lang="en-US" dirty="0"/>
              <a:t>n = 76</a:t>
            </a:r>
          </a:p>
        </p:txBody>
      </p:sp>
    </p:spTree>
    <p:extLst>
      <p:ext uri="{BB962C8B-B14F-4D97-AF65-F5344CB8AC3E}">
        <p14:creationId xmlns:p14="http://schemas.microsoft.com/office/powerpoint/2010/main" val="164309973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Insulation v. Voltage</a:t>
            </a:r>
          </a:p>
        </p:txBody>
      </p:sp>
      <p:pic>
        <p:nvPicPr>
          <p:cNvPr id="2050" name="Picture 2" descr="Scatterplot of time by voltage overlaid with the fit line, a 95% confidence band and lower and upper 95% prediction lim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99" y="1752600"/>
            <a:ext cx="386079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atter plot of residuals by voltage for 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799" y="1752600"/>
            <a:ext cx="3860799"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43400" y="5181600"/>
            <a:ext cx="4572000" cy="646331"/>
          </a:xfrm>
          <a:prstGeom prst="rect">
            <a:avLst/>
          </a:prstGeom>
          <a:noFill/>
        </p:spPr>
        <p:txBody>
          <a:bodyPr wrap="square" rtlCol="0">
            <a:spAutoFit/>
          </a:bodyPr>
          <a:lstStyle/>
          <a:p>
            <a:r>
              <a:rPr lang="en-US" dirty="0"/>
              <a:t>Definite curvature, possibly non-constant variance as well.</a:t>
            </a:r>
          </a:p>
        </p:txBody>
      </p:sp>
    </p:spTree>
    <p:extLst>
      <p:ext uri="{BB962C8B-B14F-4D97-AF65-F5344CB8AC3E}">
        <p14:creationId xmlns:p14="http://schemas.microsoft.com/office/powerpoint/2010/main" val="14222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Try a Log-Linear Model</a:t>
            </a:r>
          </a:p>
        </p:txBody>
      </p:sp>
      <mc:AlternateContent xmlns:mc="http://schemas.openxmlformats.org/markup-compatibility/2006" xmlns:a14="http://schemas.microsoft.com/office/drawing/2010/main">
        <mc:Choice Requires="a14">
          <p:sp>
            <p:nvSpPr>
              <p:cNvPr id="4" name="TextBox 3"/>
              <p:cNvSpPr txBox="1"/>
              <p:nvPr/>
            </p:nvSpPr>
            <p:spPr>
              <a:xfrm>
                <a:off x="2971799" y="1002268"/>
                <a:ext cx="3438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r>
                            <a:rPr lang="en-US" b="0" i="1" smtClean="0">
                              <a:latin typeface="Cambria Math"/>
                            </a:rPr>
                            <m:t>𝐼𝑛𝑠𝑢𝑙𝑎𝑡𝑖𝑜𝑛</m:t>
                          </m:r>
                        </m:e>
                      </m:fun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1</m:t>
                          </m:r>
                        </m:sub>
                      </m:sSub>
                      <m:r>
                        <m:rPr>
                          <m:sty m:val="p"/>
                        </m:rPr>
                        <a:rPr lang="en-US" b="0" i="0" smtClean="0">
                          <a:latin typeface="Cambria Math"/>
                        </a:rPr>
                        <m:t>Voltage</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71799" y="1002268"/>
                <a:ext cx="3438377" cy="369332"/>
              </a:xfrm>
              <a:prstGeom prst="rect">
                <a:avLst/>
              </a:prstGeom>
              <a:blipFill rotWithShape="1">
                <a:blip r:embed="rId3"/>
                <a:stretch>
                  <a:fillRect b="-11475"/>
                </a:stretch>
              </a:blipFill>
            </p:spPr>
            <p:txBody>
              <a:bodyPr/>
              <a:lstStyle/>
              <a:p>
                <a:r>
                  <a:rPr lang="en-US">
                    <a:noFill/>
                  </a:rPr>
                  <a:t> </a:t>
                </a:r>
              </a:p>
            </p:txBody>
          </p:sp>
        </mc:Fallback>
      </mc:AlternateContent>
      <p:pic>
        <p:nvPicPr>
          <p:cNvPr id="9218" name="Picture 2" descr="Scatterplot of logtime by voltage overlaid with the fit line, a 95% confidence band and lower and upper 95% prediction lim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1" y="1611086"/>
            <a:ext cx="3733800" cy="28003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catter plot of residuals by voltage for logti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600201"/>
            <a:ext cx="3748312" cy="2811234"/>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495800"/>
            <a:ext cx="35909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28600" y="4724400"/>
            <a:ext cx="2514600" cy="646331"/>
          </a:xfrm>
          <a:prstGeom prst="rect">
            <a:avLst/>
          </a:prstGeom>
          <a:noFill/>
        </p:spPr>
        <p:txBody>
          <a:bodyPr wrap="square" rtlCol="0">
            <a:spAutoFit/>
          </a:bodyPr>
          <a:lstStyle/>
          <a:p>
            <a:r>
              <a:rPr lang="en-US" dirty="0"/>
              <a:t>Linearity looks much better.</a:t>
            </a:r>
          </a:p>
        </p:txBody>
      </p:sp>
      <p:sp>
        <p:nvSpPr>
          <p:cNvPr id="5" name="TextBox 4"/>
          <p:cNvSpPr txBox="1"/>
          <p:nvPr/>
        </p:nvSpPr>
        <p:spPr>
          <a:xfrm>
            <a:off x="6553200" y="4495800"/>
            <a:ext cx="2514600" cy="1754326"/>
          </a:xfrm>
          <a:prstGeom prst="rect">
            <a:avLst/>
          </a:prstGeom>
          <a:noFill/>
        </p:spPr>
        <p:txBody>
          <a:bodyPr wrap="square" rtlCol="0">
            <a:spAutoFit/>
          </a:bodyPr>
          <a:lstStyle/>
          <a:p>
            <a:r>
              <a:rPr lang="en-US" dirty="0"/>
              <a:t>Variance looks more constant. What looks like smaller spread might just be fewer data points at those levels.</a:t>
            </a:r>
          </a:p>
        </p:txBody>
      </p:sp>
    </p:spTree>
    <p:extLst>
      <p:ext uri="{BB962C8B-B14F-4D97-AF65-F5344CB8AC3E}">
        <p14:creationId xmlns:p14="http://schemas.microsoft.com/office/powerpoint/2010/main" val="223006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Log-Linear</a:t>
            </a:r>
          </a:p>
        </p:txBody>
      </p:sp>
      <mc:AlternateContent xmlns:mc="http://schemas.openxmlformats.org/markup-compatibility/2006" xmlns:a14="http://schemas.microsoft.com/office/drawing/2010/main">
        <mc:Choice Requires="a14">
          <p:sp>
            <p:nvSpPr>
              <p:cNvPr id="4" name="TextBox 3"/>
              <p:cNvSpPr txBox="1"/>
              <p:nvPr/>
            </p:nvSpPr>
            <p:spPr>
              <a:xfrm>
                <a:off x="3581400" y="1371600"/>
                <a:ext cx="1886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r>
                            <a:rPr lang="en-US" b="0" i="1" smtClean="0">
                              <a:latin typeface="Cambria Math"/>
                            </a:rPr>
                            <m:t>𝑌</m:t>
                          </m:r>
                        </m:e>
                      </m:fun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1</m:t>
                          </m:r>
                        </m:sub>
                      </m:sSub>
                      <m:r>
                        <m:rPr>
                          <m:sty m:val="p"/>
                        </m:rPr>
                        <a:rPr lang="en-US" b="0" i="0" smtClean="0">
                          <a:latin typeface="Cambria Math"/>
                        </a:rPr>
                        <m:t>X</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371600"/>
                <a:ext cx="1886734" cy="369332"/>
              </a:xfrm>
              <a:prstGeom prst="rect">
                <a:avLst/>
              </a:prstGeom>
              <a:blipFill rotWithShape="1">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380475" y="1981200"/>
                <a:ext cx="246862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log</m:t>
                      </m:r>
                      <m:r>
                        <m:rPr>
                          <m:nor/>
                        </m:rPr>
                        <a:rPr lang="en-US" dirty="0" smtClean="0"/>
                        <m:t>(</m:t>
                      </m:r>
                      <m:r>
                        <m:rPr>
                          <m:nor/>
                        </m:rPr>
                        <a:rPr lang="en-US" dirty="0" smtClean="0"/>
                        <m:t>Y</m:t>
                      </m:r>
                      <m:r>
                        <m:rPr>
                          <m:nor/>
                        </m:rPr>
                        <a:rPr lang="en-US" dirty="0" smtClean="0"/>
                        <m:t>)|</m:t>
                      </m:r>
                      <m:r>
                        <m:rPr>
                          <m:nor/>
                        </m:rPr>
                        <a:rPr lang="en-US" dirty="0" smtClean="0"/>
                        <m:t>X</m:t>
                      </m:r>
                      <m:r>
                        <m:rPr>
                          <m:nor/>
                        </m:rPr>
                        <a:rPr lang="en-US" dirty="0" smtClean="0"/>
                        <m:t>}=</m:t>
                      </m:r>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r>
                        <a:rPr lang="en-US" b="0" i="1" dirty="0" smtClean="0">
                          <a:latin typeface="Cambria Math"/>
                          <a:ea typeface="Cambria Math"/>
                        </a:rPr>
                        <m:t>+</m:t>
                      </m:r>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dirty="0" smtClean="0">
                          <a:latin typeface="Cambria Math"/>
                          <a:ea typeface="Cambria Math"/>
                        </a:rPr>
                        <m:t>𝑋</m:t>
                      </m:r>
                      <m:r>
                        <a:rPr lang="en-US" b="0" i="1" dirty="0" smtClean="0">
                          <a:latin typeface="Cambria Math"/>
                          <a:ea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380475" y="1981200"/>
                <a:ext cx="2468625" cy="369332"/>
              </a:xfrm>
              <a:prstGeom prst="rect">
                <a:avLst/>
              </a:prstGeom>
              <a:blipFill rotWithShape="1">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279998" y="2528721"/>
                <a:ext cx="2669577" cy="3822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𝑀</m:t>
                      </m:r>
                      <m:r>
                        <a:rPr lang="en-US" b="0" i="1" smtClean="0">
                          <a:latin typeface="Cambria Math"/>
                          <a:ea typeface="Cambria Math"/>
                        </a:rPr>
                        <m:t>𝑒𝑑𝑖𝑎𝑛</m:t>
                      </m:r>
                      <m:d>
                        <m:dPr>
                          <m:ctrlPr>
                            <a:rPr lang="en-US" b="0" i="1" smtClean="0">
                              <a:latin typeface="Cambria Math" panose="02040503050406030204" pitchFamily="18" charset="0"/>
                              <a:ea typeface="Cambria Math"/>
                            </a:rPr>
                          </m:ctrlPr>
                        </m:dPr>
                        <m:e>
                          <m:r>
                            <a:rPr lang="en-US" b="0" i="1" smtClean="0">
                              <a:latin typeface="Cambria Math"/>
                              <a:ea typeface="Cambria Math"/>
                            </a:rPr>
                            <m:t>𝑌</m:t>
                          </m:r>
                        </m:e>
                        <m:e>
                          <m:r>
                            <a:rPr lang="en-US" b="0" i="1" smtClean="0">
                              <a:latin typeface="Cambria Math"/>
                              <a:ea typeface="Cambria Math"/>
                            </a:rPr>
                            <m:t>𝑋</m:t>
                          </m:r>
                        </m:e>
                      </m:d>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sup>
                      </m:sSup>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smtClean="0">
                              <a:latin typeface="Cambria Math"/>
                              <a:ea typeface="Cambria Math"/>
                            </a:rPr>
                            <m:t>𝑋</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279998" y="2528721"/>
                <a:ext cx="2669577" cy="38228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661956" y="3238641"/>
                <a:ext cx="3512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𝑀𝑒𝑑𝑖𝑎𝑛</m:t>
                      </m:r>
                      <m:d>
                        <m:dPr>
                          <m:ctrlPr>
                            <a:rPr lang="en-US" b="0" i="1" smtClean="0">
                              <a:latin typeface="Cambria Math" panose="02040503050406030204" pitchFamily="18" charset="0"/>
                              <a:ea typeface="Cambria Math"/>
                            </a:rPr>
                          </m:ctrlPr>
                        </m:dPr>
                        <m:e>
                          <m:r>
                            <a:rPr lang="en-US" b="0" i="1" smtClean="0">
                              <a:latin typeface="Cambria Math"/>
                              <a:ea typeface="Cambria Math"/>
                            </a:rPr>
                            <m:t>𝑌</m:t>
                          </m:r>
                        </m:e>
                        <m:e>
                          <m:r>
                            <a:rPr lang="en-US" b="0" i="1" smtClean="0">
                              <a:latin typeface="Cambria Math"/>
                              <a:ea typeface="Cambria Math"/>
                            </a:rPr>
                            <m:t>𝑋</m:t>
                          </m:r>
                          <m:r>
                            <a:rPr lang="en-US" b="0" i="1" smtClean="0">
                              <a:latin typeface="Cambria Math"/>
                              <a:ea typeface="Cambria Math"/>
                            </a:rPr>
                            <m:t>+1</m:t>
                          </m:r>
                        </m:e>
                      </m:d>
                      <m:r>
                        <a:rPr lang="en-US" b="0" i="1" smtClean="0">
                          <a:latin typeface="Cambria Math"/>
                          <a:ea typeface="Cambria Math"/>
                        </a:rPr>
                        <m:t>/ </m:t>
                      </m:r>
                      <m:r>
                        <a:rPr lang="en-US" i="1" smtClean="0">
                          <a:latin typeface="Cambria Math"/>
                          <a:ea typeface="Cambria Math"/>
                        </a:rPr>
                        <m:t>𝑀</m:t>
                      </m:r>
                      <m:r>
                        <a:rPr lang="en-US" b="0" i="1" smtClean="0">
                          <a:latin typeface="Cambria Math"/>
                          <a:ea typeface="Cambria Math"/>
                        </a:rPr>
                        <m:t>𝑒𝑑𝑖𝑎𝑛</m:t>
                      </m:r>
                      <m:d>
                        <m:dPr>
                          <m:ctrlPr>
                            <a:rPr lang="en-US" b="0" i="1" smtClean="0">
                              <a:latin typeface="Cambria Math" panose="02040503050406030204" pitchFamily="18" charset="0"/>
                              <a:ea typeface="Cambria Math"/>
                            </a:rPr>
                          </m:ctrlPr>
                        </m:dPr>
                        <m:e>
                          <m:r>
                            <a:rPr lang="en-US" b="0" i="1" smtClean="0">
                              <a:latin typeface="Cambria Math"/>
                              <a:ea typeface="Cambria Math"/>
                            </a:rPr>
                            <m:t>𝑌</m:t>
                          </m:r>
                        </m:e>
                        <m:e>
                          <m:r>
                            <a:rPr lang="en-US" b="0" i="1" smtClean="0">
                              <a:latin typeface="Cambria Math"/>
                              <a:ea typeface="Cambria Math"/>
                            </a:rPr>
                            <m:t>𝑋</m:t>
                          </m: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661956" y="3238641"/>
                <a:ext cx="3512820" cy="369332"/>
              </a:xfrm>
              <a:prstGeom prst="rect">
                <a:avLst/>
              </a:prstGeom>
              <a:blipFill rotWithShape="0">
                <a:blip r:embed="rId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279998" y="3772041"/>
                <a:ext cx="2720809"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a:rPr>
                          </m:ctrlPr>
                        </m:sSupPr>
                        <m:e>
                          <m:r>
                            <a:rPr lang="en-US" b="0" i="1" smtClean="0">
                              <a:latin typeface="Cambria Math"/>
                              <a:ea typeface="Cambria Math"/>
                            </a:rPr>
                            <m:t>=</m:t>
                          </m:r>
                          <m:r>
                            <a:rPr lang="en-US" b="0" i="1" smtClean="0">
                              <a:latin typeface="Cambria Math"/>
                              <a:ea typeface="Cambria Math"/>
                            </a:rPr>
                            <m:t>𝑒</m:t>
                          </m:r>
                        </m:e>
                        <m:sup>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sup>
                      </m:sSup>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+1)</m:t>
                          </m:r>
                        </m:sup>
                      </m:sSup>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sup>
                      </m:sSup>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m:t>
                          </m:r>
                        </m:sup>
                      </m:sSup>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279998" y="3772041"/>
                <a:ext cx="2720809" cy="382284"/>
              </a:xfrm>
              <a:prstGeom prst="rect">
                <a:avLst/>
              </a:prstGeom>
              <a:blipFill rotWithShape="1">
                <a:blip r:embed="rId7"/>
                <a:stretch>
                  <a:fillRect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612012" y="4266699"/>
                <a:ext cx="1992661"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a:rPr>
                          </m:ctrlPr>
                        </m:sSupPr>
                        <m:e>
                          <m:r>
                            <a:rPr lang="en-US" b="0" i="1" smtClean="0">
                              <a:latin typeface="Cambria Math"/>
                              <a:ea typeface="Cambria Math"/>
                            </a:rPr>
                            <m:t>=</m:t>
                          </m:r>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+1)</m:t>
                          </m:r>
                        </m:sup>
                      </m:sSup>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m:t>
                          </m:r>
                        </m:sup>
                      </m:sSup>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612012" y="4266699"/>
                <a:ext cx="1992661" cy="382284"/>
              </a:xfrm>
              <a:prstGeom prst="rect">
                <a:avLst/>
              </a:prstGeom>
              <a:blipFill rotWithShape="1">
                <a:blip r:embed="rId8"/>
                <a:stretch>
                  <a:fillRect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562202" y="4739585"/>
                <a:ext cx="1981633" cy="382284"/>
              </a:xfrm>
              <a:prstGeom prst="rect">
                <a:avLst/>
              </a:prstGeom>
            </p:spPr>
            <p:txBody>
              <a:bodyPr wrap="none">
                <a:spAutoFit/>
              </a:bodyPr>
              <a:lstStyle/>
              <a:p>
                <a:r>
                  <a:rPr lang="en-US" b="0" dirty="0">
                    <a:ea typeface="Cambria Math"/>
                  </a:rPr>
                  <a:t>=</a:t>
                </a:r>
                <a14:m>
                  <m:oMath xmlns:m="http://schemas.openxmlformats.org/officeDocument/2006/math">
                    <m:sSup>
                      <m:sSupPr>
                        <m:ctrlPr>
                          <a:rPr lang="en-US" b="0" i="1" smtClean="0">
                            <a:latin typeface="Cambria Math" panose="02040503050406030204" pitchFamily="18" charset="0"/>
                            <a:ea typeface="Cambria Math"/>
                          </a:rPr>
                        </m:ctrlPr>
                      </m:sSupPr>
                      <m:e>
                        <m:r>
                          <a:rPr lang="en-US" b="0" i="1" smtClean="0">
                            <a:latin typeface="Cambria Math"/>
                            <a:ea typeface="Cambria Math"/>
                          </a:rPr>
                          <m:t> </m:t>
                        </m:r>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m:t>
                        </m:r>
                      </m:sup>
                    </m:sSup>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sup>
                    </m:sSup>
                    <m:r>
                      <a:rPr lang="en-US" b="0" i="1" smtClean="0">
                        <a:latin typeface="Cambria Math"/>
                        <a:ea typeface="Cambria Math"/>
                      </a:rPr>
                      <m:t>/</m:t>
                    </m:r>
                    <m:sSup>
                      <m:sSupPr>
                        <m:ctrlPr>
                          <a:rPr lang="en-US" b="0" i="1" smtClean="0">
                            <a:latin typeface="Cambria Math" panose="02040503050406030204" pitchFamily="18" charset="0"/>
                            <a:ea typeface="Cambria Math"/>
                          </a:rPr>
                        </m:ctrlPr>
                      </m:sSupPr>
                      <m:e>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m:t>
                        </m:r>
                        <m:r>
                          <a:rPr lang="en-US" b="0" i="1" smtClean="0">
                            <a:latin typeface="Cambria Math"/>
                            <a:ea typeface="Cambria Math"/>
                          </a:rPr>
                          <m:t>𝑋</m:t>
                        </m:r>
                        <m:r>
                          <a:rPr lang="en-US" b="0" i="1" smtClean="0">
                            <a:latin typeface="Cambria Math"/>
                            <a:ea typeface="Cambria Math"/>
                          </a:rPr>
                          <m:t>)</m:t>
                        </m:r>
                      </m:sup>
                    </m:sSup>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3562202" y="4739585"/>
                <a:ext cx="1981633" cy="382284"/>
              </a:xfrm>
              <a:prstGeom prst="rect">
                <a:avLst/>
              </a:prstGeom>
              <a:blipFill rotWithShape="1">
                <a:blip r:embed="rId9"/>
                <a:stretch>
                  <a:fillRect l="-2462" t="-3175" b="-253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236990" y="5195502"/>
                <a:ext cx="806824"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a:rPr>
                          </m:ctrlPr>
                        </m:sSupPr>
                        <m:e>
                          <m:r>
                            <a:rPr lang="en-US" b="0" i="1" smtClean="0">
                              <a:latin typeface="Cambria Math"/>
                              <a:ea typeface="Cambria Math"/>
                            </a:rPr>
                            <m:t>=</m:t>
                          </m:r>
                          <m:r>
                            <a:rPr lang="en-US" b="0" i="1" smtClean="0">
                              <a:latin typeface="Cambria Math"/>
                              <a:ea typeface="Cambria Math"/>
                            </a:rPr>
                            <m:t>𝑒</m:t>
                          </m:r>
                        </m:e>
                        <m:sup>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sup>
                      </m:sSup>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4236990" y="5195502"/>
                <a:ext cx="806824" cy="382284"/>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47718" y="5479817"/>
                <a:ext cx="8610600" cy="844783"/>
              </a:xfrm>
              <a:prstGeom prst="rect">
                <a:avLst/>
              </a:prstGeom>
              <a:noFill/>
            </p:spPr>
            <p:txBody>
              <a:bodyPr wrap="square" rtlCol="0">
                <a:spAutoFit/>
              </a:bodyPr>
              <a:lstStyle/>
              <a:p>
                <a:pPr algn="ctr"/>
                <a:r>
                  <a:rPr lang="en-US" sz="2400" b="1" dirty="0"/>
                  <a:t>Interpretation: A one unit increase in X is associated with a multiplicative change of </a:t>
                </a:r>
                <a14:m>
                  <m:oMath xmlns:m="http://schemas.openxmlformats.org/officeDocument/2006/math">
                    <m:sSup>
                      <m:sSupPr>
                        <m:ctrlPr>
                          <a:rPr lang="en-US" sz="2400" b="1" i="1" smtClean="0">
                            <a:latin typeface="Cambria Math" panose="02040503050406030204" pitchFamily="18" charset="0"/>
                            <a:ea typeface="Cambria Math"/>
                          </a:rPr>
                        </m:ctrlPr>
                      </m:sSupPr>
                      <m:e>
                        <m:r>
                          <a:rPr lang="en-US" sz="2400" b="1" i="1" smtClean="0">
                            <a:latin typeface="Cambria Math"/>
                            <a:ea typeface="Cambria Math"/>
                          </a:rPr>
                          <m:t>𝒆</m:t>
                        </m:r>
                      </m:e>
                      <m:sup>
                        <m:sSub>
                          <m:sSubPr>
                            <m:ctrlPr>
                              <a:rPr lang="en-US" sz="2400" b="1" i="1" dirty="0" smtClean="0">
                                <a:latin typeface="Cambria Math" panose="02040503050406030204" pitchFamily="18" charset="0"/>
                                <a:ea typeface="Cambria Math"/>
                              </a:rPr>
                            </m:ctrlPr>
                          </m:sSubPr>
                          <m:e>
                            <m:r>
                              <a:rPr lang="en-US" sz="2400" b="1" i="1" dirty="0" smtClean="0">
                                <a:latin typeface="Cambria Math"/>
                                <a:ea typeface="Cambria Math"/>
                              </a:rPr>
                              <m:t>𝜷</m:t>
                            </m:r>
                          </m:e>
                          <m:sub>
                            <m:r>
                              <a:rPr lang="en-US" sz="2400" b="1" i="1" dirty="0" smtClean="0">
                                <a:latin typeface="Cambria Math"/>
                                <a:ea typeface="Cambria Math"/>
                              </a:rPr>
                              <m:t>𝟏</m:t>
                            </m:r>
                          </m:sub>
                        </m:sSub>
                      </m:sup>
                    </m:sSup>
                  </m:oMath>
                </a14:m>
                <a:r>
                  <a:rPr lang="en-US" sz="2400" b="1" dirty="0"/>
                  <a:t> in Median(Y|X). </a:t>
                </a:r>
              </a:p>
            </p:txBody>
          </p:sp>
        </mc:Choice>
        <mc:Fallback xmlns="">
          <p:sp>
            <p:nvSpPr>
              <p:cNvPr id="12" name="TextBox 11"/>
              <p:cNvSpPr txBox="1">
                <a:spLocks noRot="1" noChangeAspect="1" noMove="1" noResize="1" noEditPoints="1" noAdjustHandles="1" noChangeArrowheads="1" noChangeShapeType="1" noTextEdit="1"/>
              </p:cNvSpPr>
              <p:nvPr/>
            </p:nvSpPr>
            <p:spPr>
              <a:xfrm>
                <a:off x="247718" y="5479817"/>
                <a:ext cx="8610600" cy="844783"/>
              </a:xfrm>
              <a:prstGeom prst="rect">
                <a:avLst/>
              </a:prstGeom>
              <a:blipFill rotWithShape="0">
                <a:blip r:embed="rId11"/>
                <a:stretch>
                  <a:fillRect l="-283" t="-5036" r="-1062" b="-158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954" y="6234621"/>
                <a:ext cx="8610600" cy="646331"/>
              </a:xfrm>
              <a:prstGeom prst="rect">
                <a:avLst/>
              </a:prstGeom>
              <a:noFill/>
            </p:spPr>
            <p:txBody>
              <a:bodyPr wrap="square" rtlCol="0">
                <a:spAutoFit/>
              </a:bodyPr>
              <a:lstStyle/>
              <a:p>
                <a:pPr algn="ctr"/>
                <a:r>
                  <a:rPr lang="en-US" dirty="0"/>
                  <a:t>A Confidence Interval for this multiplicative change can be easily obtained from Confidence Limits of </a:t>
                </a:r>
                <a14:m>
                  <m:oMath xmlns:m="http://schemas.openxmlformats.org/officeDocument/2006/math">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oMath>
                </a14:m>
                <a:r>
                  <a:rPr lang="en-US"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78954" y="6234621"/>
                <a:ext cx="8610600" cy="646331"/>
              </a:xfrm>
              <a:prstGeom prst="rect">
                <a:avLst/>
              </a:prstGeom>
              <a:blipFill rotWithShape="0">
                <a:blip r:embed="rId12"/>
                <a:stretch>
                  <a:fillRect t="-5660" b="-14151"/>
                </a:stretch>
              </a:blipFill>
            </p:spPr>
            <p:txBody>
              <a:bodyPr/>
              <a:lstStyle/>
              <a:p>
                <a:r>
                  <a:rPr lang="en-US">
                    <a:noFill/>
                  </a:rPr>
                  <a:t> </a:t>
                </a:r>
              </a:p>
            </p:txBody>
          </p:sp>
        </mc:Fallback>
      </mc:AlternateContent>
      <p:sp>
        <p:nvSpPr>
          <p:cNvPr id="3" name="Rectangle 2"/>
          <p:cNvSpPr/>
          <p:nvPr/>
        </p:nvSpPr>
        <p:spPr>
          <a:xfrm>
            <a:off x="6629400" y="3918552"/>
            <a:ext cx="1782810" cy="615553"/>
          </a:xfrm>
          <a:prstGeom prst="rect">
            <a:avLst/>
          </a:prstGeom>
        </p:spPr>
        <p:txBody>
          <a:bodyPr wrap="square">
            <a:spAutoFit/>
          </a:bodyPr>
          <a:lstStyle/>
          <a:p>
            <a:r>
              <a:rPr lang="en-US" dirty="0"/>
              <a:t>Note: e = 2.718</a:t>
            </a:r>
          </a:p>
          <a:p>
            <a:r>
              <a:rPr lang="en-US" sz="1600" dirty="0"/>
              <a:t>(Approximately)</a:t>
            </a:r>
          </a:p>
        </p:txBody>
      </p:sp>
      <p:sp>
        <p:nvSpPr>
          <p:cNvPr id="14" name="TextBox 13"/>
          <p:cNvSpPr txBox="1"/>
          <p:nvPr/>
        </p:nvSpPr>
        <p:spPr>
          <a:xfrm>
            <a:off x="6096000" y="2528721"/>
            <a:ext cx="2614612" cy="369332"/>
          </a:xfrm>
          <a:prstGeom prst="rect">
            <a:avLst/>
          </a:prstGeom>
          <a:noFill/>
        </p:spPr>
        <p:txBody>
          <a:bodyPr wrap="square" rtlCol="0">
            <a:spAutoFit/>
          </a:bodyPr>
          <a:lstStyle/>
          <a:p>
            <a:r>
              <a:rPr lang="en-US" dirty="0"/>
              <a:t>(From prior material) </a:t>
            </a:r>
          </a:p>
        </p:txBody>
      </p:sp>
    </p:spTree>
    <p:extLst>
      <p:ext uri="{BB962C8B-B14F-4D97-AF65-F5344CB8AC3E}">
        <p14:creationId xmlns:p14="http://schemas.microsoft.com/office/powerpoint/2010/main" val="11683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3" grpId="0"/>
      <p:bldP spid="14" grpId="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Log – Linear</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371600"/>
            <a:ext cx="3352800" cy="2072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0" y="3510593"/>
            <a:ext cx="9029700" cy="1138773"/>
          </a:xfrm>
          <a:prstGeom prst="rect">
            <a:avLst/>
          </a:prstGeom>
          <a:noFill/>
        </p:spPr>
        <p:txBody>
          <a:bodyPr wrap="square" rtlCol="0">
            <a:spAutoFit/>
          </a:bodyPr>
          <a:lstStyle/>
          <a:p>
            <a:pPr algn="ctr"/>
            <a:r>
              <a:rPr lang="en-US" sz="1700" dirty="0"/>
              <a:t>The data suggest each 1 kV increase in voltage is associated with a decrease in the time to insulation breakdown by a factor of e</a:t>
            </a:r>
            <a:r>
              <a:rPr lang="en-US" sz="1700" baseline="30000" dirty="0"/>
              <a:t>-0.507  = </a:t>
            </a:r>
            <a:r>
              <a:rPr lang="en-US" sz="1700" dirty="0"/>
              <a:t>0.6.  In other words, a one unit increase in Voltage is associated with a 40% decrease in time to breakdown. </a:t>
            </a:r>
          </a:p>
          <a:p>
            <a:pPr algn="ctr"/>
            <a:endParaRPr lang="en-US" sz="1700" dirty="0"/>
          </a:p>
        </p:txBody>
      </p:sp>
      <p:sp>
        <p:nvSpPr>
          <p:cNvPr id="3" name="Rectangle 2"/>
          <p:cNvSpPr/>
          <p:nvPr/>
        </p:nvSpPr>
        <p:spPr>
          <a:xfrm>
            <a:off x="3794325" y="3124200"/>
            <a:ext cx="58674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76400" y="4951005"/>
            <a:ext cx="762000" cy="261610"/>
          </a:xfrm>
          <a:prstGeom prst="rect">
            <a:avLst/>
          </a:prstGeom>
          <a:noFill/>
        </p:spPr>
        <p:txBody>
          <a:bodyPr wrap="square" rtlCol="0">
            <a:spAutoFit/>
          </a:bodyPr>
          <a:lstStyle/>
          <a:p>
            <a:r>
              <a:rPr lang="en-US" sz="1100" dirty="0">
                <a:solidFill>
                  <a:srgbClr val="FF0000"/>
                </a:solidFill>
              </a:rPr>
              <a:t>Estimate</a:t>
            </a:r>
          </a:p>
        </p:txBody>
      </p:sp>
      <p:sp>
        <p:nvSpPr>
          <p:cNvPr id="7" name="TextBox 6"/>
          <p:cNvSpPr txBox="1"/>
          <p:nvPr/>
        </p:nvSpPr>
        <p:spPr>
          <a:xfrm>
            <a:off x="2426208" y="4951005"/>
            <a:ext cx="762000" cy="261610"/>
          </a:xfrm>
          <a:prstGeom prst="rect">
            <a:avLst/>
          </a:prstGeom>
          <a:noFill/>
        </p:spPr>
        <p:txBody>
          <a:bodyPr wrap="square" rtlCol="0">
            <a:spAutoFit/>
          </a:bodyPr>
          <a:lstStyle/>
          <a:p>
            <a:r>
              <a:rPr lang="en-US" sz="1100" dirty="0">
                <a:solidFill>
                  <a:srgbClr val="0070C0"/>
                </a:solidFill>
              </a:rPr>
              <a:t>Multiplier</a:t>
            </a:r>
          </a:p>
        </p:txBody>
      </p:sp>
      <p:sp>
        <p:nvSpPr>
          <p:cNvPr id="8" name="TextBox 7"/>
          <p:cNvSpPr txBox="1"/>
          <p:nvPr/>
        </p:nvSpPr>
        <p:spPr>
          <a:xfrm>
            <a:off x="3188208" y="4954153"/>
            <a:ext cx="457200" cy="261610"/>
          </a:xfrm>
          <a:prstGeom prst="rect">
            <a:avLst/>
          </a:prstGeom>
          <a:noFill/>
        </p:spPr>
        <p:txBody>
          <a:bodyPr wrap="square" rtlCol="0">
            <a:spAutoFit/>
          </a:bodyPr>
          <a:lstStyle/>
          <a:p>
            <a:r>
              <a:rPr lang="en-US" sz="1100" dirty="0">
                <a:solidFill>
                  <a:srgbClr val="00B050"/>
                </a:solidFill>
              </a:rPr>
              <a:t>SE</a:t>
            </a:r>
          </a:p>
        </p:txBody>
      </p:sp>
      <p:sp>
        <p:nvSpPr>
          <p:cNvPr id="9" name="TextBox 8"/>
          <p:cNvSpPr txBox="1"/>
          <p:nvPr/>
        </p:nvSpPr>
        <p:spPr>
          <a:xfrm>
            <a:off x="3686774" y="4947857"/>
            <a:ext cx="762000" cy="261610"/>
          </a:xfrm>
          <a:prstGeom prst="rect">
            <a:avLst/>
          </a:prstGeom>
          <a:noFill/>
        </p:spPr>
        <p:txBody>
          <a:bodyPr wrap="square" rtlCol="0">
            <a:spAutoFit/>
          </a:bodyPr>
          <a:lstStyle/>
          <a:p>
            <a:r>
              <a:rPr lang="en-US" sz="1100" dirty="0">
                <a:solidFill>
                  <a:srgbClr val="FF0000"/>
                </a:solidFill>
              </a:rPr>
              <a:t>Estimate</a:t>
            </a:r>
          </a:p>
        </p:txBody>
      </p:sp>
      <p:sp>
        <p:nvSpPr>
          <p:cNvPr id="10" name="TextBox 9"/>
          <p:cNvSpPr txBox="1"/>
          <p:nvPr/>
        </p:nvSpPr>
        <p:spPr>
          <a:xfrm>
            <a:off x="4436582" y="4947857"/>
            <a:ext cx="762000" cy="261610"/>
          </a:xfrm>
          <a:prstGeom prst="rect">
            <a:avLst/>
          </a:prstGeom>
          <a:noFill/>
        </p:spPr>
        <p:txBody>
          <a:bodyPr wrap="square" rtlCol="0">
            <a:spAutoFit/>
          </a:bodyPr>
          <a:lstStyle/>
          <a:p>
            <a:r>
              <a:rPr lang="en-US" sz="1100" dirty="0">
                <a:solidFill>
                  <a:srgbClr val="0070C0"/>
                </a:solidFill>
              </a:rPr>
              <a:t>Multiplier</a:t>
            </a:r>
          </a:p>
        </p:txBody>
      </p:sp>
      <p:sp>
        <p:nvSpPr>
          <p:cNvPr id="11" name="TextBox 10"/>
          <p:cNvSpPr txBox="1"/>
          <p:nvPr/>
        </p:nvSpPr>
        <p:spPr>
          <a:xfrm>
            <a:off x="5198582" y="4951005"/>
            <a:ext cx="457200" cy="261610"/>
          </a:xfrm>
          <a:prstGeom prst="rect">
            <a:avLst/>
          </a:prstGeom>
          <a:noFill/>
        </p:spPr>
        <p:txBody>
          <a:bodyPr wrap="square" rtlCol="0">
            <a:spAutoFit/>
          </a:bodyPr>
          <a:lstStyle/>
          <a:p>
            <a:r>
              <a:rPr lang="en-US" sz="1100" dirty="0">
                <a:solidFill>
                  <a:srgbClr val="00B050"/>
                </a:solidFill>
              </a:rPr>
              <a:t>SE</a:t>
            </a:r>
          </a:p>
        </p:txBody>
      </p:sp>
      <p:sp>
        <p:nvSpPr>
          <p:cNvPr id="12" name="Rectangle 11"/>
          <p:cNvSpPr/>
          <p:nvPr/>
        </p:nvSpPr>
        <p:spPr>
          <a:xfrm>
            <a:off x="4419600" y="3124200"/>
            <a:ext cx="533400" cy="2286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14" name="Straight Arrow Connector 13"/>
          <p:cNvCxnSpPr/>
          <p:nvPr/>
        </p:nvCxnSpPr>
        <p:spPr>
          <a:xfrm flipH="1">
            <a:off x="2209800" y="3352800"/>
            <a:ext cx="1676400" cy="1295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038600" y="3358720"/>
            <a:ext cx="216408" cy="1325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2"/>
          </p:cNvCxnSpPr>
          <p:nvPr/>
        </p:nvCxnSpPr>
        <p:spPr>
          <a:xfrm flipH="1">
            <a:off x="3352800" y="3352800"/>
            <a:ext cx="1333500" cy="133092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17582" y="3349652"/>
            <a:ext cx="606878" cy="13340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21270" y="5179605"/>
            <a:ext cx="990600" cy="261610"/>
          </a:xfrm>
          <a:prstGeom prst="rect">
            <a:avLst/>
          </a:prstGeom>
          <a:noFill/>
        </p:spPr>
        <p:txBody>
          <a:bodyPr wrap="square" rtlCol="0">
            <a:spAutoFit/>
          </a:bodyPr>
          <a:lstStyle/>
          <a:p>
            <a:r>
              <a:rPr lang="en-US" sz="1050" dirty="0">
                <a:solidFill>
                  <a:srgbClr val="0070C0"/>
                </a:solidFill>
              </a:rPr>
              <a:t>t</a:t>
            </a:r>
            <a:r>
              <a:rPr lang="en-US" sz="1050" baseline="-25000" dirty="0">
                <a:solidFill>
                  <a:srgbClr val="0070C0"/>
                </a:solidFill>
              </a:rPr>
              <a:t>74,.975</a:t>
            </a:r>
            <a:r>
              <a:rPr lang="en-US" sz="1050" dirty="0">
                <a:solidFill>
                  <a:srgbClr val="0070C0"/>
                </a:solidFill>
              </a:rPr>
              <a:t> = 1.99</a:t>
            </a:r>
          </a:p>
        </p:txBody>
      </p:sp>
      <p:sp>
        <p:nvSpPr>
          <p:cNvPr id="23" name="TextBox 22"/>
          <p:cNvSpPr txBox="1"/>
          <p:nvPr/>
        </p:nvSpPr>
        <p:spPr>
          <a:xfrm>
            <a:off x="4322282" y="5176457"/>
            <a:ext cx="990600" cy="261610"/>
          </a:xfrm>
          <a:prstGeom prst="rect">
            <a:avLst/>
          </a:prstGeom>
          <a:noFill/>
        </p:spPr>
        <p:txBody>
          <a:bodyPr wrap="square" rtlCol="0">
            <a:spAutoFit/>
          </a:bodyPr>
          <a:lstStyle/>
          <a:p>
            <a:r>
              <a:rPr lang="en-US" sz="1050" dirty="0">
                <a:solidFill>
                  <a:srgbClr val="0070C0"/>
                </a:solidFill>
              </a:rPr>
              <a:t>t</a:t>
            </a:r>
            <a:r>
              <a:rPr lang="en-US" sz="1050" baseline="-25000" dirty="0">
                <a:solidFill>
                  <a:srgbClr val="0070C0"/>
                </a:solidFill>
              </a:rPr>
              <a:t>74,.975</a:t>
            </a:r>
            <a:r>
              <a:rPr lang="en-US" sz="1050" dirty="0">
                <a:solidFill>
                  <a:srgbClr val="0070C0"/>
                </a:solidFill>
              </a:rPr>
              <a:t> = 1.99</a:t>
            </a:r>
          </a:p>
        </p:txBody>
      </p:sp>
      <p:sp>
        <p:nvSpPr>
          <p:cNvPr id="24" name="Rectangle 23"/>
          <p:cNvSpPr/>
          <p:nvPr/>
        </p:nvSpPr>
        <p:spPr>
          <a:xfrm>
            <a:off x="0" y="5140768"/>
            <a:ext cx="9067800" cy="1569660"/>
          </a:xfrm>
          <a:prstGeom prst="rect">
            <a:avLst/>
          </a:prstGeom>
        </p:spPr>
        <p:txBody>
          <a:bodyPr wrap="square">
            <a:spAutoFit/>
          </a:bodyPr>
          <a:lstStyle/>
          <a:p>
            <a:pPr algn="ctr"/>
            <a:endParaRPr lang="en-US" sz="1600" dirty="0"/>
          </a:p>
          <a:p>
            <a:pPr algn="ctr"/>
            <a:endParaRPr lang="en-US" sz="1600" dirty="0"/>
          </a:p>
          <a:p>
            <a:pPr algn="ctr"/>
            <a:r>
              <a:rPr lang="en-US" sz="1600" dirty="0"/>
              <a:t>Therefore, a 95% confidence interval for the multiplicative decrease is (e</a:t>
            </a:r>
            <a:r>
              <a:rPr lang="en-US" sz="1600" baseline="30000" dirty="0"/>
              <a:t>-.621</a:t>
            </a:r>
            <a:r>
              <a:rPr lang="en-US" sz="1600" dirty="0"/>
              <a:t>, e</a:t>
            </a:r>
            <a:r>
              <a:rPr lang="en-US" sz="1600" baseline="30000" dirty="0"/>
              <a:t>-.393</a:t>
            </a:r>
            <a:r>
              <a:rPr lang="en-US" sz="1600" dirty="0"/>
              <a:t>) = (.54,.68) =    (-46%, -32%).</a:t>
            </a:r>
          </a:p>
          <a:p>
            <a:pPr algn="ctr"/>
            <a:r>
              <a:rPr lang="en-US" sz="1600" dirty="0"/>
              <a:t>It is estimated that voltage explains about 51.36% of the variation in breakdown time of this insulation fluid.  </a:t>
            </a:r>
          </a:p>
        </p:txBody>
      </p:sp>
      <p:sp>
        <p:nvSpPr>
          <p:cNvPr id="13" name="Oval 12"/>
          <p:cNvSpPr/>
          <p:nvPr/>
        </p:nvSpPr>
        <p:spPr>
          <a:xfrm>
            <a:off x="5128366" y="1488379"/>
            <a:ext cx="745018" cy="2317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ED31E57-8AA1-43C6-BFD6-C0ECFD82EC2B}"/>
                  </a:ext>
                </a:extLst>
              </p:cNvPr>
              <p:cNvSpPr txBox="1"/>
              <p:nvPr/>
            </p:nvSpPr>
            <p:spPr>
              <a:xfrm>
                <a:off x="112831" y="4296777"/>
                <a:ext cx="7430969" cy="615553"/>
              </a:xfrm>
              <a:prstGeom prst="rect">
                <a:avLst/>
              </a:prstGeom>
              <a:noFill/>
            </p:spPr>
            <p:txBody>
              <a:bodyPr wrap="square" rtlCol="0">
                <a:spAutoFit/>
              </a:bodyPr>
              <a:lstStyle/>
              <a:p>
                <a:pPr algn="ctr"/>
                <a:r>
                  <a:rPr lang="en-US" sz="1700" dirty="0"/>
                  <a:t>A 95% confidence interval for </a:t>
                </a:r>
                <a14:m>
                  <m:oMath xmlns:m="http://schemas.openxmlformats.org/officeDocument/2006/math">
                    <m:sSub>
                      <m:sSubPr>
                        <m:ctrlPr>
                          <a:rPr lang="en-US" sz="1700" b="0" i="1" dirty="0" smtClean="0">
                            <a:latin typeface="Cambria Math" panose="02040503050406030204" pitchFamily="18" charset="0"/>
                            <a:ea typeface="Cambria Math"/>
                          </a:rPr>
                        </m:ctrlPr>
                      </m:sSubPr>
                      <m:e>
                        <m:r>
                          <a:rPr lang="en-US" sz="1700" b="0" i="1" dirty="0" smtClean="0">
                            <a:latin typeface="Cambria Math"/>
                            <a:ea typeface="Cambria Math"/>
                          </a:rPr>
                          <m:t>𝛽</m:t>
                        </m:r>
                      </m:e>
                      <m:sub>
                        <m:r>
                          <a:rPr lang="en-US" sz="1700" b="0" i="1" dirty="0" smtClean="0">
                            <a:latin typeface="Cambria Math"/>
                            <a:ea typeface="Cambria Math"/>
                          </a:rPr>
                          <m:t>1</m:t>
                        </m:r>
                      </m:sub>
                    </m:sSub>
                    <m:r>
                      <a:rPr lang="en-US" sz="1700" b="0" i="1" dirty="0" smtClean="0">
                        <a:latin typeface="Cambria Math"/>
                        <a:ea typeface="Cambria Math"/>
                      </a:rPr>
                      <m:t> </m:t>
                    </m:r>
                  </m:oMath>
                </a14:m>
                <a:r>
                  <a:rPr lang="en-US" sz="1700" dirty="0"/>
                  <a:t>is </a:t>
                </a:r>
              </a:p>
              <a:p>
                <a:pPr algn="ctr"/>
                <a:endParaRPr lang="en-US" sz="1700" dirty="0"/>
              </a:p>
            </p:txBody>
          </p:sp>
        </mc:Choice>
        <mc:Fallback xmlns="">
          <p:sp>
            <p:nvSpPr>
              <p:cNvPr id="21" name="TextBox 20">
                <a:extLst>
                  <a:ext uri="{FF2B5EF4-FFF2-40B4-BE49-F238E27FC236}">
                    <a16:creationId xmlns:a16="http://schemas.microsoft.com/office/drawing/2014/main" id="{8ED31E57-8AA1-43C6-BFD6-C0ECFD82EC2B}"/>
                  </a:ext>
                </a:extLst>
              </p:cNvPr>
              <p:cNvSpPr txBox="1">
                <a:spLocks noRot="1" noChangeAspect="1" noMove="1" noResize="1" noEditPoints="1" noAdjustHandles="1" noChangeArrowheads="1" noChangeShapeType="1" noTextEdit="1"/>
              </p:cNvSpPr>
              <p:nvPr/>
            </p:nvSpPr>
            <p:spPr>
              <a:xfrm>
                <a:off x="112831" y="4296777"/>
                <a:ext cx="7430969" cy="615553"/>
              </a:xfrm>
              <a:prstGeom prst="rect">
                <a:avLst/>
              </a:prstGeom>
              <a:blipFill>
                <a:blip r:embed="rId4"/>
                <a:stretch>
                  <a:fillRect t="-396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B2B2D772-9E0F-4FAE-AAD8-13E530F7F2E2}"/>
              </a:ext>
            </a:extLst>
          </p:cNvPr>
          <p:cNvSpPr txBox="1"/>
          <p:nvPr/>
        </p:nvSpPr>
        <p:spPr>
          <a:xfrm>
            <a:off x="969262" y="4666894"/>
            <a:ext cx="7091175" cy="615553"/>
          </a:xfrm>
          <a:prstGeom prst="rect">
            <a:avLst/>
          </a:prstGeom>
          <a:noFill/>
        </p:spPr>
        <p:txBody>
          <a:bodyPr wrap="square" rtlCol="0">
            <a:spAutoFit/>
          </a:bodyPr>
          <a:lstStyle/>
          <a:p>
            <a:pPr algn="ctr"/>
            <a:r>
              <a:rPr lang="en-US" sz="1700" dirty="0"/>
              <a:t>(-.507 – 1.99*.0574, -.507 + 1.99 * .0574) = (-.621, -.393).  </a:t>
            </a:r>
          </a:p>
          <a:p>
            <a:pPr algn="ctr"/>
            <a:endParaRPr lang="en-US" sz="1700" dirty="0"/>
          </a:p>
        </p:txBody>
      </p:sp>
    </p:spTree>
    <p:extLst>
      <p:ext uri="{BB962C8B-B14F-4D97-AF65-F5344CB8AC3E}">
        <p14:creationId xmlns:p14="http://schemas.microsoft.com/office/powerpoint/2010/main" val="19476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
                                            <p:txEl>
                                              <p:pRg st="2" end="2"/>
                                            </p:txEl>
                                          </p:spTgt>
                                        </p:tgtEl>
                                        <p:attrNameLst>
                                          <p:attrName>style.visibility</p:attrName>
                                        </p:attrNameLst>
                                      </p:cBhvr>
                                      <p:to>
                                        <p:strVal val="visible"/>
                                      </p:to>
                                    </p:set>
                                    <p:animEffect transition="in" filter="fade">
                                      <p:cBhvr>
                                        <p:cTn id="74" dur="500"/>
                                        <p:tgtEl>
                                          <p:spTgt spid="24">
                                            <p:txEl>
                                              <p:pRg st="2" end="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
                                            <p:txEl>
                                              <p:pRg st="3" end="3"/>
                                            </p:txEl>
                                          </p:spTgt>
                                        </p:tgtEl>
                                        <p:attrNameLst>
                                          <p:attrName>style.visibility</p:attrName>
                                        </p:attrNameLst>
                                      </p:cBhvr>
                                      <p:to>
                                        <p:strVal val="visible"/>
                                      </p:to>
                                    </p:set>
                                    <p:animEffect transition="in" filter="fade">
                                      <p:cBhvr>
                                        <p:cTn id="79" dur="500"/>
                                        <p:tgtEl>
                                          <p:spTgt spid="24">
                                            <p:txEl>
                                              <p:pRg st="3" end="3"/>
                                            </p:txEl>
                                          </p:spTgt>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p:bldP spid="7" grpId="0"/>
      <p:bldP spid="8" grpId="0"/>
      <p:bldP spid="9" grpId="0"/>
      <p:bldP spid="10" grpId="0"/>
      <p:bldP spid="11" grpId="0"/>
      <p:bldP spid="12" grpId="0" animBg="1"/>
      <p:bldP spid="22" grpId="0"/>
      <p:bldP spid="23" grpId="0"/>
      <p:bldP spid="13" grpId="0" animBg="1"/>
      <p:bldP spid="21" grpId="0"/>
      <p:bldP spid="25" grpId="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dirty="0"/>
              <a:t>Meat Processing and pH</a:t>
            </a:r>
          </a:p>
        </p:txBody>
      </p:sp>
      <p:sp>
        <p:nvSpPr>
          <p:cNvPr id="3" name="Content Placeholder 2"/>
          <p:cNvSpPr>
            <a:spLocks noGrp="1"/>
          </p:cNvSpPr>
          <p:nvPr>
            <p:ph idx="1"/>
          </p:nvPr>
        </p:nvSpPr>
        <p:spPr>
          <a:xfrm>
            <a:off x="0" y="960437"/>
            <a:ext cx="9144000" cy="4525963"/>
          </a:xfrm>
        </p:spPr>
        <p:txBody>
          <a:bodyPr>
            <a:normAutofit/>
          </a:bodyPr>
          <a:lstStyle/>
          <a:p>
            <a:pPr marL="0" indent="0" algn="ctr">
              <a:buNone/>
            </a:pPr>
            <a:r>
              <a:rPr lang="en-US" sz="2800" dirty="0"/>
              <a:t>A certain kind of meat processing may begin once the pH in postmortem muscle of a steer carcass decreases to 6.0 from a pH at time of slaughter of around 7.0 to 7.2.  It is not practical to monitor the pH decline for each animal. So, an estimate is needed of the time after slaughter at which the pH reaches 6.0.  To estimate this time, 10 steer carcasses were assigned to be measured for pH at one of five times after slaughter. </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509960"/>
            <a:ext cx="2829560" cy="2119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2903955"/>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Transforms: Linear</a:t>
            </a:r>
          </a:p>
        </p:txBody>
      </p:sp>
      <mc:AlternateContent xmlns:mc="http://schemas.openxmlformats.org/markup-compatibility/2006" xmlns:a14="http://schemas.microsoft.com/office/drawing/2010/main">
        <mc:Choice Requires="a14">
          <p:sp>
            <p:nvSpPr>
              <p:cNvPr id="4" name="TextBox 3"/>
              <p:cNvSpPr txBox="1"/>
              <p:nvPr/>
            </p:nvSpPr>
            <p:spPr>
              <a:xfrm>
                <a:off x="3581400" y="1371600"/>
                <a:ext cx="17926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1</m:t>
                          </m:r>
                        </m:sub>
                      </m:sSub>
                      <m:r>
                        <a:rPr lang="en-US" b="0" i="1" smtClean="0">
                          <a:latin typeface="Cambria Math"/>
                        </a:rPr>
                        <m:t>⁡(</m:t>
                      </m:r>
                      <m:r>
                        <a:rPr lang="en-US" b="0" i="1" smtClean="0">
                          <a:latin typeface="Cambria Math"/>
                        </a:rPr>
                        <m:t>𝑥</m:t>
                      </m:r>
                      <m:r>
                        <a:rPr lang="en-US" b="0" i="1" smtClean="0">
                          <a:latin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371600"/>
                <a:ext cx="1792670" cy="369332"/>
              </a:xfrm>
              <a:prstGeom prst="rect">
                <a:avLst/>
              </a:prstGeom>
              <a:blipFill rotWithShape="1">
                <a:blip r:embed="rId3"/>
                <a:stretch>
                  <a:fillRect b="-11475"/>
                </a:stretch>
              </a:blipFill>
            </p:spPr>
            <p:txBody>
              <a:bodyPr/>
              <a:lstStyle/>
              <a:p>
                <a:r>
                  <a:rPr lang="en-US">
                    <a:noFill/>
                  </a:rPr>
                  <a:t> </a:t>
                </a:r>
              </a:p>
            </p:txBody>
          </p:sp>
        </mc:Fallback>
      </mc:AlternateContent>
      <p:pic>
        <p:nvPicPr>
          <p:cNvPr id="4098" name="Picture 2" descr="Scatterplot of pH by time overlaid with the fit line, a 95% confidence band and lower and upper 95% prediction lim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3860799" cy="2895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atter plot of residuals by time for 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362200"/>
            <a:ext cx="3860799" cy="289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76800" y="5562600"/>
            <a:ext cx="3962400" cy="369332"/>
          </a:xfrm>
          <a:prstGeom prst="rect">
            <a:avLst/>
          </a:prstGeom>
          <a:noFill/>
        </p:spPr>
        <p:txBody>
          <a:bodyPr wrap="square" rtlCol="0">
            <a:spAutoFit/>
          </a:bodyPr>
          <a:lstStyle/>
          <a:p>
            <a:r>
              <a:rPr lang="en-US" dirty="0"/>
              <a:t>Curvature likely.</a:t>
            </a:r>
          </a:p>
        </p:txBody>
      </p:sp>
    </p:spTree>
    <p:extLst>
      <p:ext uri="{BB962C8B-B14F-4D97-AF65-F5344CB8AC3E}">
        <p14:creationId xmlns:p14="http://schemas.microsoft.com/office/powerpoint/2010/main" val="25030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41" y="286606"/>
            <a:ext cx="7776319" cy="1450757"/>
          </a:xfrm>
        </p:spPr>
        <p:txBody>
          <a:bodyPr>
            <a:normAutofit fontScale="90000"/>
          </a:bodyPr>
          <a:lstStyle/>
          <a:p>
            <a:r>
              <a:rPr lang="en-US" dirty="0"/>
              <a:t>(Go to break out)</a:t>
            </a:r>
            <a:br>
              <a:rPr lang="en-US" dirty="0"/>
            </a:br>
            <a:r>
              <a:rPr lang="en-US" dirty="0"/>
              <a:t>Consider the following options.	</a:t>
            </a:r>
          </a:p>
        </p:txBody>
      </p:sp>
      <p:sp>
        <p:nvSpPr>
          <p:cNvPr id="3" name="Content Placeholder 2"/>
          <p:cNvSpPr>
            <a:spLocks noGrp="1"/>
          </p:cNvSpPr>
          <p:nvPr>
            <p:ph idx="1"/>
          </p:nvPr>
        </p:nvSpPr>
        <p:spPr/>
        <p:txBody>
          <a:bodyPr/>
          <a:lstStyle/>
          <a:p>
            <a:r>
              <a:rPr lang="en-US" dirty="0"/>
              <a:t>A. The probability of rejecting Ho when the null is true.</a:t>
            </a:r>
          </a:p>
          <a:p>
            <a:r>
              <a:rPr lang="en-US" dirty="0"/>
              <a:t>B. The probability of accepting Ho when the null is true.</a:t>
            </a:r>
          </a:p>
          <a:p>
            <a:r>
              <a:rPr lang="en-US" dirty="0"/>
              <a:t>C. The probability of rejecting Ho when the null is false.</a:t>
            </a:r>
          </a:p>
          <a:p>
            <a:r>
              <a:rPr lang="en-US" dirty="0"/>
              <a:t>D. The probability of FTR Ho when the null is true.</a:t>
            </a:r>
          </a:p>
          <a:p>
            <a:r>
              <a:rPr lang="en-US" dirty="0"/>
              <a:t>E. The probability of FTR Ho when the null is false.</a:t>
            </a:r>
          </a:p>
          <a:p>
            <a:endParaRPr lang="en-US" dirty="0"/>
          </a:p>
          <a:p>
            <a:r>
              <a:rPr lang="en-US" dirty="0"/>
              <a:t>WHICH IS POWER? ___</a:t>
            </a:r>
          </a:p>
          <a:p>
            <a:r>
              <a:rPr lang="en-US" dirty="0"/>
              <a:t>WHICH IS ALPHA? ___</a:t>
            </a:r>
          </a:p>
          <a:p>
            <a:r>
              <a:rPr lang="en-US" dirty="0"/>
              <a:t>WHICH IS BETA? ___</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p:cNvSpPr txBox="1"/>
          <p:nvPr/>
        </p:nvSpPr>
        <p:spPr>
          <a:xfrm>
            <a:off x="2957512" y="4508281"/>
            <a:ext cx="651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C</a:t>
            </a:r>
          </a:p>
        </p:txBody>
      </p:sp>
      <p:sp>
        <p:nvSpPr>
          <p:cNvPr id="6" name="TextBox 5"/>
          <p:cNvSpPr txBox="1"/>
          <p:nvPr/>
        </p:nvSpPr>
        <p:spPr>
          <a:xfrm>
            <a:off x="2860357" y="4998336"/>
            <a:ext cx="651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a:t>
            </a:r>
          </a:p>
        </p:txBody>
      </p:sp>
      <p:sp>
        <p:nvSpPr>
          <p:cNvPr id="7" name="TextBox 6"/>
          <p:cNvSpPr txBox="1"/>
          <p:nvPr/>
        </p:nvSpPr>
        <p:spPr>
          <a:xfrm>
            <a:off x="2659380" y="5356887"/>
            <a:ext cx="651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E</a:t>
            </a:r>
          </a:p>
        </p:txBody>
      </p:sp>
    </p:spTree>
    <p:extLst>
      <p:ext uri="{BB962C8B-B14F-4D97-AF65-F5344CB8AC3E}">
        <p14:creationId xmlns:p14="http://schemas.microsoft.com/office/powerpoint/2010/main" val="31001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106"/>
            <a:ext cx="8229600" cy="780494"/>
          </a:xfrm>
        </p:spPr>
        <p:txBody>
          <a:bodyPr/>
          <a:lstStyle/>
          <a:p>
            <a:r>
              <a:rPr lang="en-US" dirty="0"/>
              <a:t>Log Transforms: Linear-Log</a:t>
            </a:r>
          </a:p>
        </p:txBody>
      </p:sp>
      <mc:AlternateContent xmlns:mc="http://schemas.openxmlformats.org/markup-compatibility/2006" xmlns:a14="http://schemas.microsoft.com/office/drawing/2010/main">
        <mc:Choice Requires="a14">
          <p:sp>
            <p:nvSpPr>
              <p:cNvPr id="4" name="TextBox 3"/>
              <p:cNvSpPr txBox="1"/>
              <p:nvPr/>
            </p:nvSpPr>
            <p:spPr>
              <a:xfrm>
                <a:off x="3581400" y="1112299"/>
                <a:ext cx="20283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1</m:t>
                          </m:r>
                        </m:sub>
                      </m:sSub>
                      <m:r>
                        <m:rPr>
                          <m:sty m:val="p"/>
                        </m:rPr>
                        <a:rPr lang="en-US" b="0" i="0" smtClean="0">
                          <a:latin typeface="Cambria Math"/>
                        </a:rPr>
                        <m:t>log</m:t>
                      </m:r>
                      <m:r>
                        <a:rPr lang="en-US" b="0" i="1" smtClean="0">
                          <a:latin typeface="Cambria Math"/>
                        </a:rPr>
                        <m:t>⁡(</m:t>
                      </m:r>
                      <m:r>
                        <a:rPr lang="en-US" b="0" i="1" smtClean="0">
                          <a:latin typeface="Cambria Math"/>
                        </a:rPr>
                        <m:t>𝑥</m:t>
                      </m:r>
                      <m:r>
                        <a:rPr lang="en-US" b="0" i="1" smtClean="0">
                          <a:latin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112299"/>
                <a:ext cx="2028312" cy="369332"/>
              </a:xfrm>
              <a:prstGeom prst="rect">
                <a:avLst/>
              </a:prstGeom>
              <a:blipFill rotWithShape="1">
                <a:blip r:embed="rId3"/>
                <a:stretch>
                  <a:fillRect b="-11475"/>
                </a:stretch>
              </a:blipFill>
            </p:spPr>
            <p:txBody>
              <a:bodyPr/>
              <a:lstStyle/>
              <a:p>
                <a:r>
                  <a:rPr lang="en-US">
                    <a:noFill/>
                  </a:rPr>
                  <a:t> </a:t>
                </a:r>
              </a:p>
            </p:txBody>
          </p:sp>
        </mc:Fallback>
      </mc:AlternateContent>
      <p:pic>
        <p:nvPicPr>
          <p:cNvPr id="11271" name="Picture 7" descr="Scatterplot of pH by logtime overlaid with the fit line, a 95% confidence band and lower and upper 95% prediction lim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315" y="1676401"/>
            <a:ext cx="3352799"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9" descr="Scatter plot of residuals by logtime for p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1" y="1676401"/>
            <a:ext cx="3352799"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7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419600"/>
            <a:ext cx="34385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7200" y="4419600"/>
            <a:ext cx="2133600" cy="646331"/>
          </a:xfrm>
          <a:prstGeom prst="rect">
            <a:avLst/>
          </a:prstGeom>
          <a:noFill/>
        </p:spPr>
        <p:txBody>
          <a:bodyPr wrap="square" rtlCol="0">
            <a:spAutoFit/>
          </a:bodyPr>
          <a:lstStyle/>
          <a:p>
            <a:r>
              <a:rPr lang="en-US" dirty="0"/>
              <a:t>Linearity much better.</a:t>
            </a:r>
          </a:p>
        </p:txBody>
      </p:sp>
      <p:sp>
        <p:nvSpPr>
          <p:cNvPr id="5" name="TextBox 4"/>
          <p:cNvSpPr txBox="1"/>
          <p:nvPr/>
        </p:nvSpPr>
        <p:spPr>
          <a:xfrm>
            <a:off x="6553200" y="4572000"/>
            <a:ext cx="2286000" cy="646331"/>
          </a:xfrm>
          <a:prstGeom prst="rect">
            <a:avLst/>
          </a:prstGeom>
          <a:noFill/>
        </p:spPr>
        <p:txBody>
          <a:bodyPr wrap="square" rtlCol="0">
            <a:spAutoFit/>
          </a:bodyPr>
          <a:lstStyle/>
          <a:p>
            <a:r>
              <a:rPr lang="en-US" dirty="0"/>
              <a:t>Random cloud of residuals.</a:t>
            </a:r>
          </a:p>
        </p:txBody>
      </p:sp>
    </p:spTree>
    <p:extLst>
      <p:ext uri="{BB962C8B-B14F-4D97-AF65-F5344CB8AC3E}">
        <p14:creationId xmlns:p14="http://schemas.microsoft.com/office/powerpoint/2010/main" val="1175708776"/>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Linear - Log</a:t>
            </a:r>
          </a:p>
        </p:txBody>
      </p:sp>
      <mc:AlternateContent xmlns:mc="http://schemas.openxmlformats.org/markup-compatibility/2006" xmlns:a14="http://schemas.microsoft.com/office/drawing/2010/main">
        <mc:Choice Requires="a14">
          <p:sp>
            <p:nvSpPr>
              <p:cNvPr id="4" name="TextBox 3"/>
              <p:cNvSpPr txBox="1"/>
              <p:nvPr/>
            </p:nvSpPr>
            <p:spPr>
              <a:xfrm>
                <a:off x="3581400" y="1371600"/>
                <a:ext cx="2134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𝑌</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1</m:t>
                          </m:r>
                        </m:sub>
                      </m:sSub>
                      <m:r>
                        <a:rPr lang="en-US" b="0" i="1" smtClean="0">
                          <a:latin typeface="Cambria Math"/>
                        </a:rPr>
                        <m:t>𝐿𝑜𝑔</m:t>
                      </m:r>
                      <m:r>
                        <a:rPr lang="en-US" b="0" i="1" smtClean="0">
                          <a:latin typeface="Cambria Math"/>
                        </a:rPr>
                        <m:t>(</m:t>
                      </m:r>
                      <m:r>
                        <m:rPr>
                          <m:sty m:val="p"/>
                        </m:rPr>
                        <a:rPr lang="en-US" b="0" i="0" smtClean="0">
                          <a:latin typeface="Cambria Math"/>
                        </a:rPr>
                        <m:t>X</m:t>
                      </m:r>
                      <m:r>
                        <a:rPr lang="en-US" b="0" i="0" smtClean="0">
                          <a:latin typeface="Cambria Math"/>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0" y="1371600"/>
                <a:ext cx="2134367" cy="369332"/>
              </a:xfrm>
              <a:prstGeom prst="rect">
                <a:avLst/>
              </a:prstGeom>
              <a:blipFill rotWithShape="1">
                <a:blip r:embed="rId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20873" y="1977395"/>
                <a:ext cx="2860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m:rPr>
                          <m:nor/>
                        </m:rPr>
                        <a:rPr lang="en-US" dirty="0" smtClean="0"/>
                        <m:t>}</m:t>
                      </m:r>
                      <m:r>
                        <m:rPr>
                          <m:nor/>
                        </m:rPr>
                        <a:rPr lang="en-US" b="0" i="0" dirty="0" smtClean="0"/>
                        <m:t>=</m:t>
                      </m:r>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r>
                        <a:rPr lang="en-US" b="0" i="1" dirty="0" smtClean="0">
                          <a:latin typeface="Cambria Math"/>
                          <a:ea typeface="Cambria Math"/>
                        </a:rPr>
                        <m:t>+</m:t>
                      </m:r>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𝐿𝑜𝑔</m:t>
                      </m:r>
                      <m:r>
                        <a:rPr lang="en-US" b="0" i="1" dirty="0" smtClean="0">
                          <a:latin typeface="Cambria Math"/>
                          <a:ea typeface="Cambria Math"/>
                        </a:rPr>
                        <m:t>(</m:t>
                      </m:r>
                      <m:r>
                        <a:rPr lang="en-US" b="0" i="1" dirty="0" smtClean="0">
                          <a:latin typeface="Cambria Math"/>
                          <a:ea typeface="Cambria Math"/>
                        </a:rPr>
                        <m:t>𝑋</m:t>
                      </m:r>
                      <m:r>
                        <a:rPr lang="en-US" b="0" i="1" dirty="0" smtClean="0">
                          <a:latin typeface="Cambria Math"/>
                          <a:ea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20873" y="1977395"/>
                <a:ext cx="2860527" cy="369332"/>
              </a:xfrm>
              <a:prstGeom prst="rect">
                <a:avLst/>
              </a:prstGeom>
              <a:blipFill>
                <a:blip r:embed="rId4"/>
                <a:stretch>
                  <a:fillRect r="-1064"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653465" y="4587473"/>
                <a:ext cx="379539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a:rPr lang="en-US" b="0" i="1" dirty="0" smtClean="0">
                        <a:latin typeface="Cambria Math"/>
                      </a:rPr>
                      <m:t>}−</m:t>
                    </m:r>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a:rPr lang="en-US" b="0" i="1" dirty="0" smtClean="0">
                        <a:latin typeface="Cambria Math"/>
                      </a:rPr>
                      <m:t>}</m:t>
                    </m:r>
                    <m:r>
                      <a:rPr lang="en-US" b="0" i="1" smtClean="0">
                        <a:latin typeface="Cambria Math"/>
                        <a:ea typeface="Cambria Math"/>
                      </a:rPr>
                      <m:t>=</m:t>
                    </m:r>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oMath>
                </a14:m>
                <a:r>
                  <a:rPr lang="en-US" dirty="0"/>
                  <a:t>Log(2)</a:t>
                </a:r>
              </a:p>
            </p:txBody>
          </p:sp>
        </mc:Choice>
        <mc:Fallback xmlns="">
          <p:sp>
            <p:nvSpPr>
              <p:cNvPr id="6" name="TextBox 5"/>
              <p:cNvSpPr txBox="1">
                <a:spLocks noRot="1" noChangeAspect="1" noMove="1" noResize="1" noEditPoints="1" noAdjustHandles="1" noChangeArrowheads="1" noChangeShapeType="1" noTextEdit="1"/>
              </p:cNvSpPr>
              <p:nvPr/>
            </p:nvSpPr>
            <p:spPr>
              <a:xfrm>
                <a:off x="2653465" y="4587473"/>
                <a:ext cx="3795398" cy="369332"/>
              </a:xfrm>
              <a:prstGeom prst="rect">
                <a:avLst/>
              </a:prstGeom>
              <a:blipFill rotWithShape="0">
                <a:blip r:embed="rId5"/>
                <a:stretch>
                  <a:fillRect t="-10000" r="-674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15686" y="5181600"/>
                <a:ext cx="8610600" cy="707886"/>
              </a:xfrm>
              <a:prstGeom prst="rect">
                <a:avLst/>
              </a:prstGeom>
              <a:noFill/>
            </p:spPr>
            <p:txBody>
              <a:bodyPr wrap="square" rtlCol="0">
                <a:spAutoFit/>
              </a:bodyPr>
              <a:lstStyle/>
              <a:p>
                <a:pPr algn="ctr"/>
                <a:r>
                  <a:rPr lang="en-US" sz="2000" b="1" dirty="0"/>
                  <a:t>Interpretation: A doubling of X results in a </a:t>
                </a:r>
                <a14:m>
                  <m:oMath xmlns:m="http://schemas.openxmlformats.org/officeDocument/2006/math">
                    <m:sSub>
                      <m:sSubPr>
                        <m:ctrlPr>
                          <a:rPr lang="en-US" sz="2000" b="1" i="1" dirty="0" smtClean="0">
                            <a:latin typeface="Cambria Math" panose="02040503050406030204" pitchFamily="18" charset="0"/>
                            <a:ea typeface="Cambria Math"/>
                          </a:rPr>
                        </m:ctrlPr>
                      </m:sSubPr>
                      <m:e>
                        <m:r>
                          <a:rPr lang="en-US" sz="2000" b="1" i="1" dirty="0" smtClean="0">
                            <a:latin typeface="Cambria Math"/>
                            <a:ea typeface="Cambria Math"/>
                          </a:rPr>
                          <m:t>𝜷</m:t>
                        </m:r>
                      </m:e>
                      <m:sub>
                        <m:r>
                          <a:rPr lang="en-US" sz="2000" b="1" i="1" dirty="0" smtClean="0">
                            <a:latin typeface="Cambria Math"/>
                            <a:ea typeface="Cambria Math"/>
                          </a:rPr>
                          <m:t>𝟏</m:t>
                        </m:r>
                      </m:sub>
                    </m:sSub>
                  </m:oMath>
                </a14:m>
                <a:r>
                  <a:rPr lang="en-US" sz="2000" b="1" dirty="0"/>
                  <a:t>Log(2) unit change in the </a:t>
                </a:r>
                <a:r>
                  <a:rPr lang="en-US" sz="2000" b="1" i="1" dirty="0"/>
                  <a:t>mean</a:t>
                </a:r>
                <a:r>
                  <a:rPr lang="en-US" sz="2000" b="1" dirty="0"/>
                  <a:t> of Y.   </a:t>
                </a:r>
              </a:p>
            </p:txBody>
          </p:sp>
        </mc:Choice>
        <mc:Fallback xmlns="">
          <p:sp>
            <p:nvSpPr>
              <p:cNvPr id="12" name="TextBox 11"/>
              <p:cNvSpPr txBox="1">
                <a:spLocks noRot="1" noChangeAspect="1" noMove="1" noResize="1" noEditPoints="1" noAdjustHandles="1" noChangeArrowheads="1" noChangeShapeType="1" noTextEdit="1"/>
              </p:cNvSpPr>
              <p:nvPr/>
            </p:nvSpPr>
            <p:spPr>
              <a:xfrm>
                <a:off x="315686" y="5181600"/>
                <a:ext cx="8610600" cy="707886"/>
              </a:xfrm>
              <a:prstGeom prst="rect">
                <a:avLst/>
              </a:prstGeom>
              <a:blipFill rotWithShape="0">
                <a:blip r:embed="rId6"/>
                <a:stretch>
                  <a:fillRect t="-3448" b="-155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04800" y="6096000"/>
                <a:ext cx="8610600" cy="369332"/>
              </a:xfrm>
              <a:prstGeom prst="rect">
                <a:avLst/>
              </a:prstGeom>
              <a:noFill/>
            </p:spPr>
            <p:txBody>
              <a:bodyPr wrap="square" rtlCol="0">
                <a:spAutoFit/>
              </a:bodyPr>
              <a:lstStyle/>
              <a:p>
                <a:pPr algn="ctr"/>
                <a:r>
                  <a:rPr lang="en-US" dirty="0"/>
                  <a:t>A Confidence Interval can be easily obtained from Confidence Limits of </a:t>
                </a:r>
                <a14:m>
                  <m:oMath xmlns:m="http://schemas.openxmlformats.org/officeDocument/2006/math">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oMath>
                </a14:m>
                <a:r>
                  <a:rPr lang="en-US" dirty="0"/>
                  <a:t>. </a:t>
                </a:r>
              </a:p>
            </p:txBody>
          </p:sp>
        </mc:Choice>
        <mc:Fallback xmlns="">
          <p:sp>
            <p:nvSpPr>
              <p:cNvPr id="13" name="TextBox 12"/>
              <p:cNvSpPr txBox="1">
                <a:spLocks noRot="1" noChangeAspect="1" noMove="1" noResize="1" noEditPoints="1" noAdjustHandles="1" noChangeArrowheads="1" noChangeShapeType="1" noTextEdit="1"/>
              </p:cNvSpPr>
              <p:nvPr/>
            </p:nvSpPr>
            <p:spPr>
              <a:xfrm>
                <a:off x="304800" y="6096000"/>
                <a:ext cx="8610600"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00500" y="2606722"/>
                <a:ext cx="67410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a:rPr lang="en-US" b="0" i="1" dirty="0" smtClean="0">
                          <a:latin typeface="Cambria Math"/>
                        </a:rPr>
                        <m:t>}−</m:t>
                      </m:r>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a:rPr lang="en-US" b="0" i="1" dirty="0" smtClean="0">
                          <a:latin typeface="Cambria Math"/>
                        </a:rPr>
                        <m:t>}</m:t>
                      </m:r>
                      <m:r>
                        <a:rPr lang="en-US" b="0" i="1" smtClean="0">
                          <a:latin typeface="Cambria Math"/>
                          <a:ea typeface="Cambria Math"/>
                        </a:rPr>
                        <m:t>=</m:t>
                      </m:r>
                      <m:sSub>
                        <m:sSubPr>
                          <m:ctrlPr>
                            <a:rPr lang="el-GR" i="1" dirty="0">
                              <a:latin typeface="Cambria Math" panose="02040503050406030204" pitchFamily="18" charset="0"/>
                              <a:ea typeface="Cambria Math"/>
                            </a:rPr>
                          </m:ctrlPr>
                        </m:sSubPr>
                        <m:e>
                          <m:sSub>
                            <m:sSubPr>
                              <m:ctrlPr>
                                <a:rPr lang="el-GR"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0</m:t>
                              </m:r>
                            </m:sub>
                          </m:sSub>
                          <m:r>
                            <a:rPr lang="en-US" i="1" dirty="0">
                              <a:latin typeface="Cambria Math"/>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i="1" dirty="0">
                              <a:latin typeface="Cambria Math"/>
                              <a:ea typeface="Cambria Math"/>
                            </a:rPr>
                            <m:t>𝐿𝑜𝑔</m:t>
                          </m:r>
                          <m:d>
                            <m:dPr>
                              <m:ctrlPr>
                                <a:rPr lang="en-US" i="1" dirty="0">
                                  <a:latin typeface="Cambria Math" panose="02040503050406030204" pitchFamily="18" charset="0"/>
                                  <a:ea typeface="Cambria Math"/>
                                </a:rPr>
                              </m:ctrlPr>
                            </m:dPr>
                            <m:e>
                              <m:r>
                                <a:rPr lang="en-US" b="0" i="1" dirty="0" smtClean="0">
                                  <a:latin typeface="Cambria Math" charset="0"/>
                                  <a:ea typeface="Cambria Math"/>
                                </a:rPr>
                                <m:t>2</m:t>
                              </m:r>
                              <m:r>
                                <a:rPr lang="en-US" i="1" dirty="0">
                                  <a:latin typeface="Cambria Math"/>
                                  <a:ea typeface="Cambria Math"/>
                                </a:rPr>
                                <m:t>𝑋</m:t>
                              </m:r>
                            </m:e>
                          </m:d>
                          <m:r>
                            <a:rPr lang="en-US" b="0" i="1" dirty="0" smtClean="0">
                              <a:latin typeface="Cambria Math" charset="0"/>
                              <a:ea typeface="Cambria Math"/>
                            </a:rPr>
                            <m:t>−(</m:t>
                          </m:r>
                          <m:r>
                            <a:rPr lang="en-US" i="1" dirty="0">
                              <a:latin typeface="Cambria Math"/>
                              <a:ea typeface="Cambria Math"/>
                            </a:rPr>
                            <m:t>𝛽</m:t>
                          </m:r>
                        </m:e>
                        <m:sub>
                          <m:r>
                            <a:rPr lang="en-US" i="1" dirty="0">
                              <a:latin typeface="Cambria Math"/>
                              <a:ea typeface="Cambria Math"/>
                            </a:rPr>
                            <m:t>0</m:t>
                          </m:r>
                        </m:sub>
                      </m:sSub>
                      <m:r>
                        <a:rPr lang="en-US" i="1" dirty="0">
                          <a:latin typeface="Cambria Math"/>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i="1" dirty="0">
                          <a:latin typeface="Cambria Math"/>
                          <a:ea typeface="Cambria Math"/>
                        </a:rPr>
                        <m:t>𝐿𝑜𝑔</m:t>
                      </m:r>
                      <m:r>
                        <a:rPr lang="en-US" i="1" dirty="0">
                          <a:latin typeface="Cambria Math"/>
                          <a:ea typeface="Cambria Math"/>
                        </a:rPr>
                        <m:t>(</m:t>
                      </m:r>
                      <m:r>
                        <a:rPr lang="en-US" i="1" dirty="0">
                          <a:latin typeface="Cambria Math"/>
                          <a:ea typeface="Cambria Math"/>
                        </a:rPr>
                        <m:t>𝑋</m:t>
                      </m:r>
                      <m:r>
                        <a:rPr lang="en-US" i="1" dirty="0">
                          <a:latin typeface="Cambria Math"/>
                          <a:ea typeface="Cambria Math"/>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00500" y="2606722"/>
                <a:ext cx="6741076" cy="369332"/>
              </a:xfrm>
              <a:prstGeom prst="rect">
                <a:avLst/>
              </a:prstGeom>
              <a:blipFill rotWithShape="0">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600500" y="3120395"/>
                <a:ext cx="5629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a:rPr lang="en-US" b="0" i="1" dirty="0" smtClean="0">
                          <a:latin typeface="Cambria Math"/>
                        </a:rPr>
                        <m:t>}−</m:t>
                      </m:r>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a:rPr lang="en-US" b="0" i="1" dirty="0" smtClean="0">
                          <a:latin typeface="Cambria Math"/>
                        </a:rPr>
                        <m:t>}</m:t>
                      </m:r>
                      <m:r>
                        <a:rPr lang="en-US" b="0" i="1" smtClean="0">
                          <a:latin typeface="Cambria Math"/>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i="1" dirty="0">
                          <a:latin typeface="Cambria Math"/>
                          <a:ea typeface="Cambria Math"/>
                        </a:rPr>
                        <m:t>𝐿𝑜𝑔</m:t>
                      </m:r>
                      <m:d>
                        <m:dPr>
                          <m:ctrlPr>
                            <a:rPr lang="en-US" i="1" dirty="0">
                              <a:latin typeface="Cambria Math" panose="02040503050406030204" pitchFamily="18" charset="0"/>
                              <a:ea typeface="Cambria Math"/>
                            </a:rPr>
                          </m:ctrlPr>
                        </m:dPr>
                        <m:e>
                          <m:r>
                            <a:rPr lang="en-US" i="1" dirty="0">
                              <a:latin typeface="Cambria Math" charset="0"/>
                              <a:ea typeface="Cambria Math"/>
                            </a:rPr>
                            <m:t>2</m:t>
                          </m:r>
                          <m:r>
                            <a:rPr lang="en-US" i="1" dirty="0">
                              <a:latin typeface="Cambria Math"/>
                              <a:ea typeface="Cambria Math"/>
                            </a:rPr>
                            <m:t>𝑋</m:t>
                          </m:r>
                        </m:e>
                      </m:d>
                      <m:r>
                        <a:rPr lang="en-US" i="1" dirty="0">
                          <a:latin typeface="Cambria Math" charset="0"/>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i="1" dirty="0">
                          <a:latin typeface="Cambria Math"/>
                          <a:ea typeface="Cambria Math"/>
                        </a:rPr>
                        <m:t>𝐿𝑜𝑔</m:t>
                      </m:r>
                      <m:r>
                        <a:rPr lang="en-US" i="1" dirty="0">
                          <a:latin typeface="Cambria Math"/>
                          <a:ea typeface="Cambria Math"/>
                        </a:rPr>
                        <m:t>(</m:t>
                      </m:r>
                      <m:r>
                        <a:rPr lang="en-US" i="1" dirty="0">
                          <a:latin typeface="Cambria Math"/>
                          <a:ea typeface="Cambria Math"/>
                        </a:rPr>
                        <m:t>𝑋</m:t>
                      </m:r>
                      <m:r>
                        <a:rPr lang="en-US" i="1" dirty="0">
                          <a:latin typeface="Cambria Math"/>
                          <a:ea typeface="Cambria Math"/>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600500" y="3120395"/>
                <a:ext cx="5629233" cy="369332"/>
              </a:xfrm>
              <a:prstGeom prst="rect">
                <a:avLst/>
              </a:prstGeom>
              <a:blipFill rotWithShape="0">
                <a:blip r:embed="rId9"/>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741714" y="4038600"/>
                <a:ext cx="47371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a:rPr lang="en-US" b="0" i="1" dirty="0" smtClean="0">
                          <a:latin typeface="Cambria Math"/>
                        </a:rPr>
                        <m:t>}−</m:t>
                      </m:r>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a:rPr lang="en-US" b="0" i="1" dirty="0" smtClean="0">
                          <a:latin typeface="Cambria Math"/>
                        </a:rPr>
                        <m:t>}</m:t>
                      </m:r>
                      <m:r>
                        <a:rPr lang="en-US" b="0" i="1" smtClean="0">
                          <a:latin typeface="Cambria Math"/>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panose="02040503050406030204" pitchFamily="18" charset="0"/>
                          <a:ea typeface="Cambria Math"/>
                        </a:rPr>
                        <m:t>[</m:t>
                      </m:r>
                      <m:r>
                        <a:rPr lang="en-US" i="1" dirty="0">
                          <a:latin typeface="Cambria Math"/>
                          <a:ea typeface="Cambria Math"/>
                        </a:rPr>
                        <m:t>𝐿𝑜𝑔</m:t>
                      </m:r>
                      <m:r>
                        <a:rPr lang="en-US" b="0" i="1" dirty="0" smtClean="0">
                          <a:latin typeface="Cambria Math" panose="02040503050406030204" pitchFamily="18" charset="0"/>
                          <a:ea typeface="Cambria Math"/>
                        </a:rPr>
                        <m:t>(2</m:t>
                      </m:r>
                      <m:r>
                        <a:rPr lang="en-US" b="0" i="1" dirty="0" smtClean="0">
                          <a:latin typeface="Cambria Math" panose="02040503050406030204" pitchFamily="18" charset="0"/>
                          <a:ea typeface="Cambria Math"/>
                        </a:rPr>
                        <m:t>𝑋</m:t>
                      </m:r>
                      <m:r>
                        <a:rPr lang="en-US" b="0" i="1" dirty="0" smtClean="0">
                          <a:latin typeface="Cambria Math" panose="02040503050406030204" pitchFamily="18" charset="0"/>
                          <a:ea typeface="Cambria Math"/>
                        </a:rPr>
                        <m:t>/</m:t>
                      </m:r>
                      <m:r>
                        <a:rPr lang="en-US" i="1" dirty="0">
                          <a:latin typeface="Cambria Math"/>
                          <a:ea typeface="Cambria Math"/>
                        </a:rPr>
                        <m:t>𝑋</m:t>
                      </m:r>
                      <m:r>
                        <a:rPr lang="en-US" i="1" dirty="0">
                          <a:latin typeface="Cambria Math"/>
                          <a:ea typeface="Cambria Math"/>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741714" y="4038600"/>
                <a:ext cx="4737194" cy="369332"/>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24000" y="3545867"/>
                <a:ext cx="5482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a:rPr lang="en-US" b="0" i="1" dirty="0" smtClean="0">
                          <a:latin typeface="Cambria Math"/>
                        </a:rPr>
                        <m:t>}−</m:t>
                      </m:r>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m:t>
                      </m:r>
                      <m:r>
                        <m:rPr>
                          <m:nor/>
                        </m:rPr>
                        <a:rPr lang="en-US" dirty="0" smtClean="0"/>
                        <m:t>X</m:t>
                      </m:r>
                      <m:r>
                        <m:rPr>
                          <m:nor/>
                        </m:rPr>
                        <a:rPr lang="en-US" b="0" i="0" dirty="0" smtClean="0"/>
                        <m:t>)</m:t>
                      </m:r>
                      <m:r>
                        <a:rPr lang="en-US" b="0" i="1" dirty="0" smtClean="0">
                          <a:latin typeface="Cambria Math"/>
                        </a:rPr>
                        <m:t>}</m:t>
                      </m:r>
                      <m:r>
                        <a:rPr lang="en-US" b="0" i="1" smtClean="0">
                          <a:latin typeface="Cambria Math"/>
                          <a:ea typeface="Cambria Math"/>
                        </a:rPr>
                        <m:t>=</m:t>
                      </m:r>
                      <m:sSub>
                        <m:sSubPr>
                          <m:ctrlPr>
                            <a:rPr lang="en-US" i="1" dirty="0">
                              <a:latin typeface="Cambria Math" panose="02040503050406030204" pitchFamily="18" charset="0"/>
                              <a:ea typeface="Cambria Math"/>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panose="02040503050406030204" pitchFamily="18" charset="0"/>
                          <a:ea typeface="Cambria Math"/>
                        </a:rPr>
                        <m:t>[</m:t>
                      </m:r>
                      <m:r>
                        <a:rPr lang="en-US" i="1" dirty="0">
                          <a:latin typeface="Cambria Math"/>
                          <a:ea typeface="Cambria Math"/>
                        </a:rPr>
                        <m:t>𝐿𝑜𝑔</m:t>
                      </m:r>
                      <m:d>
                        <m:dPr>
                          <m:ctrlPr>
                            <a:rPr lang="en-US" i="1" dirty="0">
                              <a:latin typeface="Cambria Math" panose="02040503050406030204" pitchFamily="18" charset="0"/>
                              <a:ea typeface="Cambria Math"/>
                            </a:rPr>
                          </m:ctrlPr>
                        </m:dPr>
                        <m:e>
                          <m:r>
                            <a:rPr lang="en-US" i="1" dirty="0">
                              <a:latin typeface="Cambria Math" charset="0"/>
                              <a:ea typeface="Cambria Math"/>
                            </a:rPr>
                            <m:t>2</m:t>
                          </m:r>
                          <m:r>
                            <a:rPr lang="en-US" i="1" dirty="0">
                              <a:latin typeface="Cambria Math"/>
                              <a:ea typeface="Cambria Math"/>
                            </a:rPr>
                            <m:t>𝑋</m:t>
                          </m:r>
                        </m:e>
                      </m:d>
                      <m:r>
                        <a:rPr lang="en-US" i="1" dirty="0">
                          <a:latin typeface="Cambria Math" charset="0"/>
                          <a:ea typeface="Cambria Math"/>
                        </a:rPr>
                        <m:t>−</m:t>
                      </m:r>
                      <m:r>
                        <a:rPr lang="en-US" i="1" dirty="0">
                          <a:latin typeface="Cambria Math"/>
                          <a:ea typeface="Cambria Math"/>
                        </a:rPr>
                        <m:t>𝐿𝑜𝑔</m:t>
                      </m:r>
                      <m:r>
                        <a:rPr lang="en-US" i="1" dirty="0">
                          <a:latin typeface="Cambria Math"/>
                          <a:ea typeface="Cambria Math"/>
                        </a:rPr>
                        <m:t>(</m:t>
                      </m:r>
                      <m:r>
                        <a:rPr lang="en-US" i="1" dirty="0">
                          <a:latin typeface="Cambria Math"/>
                          <a:ea typeface="Cambria Math"/>
                        </a:rPr>
                        <m:t>𝑋</m:t>
                      </m:r>
                      <m:r>
                        <a:rPr lang="en-US" i="1" dirty="0">
                          <a:latin typeface="Cambria Math"/>
                          <a:ea typeface="Cambria Math"/>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24000" y="3545867"/>
                <a:ext cx="5482591" cy="369332"/>
              </a:xfrm>
              <a:prstGeom prst="rect">
                <a:avLst/>
              </a:prstGeom>
              <a:blipFill rotWithShape="0">
                <a:blip r:embed="rId11"/>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A5217D-C6C9-4803-AC77-98EB0D8A031A}"/>
                  </a:ext>
                </a:extLst>
              </p:cNvPr>
              <p:cNvSpPr txBox="1"/>
              <p:nvPr/>
            </p:nvSpPr>
            <p:spPr>
              <a:xfrm>
                <a:off x="4800600" y="1979367"/>
                <a:ext cx="3222805" cy="3357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𝜇</m:t>
                      </m:r>
                      <m:r>
                        <m:rPr>
                          <m:nor/>
                        </m:rPr>
                        <a:rPr lang="en-US" dirty="0" smtClean="0"/>
                        <m:t>{</m:t>
                      </m:r>
                      <m:r>
                        <m:rPr>
                          <m:nor/>
                        </m:rPr>
                        <a:rPr lang="en-US" dirty="0" smtClean="0"/>
                        <m:t>Y</m:t>
                      </m:r>
                      <m:r>
                        <m:rPr>
                          <m:nor/>
                        </m:rPr>
                        <a:rPr lang="en-US" dirty="0" smtClean="0"/>
                        <m:t>|</m:t>
                      </m:r>
                      <m:r>
                        <m:rPr>
                          <m:nor/>
                        </m:rPr>
                        <a:rPr lang="en-US" b="0" i="0" dirty="0" smtClean="0"/>
                        <m:t>log</m:t>
                      </m:r>
                      <m:r>
                        <m:rPr>
                          <m:nor/>
                        </m:rPr>
                        <a:rPr lang="en-US" b="0" i="0" dirty="0" smtClean="0"/>
                        <m:t>(2</m:t>
                      </m:r>
                      <m:r>
                        <m:rPr>
                          <m:nor/>
                        </m:rPr>
                        <a:rPr lang="en-US" dirty="0" smtClean="0"/>
                        <m:t>X</m:t>
                      </m:r>
                      <m:r>
                        <m:rPr>
                          <m:nor/>
                        </m:rPr>
                        <a:rPr lang="en-US" b="0" i="0" dirty="0" smtClean="0"/>
                        <m:t>)</m:t>
                      </m:r>
                      <m:r>
                        <m:rPr>
                          <m:nor/>
                        </m:rPr>
                        <a:rPr lang="en-US" dirty="0" smtClean="0"/>
                        <m:t>}</m:t>
                      </m:r>
                      <m:r>
                        <m:rPr>
                          <m:nor/>
                        </m:rPr>
                        <a:rPr lang="en-US" b="0" i="0" dirty="0" smtClean="0"/>
                        <m:t>=</m:t>
                      </m:r>
                      <m:sSub>
                        <m:sSubPr>
                          <m:ctrlPr>
                            <a:rPr lang="el-GR"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0</m:t>
                          </m:r>
                        </m:sub>
                      </m:sSub>
                      <m:r>
                        <a:rPr lang="en-US" b="0" i="1" dirty="0" smtClean="0">
                          <a:latin typeface="Cambria Math"/>
                          <a:ea typeface="Cambria Math"/>
                        </a:rPr>
                        <m:t>+</m:t>
                      </m:r>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r>
                        <a:rPr lang="en-US" b="0" i="1" dirty="0" smtClean="0">
                          <a:latin typeface="Cambria Math"/>
                          <a:ea typeface="Cambria Math"/>
                        </a:rPr>
                        <m:t>𝐿𝑜𝑔</m:t>
                      </m:r>
                      <m:r>
                        <a:rPr lang="en-US" b="0" i="1" dirty="0" smtClean="0">
                          <a:latin typeface="Cambria Math"/>
                          <a:ea typeface="Cambria Math"/>
                        </a:rPr>
                        <m:t>(2</m:t>
                      </m:r>
                      <m:r>
                        <a:rPr lang="en-US" b="0" i="1" dirty="0" smtClean="0">
                          <a:latin typeface="Cambria Math"/>
                          <a:ea typeface="Cambria Math"/>
                        </a:rPr>
                        <m:t>𝑋</m:t>
                      </m:r>
                      <m:r>
                        <a:rPr lang="en-US" b="0" i="1" dirty="0" smtClean="0">
                          <a:latin typeface="Cambria Math"/>
                          <a:ea typeface="Cambria Math"/>
                        </a:rPr>
                        <m:t>)</m:t>
                      </m:r>
                    </m:oMath>
                  </m:oMathPara>
                </a14:m>
                <a:endParaRPr lang="en-US" dirty="0"/>
              </a:p>
            </p:txBody>
          </p:sp>
        </mc:Choice>
        <mc:Fallback xmlns="">
          <p:sp>
            <p:nvSpPr>
              <p:cNvPr id="14" name="TextBox 13">
                <a:extLst>
                  <a:ext uri="{FF2B5EF4-FFF2-40B4-BE49-F238E27FC236}">
                    <a16:creationId xmlns:a16="http://schemas.microsoft.com/office/drawing/2014/main" id="{F3A5217D-C6C9-4803-AC77-98EB0D8A031A}"/>
                  </a:ext>
                </a:extLst>
              </p:cNvPr>
              <p:cNvSpPr txBox="1">
                <a:spLocks noRot="1" noChangeAspect="1" noMove="1" noResize="1" noEditPoints="1" noAdjustHandles="1" noChangeArrowheads="1" noChangeShapeType="1" noTextEdit="1"/>
              </p:cNvSpPr>
              <p:nvPr/>
            </p:nvSpPr>
            <p:spPr>
              <a:xfrm>
                <a:off x="4800600" y="1979367"/>
                <a:ext cx="3222805" cy="335756"/>
              </a:xfrm>
              <a:prstGeom prst="rect">
                <a:avLst/>
              </a:prstGeom>
              <a:blipFill>
                <a:blip r:embed="rId12"/>
                <a:stretch>
                  <a:fillRect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C39A74-B629-4EAD-A62F-88AFBD825E05}"/>
                  </a:ext>
                </a:extLst>
              </p:cNvPr>
              <p:cNvSpPr txBox="1"/>
              <p:nvPr/>
            </p:nvSpPr>
            <p:spPr>
              <a:xfrm>
                <a:off x="3930602" y="2017715"/>
                <a:ext cx="701731" cy="3357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a:rPr>
                        <m:t>𝑎</m:t>
                      </m:r>
                      <m:r>
                        <a:rPr lang="en-US" b="0" i="1" smtClean="0">
                          <a:latin typeface="Cambria Math" panose="02040503050406030204" pitchFamily="18" charset="0"/>
                          <a:ea typeface="Cambria Math"/>
                        </a:rPr>
                        <m:t>𝑛𝑑</m:t>
                      </m:r>
                      <m:r>
                        <a:rPr lang="en-US" b="0" i="1" smtClean="0">
                          <a:latin typeface="Cambria Math" panose="02040503050406030204" pitchFamily="18" charset="0"/>
                          <a:ea typeface="Cambria Math"/>
                        </a:rPr>
                        <m:t> </m:t>
                      </m:r>
                    </m:oMath>
                  </m:oMathPara>
                </a14:m>
                <a:endParaRPr lang="en-US" dirty="0"/>
              </a:p>
            </p:txBody>
          </p:sp>
        </mc:Choice>
        <mc:Fallback xmlns="">
          <p:sp>
            <p:nvSpPr>
              <p:cNvPr id="15" name="TextBox 14">
                <a:extLst>
                  <a:ext uri="{FF2B5EF4-FFF2-40B4-BE49-F238E27FC236}">
                    <a16:creationId xmlns:a16="http://schemas.microsoft.com/office/drawing/2014/main" id="{2BC39A74-B629-4EAD-A62F-88AFBD825E05}"/>
                  </a:ext>
                </a:extLst>
              </p:cNvPr>
              <p:cNvSpPr txBox="1">
                <a:spLocks noRot="1" noChangeAspect="1" noMove="1" noResize="1" noEditPoints="1" noAdjustHandles="1" noChangeArrowheads="1" noChangeShapeType="1" noTextEdit="1"/>
              </p:cNvSpPr>
              <p:nvPr/>
            </p:nvSpPr>
            <p:spPr>
              <a:xfrm>
                <a:off x="3930602" y="2017715"/>
                <a:ext cx="701731" cy="335756"/>
              </a:xfrm>
              <a:prstGeom prst="rect">
                <a:avLst/>
              </a:prstGeom>
              <a:blipFill>
                <a:blip r:embed="rId13"/>
                <a:stretch>
                  <a:fillRect b="-3636"/>
                </a:stretch>
              </a:blipFill>
            </p:spPr>
            <p:txBody>
              <a:bodyPr/>
              <a:lstStyle/>
              <a:p>
                <a:r>
                  <a:rPr lang="en-US">
                    <a:noFill/>
                  </a:rPr>
                  <a:t> </a:t>
                </a:r>
              </a:p>
            </p:txBody>
          </p:sp>
        </mc:Fallback>
      </mc:AlternateContent>
    </p:spTree>
    <p:extLst>
      <p:ext uri="{BB962C8B-B14F-4D97-AF65-F5344CB8AC3E}">
        <p14:creationId xmlns:p14="http://schemas.microsoft.com/office/powerpoint/2010/main" val="1484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P spid="8" grpId="0"/>
      <p:bldP spid="9" grpId="0"/>
      <p:bldP spid="10" grpId="0"/>
      <p:bldP spid="11" grpId="0"/>
      <p:bldP spid="14" grpId="0"/>
      <p:bldP spid="15" grpId="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Linear - Log</a:t>
            </a:r>
          </a:p>
        </p:txBody>
      </p:sp>
      <mc:AlternateContent xmlns:mc="http://schemas.openxmlformats.org/markup-compatibility/2006" xmlns:a14="http://schemas.microsoft.com/office/drawing/2010/main">
        <mc:Choice Requires="a14">
          <p:sp>
            <p:nvSpPr>
              <p:cNvPr id="5" name="TextBox 4"/>
              <p:cNvSpPr txBox="1"/>
              <p:nvPr/>
            </p:nvSpPr>
            <p:spPr>
              <a:xfrm>
                <a:off x="477520" y="5258315"/>
                <a:ext cx="8839200" cy="830997"/>
              </a:xfrm>
              <a:prstGeom prst="rect">
                <a:avLst/>
              </a:prstGeom>
              <a:noFill/>
            </p:spPr>
            <p:txBody>
              <a:bodyPr wrap="square" rtlCol="0">
                <a:spAutoFit/>
              </a:bodyPr>
              <a:lstStyle/>
              <a:p>
                <a:pPr algn="ctr"/>
                <a:r>
                  <a:rPr lang="en-US" sz="1600" dirty="0"/>
                  <a:t>  A 95% confidence interval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𝛽</m:t>
                        </m:r>
                      </m:e>
                      <m:sub>
                        <m:r>
                          <a:rPr lang="en-US" sz="1600" i="1">
                            <a:latin typeface="Cambria Math"/>
                            <a:ea typeface="Cambria Math"/>
                          </a:rPr>
                          <m:t>1</m:t>
                        </m:r>
                      </m:sub>
                    </m:sSub>
                    <m:r>
                      <a:rPr lang="en-US" sz="1600" i="1">
                        <a:latin typeface="Cambria Math"/>
                      </a:rPr>
                      <m:t>𝐿𝑜𝑔</m:t>
                    </m:r>
                    <m:d>
                      <m:dPr>
                        <m:ctrlPr>
                          <a:rPr lang="en-US" sz="1600" i="1">
                            <a:latin typeface="Cambria Math" panose="02040503050406030204" pitchFamily="18" charset="0"/>
                          </a:rPr>
                        </m:ctrlPr>
                      </m:dPr>
                      <m:e>
                        <m:r>
                          <a:rPr lang="en-US" sz="1600" b="0" i="0" smtClean="0">
                            <a:latin typeface="Cambria Math" panose="02040503050406030204" pitchFamily="18" charset="0"/>
                          </a:rPr>
                          <m:t>2</m:t>
                        </m:r>
                      </m:e>
                    </m:d>
                  </m:oMath>
                </a14:m>
                <a:r>
                  <a:rPr lang="en-US" sz="1600" dirty="0"/>
                  <a:t> (or for the change in predicted mean pH for each doubling of time) is:</a:t>
                </a:r>
              </a:p>
              <a:p>
                <a:pPr algn="ctr"/>
                <a:r>
                  <a:rPr lang="en-US" sz="1600" dirty="0"/>
                  <a:t>[-.805log(2), -.646log(2)]  = (-.558, -.448).  </a:t>
                </a:r>
              </a:p>
            </p:txBody>
          </p:sp>
        </mc:Choice>
        <mc:Fallback xmlns="">
          <p:sp>
            <p:nvSpPr>
              <p:cNvPr id="5" name="TextBox 4"/>
              <p:cNvSpPr txBox="1">
                <a:spLocks noRot="1" noChangeAspect="1" noMove="1" noResize="1" noEditPoints="1" noAdjustHandles="1" noChangeArrowheads="1" noChangeShapeType="1" noTextEdit="1"/>
              </p:cNvSpPr>
              <p:nvPr/>
            </p:nvSpPr>
            <p:spPr>
              <a:xfrm>
                <a:off x="477520" y="5258315"/>
                <a:ext cx="8839200" cy="830997"/>
              </a:xfrm>
              <a:prstGeom prst="rect">
                <a:avLst/>
              </a:prstGeom>
              <a:blipFill>
                <a:blip r:embed="rId3"/>
                <a:stretch>
                  <a:fillRect t="-2206" b="-8824"/>
                </a:stretch>
              </a:blipFill>
            </p:spPr>
            <p:txBody>
              <a:bodyPr/>
              <a:lstStyle/>
              <a:p>
                <a:r>
                  <a:rPr lang="en-US">
                    <a:noFill/>
                  </a:rPr>
                  <a:t> </a:t>
                </a:r>
              </a:p>
            </p:txBody>
          </p:sp>
        </mc:Fallback>
      </mc:AlternateContent>
      <p:pic>
        <p:nvPicPr>
          <p:cNvPr id="1331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1257300"/>
            <a:ext cx="34385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2438400" y="3487151"/>
                <a:ext cx="44494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smtClean="0">
                              <a:latin typeface="Cambria Math"/>
                              <a:ea typeface="Cambria Math"/>
                            </a:rPr>
                            <m:t>𝜇</m:t>
                          </m:r>
                        </m:e>
                      </m:acc>
                      <m:r>
                        <a:rPr lang="en-US" i="1" smtClean="0">
                          <a:latin typeface="Cambria Math"/>
                          <a:ea typeface="Cambria Math"/>
                        </a:rPr>
                        <m:t> </m:t>
                      </m:r>
                      <m:r>
                        <m:rPr>
                          <m:nor/>
                        </m:rPr>
                        <a:rPr lang="en-US" dirty="0" smtClean="0"/>
                        <m:t>{</m:t>
                      </m:r>
                      <m:r>
                        <m:rPr>
                          <m:nor/>
                        </m:rPr>
                        <a:rPr lang="en-US" b="0" i="0" dirty="0" smtClean="0"/>
                        <m:t>pH</m:t>
                      </m:r>
                      <m:r>
                        <m:rPr>
                          <m:nor/>
                        </m:rPr>
                        <a:rPr lang="en-US" dirty="0" smtClean="0"/>
                        <m:t>|</m:t>
                      </m:r>
                      <m:r>
                        <m:rPr>
                          <m:nor/>
                        </m:rPr>
                        <a:rPr lang="en-US" b="0" i="0" dirty="0" smtClean="0"/>
                        <m:t>log</m:t>
                      </m:r>
                      <m:r>
                        <m:rPr>
                          <m:nor/>
                        </m:rPr>
                        <a:rPr lang="en-US" b="0" i="0" dirty="0" smtClean="0"/>
                        <m:t>(</m:t>
                      </m:r>
                      <m:r>
                        <m:rPr>
                          <m:nor/>
                        </m:rPr>
                        <a:rPr lang="en-US" b="0" i="0" dirty="0" smtClean="0"/>
                        <m:t>Time</m:t>
                      </m:r>
                      <m:r>
                        <m:rPr>
                          <m:nor/>
                        </m:rPr>
                        <a:rPr lang="en-US" b="0" i="0" dirty="0" smtClean="0"/>
                        <m:t>)}=</m:t>
                      </m:r>
                      <m:r>
                        <a:rPr lang="en-US" b="0" i="1" dirty="0" smtClean="0">
                          <a:latin typeface="Cambria Math"/>
                        </a:rPr>
                        <m:t>6.984−.7257</m:t>
                      </m:r>
                      <m:r>
                        <a:rPr lang="en-US" b="0" i="1" dirty="0" smtClean="0">
                          <a:latin typeface="Cambria Math"/>
                          <a:ea typeface="Cambria Math"/>
                        </a:rPr>
                        <m:t>𝐿𝑜𝑔</m:t>
                      </m:r>
                      <m:r>
                        <a:rPr lang="en-US" b="0" i="1" dirty="0" smtClean="0">
                          <a:latin typeface="Cambria Math"/>
                          <a:ea typeface="Cambria Math"/>
                        </a:rPr>
                        <m:t>(</m:t>
                      </m:r>
                      <m:r>
                        <a:rPr lang="en-US" b="0" i="1" dirty="0" smtClean="0">
                          <a:latin typeface="Cambria Math"/>
                          <a:ea typeface="Cambria Math"/>
                        </a:rPr>
                        <m:t>𝑇𝑖𝑚𝑒</m:t>
                      </m:r>
                      <m:r>
                        <a:rPr lang="en-US" b="0" i="1" dirty="0" smtClean="0">
                          <a:latin typeface="Cambria Math"/>
                          <a:ea typeface="Cambria Math"/>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438400" y="3487151"/>
                <a:ext cx="4449488" cy="369332"/>
              </a:xfrm>
              <a:prstGeom prst="rect">
                <a:avLst/>
              </a:prstGeom>
              <a:blipFill rotWithShape="0">
                <a:blip r:embed="rId5"/>
                <a:stretch>
                  <a:fillRect t="-4918" r="-411" b="-16393"/>
                </a:stretch>
              </a:blipFill>
            </p:spPr>
            <p:txBody>
              <a:bodyPr/>
              <a:lstStyle/>
              <a:p>
                <a:r>
                  <a:rPr lang="en-US">
                    <a:noFill/>
                  </a:rPr>
                  <a:t> </a:t>
                </a:r>
              </a:p>
            </p:txBody>
          </p:sp>
        </mc:Fallback>
      </mc:AlternateContent>
      <p:sp>
        <p:nvSpPr>
          <p:cNvPr id="3" name="Rectangle 2"/>
          <p:cNvSpPr/>
          <p:nvPr/>
        </p:nvSpPr>
        <p:spPr>
          <a:xfrm>
            <a:off x="5334000" y="1295400"/>
            <a:ext cx="533400" cy="258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86200" y="3099177"/>
            <a:ext cx="533400" cy="258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457200" y="2133600"/>
                <a:ext cx="167640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0.975, 8</m:t>
                          </m:r>
                        </m:sub>
                      </m:sSub>
                      <m:r>
                        <a:rPr lang="en-US" b="0" i="1" smtClean="0">
                          <a:latin typeface="Cambria Math" panose="02040503050406030204" pitchFamily="18" charset="0"/>
                        </a:rPr>
                        <m:t>=2.31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57200" y="2133600"/>
                <a:ext cx="1676400" cy="381515"/>
              </a:xfrm>
              <a:prstGeom prst="rect">
                <a:avLst/>
              </a:prstGeom>
              <a:blipFill rotWithShape="0">
                <a:blip r:embed="rId6"/>
                <a:stretch>
                  <a:fillRect/>
                </a:stretch>
              </a:blipFill>
            </p:spPr>
            <p:txBody>
              <a:bodyPr/>
              <a:lstStyle/>
              <a:p>
                <a:r>
                  <a:rPr lang="en-US">
                    <a:noFill/>
                  </a:rPr>
                  <a:t> </a:t>
                </a:r>
              </a:p>
            </p:txBody>
          </p:sp>
        </mc:Fallback>
      </mc:AlternateContent>
      <p:sp>
        <p:nvSpPr>
          <p:cNvPr id="9" name="Rectangle 8"/>
          <p:cNvSpPr/>
          <p:nvPr/>
        </p:nvSpPr>
        <p:spPr>
          <a:xfrm>
            <a:off x="4519433" y="3103767"/>
            <a:ext cx="533400" cy="2587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64148A4-61CB-4461-BBB5-B4A36F85694F}"/>
              </a:ext>
            </a:extLst>
          </p:cNvPr>
          <p:cNvCxnSpPr>
            <a:cxnSpLocks/>
            <a:stCxn id="9" idx="2"/>
          </p:cNvCxnSpPr>
          <p:nvPr/>
        </p:nvCxnSpPr>
        <p:spPr>
          <a:xfrm flipH="1">
            <a:off x="3505200" y="3362529"/>
            <a:ext cx="1280933" cy="159047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9682A9-8E6A-4471-93C2-CDFDDFAD64D3}"/>
              </a:ext>
            </a:extLst>
          </p:cNvPr>
          <p:cNvCxnSpPr>
            <a:cxnSpLocks/>
          </p:cNvCxnSpPr>
          <p:nvPr/>
        </p:nvCxnSpPr>
        <p:spPr>
          <a:xfrm>
            <a:off x="4786134" y="3362529"/>
            <a:ext cx="624066" cy="159047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61F55-C7A0-4272-9530-D37B029F0AE5}"/>
              </a:ext>
            </a:extLst>
          </p:cNvPr>
          <p:cNvCxnSpPr>
            <a:cxnSpLocks/>
          </p:cNvCxnSpPr>
          <p:nvPr/>
        </p:nvCxnSpPr>
        <p:spPr>
          <a:xfrm flipH="1">
            <a:off x="2209800" y="3362529"/>
            <a:ext cx="1997599" cy="15904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E88ECB-519F-4A6D-A3C5-A31FBFE3AE0D}"/>
              </a:ext>
            </a:extLst>
          </p:cNvPr>
          <p:cNvCxnSpPr>
            <a:cxnSpLocks/>
          </p:cNvCxnSpPr>
          <p:nvPr/>
        </p:nvCxnSpPr>
        <p:spPr>
          <a:xfrm flipH="1">
            <a:off x="4114800" y="3362529"/>
            <a:ext cx="92599" cy="15904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72A8D5-C3F0-4C5B-BCF7-FE531CA4E050}"/>
              </a:ext>
            </a:extLst>
          </p:cNvPr>
          <p:cNvCxnSpPr>
            <a:cxnSpLocks/>
          </p:cNvCxnSpPr>
          <p:nvPr/>
        </p:nvCxnSpPr>
        <p:spPr>
          <a:xfrm>
            <a:off x="1768476" y="2530453"/>
            <a:ext cx="1103933" cy="231173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C1DAF9-D2B1-4AC6-82EC-DDE6563AC668}"/>
              </a:ext>
            </a:extLst>
          </p:cNvPr>
          <p:cNvCxnSpPr>
            <a:cxnSpLocks/>
          </p:cNvCxnSpPr>
          <p:nvPr/>
        </p:nvCxnSpPr>
        <p:spPr>
          <a:xfrm>
            <a:off x="1761159" y="2515115"/>
            <a:ext cx="3115641" cy="236168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4CA7312-4388-458A-A662-19A040D1016D}"/>
              </a:ext>
            </a:extLst>
          </p:cNvPr>
          <p:cNvSpPr/>
          <p:nvPr/>
        </p:nvSpPr>
        <p:spPr>
          <a:xfrm>
            <a:off x="3894399" y="2845005"/>
            <a:ext cx="533400" cy="2587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355CECA-8E69-4C9B-907C-4F313F0FA35B}"/>
                  </a:ext>
                </a:extLst>
              </p:cNvPr>
              <p:cNvSpPr txBox="1"/>
              <p:nvPr/>
            </p:nvSpPr>
            <p:spPr>
              <a:xfrm>
                <a:off x="243544" y="4461185"/>
                <a:ext cx="8839200" cy="830997"/>
              </a:xfrm>
              <a:prstGeom prst="rect">
                <a:avLst/>
              </a:prstGeom>
              <a:noFill/>
            </p:spPr>
            <p:txBody>
              <a:bodyPr wrap="square" rtlCol="0">
                <a:spAutoFit/>
              </a:bodyPr>
              <a:lstStyle/>
              <a:p>
                <a:pPr algn="ctr"/>
                <a:r>
                  <a:rPr lang="en-US" sz="1600" dirty="0"/>
                  <a:t>A 95% confidence interval for </a:t>
                </a:r>
                <a14:m>
                  <m:oMath xmlns:m="http://schemas.openxmlformats.org/officeDocument/2006/math">
                    <m:sSub>
                      <m:sSubPr>
                        <m:ctrlPr>
                          <a:rPr lang="en-US" sz="1600" i="1">
                            <a:latin typeface="Cambria Math" panose="02040503050406030204" pitchFamily="18" charset="0"/>
                          </a:rPr>
                        </m:ctrlPr>
                      </m:sSubPr>
                      <m:e>
                        <m:r>
                          <a:rPr lang="en-US" sz="1600" i="1">
                            <a:latin typeface="Cambria Math"/>
                            <a:ea typeface="Cambria Math"/>
                          </a:rPr>
                          <m:t>𝛽</m:t>
                        </m:r>
                      </m:e>
                      <m:sub>
                        <m:r>
                          <a:rPr lang="en-US" sz="1600" i="1">
                            <a:latin typeface="Cambria Math"/>
                            <a:ea typeface="Cambria Math"/>
                          </a:rPr>
                          <m:t>1</m:t>
                        </m:r>
                      </m:sub>
                    </m:sSub>
                  </m:oMath>
                </a14:m>
                <a:r>
                  <a:rPr lang="en-US" sz="1600" dirty="0"/>
                  <a:t> is:</a:t>
                </a:r>
              </a:p>
              <a:p>
                <a:pPr algn="ctr"/>
                <a:endParaRPr lang="en-US" sz="1600" dirty="0"/>
              </a:p>
              <a:p>
                <a:pPr algn="ctr"/>
                <a:r>
                  <a:rPr lang="en-US" sz="1600" dirty="0"/>
                  <a:t>[-.7257 - 2.31*.03443, -.7257 + 2.31*.03443]  = (-.805, -.646).  </a:t>
                </a:r>
              </a:p>
            </p:txBody>
          </p:sp>
        </mc:Choice>
        <mc:Fallback xmlns="">
          <p:sp>
            <p:nvSpPr>
              <p:cNvPr id="19" name="TextBox 18">
                <a:extLst>
                  <a:ext uri="{FF2B5EF4-FFF2-40B4-BE49-F238E27FC236}">
                    <a16:creationId xmlns:a16="http://schemas.microsoft.com/office/drawing/2014/main" id="{E355CECA-8E69-4C9B-907C-4F313F0FA35B}"/>
                  </a:ext>
                </a:extLst>
              </p:cNvPr>
              <p:cNvSpPr txBox="1">
                <a:spLocks noRot="1" noChangeAspect="1" noMove="1" noResize="1" noEditPoints="1" noAdjustHandles="1" noChangeArrowheads="1" noChangeShapeType="1" noTextEdit="1"/>
              </p:cNvSpPr>
              <p:nvPr/>
            </p:nvSpPr>
            <p:spPr>
              <a:xfrm>
                <a:off x="243544" y="4461185"/>
                <a:ext cx="8839200" cy="830997"/>
              </a:xfrm>
              <a:prstGeom prst="rect">
                <a:avLst/>
              </a:prstGeom>
              <a:blipFill>
                <a:blip r:embed="rId7"/>
                <a:stretch>
                  <a:fillRect t="-2206" b="-882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804D51F4-E9AE-4FD6-BDFB-36F1306606BA}"/>
              </a:ext>
            </a:extLst>
          </p:cNvPr>
          <p:cNvSpPr txBox="1"/>
          <p:nvPr/>
        </p:nvSpPr>
        <p:spPr>
          <a:xfrm>
            <a:off x="152400" y="6254739"/>
            <a:ext cx="8839200" cy="707886"/>
          </a:xfrm>
          <a:prstGeom prst="rect">
            <a:avLst/>
          </a:prstGeom>
          <a:noFill/>
        </p:spPr>
        <p:txBody>
          <a:bodyPr wrap="square" rtlCol="0">
            <a:spAutoFit/>
          </a:bodyPr>
          <a:lstStyle/>
          <a:p>
            <a:pPr algn="ctr"/>
            <a:r>
              <a:rPr lang="en-US" sz="1600" dirty="0"/>
              <a:t>Time explains about 98.23% of the variation in pH for these steer carcasses.  </a:t>
            </a:r>
          </a:p>
          <a:p>
            <a:pPr algn="ctr"/>
            <a:endParaRPr lang="en-US" baseline="30000" dirty="0"/>
          </a:p>
          <a:p>
            <a:pPr algn="ctr"/>
            <a:endParaRPr lang="en-US" baseline="-25000" dirty="0"/>
          </a:p>
        </p:txBody>
      </p:sp>
      <p:sp>
        <p:nvSpPr>
          <p:cNvPr id="23" name="TextBox 22">
            <a:extLst>
              <a:ext uri="{FF2B5EF4-FFF2-40B4-BE49-F238E27FC236}">
                <a16:creationId xmlns:a16="http://schemas.microsoft.com/office/drawing/2014/main" id="{AAA4284D-9330-4ECE-9CD4-2BF38B178790}"/>
              </a:ext>
            </a:extLst>
          </p:cNvPr>
          <p:cNvSpPr txBox="1"/>
          <p:nvPr/>
        </p:nvSpPr>
        <p:spPr>
          <a:xfrm>
            <a:off x="13168" y="3816215"/>
            <a:ext cx="8829261" cy="607857"/>
          </a:xfrm>
          <a:prstGeom prst="rect">
            <a:avLst/>
          </a:prstGeom>
          <a:noFill/>
        </p:spPr>
        <p:txBody>
          <a:bodyPr wrap="square" rtlCol="0">
            <a:spAutoFit/>
          </a:bodyPr>
          <a:lstStyle/>
          <a:p>
            <a:pPr algn="ctr"/>
            <a:r>
              <a:rPr lang="en-US" sz="1600" dirty="0"/>
              <a:t>The data suggest that the predicted mean pH changes by (-.7257)log(2) = -0.503 for each doubling of time. </a:t>
            </a:r>
          </a:p>
        </p:txBody>
      </p:sp>
    </p:spTree>
    <p:extLst>
      <p:ext uri="{BB962C8B-B14F-4D97-AF65-F5344CB8AC3E}">
        <p14:creationId xmlns:p14="http://schemas.microsoft.com/office/powerpoint/2010/main" val="29586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11"/>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4" grpId="0"/>
      <p:bldP spid="9" grpId="0" animBg="1"/>
      <p:bldP spid="19" grpId="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715962"/>
          </a:xfrm>
        </p:spPr>
        <p:txBody>
          <a:bodyPr>
            <a:normAutofit fontScale="90000"/>
          </a:bodyPr>
          <a:lstStyle/>
          <a:p>
            <a:r>
              <a:rPr lang="en-US" altLang="en-US"/>
              <a:t>Example: </a:t>
            </a:r>
          </a:p>
        </p:txBody>
      </p:sp>
      <p:sp>
        <p:nvSpPr>
          <p:cNvPr id="3" name="Content Placeholder 2"/>
          <p:cNvSpPr>
            <a:spLocks noGrp="1"/>
          </p:cNvSpPr>
          <p:nvPr>
            <p:ph idx="1"/>
          </p:nvPr>
        </p:nvSpPr>
        <p:spPr>
          <a:xfrm>
            <a:off x="457200" y="1143000"/>
            <a:ext cx="8229600" cy="4525963"/>
          </a:xfrm>
        </p:spPr>
        <p:txBody>
          <a:bodyPr/>
          <a:lstStyle/>
          <a:p>
            <a:r>
              <a:rPr lang="en-US" altLang="en-US" sz="2400" dirty="0"/>
              <a:t>Presidential Election: Nov. 7, 2000</a:t>
            </a:r>
          </a:p>
          <a:p>
            <a:r>
              <a:rPr lang="en-US" altLang="en-US" sz="2400" dirty="0"/>
              <a:t>It call came down to Florida.</a:t>
            </a:r>
          </a:p>
          <a:p>
            <a:r>
              <a:rPr lang="en-US" altLang="en-US" sz="2400" dirty="0"/>
              <a:t>Gore was projected to be the winner.</a:t>
            </a:r>
          </a:p>
          <a:p>
            <a:r>
              <a:rPr lang="en-US" altLang="en-US" sz="2400" dirty="0"/>
              <a:t>Then Bush was projected to be the winner.</a:t>
            </a:r>
          </a:p>
          <a:p>
            <a:r>
              <a:rPr lang="en-US" altLang="en-US" sz="2400" dirty="0"/>
              <a:t>Gore conceded.</a:t>
            </a:r>
          </a:p>
          <a:p>
            <a:r>
              <a:rPr lang="en-US" altLang="en-US" sz="2400" dirty="0"/>
              <a:t>Bush’s lead was cut to only 1,738 votes.</a:t>
            </a:r>
          </a:p>
          <a:p>
            <a:r>
              <a:rPr lang="en-US" altLang="en-US" sz="2400" dirty="0"/>
              <a:t>Gore retracts concession.</a:t>
            </a:r>
          </a:p>
          <a:p>
            <a:r>
              <a:rPr lang="en-US" altLang="en-US" sz="2400" dirty="0"/>
              <a:t>Automatic Recount Invoked.</a:t>
            </a:r>
          </a:p>
          <a:p>
            <a:r>
              <a:rPr lang="en-US" altLang="en-US" sz="2400" dirty="0"/>
              <a:t>Bush lead by less than 400 votes!</a:t>
            </a:r>
          </a:p>
          <a:p>
            <a:r>
              <a:rPr lang="en-US" altLang="en-US" sz="2400" dirty="0"/>
              <a:t>A strange phenomenon is discovered ….</a:t>
            </a:r>
          </a:p>
          <a:p>
            <a:endParaRPr lang="en-US" altLang="en-US" dirty="0"/>
          </a:p>
        </p:txBody>
      </p:sp>
    </p:spTree>
    <p:extLst>
      <p:ext uri="{BB962C8B-B14F-4D97-AF65-F5344CB8AC3E}">
        <p14:creationId xmlns:p14="http://schemas.microsoft.com/office/powerpoint/2010/main" val="1877575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52400"/>
            <a:ext cx="8229600" cy="715963"/>
          </a:xfrm>
        </p:spPr>
        <p:txBody>
          <a:bodyPr>
            <a:normAutofit fontScale="90000"/>
          </a:bodyPr>
          <a:lstStyle/>
          <a:p>
            <a:r>
              <a:rPr lang="en-US" altLang="en-US"/>
              <a:t>Palm Beach County</a:t>
            </a:r>
          </a:p>
        </p:txBody>
      </p:sp>
      <p:sp>
        <p:nvSpPr>
          <p:cNvPr id="3" name="Content Placeholder 2"/>
          <p:cNvSpPr>
            <a:spLocks noGrp="1"/>
          </p:cNvSpPr>
          <p:nvPr>
            <p:ph idx="1"/>
          </p:nvPr>
        </p:nvSpPr>
        <p:spPr>
          <a:xfrm>
            <a:off x="457200" y="838200"/>
            <a:ext cx="8229600" cy="2209800"/>
          </a:xfrm>
        </p:spPr>
        <p:txBody>
          <a:bodyPr/>
          <a:lstStyle/>
          <a:p>
            <a:r>
              <a:rPr lang="en-US" altLang="en-US" sz="2400" dirty="0"/>
              <a:t>In this county, Buchanan had a suspiciously large number of votes.</a:t>
            </a:r>
          </a:p>
          <a:p>
            <a:r>
              <a:rPr lang="en-US" altLang="en-US" sz="2400" dirty="0"/>
              <a:t>On closer inspection, there was also a suspiciously large number of ballots that where thrown out because two “chads” were punched out.  (Only 1 is allowed.)</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2819400"/>
            <a:ext cx="735488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a:spLocks noChangeArrowheads="1"/>
          </p:cNvSpPr>
          <p:nvPr/>
        </p:nvSpPr>
        <p:spPr bwMode="auto">
          <a:xfrm>
            <a:off x="114300" y="5486400"/>
            <a:ext cx="8915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000" dirty="0"/>
              <a:t>Inspection of the ballot suggests some votes meant for Gore were actually cast for Buchanan. Also, some voters may have realized their error and then also punched the third dot, unknowingly invalidating the vote.</a:t>
            </a:r>
          </a:p>
          <a:p>
            <a:pPr algn="ctr"/>
            <a:r>
              <a:rPr lang="en-US" altLang="en-US" sz="2000" dirty="0"/>
              <a:t>GOAL: Estimate how many of the votes for Buchanan were meant for Gore.  </a:t>
            </a:r>
          </a:p>
        </p:txBody>
      </p:sp>
    </p:spTree>
    <p:extLst>
      <p:ext uri="{BB962C8B-B14F-4D97-AF65-F5344CB8AC3E}">
        <p14:creationId xmlns:p14="http://schemas.microsoft.com/office/powerpoint/2010/main" val="1757207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010"/>
                                        </p:tgtEl>
                                        <p:attrNameLst>
                                          <p:attrName>style.visibility</p:attrName>
                                        </p:attrNameLst>
                                      </p:cBhvr>
                                      <p:to>
                                        <p:strVal val="visible"/>
                                      </p:to>
                                    </p:set>
                                    <p:animEffect transition="in" filter="fade">
                                      <p:cBhvr>
                                        <p:cTn id="15" dur="500"/>
                                        <p:tgtEl>
                                          <p:spTgt spid="430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Strategy</a:t>
            </a:r>
          </a:p>
        </p:txBody>
      </p:sp>
      <p:sp>
        <p:nvSpPr>
          <p:cNvPr id="19459" name="Content Placeholder 2"/>
          <p:cNvSpPr>
            <a:spLocks noGrp="1"/>
          </p:cNvSpPr>
          <p:nvPr>
            <p:ph idx="1"/>
          </p:nvPr>
        </p:nvSpPr>
        <p:spPr>
          <a:xfrm>
            <a:off x="152400" y="1219200"/>
            <a:ext cx="8763000" cy="4525963"/>
          </a:xfrm>
        </p:spPr>
        <p:txBody>
          <a:bodyPr>
            <a:normAutofit fontScale="92500" lnSpcReduction="20000"/>
          </a:bodyPr>
          <a:lstStyle/>
          <a:p>
            <a:r>
              <a:rPr lang="en-US" altLang="en-US" sz="2800" dirty="0"/>
              <a:t>Build a Prediction Interval for Buchanan for Palm Beach County.</a:t>
            </a:r>
          </a:p>
          <a:p>
            <a:r>
              <a:rPr lang="en-US" altLang="en-US" sz="2800" dirty="0"/>
              <a:t>We need a regression equation to calculate a prediction interval.</a:t>
            </a:r>
          </a:p>
          <a:p>
            <a:r>
              <a:rPr lang="en-US" altLang="en-US" sz="2800" dirty="0"/>
              <a:t>We will regress Buchanan Votes on Bush Votes from each county… </a:t>
            </a:r>
          </a:p>
          <a:p>
            <a:r>
              <a:rPr lang="en-US" altLang="en-US" sz="2800" dirty="0"/>
              <a:t>From the forthcoming prediction interval, we can estimate how many votes Buchanan should receive given the explanatory variable Bush Votes.</a:t>
            </a:r>
          </a:p>
          <a:p>
            <a:r>
              <a:rPr lang="en-US" altLang="en-US" sz="2800" dirty="0"/>
              <a:t>Simply Subtract the number of votes Buchanan Actually received from this predicted number.  </a:t>
            </a:r>
          </a:p>
          <a:p>
            <a:r>
              <a:rPr lang="en-US" altLang="en-US" sz="2800" dirty="0"/>
              <a:t>Let’s Begin!</a:t>
            </a:r>
          </a:p>
        </p:txBody>
      </p:sp>
    </p:spTree>
    <p:extLst>
      <p:ext uri="{BB962C8B-B14F-4D97-AF65-F5344CB8AC3E}">
        <p14:creationId xmlns:p14="http://schemas.microsoft.com/office/powerpoint/2010/main" val="29543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Scatterplot: Buchanan vs. Bush</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6191250"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543300" y="1981200"/>
            <a:ext cx="2057400" cy="369332"/>
          </a:xfrm>
          <a:prstGeom prst="rect">
            <a:avLst/>
          </a:prstGeom>
          <a:noFill/>
        </p:spPr>
        <p:txBody>
          <a:bodyPr wrap="square" rtlCol="0">
            <a:spAutoFit/>
          </a:bodyPr>
          <a:lstStyle/>
          <a:p>
            <a:r>
              <a:rPr lang="en-US" dirty="0"/>
              <a:t>(152,846</a:t>
            </a:r>
            <a:r>
              <a:rPr lang="en-US"/>
              <a:t>, 3,407)</a:t>
            </a:r>
            <a:endParaRPr lang="en-US" dirty="0"/>
          </a:p>
        </p:txBody>
      </p:sp>
    </p:spTree>
    <p:extLst>
      <p:ext uri="{BB962C8B-B14F-4D97-AF65-F5344CB8AC3E}">
        <p14:creationId xmlns:p14="http://schemas.microsoft.com/office/powerpoint/2010/main" val="1506293101"/>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t>Scatterplot: Buchanan vs. Bush</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0"/>
            <a:ext cx="4751388"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438400"/>
            <a:ext cx="3395663"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19500" y="1383268"/>
            <a:ext cx="1905000" cy="369332"/>
          </a:xfrm>
          <a:prstGeom prst="rect">
            <a:avLst/>
          </a:prstGeom>
          <a:noFill/>
        </p:spPr>
        <p:txBody>
          <a:bodyPr wrap="square" rtlCol="0">
            <a:spAutoFit/>
          </a:bodyPr>
          <a:lstStyle/>
          <a:p>
            <a:r>
              <a:rPr lang="en-US" dirty="0"/>
              <a:t>Palm Beach</a:t>
            </a:r>
          </a:p>
        </p:txBody>
      </p:sp>
      <p:sp>
        <p:nvSpPr>
          <p:cNvPr id="3" name="Oval 2"/>
          <p:cNvSpPr/>
          <p:nvPr/>
        </p:nvSpPr>
        <p:spPr>
          <a:xfrm>
            <a:off x="2286000" y="1981200"/>
            <a:ext cx="394494"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3" idx="6"/>
          </p:cNvCxnSpPr>
          <p:nvPr/>
        </p:nvCxnSpPr>
        <p:spPr>
          <a:xfrm flipH="1">
            <a:off x="2680494" y="1646238"/>
            <a:ext cx="965994" cy="4873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122968"/>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229600" cy="792163"/>
          </a:xfrm>
        </p:spPr>
        <p:txBody>
          <a:bodyPr/>
          <a:lstStyle/>
          <a:p>
            <a:r>
              <a:rPr lang="en-US" altLang="en-US"/>
              <a:t>Residuals</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174750"/>
            <a:ext cx="3263900" cy="2471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1204913"/>
            <a:ext cx="3246438"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886200"/>
            <a:ext cx="2620963"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6705600" y="12954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4795838" y="42672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2133600" y="130492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a:off x="6019800" y="2409825"/>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72200" y="2409825"/>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86400" y="2409825"/>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38800" y="2409825"/>
            <a:ext cx="0" cy="63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974554"/>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97881"/>
            <a:ext cx="8534400" cy="683696"/>
          </a:xfrm>
        </p:spPr>
        <p:txBody>
          <a:bodyPr/>
          <a:lstStyle/>
          <a:p>
            <a:r>
              <a:rPr lang="en-US" altLang="en-US" sz="3600" dirty="0"/>
              <a:t>Without Palm </a:t>
            </a:r>
            <a:r>
              <a:rPr lang="en-US" altLang="en-US" sz="3600"/>
              <a:t>Beach County</a:t>
            </a:r>
            <a:endParaRPr lang="en-US" altLang="en-US" sz="3600"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1143000"/>
            <a:ext cx="401478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4043363"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13" y="4337050"/>
            <a:ext cx="3030537"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225" y="4337050"/>
            <a:ext cx="3025775"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76400" y="5867400"/>
            <a:ext cx="6492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197600" y="5895975"/>
            <a:ext cx="6508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971800" y="4362450"/>
            <a:ext cx="649288" cy="438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7543800" y="4371975"/>
            <a:ext cx="533400" cy="438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p:cNvSpPr txBox="1"/>
          <p:nvPr/>
        </p:nvSpPr>
        <p:spPr>
          <a:xfrm>
            <a:off x="0" y="6248400"/>
            <a:ext cx="8915400" cy="646331"/>
          </a:xfrm>
          <a:prstGeom prst="rect">
            <a:avLst/>
          </a:prstGeom>
          <a:noFill/>
        </p:spPr>
        <p:txBody>
          <a:bodyPr wrap="square" rtlCol="0">
            <a:spAutoFit/>
          </a:bodyPr>
          <a:lstStyle/>
          <a:p>
            <a:pPr algn="ctr"/>
            <a:r>
              <a:rPr lang="en-US" dirty="0"/>
              <a:t>We will assume the Palm Beach County data is an error and proceed with the model without the outlier / without Palm Beach.  </a:t>
            </a:r>
          </a:p>
        </p:txBody>
      </p:sp>
      <p:sp>
        <p:nvSpPr>
          <p:cNvPr id="3" name="TextBox 2"/>
          <p:cNvSpPr txBox="1"/>
          <p:nvPr/>
        </p:nvSpPr>
        <p:spPr>
          <a:xfrm>
            <a:off x="1524000" y="762000"/>
            <a:ext cx="1371600" cy="369332"/>
          </a:xfrm>
          <a:prstGeom prst="rect">
            <a:avLst/>
          </a:prstGeom>
          <a:noFill/>
        </p:spPr>
        <p:txBody>
          <a:bodyPr wrap="square" rtlCol="0">
            <a:spAutoFit/>
          </a:bodyPr>
          <a:lstStyle/>
          <a:p>
            <a:r>
              <a:rPr lang="en-US"/>
              <a:t>Full Data</a:t>
            </a:r>
          </a:p>
        </p:txBody>
      </p:sp>
      <p:sp>
        <p:nvSpPr>
          <p:cNvPr id="13" name="TextBox 12"/>
          <p:cNvSpPr txBox="1"/>
          <p:nvPr/>
        </p:nvSpPr>
        <p:spPr>
          <a:xfrm>
            <a:off x="5715000" y="781577"/>
            <a:ext cx="2362199" cy="369332"/>
          </a:xfrm>
          <a:prstGeom prst="rect">
            <a:avLst/>
          </a:prstGeom>
          <a:noFill/>
        </p:spPr>
        <p:txBody>
          <a:bodyPr wrap="square" rtlCol="0">
            <a:spAutoFit/>
          </a:bodyPr>
          <a:lstStyle/>
          <a:p>
            <a:r>
              <a:rPr lang="en-US"/>
              <a:t>Without Palm Beach</a:t>
            </a:r>
          </a:p>
        </p:txBody>
      </p:sp>
    </p:spTree>
    <p:extLst>
      <p:ext uri="{BB962C8B-B14F-4D97-AF65-F5344CB8AC3E}">
        <p14:creationId xmlns:p14="http://schemas.microsoft.com/office/powerpoint/2010/main" val="740585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solidFill>
                  <a:srgbClr val="FF0000"/>
                </a:solidFill>
              </a:rPr>
              <a:t>B. The sample size increases.</a:t>
            </a:r>
          </a:p>
          <a:p>
            <a:r>
              <a:rPr lang="en-US" dirty="0">
                <a:solidFill>
                  <a:srgbClr val="FF0000"/>
                </a:solidFill>
              </a:rPr>
              <a:t>C. The standard deviation / standard error decreases.</a:t>
            </a:r>
          </a:p>
          <a:p>
            <a:r>
              <a:rPr lang="en-US" dirty="0">
                <a:solidFill>
                  <a:srgbClr val="FF0000"/>
                </a:solidFill>
              </a:rPr>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405257"/>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74638"/>
            <a:ext cx="8229600" cy="715962"/>
          </a:xfrm>
        </p:spPr>
        <p:txBody>
          <a:bodyPr>
            <a:normAutofit fontScale="90000"/>
          </a:bodyPr>
          <a:lstStyle/>
          <a:p>
            <a:r>
              <a:rPr lang="en-US" altLang="en-US"/>
              <a:t>Residuals</a:t>
            </a:r>
          </a:p>
        </p:txBody>
      </p:sp>
      <p:pic>
        <p:nvPicPr>
          <p:cNvPr id="245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613" y="1295400"/>
            <a:ext cx="620077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2819400" y="1828800"/>
            <a:ext cx="0" cy="228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00400" y="1828800"/>
            <a:ext cx="0" cy="228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286000" y="2590800"/>
            <a:ext cx="0" cy="1004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0800" y="2590800"/>
            <a:ext cx="0" cy="10048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429000" y="1676400"/>
            <a:ext cx="0" cy="2667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86200" y="1676400"/>
            <a:ext cx="0" cy="2667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38200" y="6248400"/>
            <a:ext cx="7924800" cy="369332"/>
          </a:xfrm>
          <a:prstGeom prst="rect">
            <a:avLst/>
          </a:prstGeom>
          <a:noFill/>
        </p:spPr>
        <p:txBody>
          <a:bodyPr wrap="square" rtlCol="0">
            <a:spAutoFit/>
          </a:bodyPr>
          <a:lstStyle/>
          <a:p>
            <a:r>
              <a:rPr lang="en-US" dirty="0"/>
              <a:t>Non-constant variance!</a:t>
            </a:r>
          </a:p>
        </p:txBody>
      </p:sp>
    </p:spTree>
    <p:extLst>
      <p:ext uri="{BB962C8B-B14F-4D97-AF65-F5344CB8AC3E}">
        <p14:creationId xmlns:p14="http://schemas.microsoft.com/office/powerpoint/2010/main" val="184492124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8229600" cy="762000"/>
          </a:xfrm>
        </p:spPr>
        <p:txBody>
          <a:bodyPr>
            <a:normAutofit fontScale="90000"/>
          </a:bodyPr>
          <a:lstStyle/>
          <a:p>
            <a:r>
              <a:rPr lang="en-US" altLang="en-US" dirty="0"/>
              <a:t>Try a Transformation: </a:t>
            </a:r>
            <a:br>
              <a:rPr lang="en-US" altLang="en-US" dirty="0"/>
            </a:br>
            <a:r>
              <a:rPr lang="en-US" altLang="en-US" sz="3600" dirty="0"/>
              <a:t>log (Buchanan) = </a:t>
            </a:r>
            <a:r>
              <a:rPr lang="el-GR" altLang="en-US" sz="3600" dirty="0"/>
              <a:t>β</a:t>
            </a:r>
            <a:r>
              <a:rPr lang="en-US" altLang="en-US" sz="3600" baseline="-25000" dirty="0"/>
              <a:t>0</a:t>
            </a:r>
            <a:r>
              <a:rPr lang="en-US" altLang="en-US" sz="3600" dirty="0"/>
              <a:t>+</a:t>
            </a:r>
            <a:r>
              <a:rPr lang="el-GR" altLang="en-US" sz="3600" dirty="0"/>
              <a:t> β</a:t>
            </a:r>
            <a:r>
              <a:rPr lang="en-US" altLang="en-US" sz="3600" baseline="-25000" dirty="0"/>
              <a:t>1</a:t>
            </a:r>
            <a:r>
              <a:rPr lang="en-US" altLang="en-US" sz="3600" dirty="0"/>
              <a:t>Bush</a:t>
            </a:r>
            <a:endParaRPr lang="en-US" altLang="en-US" sz="3600" baseline="-25000" dirty="0"/>
          </a:p>
        </p:txBody>
      </p:sp>
      <p:pic>
        <p:nvPicPr>
          <p:cNvPr id="471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87475"/>
            <a:ext cx="3505200" cy="2655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71600"/>
            <a:ext cx="3611563" cy="268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1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267200"/>
            <a:ext cx="35909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553200" y="4648200"/>
            <a:ext cx="2133600" cy="923330"/>
          </a:xfrm>
          <a:prstGeom prst="rect">
            <a:avLst/>
          </a:prstGeom>
          <a:noFill/>
        </p:spPr>
        <p:txBody>
          <a:bodyPr wrap="square" rtlCol="0">
            <a:spAutoFit/>
          </a:bodyPr>
          <a:lstStyle/>
          <a:p>
            <a:r>
              <a:rPr lang="en-US" dirty="0"/>
              <a:t>Log-linear transform didn’t fix the data!</a:t>
            </a:r>
          </a:p>
        </p:txBody>
      </p:sp>
    </p:spTree>
    <p:extLst>
      <p:ext uri="{BB962C8B-B14F-4D97-AF65-F5344CB8AC3E}">
        <p14:creationId xmlns:p14="http://schemas.microsoft.com/office/powerpoint/2010/main" val="1701807244"/>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228600"/>
            <a:ext cx="8229600" cy="762000"/>
          </a:xfrm>
        </p:spPr>
        <p:txBody>
          <a:bodyPr>
            <a:normAutofit fontScale="90000"/>
          </a:bodyPr>
          <a:lstStyle/>
          <a:p>
            <a:r>
              <a:rPr lang="en-US" altLang="en-US" dirty="0"/>
              <a:t>Try a Transformation: </a:t>
            </a:r>
            <a:br>
              <a:rPr lang="en-US" altLang="en-US" dirty="0"/>
            </a:br>
            <a:r>
              <a:rPr lang="en-US" altLang="en-US" sz="3600" dirty="0"/>
              <a:t>Buchanan = </a:t>
            </a:r>
            <a:r>
              <a:rPr lang="el-GR" altLang="en-US" sz="3600" dirty="0"/>
              <a:t>β</a:t>
            </a:r>
            <a:r>
              <a:rPr lang="en-US" altLang="en-US" sz="3600" baseline="-25000" dirty="0"/>
              <a:t>0</a:t>
            </a:r>
            <a:r>
              <a:rPr lang="en-US" altLang="en-US" sz="3600" dirty="0"/>
              <a:t>+</a:t>
            </a:r>
            <a:r>
              <a:rPr lang="el-GR" altLang="en-US" sz="3600" dirty="0"/>
              <a:t> β</a:t>
            </a:r>
            <a:r>
              <a:rPr lang="en-US" altLang="en-US" sz="3600" baseline="-25000" dirty="0"/>
              <a:t>1</a:t>
            </a:r>
            <a:r>
              <a:rPr lang="en-US" altLang="en-US" sz="3600" dirty="0"/>
              <a:t>log(Bush)</a:t>
            </a:r>
          </a:p>
        </p:txBody>
      </p:sp>
      <p:pic>
        <p:nvPicPr>
          <p:cNvPr id="266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52550"/>
            <a:ext cx="3595688"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352550"/>
            <a:ext cx="3656013" cy="276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267200"/>
            <a:ext cx="3600450"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53200" y="4648200"/>
            <a:ext cx="2133600" cy="923330"/>
          </a:xfrm>
          <a:prstGeom prst="rect">
            <a:avLst/>
          </a:prstGeom>
          <a:noFill/>
        </p:spPr>
        <p:txBody>
          <a:bodyPr wrap="square" rtlCol="0">
            <a:spAutoFit/>
          </a:bodyPr>
          <a:lstStyle/>
          <a:p>
            <a:r>
              <a:rPr lang="en-US" dirty="0"/>
              <a:t>Linear-log transform didn’t fix the data!</a:t>
            </a:r>
          </a:p>
        </p:txBody>
      </p:sp>
    </p:spTree>
    <p:extLst>
      <p:ext uri="{BB962C8B-B14F-4D97-AF65-F5344CB8AC3E}">
        <p14:creationId xmlns:p14="http://schemas.microsoft.com/office/powerpoint/2010/main" val="171758014"/>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228600"/>
            <a:ext cx="8229600" cy="762000"/>
          </a:xfrm>
        </p:spPr>
        <p:txBody>
          <a:bodyPr>
            <a:normAutofit fontScale="90000"/>
          </a:bodyPr>
          <a:lstStyle/>
          <a:p>
            <a:r>
              <a:rPr lang="en-US" altLang="en-US" sz="4000" dirty="0"/>
              <a:t>log Y and log X … </a:t>
            </a:r>
            <a:br>
              <a:rPr lang="en-US" altLang="en-US" sz="2000" dirty="0"/>
            </a:br>
            <a:r>
              <a:rPr lang="en-US" altLang="en-US" sz="2000" dirty="0"/>
              <a:t>log (Buchanan) = </a:t>
            </a:r>
            <a:r>
              <a:rPr lang="el-GR" altLang="en-US" sz="2000" dirty="0"/>
              <a:t>β</a:t>
            </a:r>
            <a:r>
              <a:rPr lang="en-US" altLang="en-US" sz="2000" baseline="-25000" dirty="0"/>
              <a:t>0</a:t>
            </a:r>
            <a:r>
              <a:rPr lang="en-US" altLang="en-US" sz="2000" dirty="0"/>
              <a:t>+</a:t>
            </a:r>
            <a:r>
              <a:rPr lang="el-GR" altLang="en-US" sz="2000" dirty="0"/>
              <a:t> β</a:t>
            </a:r>
            <a:r>
              <a:rPr lang="en-US" altLang="en-US" sz="2000" baseline="-25000" dirty="0"/>
              <a:t>1</a:t>
            </a:r>
            <a:r>
              <a:rPr lang="en-US" altLang="en-US" sz="2000" dirty="0"/>
              <a:t>log(Bush)</a:t>
            </a:r>
          </a:p>
        </p:txBody>
      </p:sp>
      <p:pic>
        <p:nvPicPr>
          <p:cNvPr id="27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52550"/>
            <a:ext cx="3654425" cy="276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52550"/>
            <a:ext cx="3673475" cy="276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1300" y="4267200"/>
            <a:ext cx="35814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553200" y="4572000"/>
            <a:ext cx="2286000" cy="1477328"/>
          </a:xfrm>
          <a:prstGeom prst="rect">
            <a:avLst/>
          </a:prstGeom>
          <a:noFill/>
        </p:spPr>
        <p:txBody>
          <a:bodyPr wrap="square" rtlCol="0">
            <a:spAutoFit/>
          </a:bodyPr>
          <a:lstStyle/>
          <a:p>
            <a:r>
              <a:rPr lang="en-US" dirty="0"/>
              <a:t>Residuals are a random cloud with equal variances! Log-log transform, it is!</a:t>
            </a:r>
          </a:p>
        </p:txBody>
      </p:sp>
    </p:spTree>
    <p:extLst>
      <p:ext uri="{BB962C8B-B14F-4D97-AF65-F5344CB8AC3E}">
        <p14:creationId xmlns:p14="http://schemas.microsoft.com/office/powerpoint/2010/main" val="263057934"/>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t>Interpretation</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599" y="1532987"/>
            <a:ext cx="2952750"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a:spLocks noChangeArrowheads="1"/>
          </p:cNvSpPr>
          <p:nvPr/>
        </p:nvSpPr>
        <p:spPr bwMode="auto">
          <a:xfrm>
            <a:off x="6632797" y="3527193"/>
            <a:ext cx="1685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b="1" dirty="0"/>
              <a:t>log(152,846) = 11.93</a:t>
            </a:r>
          </a:p>
        </p:txBody>
      </p:sp>
      <mc:AlternateContent xmlns:mc="http://schemas.openxmlformats.org/markup-compatibility/2006" xmlns:a14="http://schemas.microsoft.com/office/drawing/2010/main">
        <mc:Choice Requires="a14">
          <p:sp>
            <p:nvSpPr>
              <p:cNvPr id="2" name="TextBox 1"/>
              <p:cNvSpPr txBox="1"/>
              <p:nvPr/>
            </p:nvSpPr>
            <p:spPr>
              <a:xfrm>
                <a:off x="-76200" y="6126259"/>
                <a:ext cx="91440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95% </m:t>
                      </m:r>
                      <m:r>
                        <a:rPr lang="en-US" b="0" i="1" smtClean="0">
                          <a:latin typeface="Cambria Math"/>
                        </a:rPr>
                        <m:t>𝑃𝑟𝑒𝑑𝑖𝑐𝑡𝑖𝑜𝑛</m:t>
                      </m:r>
                      <m:r>
                        <a:rPr lang="en-US" b="0" i="1" smtClean="0">
                          <a:latin typeface="Cambria Math"/>
                        </a:rPr>
                        <m:t> </m:t>
                      </m:r>
                      <m:r>
                        <a:rPr lang="en-US" b="0" i="1" smtClean="0">
                          <a:latin typeface="Cambria Math"/>
                        </a:rPr>
                        <m:t>𝐼𝑛𝑡𝑒𝑟𝑣𝑎𝑙</m:t>
                      </m:r>
                      <m:r>
                        <a:rPr lang="en-US" b="0" i="1" smtClean="0">
                          <a:latin typeface="Cambria Math"/>
                        </a:rPr>
                        <m:t> </m:t>
                      </m:r>
                      <m:r>
                        <a:rPr lang="en-US" b="0" i="1" smtClean="0">
                          <a:latin typeface="Cambria Math"/>
                        </a:rPr>
                        <m:t>𝑓𝑜𝑟</m:t>
                      </m:r>
                      <m:r>
                        <a:rPr lang="en-US" b="0" i="1" smtClean="0">
                          <a:latin typeface="Cambria Math"/>
                        </a:rPr>
                        <m:t> </m:t>
                      </m:r>
                      <m:r>
                        <a:rPr lang="en-US" b="0" i="1" smtClean="0">
                          <a:latin typeface="Cambria Math"/>
                        </a:rPr>
                        <m:t>𝐵𝑢𝑐h𝑎𝑛𝑎𝑛</m:t>
                      </m:r>
                      <m:r>
                        <a:rPr lang="en-US" b="0" i="1" smtClean="0">
                          <a:latin typeface="Cambria Math"/>
                        </a:rPr>
                        <m:t> </m:t>
                      </m:r>
                      <m:r>
                        <a:rPr lang="en-US" b="0" i="1" smtClean="0">
                          <a:latin typeface="Cambria Math"/>
                        </a:rPr>
                        <m:t>𝑉𝑜𝑡𝑒𝑠</m:t>
                      </m:r>
                      <m:r>
                        <a:rPr lang="en-US" b="0" i="1" smtClean="0">
                          <a:latin typeface="Cambria Math"/>
                        </a:rPr>
                        <m:t> </m:t>
                      </m:r>
                      <m:r>
                        <a:rPr lang="en-US" b="0" i="1" smtClean="0">
                          <a:latin typeface="Cambria Math"/>
                        </a:rPr>
                        <m:t>𝑎𝑡</m:t>
                      </m:r>
                      <m:r>
                        <a:rPr lang="en-US" b="0" i="1" smtClean="0">
                          <a:latin typeface="Cambria Math"/>
                        </a:rPr>
                        <m:t> </m:t>
                      </m:r>
                      <m:r>
                        <a:rPr lang="en-US" b="0" i="1" smtClean="0">
                          <a:latin typeface="Cambria Math"/>
                        </a:rPr>
                        <m:t>𝐵𝑢𝑠h</m:t>
                      </m:r>
                      <m:r>
                        <a:rPr lang="en-US" b="0" i="1" smtClean="0">
                          <a:latin typeface="Cambria Math"/>
                        </a:rPr>
                        <m:t> </m:t>
                      </m:r>
                      <m:r>
                        <a:rPr lang="en-US" b="0" i="1" smtClean="0">
                          <a:latin typeface="Cambria Math"/>
                        </a:rPr>
                        <m:t>𝑉𝑜𝑡𝑒𝑠</m:t>
                      </m:r>
                      <m:r>
                        <a:rPr lang="en-US" b="0" i="1" smtClean="0">
                          <a:latin typeface="Cambria Math"/>
                        </a:rPr>
                        <m:t>=152,846 </m:t>
                      </m:r>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𝑖𝑠</m:t>
                      </m:r>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251</m:t>
                          </m:r>
                          <m:r>
                            <a:rPr lang="en-US" b="0" i="1" smtClean="0">
                              <a:latin typeface="Cambria Math" charset="0"/>
                            </a:rPr>
                            <m:t> </m:t>
                          </m:r>
                          <m:r>
                            <a:rPr lang="en-US" b="0" i="1" smtClean="0">
                              <a:latin typeface="Cambria Math" charset="0"/>
                            </a:rPr>
                            <m:t>𝑣𝑜𝑡𝑒𝑠</m:t>
                          </m:r>
                          <m:r>
                            <a:rPr lang="en-US" b="0" i="1" smtClean="0">
                              <a:latin typeface="Cambria Math"/>
                            </a:rPr>
                            <m:t>, 1399</m:t>
                          </m:r>
                          <m:r>
                            <a:rPr lang="en-US" b="0" i="1" smtClean="0">
                              <a:latin typeface="Cambria Math" charset="0"/>
                            </a:rPr>
                            <m:t> </m:t>
                          </m:r>
                          <m:r>
                            <a:rPr lang="en-US" b="0" i="1" smtClean="0">
                              <a:latin typeface="Cambria Math" charset="0"/>
                            </a:rPr>
                            <m:t>𝑣𝑜𝑡𝑒𝑠</m:t>
                          </m:r>
                        </m:e>
                      </m:d>
                      <m:r>
                        <a:rPr lang="en-US" b="0" i="1" smtClean="0">
                          <a:latin typeface="Cambria Math"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6200" y="6126259"/>
                <a:ext cx="9144000" cy="646331"/>
              </a:xfrm>
              <a:prstGeom prst="rect">
                <a:avLst/>
              </a:prstGeom>
              <a:blipFill rotWithShape="0">
                <a:blip r:embed="rId8"/>
                <a:stretch>
                  <a:fillRect/>
                </a:stretch>
              </a:blipFill>
            </p:spPr>
            <p:txBody>
              <a:bodyPr/>
              <a:lstStyle/>
              <a:p>
                <a:r>
                  <a:rPr lang="en-US">
                    <a:noFill/>
                  </a:rPr>
                  <a:t> </a:t>
                </a:r>
              </a:p>
            </p:txBody>
          </p:sp>
        </mc:Fallback>
      </mc:AlternateContent>
      <p:sp>
        <p:nvSpPr>
          <p:cNvPr id="3" name="TextBox 2"/>
          <p:cNvSpPr txBox="1"/>
          <p:nvPr/>
        </p:nvSpPr>
        <p:spPr>
          <a:xfrm>
            <a:off x="457200" y="525536"/>
            <a:ext cx="2077720" cy="923330"/>
          </a:xfrm>
          <a:prstGeom prst="rect">
            <a:avLst/>
          </a:prstGeom>
          <a:noFill/>
        </p:spPr>
        <p:txBody>
          <a:bodyPr wrap="square" rtlCol="0">
            <a:spAutoFit/>
          </a:bodyPr>
          <a:lstStyle/>
          <a:p>
            <a:r>
              <a:rPr lang="en-US"/>
              <a:t>Bush votes in Palm Beach County: 152,846</a:t>
            </a:r>
          </a:p>
        </p:txBody>
      </p:sp>
      <p:pic>
        <p:nvPicPr>
          <p:cNvPr id="7" name="Picture 6"/>
          <p:cNvPicPr>
            <a:picLocks noChangeAspect="1"/>
          </p:cNvPicPr>
          <p:nvPr/>
        </p:nvPicPr>
        <p:blipFill>
          <a:blip r:embed="rId9"/>
          <a:stretch>
            <a:fillRect/>
          </a:stretch>
        </p:blipFill>
        <p:spPr>
          <a:xfrm>
            <a:off x="5025695" y="4519370"/>
            <a:ext cx="2899105" cy="1128580"/>
          </a:xfrm>
          <a:prstGeom prst="rect">
            <a:avLst/>
          </a:prstGeom>
        </p:spPr>
      </p:pic>
      <p:pic>
        <p:nvPicPr>
          <p:cNvPr id="11" name="Picture 10"/>
          <p:cNvPicPr>
            <a:picLocks noChangeAspect="1"/>
          </p:cNvPicPr>
          <p:nvPr/>
        </p:nvPicPr>
        <p:blipFill>
          <a:blip r:embed="rId10"/>
          <a:stretch>
            <a:fillRect/>
          </a:stretch>
        </p:blipFill>
        <p:spPr>
          <a:xfrm>
            <a:off x="5010262" y="5612093"/>
            <a:ext cx="2899105" cy="411687"/>
          </a:xfrm>
          <a:prstGeom prst="rect">
            <a:avLst/>
          </a:prstGeom>
        </p:spPr>
      </p:pic>
      <p:pic>
        <p:nvPicPr>
          <p:cNvPr id="12" name="Picture 11"/>
          <p:cNvPicPr>
            <a:picLocks noChangeAspect="1"/>
          </p:cNvPicPr>
          <p:nvPr/>
        </p:nvPicPr>
        <p:blipFill>
          <a:blip r:embed="rId11"/>
          <a:stretch>
            <a:fillRect/>
          </a:stretch>
        </p:blipFill>
        <p:spPr>
          <a:xfrm>
            <a:off x="5182228" y="3892740"/>
            <a:ext cx="2586037" cy="440417"/>
          </a:xfrm>
          <a:prstGeom prst="rect">
            <a:avLst/>
          </a:prstGeom>
        </p:spPr>
      </p:pic>
      <p:sp>
        <p:nvSpPr>
          <p:cNvPr id="13" name="TextBox 12"/>
          <p:cNvSpPr txBox="1"/>
          <p:nvPr/>
        </p:nvSpPr>
        <p:spPr>
          <a:xfrm>
            <a:off x="8088785" y="4331599"/>
            <a:ext cx="914400" cy="2031325"/>
          </a:xfrm>
          <a:prstGeom prst="rect">
            <a:avLst/>
          </a:prstGeom>
          <a:noFill/>
        </p:spPr>
        <p:txBody>
          <a:bodyPr wrap="square" rtlCol="0">
            <a:spAutoFit/>
          </a:bodyPr>
          <a:lstStyle/>
          <a:p>
            <a:r>
              <a:rPr lang="en-US" dirty="0"/>
              <a:t>e</a:t>
            </a:r>
            <a:r>
              <a:rPr lang="en-US" baseline="30000" dirty="0"/>
              <a:t>5.5247</a:t>
            </a:r>
          </a:p>
          <a:p>
            <a:r>
              <a:rPr lang="en-US" dirty="0"/>
              <a:t>= 251</a:t>
            </a:r>
          </a:p>
          <a:p>
            <a:endParaRPr lang="en-US" dirty="0"/>
          </a:p>
          <a:p>
            <a:r>
              <a:rPr lang="en-US" dirty="0"/>
              <a:t>e</a:t>
            </a:r>
            <a:r>
              <a:rPr lang="en-US" baseline="30000" dirty="0"/>
              <a:t>7.2436</a:t>
            </a:r>
          </a:p>
          <a:p>
            <a:r>
              <a:rPr lang="en-US" dirty="0"/>
              <a:t>= 1399</a:t>
            </a:r>
          </a:p>
          <a:p>
            <a:endParaRPr lang="en-US" dirty="0"/>
          </a:p>
          <a:p>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2353036" y="2972305"/>
                <a:ext cx="4279761"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𝐵𝑢𝑐h𝑎𝑛</m:t>
                                  </m:r>
                                  <m:r>
                                    <a:rPr lang="en-US" b="0" i="1" smtClean="0">
                                      <a:latin typeface="Cambria Math" panose="02040503050406030204" pitchFamily="18" charset="0"/>
                                    </a:rPr>
                                    <m:t>𝑎</m:t>
                                  </m:r>
                                  <m:r>
                                    <a:rPr lang="en-US" i="1">
                                      <a:latin typeface="Cambria Math" panose="02040503050406030204" pitchFamily="18" charset="0"/>
                                    </a:rPr>
                                    <m:t>𝑛</m:t>
                                  </m:r>
                                </m:e>
                              </m:acc>
                            </m:e>
                          </m:d>
                        </m:e>
                      </m:func>
                      <m:r>
                        <a:rPr lang="en-US" i="1">
                          <a:latin typeface="Cambria Math" panose="02040503050406030204" pitchFamily="18" charset="0"/>
                        </a:rPr>
                        <m:t>=−2.34+.731</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𝐵𝑢𝑠h</m:t>
                              </m:r>
                            </m:e>
                          </m:d>
                        </m:e>
                      </m:func>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353036" y="2972305"/>
                <a:ext cx="4279761" cy="314060"/>
              </a:xfrm>
              <a:prstGeom prst="rect">
                <a:avLst/>
              </a:prstGeom>
              <a:blipFill rotWithShape="0">
                <a:blip r:embed="rId12"/>
                <a:stretch>
                  <a:fillRect l="-1425" t="-15686"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353036" y="3491257"/>
                <a:ext cx="3979231"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𝐵𝑢𝑐h𝑎𝑛</m:t>
                                  </m:r>
                                  <m:r>
                                    <a:rPr lang="en-US" b="0" i="1" smtClean="0">
                                      <a:latin typeface="Cambria Math" panose="02040503050406030204" pitchFamily="18" charset="0"/>
                                    </a:rPr>
                                    <m:t>𝑎</m:t>
                                  </m:r>
                                  <m:r>
                                    <a:rPr lang="en-US" i="1">
                                      <a:latin typeface="Cambria Math" panose="02040503050406030204" pitchFamily="18" charset="0"/>
                                    </a:rPr>
                                    <m:t>𝑛</m:t>
                                  </m:r>
                                </m:e>
                              </m:acc>
                            </m:e>
                          </m:d>
                        </m:e>
                      </m:func>
                      <m:r>
                        <a:rPr lang="en-US" i="1">
                          <a:latin typeface="Cambria Math" panose="02040503050406030204" pitchFamily="18" charset="0"/>
                        </a:rPr>
                        <m:t>=−2.34+.731</m:t>
                      </m:r>
                      <m:d>
                        <m:dPr>
                          <m:ctrlPr>
                            <a:rPr lang="en-US" i="1">
                              <a:latin typeface="Cambria Math" panose="02040503050406030204" pitchFamily="18" charset="0"/>
                            </a:rPr>
                          </m:ctrlPr>
                        </m:dPr>
                        <m:e>
                          <m:r>
                            <a:rPr lang="en-US" i="1">
                              <a:latin typeface="Cambria Math" panose="02040503050406030204" pitchFamily="18" charset="0"/>
                            </a:rPr>
                            <m:t>11.93</m:t>
                          </m:r>
                        </m:e>
                      </m:d>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353036" y="3491257"/>
                <a:ext cx="3979231" cy="314060"/>
              </a:xfrm>
              <a:prstGeom prst="rect">
                <a:avLst/>
              </a:prstGeom>
              <a:blipFill rotWithShape="0">
                <a:blip r:embed="rId13"/>
                <a:stretch>
                  <a:fillRect l="-1531" t="-15686"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353036" y="4010209"/>
                <a:ext cx="2349746"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d>
                            <m:dPr>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𝐵𝑢𝑐h𝑎𝑛</m:t>
                                  </m:r>
                                  <m:r>
                                    <a:rPr lang="en-US" b="0" i="1" smtClean="0">
                                      <a:latin typeface="Cambria Math" panose="02040503050406030204" pitchFamily="18" charset="0"/>
                                    </a:rPr>
                                    <m:t>𝑎</m:t>
                                  </m:r>
                                  <m:r>
                                    <a:rPr lang="en-US" i="1">
                                      <a:latin typeface="Cambria Math" panose="02040503050406030204" pitchFamily="18" charset="0"/>
                                    </a:rPr>
                                    <m:t>𝑛</m:t>
                                  </m:r>
                                </m:e>
                              </m:acc>
                            </m:e>
                          </m:d>
                        </m:e>
                      </m:func>
                      <m:r>
                        <a:rPr lang="en-US" i="1">
                          <a:latin typeface="Cambria Math" panose="02040503050406030204" pitchFamily="18" charset="0"/>
                        </a:rPr>
                        <m:t>=6.38</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2353036" y="4010209"/>
                <a:ext cx="2349746" cy="314060"/>
              </a:xfrm>
              <a:prstGeom prst="rect">
                <a:avLst/>
              </a:prstGeom>
              <a:blipFill rotWithShape="0">
                <a:blip r:embed="rId14"/>
                <a:stretch>
                  <a:fillRect l="-2857" t="-15686" r="-6234" b="-27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353036" y="4529161"/>
                <a:ext cx="187577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𝐵𝑢𝑐h𝑎𝑛</m:t>
                          </m:r>
                          <m:r>
                            <a:rPr lang="en-US" b="0" i="1" smtClean="0">
                              <a:latin typeface="Cambria Math" panose="02040503050406030204" pitchFamily="18" charset="0"/>
                            </a:rPr>
                            <m:t>𝑎</m:t>
                          </m:r>
                          <m:r>
                            <a:rPr lang="en-US" i="1">
                              <a:latin typeface="Cambria Math" panose="02040503050406030204" pitchFamily="18" charset="0"/>
                            </a:rPr>
                            <m:t>𝑛</m:t>
                          </m:r>
                        </m:e>
                      </m:acc>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6.38</m:t>
                          </m:r>
                        </m:sup>
                      </m:sSup>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353036" y="4529161"/>
                <a:ext cx="1875770" cy="291811"/>
              </a:xfrm>
              <a:prstGeom prst="rect">
                <a:avLst/>
              </a:prstGeom>
              <a:blipFill rotWithShape="0">
                <a:blip r:embed="rId15"/>
                <a:stretch>
                  <a:fillRect l="-2273" t="-16667" r="-11688"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28042" y="5025864"/>
                <a:ext cx="2285369" cy="384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𝐵𝑢𝑐h𝑎𝑛</m:t>
                          </m:r>
                          <m:r>
                            <a:rPr lang="en-US" b="0" i="1" smtClean="0">
                              <a:latin typeface="Cambria Math" panose="02040503050406030204" pitchFamily="18" charset="0"/>
                            </a:rPr>
                            <m:t>𝑎</m:t>
                          </m:r>
                          <m:r>
                            <a:rPr lang="en-US" i="1">
                              <a:latin typeface="Cambria Math" panose="02040503050406030204" pitchFamily="18" charset="0"/>
                            </a:rPr>
                            <m:t>𝑛</m:t>
                          </m:r>
                        </m:e>
                      </m:acc>
                      <m:r>
                        <a:rPr lang="en-US" i="1">
                          <a:latin typeface="Cambria Math" panose="02040503050406030204" pitchFamily="18" charset="0"/>
                        </a:rPr>
                        <m:t>=</m:t>
                      </m:r>
                      <m:r>
                        <a:rPr lang="en-US" b="0" i="1" smtClean="0">
                          <a:latin typeface="Cambria Math" panose="02040503050406030204" pitchFamily="18" charset="0"/>
                        </a:rPr>
                        <m:t>589.93</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228042" y="5025864"/>
                <a:ext cx="2285369" cy="384144"/>
              </a:xfrm>
              <a:prstGeom prst="rect">
                <a:avLst/>
              </a:prstGeom>
              <a:blipFill rotWithShape="0">
                <a:blip r:embed="rId16"/>
                <a:stretch>
                  <a:fillRect/>
                </a:stretch>
              </a:blipFill>
            </p:spPr>
            <p:txBody>
              <a:bodyPr/>
              <a:lstStyle/>
              <a:p>
                <a:r>
                  <a:rPr lang="en-US">
                    <a:noFill/>
                  </a:rPr>
                  <a:t> </a:t>
                </a:r>
              </a:p>
            </p:txBody>
          </p:sp>
        </mc:Fallback>
      </mc:AlternateContent>
      <p:sp>
        <p:nvSpPr>
          <p:cNvPr id="16" name="Rectangle 15"/>
          <p:cNvSpPr/>
          <p:nvPr/>
        </p:nvSpPr>
        <p:spPr>
          <a:xfrm>
            <a:off x="6707299" y="5803937"/>
            <a:ext cx="728693" cy="1672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261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6" grpId="0" animBg="1"/>
    </p:bld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a:t>Result!</a:t>
            </a:r>
          </a:p>
        </p:txBody>
      </p:sp>
      <p:sp>
        <p:nvSpPr>
          <p:cNvPr id="5" name="TextBox 4"/>
          <p:cNvSpPr txBox="1">
            <a:spLocks noChangeArrowheads="1"/>
          </p:cNvSpPr>
          <p:nvPr/>
        </p:nvSpPr>
        <p:spPr bwMode="auto">
          <a:xfrm>
            <a:off x="419669" y="2590800"/>
            <a:ext cx="833845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a:r>
              <a:rPr lang="en-US" altLang="en-US" sz="2800" dirty="0"/>
              <a:t>The actual vote count for Buchanan was 3407 and the largest predicted (95% confidence) value was 1399. Therefore, we can predict that 3407 – 1399 = 2008 votes were not meant for Buchanan. If at least 400 of these were meant to be cast for Gore, the world could be a very, very different place!  </a:t>
            </a:r>
          </a:p>
        </p:txBody>
      </p:sp>
      <mc:AlternateContent xmlns:mc="http://schemas.openxmlformats.org/markup-compatibility/2006" xmlns:a14="http://schemas.microsoft.com/office/drawing/2010/main">
        <mc:Choice Requires="a14">
          <p:sp>
            <p:nvSpPr>
              <p:cNvPr id="6" name="TextBox 5"/>
              <p:cNvSpPr txBox="1"/>
              <p:nvPr/>
            </p:nvSpPr>
            <p:spPr>
              <a:xfrm>
                <a:off x="16897" y="1524000"/>
                <a:ext cx="91440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95% </m:t>
                      </m:r>
                      <m:r>
                        <a:rPr lang="en-US" b="0" i="1" smtClean="0">
                          <a:latin typeface="Cambria Math"/>
                        </a:rPr>
                        <m:t>𝑃𝑟𝑒𝑑𝑖𝑐𝑡𝑖𝑜𝑛</m:t>
                      </m:r>
                      <m:r>
                        <a:rPr lang="en-US" b="0" i="1" smtClean="0">
                          <a:latin typeface="Cambria Math"/>
                        </a:rPr>
                        <m:t> </m:t>
                      </m:r>
                      <m:r>
                        <a:rPr lang="en-US" b="0" i="1" smtClean="0">
                          <a:latin typeface="Cambria Math"/>
                        </a:rPr>
                        <m:t>𝐼𝑛𝑡𝑒𝑟𝑣𝑎𝑙</m:t>
                      </m:r>
                      <m:r>
                        <a:rPr lang="en-US" b="0" i="1" smtClean="0">
                          <a:latin typeface="Cambria Math"/>
                        </a:rPr>
                        <m:t> </m:t>
                      </m:r>
                      <m:r>
                        <a:rPr lang="en-US" b="0" i="1" smtClean="0">
                          <a:latin typeface="Cambria Math"/>
                        </a:rPr>
                        <m:t>𝑓𝑜𝑟</m:t>
                      </m:r>
                      <m:r>
                        <a:rPr lang="en-US" b="0" i="1" smtClean="0">
                          <a:latin typeface="Cambria Math"/>
                        </a:rPr>
                        <m:t> </m:t>
                      </m:r>
                      <m:r>
                        <a:rPr lang="en-US" b="0" i="1" smtClean="0">
                          <a:latin typeface="Cambria Math"/>
                        </a:rPr>
                        <m:t>𝐵𝑢𝑐h𝑎𝑛𝑎𝑛</m:t>
                      </m:r>
                      <m:r>
                        <a:rPr lang="en-US" b="0" i="1" smtClean="0">
                          <a:latin typeface="Cambria Math"/>
                        </a:rPr>
                        <m:t> </m:t>
                      </m:r>
                      <m:r>
                        <a:rPr lang="en-US" b="0" i="1" smtClean="0">
                          <a:latin typeface="Cambria Math"/>
                        </a:rPr>
                        <m:t>𝑉𝑜𝑡𝑒𝑠</m:t>
                      </m:r>
                      <m:r>
                        <a:rPr lang="en-US" b="0" i="1" smtClean="0">
                          <a:latin typeface="Cambria Math"/>
                        </a:rPr>
                        <m:t> </m:t>
                      </m:r>
                      <m:r>
                        <a:rPr lang="en-US" b="0" i="1" smtClean="0">
                          <a:latin typeface="Cambria Math"/>
                        </a:rPr>
                        <m:t>𝑎𝑡</m:t>
                      </m:r>
                      <m:r>
                        <a:rPr lang="en-US" b="0" i="1" smtClean="0">
                          <a:latin typeface="Cambria Math"/>
                        </a:rPr>
                        <m:t> </m:t>
                      </m:r>
                      <m:r>
                        <a:rPr lang="en-US" b="0" i="1" smtClean="0">
                          <a:latin typeface="Cambria Math"/>
                        </a:rPr>
                        <m:t>𝐵𝑢𝑠h</m:t>
                      </m:r>
                      <m:r>
                        <a:rPr lang="en-US" b="0" i="1" smtClean="0">
                          <a:latin typeface="Cambria Math"/>
                        </a:rPr>
                        <m:t> </m:t>
                      </m:r>
                      <m:r>
                        <a:rPr lang="en-US" b="0" i="1" smtClean="0">
                          <a:latin typeface="Cambria Math"/>
                        </a:rPr>
                        <m:t>𝑉𝑜𝑡𝑒𝑠</m:t>
                      </m:r>
                      <m:r>
                        <a:rPr lang="en-US" b="0" i="1" smtClean="0">
                          <a:latin typeface="Cambria Math"/>
                        </a:rPr>
                        <m:t>=152,846 </m:t>
                      </m:r>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𝑖𝑠</m:t>
                      </m:r>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251</m:t>
                          </m:r>
                          <m:r>
                            <a:rPr lang="en-US" b="0" i="1" smtClean="0">
                              <a:latin typeface="Cambria Math" charset="0"/>
                            </a:rPr>
                            <m:t> </m:t>
                          </m:r>
                          <m:r>
                            <a:rPr lang="en-US" b="0" i="1" smtClean="0">
                              <a:latin typeface="Cambria Math" charset="0"/>
                            </a:rPr>
                            <m:t>𝑣𝑜𝑡𝑒𝑠</m:t>
                          </m:r>
                          <m:r>
                            <a:rPr lang="en-US" b="0" i="1" smtClean="0">
                              <a:latin typeface="Cambria Math"/>
                            </a:rPr>
                            <m:t>, 1399</m:t>
                          </m:r>
                          <m:r>
                            <a:rPr lang="en-US" b="0" i="1" smtClean="0">
                              <a:latin typeface="Cambria Math" charset="0"/>
                            </a:rPr>
                            <m:t> </m:t>
                          </m:r>
                          <m:r>
                            <a:rPr lang="en-US" b="0" i="1" smtClean="0">
                              <a:latin typeface="Cambria Math" charset="0"/>
                            </a:rPr>
                            <m:t>𝑣𝑜𝑡𝑒𝑠</m:t>
                          </m:r>
                        </m:e>
                      </m:d>
                      <m:r>
                        <a:rPr lang="en-US" b="0" i="1" smtClean="0">
                          <a:latin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6897" y="1524000"/>
                <a:ext cx="9144000" cy="64633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900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97683"/>
            <a:ext cx="8229600" cy="1143000"/>
          </a:xfrm>
        </p:spPr>
        <p:txBody>
          <a:bodyPr/>
          <a:lstStyle/>
          <a:p>
            <a:r>
              <a:rPr lang="en-US" altLang="en-US" dirty="0"/>
              <a:t>Interpretation Log-Log Model</a:t>
            </a:r>
          </a:p>
        </p:txBody>
      </p:sp>
      <mc:AlternateContent xmlns:mc="http://schemas.openxmlformats.org/markup-compatibility/2006" xmlns:a14="http://schemas.microsoft.com/office/drawing/2010/main">
        <mc:Choice Requires="a14">
          <p:sp>
            <p:nvSpPr>
              <p:cNvPr id="11" name="TextBox 10"/>
              <p:cNvSpPr txBox="1"/>
              <p:nvPr/>
            </p:nvSpPr>
            <p:spPr>
              <a:xfrm>
                <a:off x="1465700" y="762000"/>
                <a:ext cx="624279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a:ea typeface="Cambria Math"/>
                        </a:rPr>
                        <m:t>𝜇</m:t>
                      </m:r>
                      <m:r>
                        <m:rPr>
                          <m:nor/>
                        </m:rPr>
                        <a:rPr lang="en-US" sz="3200" dirty="0" smtClean="0"/>
                        <m:t>{</m:t>
                      </m:r>
                      <m:r>
                        <m:rPr>
                          <m:nor/>
                        </m:rPr>
                        <a:rPr lang="en-US" sz="3200" dirty="0" smtClean="0"/>
                        <m:t>log</m:t>
                      </m:r>
                      <m:r>
                        <m:rPr>
                          <m:nor/>
                        </m:rPr>
                        <a:rPr lang="en-US" sz="3200" dirty="0" smtClean="0"/>
                        <m:t>(</m:t>
                      </m:r>
                      <m:r>
                        <m:rPr>
                          <m:nor/>
                        </m:rPr>
                        <a:rPr lang="en-US" sz="3200" dirty="0" smtClean="0"/>
                        <m:t>Y</m:t>
                      </m:r>
                      <m:r>
                        <m:rPr>
                          <m:nor/>
                        </m:rPr>
                        <a:rPr lang="en-US" sz="3200" dirty="0" smtClean="0"/>
                        <m:t>)|</m:t>
                      </m:r>
                      <m:r>
                        <m:rPr>
                          <m:nor/>
                        </m:rPr>
                        <a:rPr lang="en-US" sz="3200" dirty="0" smtClean="0"/>
                        <m:t>log</m:t>
                      </m:r>
                      <m:r>
                        <m:rPr>
                          <m:nor/>
                        </m:rPr>
                        <a:rPr lang="en-US" sz="3200" dirty="0" smtClean="0"/>
                        <m:t>(</m:t>
                      </m:r>
                      <m:r>
                        <m:rPr>
                          <m:nor/>
                        </m:rPr>
                        <a:rPr lang="en-US" sz="3200" dirty="0" smtClean="0"/>
                        <m:t>X</m:t>
                      </m:r>
                      <m:r>
                        <m:rPr>
                          <m:nor/>
                        </m:rPr>
                        <a:rPr lang="en-US" sz="3200" dirty="0" smtClean="0"/>
                        <m:t>)}=</m:t>
                      </m:r>
                      <m:sSub>
                        <m:sSubPr>
                          <m:ctrlPr>
                            <a:rPr lang="el-GR" sz="3200" b="0" i="1" dirty="0" smtClean="0">
                              <a:latin typeface="Cambria Math" panose="02040503050406030204" pitchFamily="18" charset="0"/>
                              <a:ea typeface="Cambria Math"/>
                            </a:rPr>
                          </m:ctrlPr>
                        </m:sSubPr>
                        <m:e>
                          <m:r>
                            <a:rPr lang="en-US" sz="3200" b="0" i="1" dirty="0" smtClean="0">
                              <a:latin typeface="Cambria Math"/>
                              <a:ea typeface="Cambria Math"/>
                            </a:rPr>
                            <m:t>𝛽</m:t>
                          </m:r>
                        </m:e>
                        <m:sub>
                          <m:r>
                            <a:rPr lang="en-US" sz="3200" b="0" i="1" dirty="0" smtClean="0">
                              <a:latin typeface="Cambria Math"/>
                              <a:ea typeface="Cambria Math"/>
                            </a:rPr>
                            <m:t>0</m:t>
                          </m:r>
                        </m:sub>
                      </m:sSub>
                      <m:r>
                        <a:rPr lang="en-US" sz="3200" b="0" i="1" dirty="0" smtClean="0">
                          <a:latin typeface="Cambria Math"/>
                          <a:ea typeface="Cambria Math"/>
                        </a:rPr>
                        <m:t>+</m:t>
                      </m:r>
                      <m:sSub>
                        <m:sSubPr>
                          <m:ctrlPr>
                            <a:rPr lang="en-US" sz="3200" b="0" i="1" dirty="0" smtClean="0">
                              <a:latin typeface="Cambria Math" panose="02040503050406030204" pitchFamily="18" charset="0"/>
                              <a:ea typeface="Cambria Math"/>
                            </a:rPr>
                          </m:ctrlPr>
                        </m:sSubPr>
                        <m:e>
                          <m:r>
                            <a:rPr lang="en-US" sz="3200" b="0" i="1" dirty="0" smtClean="0">
                              <a:latin typeface="Cambria Math"/>
                              <a:ea typeface="Cambria Math"/>
                            </a:rPr>
                            <m:t>𝛽</m:t>
                          </m:r>
                        </m:e>
                        <m:sub>
                          <m:r>
                            <a:rPr lang="en-US" sz="3200" b="0" i="1" dirty="0" smtClean="0">
                              <a:latin typeface="Cambria Math"/>
                              <a:ea typeface="Cambria Math"/>
                            </a:rPr>
                            <m:t>1</m:t>
                          </m:r>
                        </m:sub>
                      </m:sSub>
                      <m:r>
                        <a:rPr lang="en-US" sz="3200" b="0" i="1" dirty="0" smtClean="0">
                          <a:latin typeface="Cambria Math"/>
                          <a:ea typeface="Cambria Math"/>
                        </a:rPr>
                        <m:t>(</m:t>
                      </m:r>
                      <m:r>
                        <a:rPr lang="en-US" sz="3200" b="0" i="1" dirty="0" smtClean="0">
                          <a:latin typeface="Cambria Math"/>
                          <a:ea typeface="Cambria Math"/>
                        </a:rPr>
                        <m:t>𝐿𝑜𝑔</m:t>
                      </m:r>
                      <m:d>
                        <m:dPr>
                          <m:ctrlPr>
                            <a:rPr lang="en-US" sz="3200" b="0" i="1" dirty="0" smtClean="0">
                              <a:latin typeface="Cambria Math" panose="02040503050406030204" pitchFamily="18" charset="0"/>
                              <a:ea typeface="Cambria Math"/>
                            </a:rPr>
                          </m:ctrlPr>
                        </m:dPr>
                        <m:e>
                          <m:r>
                            <a:rPr lang="en-US" sz="3200" b="0" i="1" dirty="0" smtClean="0">
                              <a:latin typeface="Cambria Math"/>
                              <a:ea typeface="Cambria Math"/>
                            </a:rPr>
                            <m:t>𝑥</m:t>
                          </m:r>
                        </m:e>
                      </m:d>
                      <m:r>
                        <a:rPr lang="en-US" sz="3200" b="0" i="1" dirty="0" smtClean="0">
                          <a:latin typeface="Cambria Math"/>
                          <a:ea typeface="Cambria Math"/>
                        </a:rPr>
                        <m:t>)</m:t>
                      </m:r>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465700" y="762000"/>
                <a:ext cx="6242799" cy="584775"/>
              </a:xfrm>
              <a:prstGeom prst="rect">
                <a:avLst/>
              </a:prstGeom>
              <a:blipFill rotWithShape="0">
                <a:blip r:embed="rId2"/>
                <a:stretch>
                  <a:fillRect/>
                </a:stretch>
              </a:blipFill>
            </p:spPr>
            <p:txBody>
              <a:bodyPr/>
              <a:lstStyle/>
              <a:p>
                <a:r>
                  <a:rPr lang="en-US">
                    <a:noFill/>
                  </a:rPr>
                  <a:t> </a:t>
                </a:r>
              </a:p>
            </p:txBody>
          </p:sp>
        </mc:Fallback>
      </mc:AlternateContent>
      <p:sp>
        <p:nvSpPr>
          <p:cNvPr id="12" name="TextBox 11"/>
          <p:cNvSpPr txBox="1"/>
          <p:nvPr/>
        </p:nvSpPr>
        <p:spPr>
          <a:xfrm>
            <a:off x="4114800" y="2499479"/>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609600" y="5872179"/>
                <a:ext cx="8229600" cy="719428"/>
              </a:xfrm>
              <a:prstGeom prst="rect">
                <a:avLst/>
              </a:prstGeom>
              <a:noFill/>
            </p:spPr>
            <p:txBody>
              <a:bodyPr wrap="square" rtlCol="0">
                <a:spAutoFit/>
              </a:bodyPr>
              <a:lstStyle/>
              <a:p>
                <a:pPr algn="ctr"/>
                <a:r>
                  <a:rPr lang="en-US" sz="2000" b="1" dirty="0"/>
                  <a:t>Interpretation: A doubling of X is associated with a </a:t>
                </a:r>
                <a14:m>
                  <m:oMath xmlns:m="http://schemas.openxmlformats.org/officeDocument/2006/math">
                    <m:sSup>
                      <m:sSupPr>
                        <m:ctrlPr>
                          <a:rPr lang="en-US" sz="2000" b="1" i="1" dirty="0">
                            <a:latin typeface="Cambria Math" panose="02040503050406030204" pitchFamily="18" charset="0"/>
                            <a:ea typeface="Cambria Math"/>
                          </a:rPr>
                        </m:ctrlPr>
                      </m:sSupPr>
                      <m:e>
                        <m:r>
                          <a:rPr lang="en-US" sz="2000" b="1" i="1" dirty="0">
                            <a:latin typeface="Cambria Math" charset="0"/>
                            <a:ea typeface="Cambria Math"/>
                          </a:rPr>
                          <m:t>𝟐</m:t>
                        </m:r>
                      </m:e>
                      <m:sup>
                        <m:sSub>
                          <m:sSubPr>
                            <m:ctrlPr>
                              <a:rPr lang="en-US" sz="2000" b="1" i="1" dirty="0">
                                <a:latin typeface="Cambria Math" panose="02040503050406030204" pitchFamily="18" charset="0"/>
                                <a:ea typeface="Cambria Math"/>
                              </a:rPr>
                            </m:ctrlPr>
                          </m:sSubPr>
                          <m:e>
                            <m:r>
                              <a:rPr lang="en-US" sz="2000" b="1" i="1" dirty="0">
                                <a:latin typeface="Cambria Math"/>
                                <a:ea typeface="Cambria Math"/>
                              </a:rPr>
                              <m:t>𝜷</m:t>
                            </m:r>
                          </m:e>
                          <m:sub>
                            <m:r>
                              <a:rPr lang="en-US" sz="2000" b="1" i="1" dirty="0">
                                <a:latin typeface="Cambria Math"/>
                                <a:ea typeface="Cambria Math"/>
                              </a:rPr>
                              <m:t>𝟏</m:t>
                            </m:r>
                          </m:sub>
                        </m:sSub>
                      </m:sup>
                    </m:sSup>
                  </m:oMath>
                </a14:m>
                <a:r>
                  <a:rPr lang="en-US" sz="2000" b="1" dirty="0"/>
                  <a:t> multiplicative increase in the median of Y.   </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5872179"/>
                <a:ext cx="8229600" cy="719428"/>
              </a:xfrm>
              <a:prstGeom prst="rect">
                <a:avLst/>
              </a:prstGeom>
              <a:blipFill rotWithShape="0">
                <a:blip r:embed="rId4"/>
                <a:stretch>
                  <a:fillRect t="-2542" b="-14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475428-5F43-4F3E-A140-0FFD3CE4729C}"/>
                  </a:ext>
                </a:extLst>
              </p:cNvPr>
              <p:cNvSpPr txBox="1"/>
              <p:nvPr/>
            </p:nvSpPr>
            <p:spPr>
              <a:xfrm>
                <a:off x="1471691" y="1531206"/>
                <a:ext cx="5691109" cy="11746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ea typeface="Cambria Math"/>
                            </a:rPr>
                          </m:ctrlPr>
                        </m:fPr>
                        <m:num>
                          <m:r>
                            <a:rPr lang="en-US" sz="3200" i="1" smtClean="0">
                              <a:latin typeface="Cambria Math"/>
                              <a:ea typeface="Cambria Math"/>
                            </a:rPr>
                            <m:t>𝑀</m:t>
                          </m:r>
                          <m:r>
                            <a:rPr lang="en-US" sz="3200" b="0" i="1" smtClean="0">
                              <a:latin typeface="Cambria Math"/>
                              <a:ea typeface="Cambria Math"/>
                            </a:rPr>
                            <m:t>𝑒𝑑𝑖𝑎𝑛</m:t>
                          </m:r>
                          <m:d>
                            <m:dPr>
                              <m:ctrlPr>
                                <a:rPr lang="en-US" sz="3200" b="0" i="1" smtClean="0">
                                  <a:latin typeface="Cambria Math" panose="02040503050406030204" pitchFamily="18" charset="0"/>
                                  <a:ea typeface="Cambria Math"/>
                                </a:rPr>
                              </m:ctrlPr>
                            </m:dPr>
                            <m:e>
                              <m:r>
                                <a:rPr lang="en-US" sz="3200" b="0" i="1" smtClean="0">
                                  <a:latin typeface="Cambria Math"/>
                                  <a:ea typeface="Cambria Math"/>
                                </a:rPr>
                                <m:t>𝑌</m:t>
                              </m:r>
                            </m:e>
                            <m:e>
                              <m:r>
                                <a:rPr lang="en-US" sz="3200" b="0" i="1" smtClean="0">
                                  <a:latin typeface="Cambria Math" charset="0"/>
                                  <a:ea typeface="Cambria Math"/>
                                </a:rPr>
                                <m:t>2</m:t>
                              </m:r>
                              <m:r>
                                <a:rPr lang="en-US" sz="3200" b="0" i="1" smtClean="0">
                                  <a:latin typeface="Cambria Math"/>
                                  <a:ea typeface="Cambria Math"/>
                                </a:rPr>
                                <m:t>𝑋</m:t>
                              </m:r>
                            </m:e>
                          </m:d>
                        </m:num>
                        <m:den>
                          <m:r>
                            <a:rPr lang="en-US" sz="3200" i="1">
                              <a:latin typeface="Cambria Math"/>
                              <a:ea typeface="Cambria Math"/>
                            </a:rPr>
                            <m:t>𝑀𝑒𝑑𝑖𝑎𝑛</m:t>
                          </m:r>
                          <m:d>
                            <m:dPr>
                              <m:ctrlPr>
                                <a:rPr lang="en-US" sz="3200" i="1">
                                  <a:latin typeface="Cambria Math" panose="02040503050406030204" pitchFamily="18" charset="0"/>
                                  <a:ea typeface="Cambria Math"/>
                                </a:rPr>
                              </m:ctrlPr>
                            </m:dPr>
                            <m:e>
                              <m:r>
                                <a:rPr lang="en-US" sz="3200" i="1">
                                  <a:latin typeface="Cambria Math"/>
                                  <a:ea typeface="Cambria Math"/>
                                </a:rPr>
                                <m:t>𝑌</m:t>
                              </m:r>
                            </m:e>
                            <m:e>
                              <m:r>
                                <a:rPr lang="en-US" sz="3200" i="1">
                                  <a:latin typeface="Cambria Math"/>
                                  <a:ea typeface="Cambria Math"/>
                                </a:rPr>
                                <m:t>𝑋</m:t>
                              </m:r>
                            </m:e>
                          </m:d>
                        </m:den>
                      </m:f>
                      <m:r>
                        <a:rPr lang="en-US" sz="3200" b="0" i="1" smtClean="0">
                          <a:latin typeface="Cambria Math"/>
                          <a:ea typeface="Cambria Math"/>
                        </a:rPr>
                        <m:t>=</m:t>
                      </m:r>
                      <m:f>
                        <m:fPr>
                          <m:ctrlPr>
                            <a:rPr lang="en-US" sz="3200" b="0" i="1" dirty="0" smtClean="0">
                              <a:latin typeface="Cambria Math" panose="02040503050406030204" pitchFamily="18" charset="0"/>
                              <a:ea typeface="Cambria Math"/>
                            </a:rPr>
                          </m:ctrlPr>
                        </m:fPr>
                        <m:num>
                          <m:sSup>
                            <m:sSupPr>
                              <m:ctrlPr>
                                <a:rPr lang="en-US" sz="3200" b="0" i="1" dirty="0" smtClean="0">
                                  <a:latin typeface="Cambria Math" panose="02040503050406030204" pitchFamily="18" charset="0"/>
                                  <a:ea typeface="Cambria Math"/>
                                </a:rPr>
                              </m:ctrlPr>
                            </m:sSupPr>
                            <m:e>
                              <m:r>
                                <a:rPr lang="en-US" sz="3200" b="0" i="1" dirty="0" smtClean="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b="0" i="1" dirty="0" smtClean="0">
                                      <a:latin typeface="Cambria Math" charset="0"/>
                                      <a:ea typeface="Cambria Math"/>
                                    </a:rPr>
                                    <m:t>0</m:t>
                                  </m:r>
                                </m:sub>
                              </m:sSub>
                              <m:r>
                                <a:rPr lang="en-US" sz="3200" b="0" i="1" dirty="0" smtClean="0">
                                  <a:latin typeface="Cambria Math" charset="0"/>
                                  <a:ea typeface="Cambria Math"/>
                                </a:rPr>
                                <m:t>+</m:t>
                              </m:r>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r>
                                <m:rPr>
                                  <m:sty m:val="p"/>
                                </m:rPr>
                                <a:rPr lang="en-US" sz="3200" b="0" i="0" dirty="0" smtClean="0">
                                  <a:latin typeface="Cambria Math" charset="0"/>
                                  <a:ea typeface="Cambria Math"/>
                                </a:rPr>
                                <m:t>log</m:t>
                              </m:r>
                              <m:r>
                                <a:rPr lang="en-US" sz="3200" b="0" i="1" dirty="0" smtClean="0">
                                  <a:latin typeface="Cambria Math" charset="0"/>
                                  <a:ea typeface="Cambria Math"/>
                                </a:rPr>
                                <m:t>⁡(2</m:t>
                              </m:r>
                              <m:r>
                                <a:rPr lang="en-US" sz="3200" b="0" i="1" dirty="0" smtClean="0">
                                  <a:latin typeface="Cambria Math" charset="0"/>
                                  <a:ea typeface="Cambria Math"/>
                                </a:rPr>
                                <m:t>𝑋</m:t>
                              </m:r>
                              <m:r>
                                <a:rPr lang="en-US" sz="3200" b="0" i="1" dirty="0" smtClean="0">
                                  <a:latin typeface="Cambria Math" charset="0"/>
                                  <a:ea typeface="Cambria Math"/>
                                </a:rPr>
                                <m:t>)</m:t>
                              </m:r>
                            </m:sup>
                          </m:sSup>
                        </m:num>
                        <m:den>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charset="0"/>
                                      <a:ea typeface="Cambria Math"/>
                                    </a:rPr>
                                    <m:t>0</m:t>
                                  </m:r>
                                </m:sub>
                              </m:sSub>
                              <m:r>
                                <a:rPr lang="en-US" sz="3200" i="1" dirty="0">
                                  <a:latin typeface="Cambria Math" charset="0"/>
                                  <a:ea typeface="Cambria Math"/>
                                </a:rPr>
                                <m:t>+</m:t>
                              </m:r>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r>
                                <m:rPr>
                                  <m:sty m:val="p"/>
                                </m:rPr>
                                <a:rPr lang="en-US" sz="3200" b="0" i="0" dirty="0" smtClean="0">
                                  <a:latin typeface="Cambria Math" charset="0"/>
                                  <a:ea typeface="Cambria Math"/>
                                </a:rPr>
                                <m:t>log</m:t>
                              </m:r>
                              <m:r>
                                <a:rPr lang="en-US" sz="3200" b="0" i="1" dirty="0" smtClean="0">
                                  <a:latin typeface="Cambria Math" charset="0"/>
                                  <a:ea typeface="Cambria Math"/>
                                </a:rPr>
                                <m:t>⁡(</m:t>
                              </m:r>
                              <m:r>
                                <a:rPr lang="en-US" sz="3200" i="1" dirty="0">
                                  <a:latin typeface="Cambria Math" charset="0"/>
                                  <a:ea typeface="Cambria Math"/>
                                </a:rPr>
                                <m:t>𝑋</m:t>
                              </m:r>
                              <m:r>
                                <a:rPr lang="en-US" sz="3200" b="0" i="1" dirty="0" smtClean="0">
                                  <a:latin typeface="Cambria Math" charset="0"/>
                                  <a:ea typeface="Cambria Math"/>
                                </a:rPr>
                                <m:t>)</m:t>
                              </m:r>
                            </m:sup>
                          </m:sSup>
                        </m:den>
                      </m:f>
                    </m:oMath>
                  </m:oMathPara>
                </a14:m>
                <a:endParaRPr lang="en-US" sz="3200" b="0" dirty="0">
                  <a:ea typeface="Cambria Math"/>
                </a:endParaRPr>
              </a:p>
            </p:txBody>
          </p:sp>
        </mc:Choice>
        <mc:Fallback xmlns="">
          <p:sp>
            <p:nvSpPr>
              <p:cNvPr id="7" name="TextBox 6">
                <a:extLst>
                  <a:ext uri="{FF2B5EF4-FFF2-40B4-BE49-F238E27FC236}">
                    <a16:creationId xmlns:a16="http://schemas.microsoft.com/office/drawing/2014/main" id="{8E475428-5F43-4F3E-A140-0FFD3CE4729C}"/>
                  </a:ext>
                </a:extLst>
              </p:cNvPr>
              <p:cNvSpPr txBox="1">
                <a:spLocks noRot="1" noChangeAspect="1" noMove="1" noResize="1" noEditPoints="1" noAdjustHandles="1" noChangeArrowheads="1" noChangeShapeType="1" noTextEdit="1"/>
              </p:cNvSpPr>
              <p:nvPr/>
            </p:nvSpPr>
            <p:spPr>
              <a:xfrm>
                <a:off x="1471691" y="1531206"/>
                <a:ext cx="5691109" cy="117468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0D637E-59A0-4AC5-A40C-77882B4B3665}"/>
                  </a:ext>
                </a:extLst>
              </p:cNvPr>
              <p:cNvSpPr txBox="1"/>
              <p:nvPr/>
            </p:nvSpPr>
            <p:spPr>
              <a:xfrm>
                <a:off x="4241182" y="2650013"/>
                <a:ext cx="2388218" cy="1116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a:ea typeface="Cambria Math"/>
                        </a:rPr>
                        <m:t>=</m:t>
                      </m:r>
                      <m:f>
                        <m:fPr>
                          <m:ctrlPr>
                            <a:rPr lang="en-US" sz="3200" i="1" dirty="0">
                              <a:latin typeface="Cambria Math" panose="02040503050406030204" pitchFamily="18" charset="0"/>
                              <a:ea typeface="Cambria Math"/>
                            </a:rPr>
                          </m:ctrlPr>
                        </m:fPr>
                        <m:num>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r>
                                <m:rPr>
                                  <m:sty m:val="p"/>
                                </m:rPr>
                                <a:rPr lang="en-US" sz="3200" b="0" i="0" dirty="0" smtClean="0">
                                  <a:latin typeface="Cambria Math" charset="0"/>
                                  <a:ea typeface="Cambria Math"/>
                                </a:rPr>
                                <m:t>log</m:t>
                              </m:r>
                              <m:r>
                                <a:rPr lang="en-US" sz="3200" b="0" i="1" dirty="0" smtClean="0">
                                  <a:latin typeface="Cambria Math" charset="0"/>
                                  <a:ea typeface="Cambria Math"/>
                                </a:rPr>
                                <m:t>⁡(</m:t>
                              </m:r>
                              <m:r>
                                <a:rPr lang="en-US" sz="3200" i="1" dirty="0">
                                  <a:latin typeface="Cambria Math" charset="0"/>
                                  <a:ea typeface="Cambria Math"/>
                                </a:rPr>
                                <m:t>2</m:t>
                              </m:r>
                              <m:r>
                                <a:rPr lang="en-US" sz="3200" i="1" dirty="0">
                                  <a:latin typeface="Cambria Math" charset="0"/>
                                  <a:ea typeface="Cambria Math"/>
                                </a:rPr>
                                <m:t>𝑋</m:t>
                              </m:r>
                              <m:r>
                                <a:rPr lang="en-US" sz="3200" b="0" i="1" dirty="0" smtClean="0">
                                  <a:latin typeface="Cambria Math" charset="0"/>
                                  <a:ea typeface="Cambria Math"/>
                                </a:rPr>
                                <m:t>)</m:t>
                              </m:r>
                            </m:sup>
                          </m:sSup>
                        </m:num>
                        <m:den>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r>
                                <m:rPr>
                                  <m:sty m:val="p"/>
                                </m:rPr>
                                <a:rPr lang="en-US" sz="3200" b="0" i="0" dirty="0" smtClean="0">
                                  <a:latin typeface="Cambria Math" charset="0"/>
                                  <a:ea typeface="Cambria Math"/>
                                </a:rPr>
                                <m:t>log</m:t>
                              </m:r>
                              <m:r>
                                <a:rPr lang="en-US" sz="3200" b="0" i="1" dirty="0" smtClean="0">
                                  <a:latin typeface="Cambria Math" charset="0"/>
                                  <a:ea typeface="Cambria Math"/>
                                </a:rPr>
                                <m:t>⁡(</m:t>
                              </m:r>
                              <m:r>
                                <a:rPr lang="en-US" sz="3200" i="1" dirty="0">
                                  <a:latin typeface="Cambria Math" charset="0"/>
                                  <a:ea typeface="Cambria Math"/>
                                </a:rPr>
                                <m:t>𝑋</m:t>
                              </m:r>
                              <m:r>
                                <a:rPr lang="en-US" sz="3200" b="0" i="1" dirty="0" smtClean="0">
                                  <a:latin typeface="Cambria Math" charset="0"/>
                                  <a:ea typeface="Cambria Math"/>
                                </a:rPr>
                                <m:t>)</m:t>
                              </m:r>
                            </m:sup>
                          </m:sSup>
                        </m:den>
                      </m:f>
                    </m:oMath>
                  </m:oMathPara>
                </a14:m>
                <a:endParaRPr lang="en-US" sz="3200" dirty="0">
                  <a:ea typeface="Cambria Math"/>
                </a:endParaRPr>
              </a:p>
            </p:txBody>
          </p:sp>
        </mc:Choice>
        <mc:Fallback xmlns="">
          <p:sp>
            <p:nvSpPr>
              <p:cNvPr id="8" name="TextBox 7">
                <a:extLst>
                  <a:ext uri="{FF2B5EF4-FFF2-40B4-BE49-F238E27FC236}">
                    <a16:creationId xmlns:a16="http://schemas.microsoft.com/office/drawing/2014/main" id="{920D637E-59A0-4AC5-A40C-77882B4B3665}"/>
                  </a:ext>
                </a:extLst>
              </p:cNvPr>
              <p:cNvSpPr txBox="1">
                <a:spLocks noRot="1" noChangeAspect="1" noMove="1" noResize="1" noEditPoints="1" noAdjustHandles="1" noChangeArrowheads="1" noChangeShapeType="1" noTextEdit="1"/>
              </p:cNvSpPr>
              <p:nvPr/>
            </p:nvSpPr>
            <p:spPr>
              <a:xfrm>
                <a:off x="4241182" y="2650013"/>
                <a:ext cx="2388218" cy="11160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D80928-7564-48CC-B95B-F2BE285058E4}"/>
                  </a:ext>
                </a:extLst>
              </p:cNvPr>
              <p:cNvSpPr txBox="1"/>
              <p:nvPr/>
            </p:nvSpPr>
            <p:spPr>
              <a:xfrm>
                <a:off x="4226921" y="3752249"/>
                <a:ext cx="3699666"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a:ea typeface="Cambria Math"/>
                        </a:rPr>
                        <m:t>=</m:t>
                      </m:r>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r>
                            <a:rPr lang="en-US" sz="3200" b="0" i="1" dirty="0" smtClean="0">
                              <a:latin typeface="Cambria Math" charset="0"/>
                              <a:ea typeface="Cambria Math"/>
                            </a:rPr>
                            <m:t>(</m:t>
                          </m:r>
                          <m:func>
                            <m:funcPr>
                              <m:ctrlPr>
                                <a:rPr lang="en-US" sz="3200" b="0" i="1" dirty="0" smtClean="0">
                                  <a:latin typeface="Cambria Math" panose="02040503050406030204" pitchFamily="18" charset="0"/>
                                  <a:ea typeface="Cambria Math"/>
                                </a:rPr>
                              </m:ctrlPr>
                            </m:funcPr>
                            <m:fName>
                              <m:r>
                                <m:rPr>
                                  <m:sty m:val="p"/>
                                </m:rPr>
                                <a:rPr lang="en-US" sz="3200" b="0" i="0" dirty="0" smtClean="0">
                                  <a:latin typeface="Cambria Math" charset="0"/>
                                  <a:ea typeface="Cambria Math"/>
                                </a:rPr>
                                <m:t>log</m:t>
                              </m:r>
                            </m:fName>
                            <m:e>
                              <m:d>
                                <m:dPr>
                                  <m:ctrlPr>
                                    <a:rPr lang="en-US" sz="3200" b="0" i="1" dirty="0" smtClean="0">
                                      <a:latin typeface="Cambria Math" panose="02040503050406030204" pitchFamily="18" charset="0"/>
                                      <a:ea typeface="Cambria Math"/>
                                    </a:rPr>
                                  </m:ctrlPr>
                                </m:dPr>
                                <m:e>
                                  <m:r>
                                    <a:rPr lang="en-US" sz="3200" b="0" i="1" dirty="0" smtClean="0">
                                      <a:latin typeface="Cambria Math" charset="0"/>
                                      <a:ea typeface="Cambria Math"/>
                                    </a:rPr>
                                    <m:t>2</m:t>
                                  </m:r>
                                  <m:r>
                                    <a:rPr lang="en-US" sz="3200" b="0" i="1" dirty="0" smtClean="0">
                                      <a:latin typeface="Cambria Math" charset="0"/>
                                      <a:ea typeface="Cambria Math"/>
                                    </a:rPr>
                                    <m:t>𝑥</m:t>
                                  </m:r>
                                </m:e>
                              </m:d>
                            </m:e>
                          </m:func>
                          <m:r>
                            <a:rPr lang="en-US" sz="3200" b="0" i="1" dirty="0" smtClean="0">
                              <a:latin typeface="Cambria Math" charset="0"/>
                              <a:ea typeface="Cambria Math"/>
                            </a:rPr>
                            <m:t>−</m:t>
                          </m:r>
                          <m:func>
                            <m:funcPr>
                              <m:ctrlPr>
                                <a:rPr lang="en-US" sz="3200" b="0" i="1" dirty="0" smtClean="0">
                                  <a:latin typeface="Cambria Math" panose="02040503050406030204" pitchFamily="18" charset="0"/>
                                  <a:ea typeface="Cambria Math"/>
                                </a:rPr>
                              </m:ctrlPr>
                            </m:funcPr>
                            <m:fName>
                              <m:r>
                                <m:rPr>
                                  <m:sty m:val="p"/>
                                </m:rPr>
                                <a:rPr lang="en-US" sz="3200" b="0" i="0" dirty="0" smtClean="0">
                                  <a:latin typeface="Cambria Math" charset="0"/>
                                  <a:ea typeface="Cambria Math"/>
                                </a:rPr>
                                <m:t>log</m:t>
                              </m:r>
                            </m:fName>
                            <m:e>
                              <m:d>
                                <m:dPr>
                                  <m:ctrlPr>
                                    <a:rPr lang="en-US" sz="3200" b="0" i="1" dirty="0" smtClean="0">
                                      <a:latin typeface="Cambria Math" panose="02040503050406030204" pitchFamily="18" charset="0"/>
                                      <a:ea typeface="Cambria Math"/>
                                    </a:rPr>
                                  </m:ctrlPr>
                                </m:dPr>
                                <m:e>
                                  <m:r>
                                    <a:rPr lang="en-US" sz="3200" b="0" i="1" dirty="0" smtClean="0">
                                      <a:latin typeface="Cambria Math" charset="0"/>
                                      <a:ea typeface="Cambria Math"/>
                                    </a:rPr>
                                    <m:t>𝑥</m:t>
                                  </m:r>
                                </m:e>
                              </m:d>
                            </m:e>
                          </m:func>
                          <m:r>
                            <a:rPr lang="en-US" sz="3200" b="0" i="1" dirty="0" smtClean="0">
                              <a:latin typeface="Cambria Math" charset="0"/>
                              <a:ea typeface="Cambria Math"/>
                            </a:rPr>
                            <m:t>)</m:t>
                          </m:r>
                        </m:sup>
                      </m:sSup>
                    </m:oMath>
                  </m:oMathPara>
                </a14:m>
                <a:endParaRPr lang="en-US" sz="3200" dirty="0">
                  <a:ea typeface="Cambria Math"/>
                </a:endParaRPr>
              </a:p>
            </p:txBody>
          </p:sp>
        </mc:Choice>
        <mc:Fallback xmlns="">
          <p:sp>
            <p:nvSpPr>
              <p:cNvPr id="9" name="TextBox 8">
                <a:extLst>
                  <a:ext uri="{FF2B5EF4-FFF2-40B4-BE49-F238E27FC236}">
                    <a16:creationId xmlns:a16="http://schemas.microsoft.com/office/drawing/2014/main" id="{E3D80928-7564-48CC-B95B-F2BE285058E4}"/>
                  </a:ext>
                </a:extLst>
              </p:cNvPr>
              <p:cNvSpPr txBox="1">
                <a:spLocks noRot="1" noChangeAspect="1" noMove="1" noResize="1" noEditPoints="1" noAdjustHandles="1" noChangeArrowheads="1" noChangeShapeType="1" noTextEdit="1"/>
              </p:cNvSpPr>
              <p:nvPr/>
            </p:nvSpPr>
            <p:spPr>
              <a:xfrm>
                <a:off x="4226921" y="3752249"/>
                <a:ext cx="3699666" cy="6182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590A13-04E5-4F9D-83CE-860141853E82}"/>
                  </a:ext>
                </a:extLst>
              </p:cNvPr>
              <p:cNvSpPr txBox="1"/>
              <p:nvPr/>
            </p:nvSpPr>
            <p:spPr>
              <a:xfrm>
                <a:off x="4226921" y="4191000"/>
                <a:ext cx="2241832"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a:ea typeface="Cambria Math"/>
                        </a:rPr>
                        <m:t>=</m:t>
                      </m:r>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func>
                            <m:funcPr>
                              <m:ctrlPr>
                                <a:rPr lang="en-US" sz="3200" i="1" dirty="0">
                                  <a:latin typeface="Cambria Math" panose="02040503050406030204" pitchFamily="18" charset="0"/>
                                  <a:ea typeface="Cambria Math"/>
                                </a:rPr>
                              </m:ctrlPr>
                            </m:funcPr>
                            <m:fName>
                              <m:r>
                                <m:rPr>
                                  <m:sty m:val="p"/>
                                </m:rPr>
                                <a:rPr lang="en-US" sz="3200" dirty="0">
                                  <a:latin typeface="Cambria Math" charset="0"/>
                                  <a:ea typeface="Cambria Math"/>
                                </a:rPr>
                                <m:t>log</m:t>
                              </m:r>
                            </m:fName>
                            <m:e>
                              <m:d>
                                <m:dPr>
                                  <m:ctrlPr>
                                    <a:rPr lang="en-US" sz="3200" i="1" dirty="0">
                                      <a:latin typeface="Cambria Math" panose="02040503050406030204" pitchFamily="18" charset="0"/>
                                      <a:ea typeface="Cambria Math"/>
                                    </a:rPr>
                                  </m:ctrlPr>
                                </m:dPr>
                                <m:e>
                                  <m:r>
                                    <a:rPr lang="en-US" sz="3200" i="1" dirty="0">
                                      <a:latin typeface="Cambria Math" charset="0"/>
                                      <a:ea typeface="Cambria Math"/>
                                    </a:rPr>
                                    <m:t>2</m:t>
                                  </m:r>
                                </m:e>
                              </m:d>
                            </m:e>
                          </m:func>
                        </m:sup>
                      </m:sSup>
                    </m:oMath>
                  </m:oMathPara>
                </a14:m>
                <a:endParaRPr lang="en-US" sz="3200" dirty="0">
                  <a:ea typeface="Cambria Math"/>
                </a:endParaRPr>
              </a:p>
            </p:txBody>
          </p:sp>
        </mc:Choice>
        <mc:Fallback xmlns="">
          <p:sp>
            <p:nvSpPr>
              <p:cNvPr id="10" name="TextBox 9">
                <a:extLst>
                  <a:ext uri="{FF2B5EF4-FFF2-40B4-BE49-F238E27FC236}">
                    <a16:creationId xmlns:a16="http://schemas.microsoft.com/office/drawing/2014/main" id="{AB590A13-04E5-4F9D-83CE-860141853E82}"/>
                  </a:ext>
                </a:extLst>
              </p:cNvPr>
              <p:cNvSpPr txBox="1">
                <a:spLocks noRot="1" noChangeAspect="1" noMove="1" noResize="1" noEditPoints="1" noAdjustHandles="1" noChangeArrowheads="1" noChangeShapeType="1" noTextEdit="1"/>
              </p:cNvSpPr>
              <p:nvPr/>
            </p:nvSpPr>
            <p:spPr>
              <a:xfrm>
                <a:off x="4226921" y="4191000"/>
                <a:ext cx="2241832" cy="6182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CCA07DF-DA83-4C14-9989-BBD4A18037B3}"/>
                  </a:ext>
                </a:extLst>
              </p:cNvPr>
              <p:cNvSpPr txBox="1"/>
              <p:nvPr/>
            </p:nvSpPr>
            <p:spPr>
              <a:xfrm>
                <a:off x="4249171" y="4592175"/>
                <a:ext cx="2197332" cy="682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a:ea typeface="Cambria Math"/>
                        </a:rPr>
                        <m:t>=</m:t>
                      </m:r>
                      <m:sSup>
                        <m:sSupPr>
                          <m:ctrlPr>
                            <a:rPr lang="en-US" sz="3200" i="1" dirty="0">
                              <a:latin typeface="Cambria Math" panose="02040503050406030204" pitchFamily="18" charset="0"/>
                              <a:ea typeface="Cambria Math"/>
                            </a:rPr>
                          </m:ctrlPr>
                        </m:sSupPr>
                        <m:e>
                          <m:r>
                            <a:rPr lang="en-US" sz="3200" i="1" dirty="0">
                              <a:latin typeface="Cambria Math" charset="0"/>
                              <a:ea typeface="Cambria Math"/>
                            </a:rPr>
                            <m:t>𝑒</m:t>
                          </m:r>
                        </m:e>
                        <m:sup>
                          <m:func>
                            <m:funcPr>
                              <m:ctrlPr>
                                <a:rPr lang="en-US" sz="3200" i="1" dirty="0">
                                  <a:latin typeface="Cambria Math" panose="02040503050406030204" pitchFamily="18" charset="0"/>
                                  <a:ea typeface="Cambria Math"/>
                                </a:rPr>
                              </m:ctrlPr>
                            </m:funcPr>
                            <m:fName>
                              <m:r>
                                <m:rPr>
                                  <m:sty m:val="p"/>
                                </m:rPr>
                                <a:rPr lang="en-US" sz="3200" dirty="0">
                                  <a:latin typeface="Cambria Math" charset="0"/>
                                  <a:ea typeface="Cambria Math"/>
                                </a:rPr>
                                <m:t>log</m:t>
                              </m:r>
                            </m:fName>
                            <m:e>
                              <m:d>
                                <m:dPr>
                                  <m:ctrlPr>
                                    <a:rPr lang="en-US" sz="3200" i="1" dirty="0">
                                      <a:latin typeface="Cambria Math" panose="02040503050406030204" pitchFamily="18" charset="0"/>
                                      <a:ea typeface="Cambria Math"/>
                                    </a:rPr>
                                  </m:ctrlPr>
                                </m:dPr>
                                <m:e>
                                  <m:sSup>
                                    <m:sSupPr>
                                      <m:ctrlPr>
                                        <a:rPr lang="en-US" sz="3200" i="1" dirty="0">
                                          <a:latin typeface="Cambria Math" panose="02040503050406030204" pitchFamily="18" charset="0"/>
                                          <a:ea typeface="Cambria Math"/>
                                        </a:rPr>
                                      </m:ctrlPr>
                                    </m:sSupPr>
                                    <m:e>
                                      <m:r>
                                        <a:rPr lang="en-US" sz="3200" i="1" dirty="0">
                                          <a:latin typeface="Cambria Math" panose="02040503050406030204" pitchFamily="18" charset="0"/>
                                          <a:ea typeface="Cambria Math"/>
                                        </a:rPr>
                                        <m:t>2</m:t>
                                      </m:r>
                                    </m:e>
                                    <m:sup>
                                      <m:sSub>
                                        <m:sSubPr>
                                          <m:ctrlPr>
                                            <a:rPr lang="en-US" sz="3200" i="1" dirty="0">
                                              <a:latin typeface="Cambria Math" panose="02040503050406030204" pitchFamily="18" charset="0"/>
                                              <a:ea typeface="Cambria Math"/>
                                            </a:rPr>
                                          </m:ctrlPr>
                                        </m:sSubPr>
                                        <m:e>
                                          <m:r>
                                            <a:rPr lang="en-US" sz="3200" i="1" dirty="0">
                                              <a:latin typeface="Cambria Math" panose="02040503050406030204" pitchFamily="18" charset="0"/>
                                              <a:ea typeface="Cambria Math" panose="02040503050406030204" pitchFamily="18" charset="0"/>
                                            </a:rPr>
                                            <m:t>𝛽</m:t>
                                          </m:r>
                                        </m:e>
                                        <m:sub>
                                          <m:r>
                                            <a:rPr lang="en-US" sz="3200" i="1" dirty="0">
                                              <a:latin typeface="Cambria Math" panose="02040503050406030204" pitchFamily="18" charset="0"/>
                                              <a:ea typeface="Cambria Math"/>
                                            </a:rPr>
                                            <m:t>1</m:t>
                                          </m:r>
                                        </m:sub>
                                      </m:sSub>
                                    </m:sup>
                                  </m:sSup>
                                </m:e>
                              </m:d>
                            </m:e>
                          </m:func>
                        </m:sup>
                      </m:sSup>
                    </m:oMath>
                  </m:oMathPara>
                </a14:m>
                <a:endParaRPr lang="en-US" sz="3200" dirty="0">
                  <a:ea typeface="Cambria Math"/>
                </a:endParaRPr>
              </a:p>
            </p:txBody>
          </p:sp>
        </mc:Choice>
        <mc:Fallback xmlns="">
          <p:sp>
            <p:nvSpPr>
              <p:cNvPr id="13" name="TextBox 12">
                <a:extLst>
                  <a:ext uri="{FF2B5EF4-FFF2-40B4-BE49-F238E27FC236}">
                    <a16:creationId xmlns:a16="http://schemas.microsoft.com/office/drawing/2014/main" id="{3CCA07DF-DA83-4C14-9989-BBD4A18037B3}"/>
                  </a:ext>
                </a:extLst>
              </p:cNvPr>
              <p:cNvSpPr txBox="1">
                <a:spLocks noRot="1" noChangeAspect="1" noMove="1" noResize="1" noEditPoints="1" noAdjustHandles="1" noChangeArrowheads="1" noChangeShapeType="1" noTextEdit="1"/>
              </p:cNvSpPr>
              <p:nvPr/>
            </p:nvSpPr>
            <p:spPr>
              <a:xfrm>
                <a:off x="4249171" y="4592175"/>
                <a:ext cx="2197332" cy="682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45785D8-0D1B-4315-84DE-52EB46253ADC}"/>
                  </a:ext>
                </a:extLst>
              </p:cNvPr>
              <p:cNvSpPr txBox="1"/>
              <p:nvPr/>
            </p:nvSpPr>
            <p:spPr>
              <a:xfrm>
                <a:off x="4254815" y="5129466"/>
                <a:ext cx="1312795" cy="6079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a:ea typeface="Cambria Math"/>
                        </a:rPr>
                        <m:t>=</m:t>
                      </m:r>
                      <m:sSup>
                        <m:sSupPr>
                          <m:ctrlPr>
                            <a:rPr lang="en-US" sz="3200" i="1" dirty="0" smtClean="0">
                              <a:latin typeface="Cambria Math" panose="02040503050406030204" pitchFamily="18" charset="0"/>
                              <a:ea typeface="Cambria Math"/>
                            </a:rPr>
                          </m:ctrlPr>
                        </m:sSupPr>
                        <m:e>
                          <m:r>
                            <a:rPr lang="en-US" sz="3200" b="0" i="1" dirty="0" smtClean="0">
                              <a:latin typeface="Cambria Math" charset="0"/>
                              <a:ea typeface="Cambria Math"/>
                            </a:rPr>
                            <m:t>2</m:t>
                          </m:r>
                        </m:e>
                        <m:sup>
                          <m:sSub>
                            <m:sSubPr>
                              <m:ctrlPr>
                                <a:rPr lang="en-US" sz="3200" i="1" dirty="0">
                                  <a:latin typeface="Cambria Math" panose="02040503050406030204" pitchFamily="18" charset="0"/>
                                  <a:ea typeface="Cambria Math"/>
                                </a:rPr>
                              </m:ctrlPr>
                            </m:sSubPr>
                            <m:e>
                              <m:r>
                                <a:rPr lang="en-US" sz="3200" i="1" dirty="0">
                                  <a:latin typeface="Cambria Math"/>
                                  <a:ea typeface="Cambria Math"/>
                                </a:rPr>
                                <m:t>𝛽</m:t>
                              </m:r>
                            </m:e>
                            <m:sub>
                              <m:r>
                                <a:rPr lang="en-US" sz="3200" i="1" dirty="0">
                                  <a:latin typeface="Cambria Math"/>
                                  <a:ea typeface="Cambria Math"/>
                                </a:rPr>
                                <m:t>1</m:t>
                              </m:r>
                            </m:sub>
                          </m:sSub>
                        </m:sup>
                      </m:sSup>
                    </m:oMath>
                  </m:oMathPara>
                </a14:m>
                <a:endParaRPr lang="en-US" sz="3200" b="0" dirty="0">
                  <a:ea typeface="Cambria Math"/>
                </a:endParaRPr>
              </a:p>
            </p:txBody>
          </p:sp>
        </mc:Choice>
        <mc:Fallback xmlns="">
          <p:sp>
            <p:nvSpPr>
              <p:cNvPr id="15" name="TextBox 14">
                <a:extLst>
                  <a:ext uri="{FF2B5EF4-FFF2-40B4-BE49-F238E27FC236}">
                    <a16:creationId xmlns:a16="http://schemas.microsoft.com/office/drawing/2014/main" id="{945785D8-0D1B-4315-84DE-52EB46253ADC}"/>
                  </a:ext>
                </a:extLst>
              </p:cNvPr>
              <p:cNvSpPr txBox="1">
                <a:spLocks noRot="1" noChangeAspect="1" noMove="1" noResize="1" noEditPoints="1" noAdjustHandles="1" noChangeArrowheads="1" noChangeShapeType="1" noTextEdit="1"/>
              </p:cNvSpPr>
              <p:nvPr/>
            </p:nvSpPr>
            <p:spPr>
              <a:xfrm>
                <a:off x="4254815" y="5129466"/>
                <a:ext cx="1312795" cy="60792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84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3" grpId="0"/>
      <p:bldP spid="15" grpId="0"/>
    </p:bld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0" y="-76200"/>
            <a:ext cx="9144000" cy="1143000"/>
          </a:xfrm>
        </p:spPr>
        <p:txBody>
          <a:bodyPr/>
          <a:lstStyle/>
          <a:p>
            <a:r>
              <a:rPr lang="en-US" altLang="en-US" dirty="0"/>
              <a:t>Bush/Gore Example:  Interpretation</a:t>
            </a:r>
          </a:p>
        </p:txBody>
      </p:sp>
      <p:sp>
        <p:nvSpPr>
          <p:cNvPr id="12" name="TextBox 11"/>
          <p:cNvSpPr txBox="1"/>
          <p:nvPr/>
        </p:nvSpPr>
        <p:spPr>
          <a:xfrm>
            <a:off x="4114800" y="2499479"/>
            <a:ext cx="184731" cy="369332"/>
          </a:xfrm>
          <a:prstGeom prst="rect">
            <a:avLst/>
          </a:prstGeom>
          <a:noFill/>
        </p:spPr>
        <p:txBody>
          <a:bodyPr wrap="none" rtlCol="0">
            <a:spAutoFit/>
          </a:bodyPr>
          <a:lstStyle/>
          <a:p>
            <a:endParaRPr lang="en-US" dirty="0"/>
          </a:p>
        </p:txBody>
      </p:sp>
      <p:sp>
        <p:nvSpPr>
          <p:cNvPr id="13" name="TextBox 12"/>
          <p:cNvSpPr txBox="1"/>
          <p:nvPr/>
        </p:nvSpPr>
        <p:spPr>
          <a:xfrm>
            <a:off x="1031913" y="3256208"/>
            <a:ext cx="6934200" cy="1477328"/>
          </a:xfrm>
          <a:prstGeom prst="rect">
            <a:avLst/>
          </a:prstGeom>
          <a:noFill/>
        </p:spPr>
        <p:txBody>
          <a:bodyPr wrap="square" rtlCol="0">
            <a:spAutoFit/>
          </a:bodyPr>
          <a:lstStyle/>
          <a:p>
            <a:pPr algn="ctr"/>
            <a:r>
              <a:rPr lang="en-US" dirty="0"/>
              <a:t>Therefore, a doubling of the votes for Bush equates to multiplicative change of 2</a:t>
            </a:r>
            <a:r>
              <a:rPr lang="en-US" baseline="30000" dirty="0"/>
              <a:t>.731 </a:t>
            </a:r>
            <a:r>
              <a:rPr lang="en-US" dirty="0"/>
              <a:t>= 1.66 in the median of the distribution of Buchanan votes for the given Bush tally.  In other words, a doubling of votes for Bush increases the estimated median of Buchanan’s votes 66%. </a:t>
            </a:r>
          </a:p>
        </p:txBody>
      </p:sp>
      <mc:AlternateContent xmlns:mc="http://schemas.openxmlformats.org/markup-compatibility/2006" xmlns:a14="http://schemas.microsoft.com/office/drawing/2010/main">
        <mc:Choice Requires="a14">
          <p:sp>
            <p:nvSpPr>
              <p:cNvPr id="2" name="Rectangle 1"/>
              <p:cNvSpPr/>
              <p:nvPr/>
            </p:nvSpPr>
            <p:spPr>
              <a:xfrm>
                <a:off x="2602005" y="1434725"/>
                <a:ext cx="245278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a:rPr>
                          </m:ctrlPr>
                        </m:fPr>
                        <m:num>
                          <m:r>
                            <a:rPr lang="en-US" i="1">
                              <a:latin typeface="Cambria Math"/>
                              <a:ea typeface="Cambria Math"/>
                            </a:rPr>
                            <m:t>𝑀𝑒𝑑𝑖𝑎𝑛</m:t>
                          </m:r>
                          <m:d>
                            <m:dPr>
                              <m:ctrlPr>
                                <a:rPr lang="en-US" i="1">
                                  <a:latin typeface="Cambria Math" panose="02040503050406030204" pitchFamily="18" charset="0"/>
                                  <a:ea typeface="Cambria Math"/>
                                </a:rPr>
                              </m:ctrlPr>
                            </m:dPr>
                            <m:e>
                              <m:r>
                                <a:rPr lang="en-US" i="1">
                                  <a:latin typeface="Cambria Math"/>
                                  <a:ea typeface="Cambria Math"/>
                                </a:rPr>
                                <m:t>𝑌</m:t>
                              </m:r>
                            </m:e>
                            <m:e>
                              <m:r>
                                <a:rPr lang="en-US" i="1">
                                  <a:latin typeface="Cambria Math" charset="0"/>
                                  <a:ea typeface="Cambria Math"/>
                                </a:rPr>
                                <m:t>2</m:t>
                              </m:r>
                              <m:r>
                                <a:rPr lang="en-US" i="1">
                                  <a:latin typeface="Cambria Math"/>
                                  <a:ea typeface="Cambria Math"/>
                                </a:rPr>
                                <m:t>𝑋</m:t>
                              </m:r>
                            </m:e>
                          </m:d>
                        </m:num>
                        <m:den>
                          <m:r>
                            <a:rPr lang="en-US" i="1">
                              <a:latin typeface="Cambria Math"/>
                              <a:ea typeface="Cambria Math"/>
                            </a:rPr>
                            <m:t>𝑀𝑒𝑑𝑖𝑎𝑛</m:t>
                          </m:r>
                          <m:d>
                            <m:dPr>
                              <m:ctrlPr>
                                <a:rPr lang="en-US" i="1">
                                  <a:latin typeface="Cambria Math" panose="02040503050406030204" pitchFamily="18" charset="0"/>
                                  <a:ea typeface="Cambria Math"/>
                                </a:rPr>
                              </m:ctrlPr>
                            </m:dPr>
                            <m:e>
                              <m:r>
                                <a:rPr lang="en-US" i="1">
                                  <a:latin typeface="Cambria Math"/>
                                  <a:ea typeface="Cambria Math"/>
                                </a:rPr>
                                <m:t>𝑌</m:t>
                              </m:r>
                            </m:e>
                            <m:e>
                              <m:r>
                                <a:rPr lang="en-US" i="1">
                                  <a:latin typeface="Cambria Math"/>
                                  <a:ea typeface="Cambria Math"/>
                                </a:rPr>
                                <m:t>𝑋</m:t>
                              </m:r>
                            </m:e>
                          </m:d>
                        </m:den>
                      </m:f>
                      <m:r>
                        <a:rPr lang="en-US" b="0" i="0" smtClean="0">
                          <a:latin typeface="Cambria Math" panose="02040503050406030204" pitchFamily="18" charset="0"/>
                          <a:ea typeface="Cambria Math"/>
                        </a:rPr>
                        <m:t>=</m:t>
                      </m:r>
                      <m:sSup>
                        <m:sSupPr>
                          <m:ctrlPr>
                            <a:rPr lang="en-US" b="0" i="1" smtClean="0">
                              <a:latin typeface="Cambria Math" panose="02040503050406030204" pitchFamily="18" charset="0"/>
                              <a:ea typeface="Cambria Math"/>
                            </a:rPr>
                          </m:ctrlPr>
                        </m:sSupPr>
                        <m:e>
                          <m:r>
                            <a:rPr lang="en-US" b="0" i="1" smtClean="0">
                              <a:latin typeface="Cambria Math" panose="02040503050406030204" pitchFamily="18" charset="0"/>
                              <a:ea typeface="Cambria Math"/>
                            </a:rPr>
                            <m:t>2</m:t>
                          </m:r>
                        </m:e>
                        <m:sup>
                          <m:sSub>
                            <m:sSubPr>
                              <m:ctrlPr>
                                <a:rPr lang="en-US" b="0" i="1" smtClean="0">
                                  <a:latin typeface="Cambria Math" panose="02040503050406030204" pitchFamily="18" charset="0"/>
                                  <a:ea typeface="Cambria Math"/>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a:rPr>
                                <m:t>1</m:t>
                              </m:r>
                            </m:sub>
                          </m:sSub>
                        </m:sup>
                      </m:sSup>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2602005" y="1434725"/>
                <a:ext cx="2452787" cy="66909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57200" y="2133600"/>
                <a:ext cx="1676400"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0.975, 65</m:t>
                          </m:r>
                        </m:sub>
                      </m:sSub>
                      <m:r>
                        <a:rPr lang="en-US" b="0" i="1" smtClean="0">
                          <a:latin typeface="Cambria Math" panose="02040503050406030204" pitchFamily="18" charset="0"/>
                        </a:rPr>
                        <m:t>=2.00</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57200" y="2133600"/>
                <a:ext cx="1676400" cy="381515"/>
              </a:xfrm>
              <a:prstGeom prst="rect">
                <a:avLst/>
              </a:prstGeom>
              <a:blipFill rotWithShape="0">
                <a:blip r:embed="rId4"/>
                <a:stretch>
                  <a:fillRect/>
                </a:stretch>
              </a:blipFill>
            </p:spPr>
            <p:txBody>
              <a:bodyPr/>
              <a:lstStyle/>
              <a:p>
                <a:r>
                  <a:rPr lang="en-US">
                    <a:noFill/>
                  </a:rPr>
                  <a:t> </a:t>
                </a:r>
              </a:p>
            </p:txBody>
          </p:sp>
        </mc:Fallback>
      </mc:AlternateContent>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713" y="1031658"/>
            <a:ext cx="35814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77000" y="2868811"/>
            <a:ext cx="1219200" cy="255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001000" y="1020896"/>
            <a:ext cx="457200" cy="338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3019EF-EEBB-4C97-8C13-ED9ECF3B8F95}"/>
                  </a:ext>
                </a:extLst>
              </p:cNvPr>
              <p:cNvSpPr txBox="1"/>
              <p:nvPr/>
            </p:nvSpPr>
            <p:spPr>
              <a:xfrm>
                <a:off x="1104900" y="4670822"/>
                <a:ext cx="6934200" cy="1200329"/>
              </a:xfrm>
              <a:prstGeom prst="rect">
                <a:avLst/>
              </a:prstGeom>
              <a:noFill/>
            </p:spPr>
            <p:txBody>
              <a:bodyPr wrap="square" rtlCol="0">
                <a:spAutoFit/>
              </a:bodyPr>
              <a:lstStyle/>
              <a:p>
                <a:pPr algn="ctr"/>
                <a:r>
                  <a:rPr lang="en-US" dirty="0"/>
                  <a:t>A 95% confidence interval for </a:t>
                </a:r>
                <a14:m>
                  <m:oMath xmlns:m="http://schemas.openxmlformats.org/officeDocument/2006/math">
                    <m:sSub>
                      <m:sSubPr>
                        <m:ctrlPr>
                          <a:rPr lang="en-US" b="0" i="1" dirty="0" smtClean="0">
                            <a:latin typeface="Cambria Math" panose="02040503050406030204" pitchFamily="18" charset="0"/>
                            <a:ea typeface="Cambria Math"/>
                          </a:rPr>
                        </m:ctrlPr>
                      </m:sSubPr>
                      <m:e>
                        <m:r>
                          <a:rPr lang="en-US" b="0" i="1" dirty="0" smtClean="0">
                            <a:latin typeface="Cambria Math"/>
                            <a:ea typeface="Cambria Math"/>
                          </a:rPr>
                          <m:t>𝛽</m:t>
                        </m:r>
                      </m:e>
                      <m:sub>
                        <m:r>
                          <a:rPr lang="en-US" b="0" i="1" dirty="0" smtClean="0">
                            <a:latin typeface="Cambria Math"/>
                            <a:ea typeface="Cambria Math"/>
                          </a:rPr>
                          <m:t>1</m:t>
                        </m:r>
                      </m:sub>
                    </m:sSub>
                  </m:oMath>
                </a14:m>
                <a:r>
                  <a:rPr lang="en-US" dirty="0"/>
                  <a:t> is (.731 – 2.00*.036, .731 + 2.00 * .036) = (.659,.803).  Therefore, a 95% confidence interval for the median increase after a doubling of Bush votes is (2</a:t>
                </a:r>
                <a:r>
                  <a:rPr lang="en-US" baseline="30000" dirty="0"/>
                  <a:t>.659</a:t>
                </a:r>
                <a:r>
                  <a:rPr lang="en-US" dirty="0"/>
                  <a:t>, 2</a:t>
                </a:r>
                <a:r>
                  <a:rPr lang="en-US" baseline="30000" dirty="0"/>
                  <a:t>.803</a:t>
                </a:r>
                <a:r>
                  <a:rPr lang="en-US" dirty="0"/>
                  <a:t>) = (58%, 74%). </a:t>
                </a:r>
              </a:p>
            </p:txBody>
          </p:sp>
        </mc:Choice>
        <mc:Fallback xmlns="">
          <p:sp>
            <p:nvSpPr>
              <p:cNvPr id="11" name="TextBox 10">
                <a:extLst>
                  <a:ext uri="{FF2B5EF4-FFF2-40B4-BE49-F238E27FC236}">
                    <a16:creationId xmlns:a16="http://schemas.microsoft.com/office/drawing/2014/main" id="{543019EF-EEBB-4C97-8C13-ED9ECF3B8F95}"/>
                  </a:ext>
                </a:extLst>
              </p:cNvPr>
              <p:cNvSpPr txBox="1">
                <a:spLocks noRot="1" noChangeAspect="1" noMove="1" noResize="1" noEditPoints="1" noAdjustHandles="1" noChangeArrowheads="1" noChangeShapeType="1" noTextEdit="1"/>
              </p:cNvSpPr>
              <p:nvPr/>
            </p:nvSpPr>
            <p:spPr>
              <a:xfrm>
                <a:off x="1104900" y="4670822"/>
                <a:ext cx="6934200" cy="1200329"/>
              </a:xfrm>
              <a:prstGeom prst="rect">
                <a:avLst/>
              </a:prstGeom>
              <a:blipFill>
                <a:blip r:embed="rId6"/>
                <a:stretch>
                  <a:fillRect l="-527" t="-2538" r="-1406" b="-710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63E33B6-3BBE-40C5-8D0A-030BD86F7876}"/>
              </a:ext>
            </a:extLst>
          </p:cNvPr>
          <p:cNvSpPr txBox="1"/>
          <p:nvPr/>
        </p:nvSpPr>
        <p:spPr>
          <a:xfrm>
            <a:off x="1017802" y="5885925"/>
            <a:ext cx="6934200" cy="646331"/>
          </a:xfrm>
          <a:prstGeom prst="rect">
            <a:avLst/>
          </a:prstGeom>
          <a:noFill/>
        </p:spPr>
        <p:txBody>
          <a:bodyPr wrap="square" rtlCol="0">
            <a:spAutoFit/>
          </a:bodyPr>
          <a:lstStyle/>
          <a:p>
            <a:pPr algn="ctr"/>
            <a:r>
              <a:rPr lang="en-US" dirty="0"/>
              <a:t>It is estimated that the number of Bush votes explains about 86.58% of the variation in the number of votes Buchanan receives.  </a:t>
            </a:r>
            <a:endParaRPr lang="en-US" baseline="-25000" dirty="0"/>
          </a:p>
        </p:txBody>
      </p:sp>
    </p:spTree>
    <p:extLst>
      <p:ext uri="{BB962C8B-B14F-4D97-AF65-F5344CB8AC3E}">
        <p14:creationId xmlns:p14="http://schemas.microsoft.com/office/powerpoint/2010/main" val="10067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P spid="11" grpId="0"/>
      <p:bldP spid="14" grpId="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4" name="TextBox 3"/>
              <p:cNvSpPr txBox="1"/>
              <p:nvPr/>
            </p:nvSpPr>
            <p:spPr>
              <a:xfrm>
                <a:off x="266700" y="1676400"/>
                <a:ext cx="8610600" cy="1214115"/>
              </a:xfrm>
              <a:prstGeom prst="rect">
                <a:avLst/>
              </a:prstGeom>
              <a:noFill/>
            </p:spPr>
            <p:txBody>
              <a:bodyPr wrap="square" rtlCol="0">
                <a:spAutoFit/>
              </a:bodyPr>
              <a:lstStyle/>
              <a:p>
                <a:pPr algn="ctr"/>
                <a:r>
                  <a:rPr lang="en-US" sz="2400" b="1" dirty="0"/>
                  <a:t>Log-Linear Model:</a:t>
                </a:r>
              </a:p>
              <a:p>
                <a:pPr algn="ctr"/>
                <a:r>
                  <a:rPr lang="en-US" sz="2400" b="1" dirty="0"/>
                  <a:t>Interpretation: A one unit increase in X is associated with a multiplicative change of </a:t>
                </a:r>
                <a14:m>
                  <m:oMath xmlns:m="http://schemas.openxmlformats.org/officeDocument/2006/math">
                    <m:sSup>
                      <m:sSupPr>
                        <m:ctrlPr>
                          <a:rPr lang="en-US" sz="2400" b="1" i="1" smtClean="0">
                            <a:latin typeface="Cambria Math" panose="02040503050406030204" pitchFamily="18" charset="0"/>
                            <a:ea typeface="Cambria Math"/>
                          </a:rPr>
                        </m:ctrlPr>
                      </m:sSupPr>
                      <m:e>
                        <m:r>
                          <a:rPr lang="en-US" sz="2400" b="1" i="1" smtClean="0">
                            <a:latin typeface="Cambria Math"/>
                            <a:ea typeface="Cambria Math"/>
                          </a:rPr>
                          <m:t>𝒆</m:t>
                        </m:r>
                      </m:e>
                      <m:sup>
                        <m:sSub>
                          <m:sSubPr>
                            <m:ctrlPr>
                              <a:rPr lang="en-US" sz="2400" b="1" i="1" dirty="0" smtClean="0">
                                <a:latin typeface="Cambria Math" panose="02040503050406030204" pitchFamily="18" charset="0"/>
                                <a:ea typeface="Cambria Math"/>
                              </a:rPr>
                            </m:ctrlPr>
                          </m:sSubPr>
                          <m:e>
                            <m:r>
                              <a:rPr lang="en-US" sz="2400" b="1" i="1" dirty="0" smtClean="0">
                                <a:latin typeface="Cambria Math"/>
                                <a:ea typeface="Cambria Math"/>
                              </a:rPr>
                              <m:t>𝜷</m:t>
                            </m:r>
                          </m:e>
                          <m:sub>
                            <m:r>
                              <a:rPr lang="en-US" sz="2400" b="1" i="1" dirty="0" smtClean="0">
                                <a:latin typeface="Cambria Math"/>
                                <a:ea typeface="Cambria Math"/>
                              </a:rPr>
                              <m:t>𝟏</m:t>
                            </m:r>
                          </m:sub>
                        </m:sSub>
                      </m:sup>
                    </m:sSup>
                  </m:oMath>
                </a14:m>
                <a:r>
                  <a:rPr lang="en-US" sz="2400" b="1" dirty="0"/>
                  <a:t> in median(Y|X). </a:t>
                </a:r>
              </a:p>
            </p:txBody>
          </p:sp>
        </mc:Choice>
        <mc:Fallback xmlns="">
          <p:sp>
            <p:nvSpPr>
              <p:cNvPr id="4" name="TextBox 3"/>
              <p:cNvSpPr txBox="1">
                <a:spLocks noRot="1" noChangeAspect="1" noMove="1" noResize="1" noEditPoints="1" noAdjustHandles="1" noChangeArrowheads="1" noChangeShapeType="1" noTextEdit="1"/>
              </p:cNvSpPr>
              <p:nvPr/>
            </p:nvSpPr>
            <p:spPr>
              <a:xfrm>
                <a:off x="266700" y="1676400"/>
                <a:ext cx="8610600" cy="1214115"/>
              </a:xfrm>
              <a:prstGeom prst="rect">
                <a:avLst/>
              </a:prstGeom>
              <a:blipFill>
                <a:blip r:embed="rId2"/>
                <a:stretch>
                  <a:fillRect l="-283" t="-3518" r="-1062" b="-11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6700" y="3352800"/>
                <a:ext cx="8610600" cy="1200329"/>
              </a:xfrm>
              <a:prstGeom prst="rect">
                <a:avLst/>
              </a:prstGeom>
              <a:noFill/>
            </p:spPr>
            <p:txBody>
              <a:bodyPr wrap="square" rtlCol="0">
                <a:spAutoFit/>
              </a:bodyPr>
              <a:lstStyle/>
              <a:p>
                <a:pPr algn="ctr"/>
                <a:r>
                  <a:rPr lang="en-US" sz="2400" b="1" dirty="0"/>
                  <a:t>Linear-Log Model:</a:t>
                </a:r>
              </a:p>
              <a:p>
                <a:pPr algn="ctr"/>
                <a:r>
                  <a:rPr lang="en-US" sz="2400" b="1" dirty="0"/>
                  <a:t>Interpretation: A doubling of X results in a </a:t>
                </a:r>
                <a14:m>
                  <m:oMath xmlns:m="http://schemas.openxmlformats.org/officeDocument/2006/math">
                    <m:sSub>
                      <m:sSubPr>
                        <m:ctrlPr>
                          <a:rPr lang="en-US" sz="2400" b="1" i="1" dirty="0" smtClean="0">
                            <a:latin typeface="Cambria Math" panose="02040503050406030204" pitchFamily="18" charset="0"/>
                            <a:ea typeface="Cambria Math"/>
                          </a:rPr>
                        </m:ctrlPr>
                      </m:sSubPr>
                      <m:e>
                        <m:r>
                          <a:rPr lang="en-US" sz="2400" b="1" i="1" dirty="0" smtClean="0">
                            <a:latin typeface="Cambria Math"/>
                            <a:ea typeface="Cambria Math"/>
                          </a:rPr>
                          <m:t>𝜷</m:t>
                        </m:r>
                      </m:e>
                      <m:sub>
                        <m:r>
                          <a:rPr lang="en-US" sz="2400" b="1" i="1" dirty="0" smtClean="0">
                            <a:latin typeface="Cambria Math"/>
                            <a:ea typeface="Cambria Math"/>
                          </a:rPr>
                          <m:t>𝟏</m:t>
                        </m:r>
                      </m:sub>
                    </m:sSub>
                  </m:oMath>
                </a14:m>
                <a:r>
                  <a:rPr lang="en-US" sz="2400" b="1" dirty="0"/>
                  <a:t>Log(2) unit change in the </a:t>
                </a:r>
                <a:r>
                  <a:rPr lang="en-US" sz="2400" b="1" i="1" dirty="0"/>
                  <a:t>mean</a:t>
                </a:r>
                <a:r>
                  <a:rPr lang="en-US" sz="2400" b="1" dirty="0"/>
                  <a:t> of Y|X.   </a:t>
                </a:r>
              </a:p>
            </p:txBody>
          </p:sp>
        </mc:Choice>
        <mc:Fallback xmlns="">
          <p:sp>
            <p:nvSpPr>
              <p:cNvPr id="5" name="TextBox 4"/>
              <p:cNvSpPr txBox="1">
                <a:spLocks noRot="1" noChangeAspect="1" noMove="1" noResize="1" noEditPoints="1" noAdjustHandles="1" noChangeArrowheads="1" noChangeShapeType="1" noTextEdit="1"/>
              </p:cNvSpPr>
              <p:nvPr/>
            </p:nvSpPr>
            <p:spPr>
              <a:xfrm>
                <a:off x="266700" y="3352800"/>
                <a:ext cx="8610600" cy="1200329"/>
              </a:xfrm>
              <a:prstGeom prst="rect">
                <a:avLst/>
              </a:prstGeom>
              <a:blipFill>
                <a:blip r:embed="rId3"/>
                <a:stretch>
                  <a:fillRect t="-3553" b="-11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5167814"/>
                <a:ext cx="8229600" cy="1214115"/>
              </a:xfrm>
              <a:prstGeom prst="rect">
                <a:avLst/>
              </a:prstGeom>
              <a:noFill/>
            </p:spPr>
            <p:txBody>
              <a:bodyPr wrap="square" rtlCol="0">
                <a:spAutoFit/>
              </a:bodyPr>
              <a:lstStyle/>
              <a:p>
                <a:pPr algn="ctr"/>
                <a:r>
                  <a:rPr lang="en-US" sz="2400" b="1" dirty="0"/>
                  <a:t>Log-Log Model:</a:t>
                </a:r>
              </a:p>
              <a:p>
                <a:pPr algn="ctr"/>
                <a:r>
                  <a:rPr lang="en-US" sz="2400" b="1" dirty="0"/>
                  <a:t>Interpretation: A doubling of X is associated with a </a:t>
                </a:r>
                <a14:m>
                  <m:oMath xmlns:m="http://schemas.openxmlformats.org/officeDocument/2006/math">
                    <m:sSup>
                      <m:sSupPr>
                        <m:ctrlPr>
                          <a:rPr lang="en-US" sz="2400" b="1" i="1" dirty="0">
                            <a:latin typeface="Cambria Math" panose="02040503050406030204" pitchFamily="18" charset="0"/>
                            <a:ea typeface="Cambria Math"/>
                          </a:rPr>
                        </m:ctrlPr>
                      </m:sSupPr>
                      <m:e>
                        <m:r>
                          <a:rPr lang="en-US" sz="2400" b="1" i="1" dirty="0">
                            <a:latin typeface="Cambria Math" charset="0"/>
                            <a:ea typeface="Cambria Math"/>
                          </a:rPr>
                          <m:t>𝟐</m:t>
                        </m:r>
                      </m:e>
                      <m:sup>
                        <m:sSub>
                          <m:sSubPr>
                            <m:ctrlPr>
                              <a:rPr lang="en-US" sz="2400" b="1" i="1" dirty="0">
                                <a:latin typeface="Cambria Math" panose="02040503050406030204" pitchFamily="18" charset="0"/>
                                <a:ea typeface="Cambria Math"/>
                              </a:rPr>
                            </m:ctrlPr>
                          </m:sSubPr>
                          <m:e>
                            <m:r>
                              <a:rPr lang="en-US" sz="2400" b="1" i="1" dirty="0">
                                <a:latin typeface="Cambria Math"/>
                                <a:ea typeface="Cambria Math"/>
                              </a:rPr>
                              <m:t>𝜷</m:t>
                            </m:r>
                          </m:e>
                          <m:sub>
                            <m:r>
                              <a:rPr lang="en-US" sz="2400" b="1" i="1" dirty="0">
                                <a:latin typeface="Cambria Math"/>
                                <a:ea typeface="Cambria Math"/>
                              </a:rPr>
                              <m:t>𝟏</m:t>
                            </m:r>
                          </m:sub>
                        </m:sSub>
                      </m:sup>
                    </m:sSup>
                  </m:oMath>
                </a14:m>
                <a:r>
                  <a:rPr lang="en-US" sz="2400" b="1" dirty="0"/>
                  <a:t> multiplicative change in the median of Y|X.   </a:t>
                </a:r>
              </a:p>
            </p:txBody>
          </p:sp>
        </mc:Choice>
        <mc:Fallback xmlns="">
          <p:sp>
            <p:nvSpPr>
              <p:cNvPr id="6" name="TextBox 5"/>
              <p:cNvSpPr txBox="1">
                <a:spLocks noRot="1" noChangeAspect="1" noMove="1" noResize="1" noEditPoints="1" noAdjustHandles="1" noChangeArrowheads="1" noChangeShapeType="1" noTextEdit="1"/>
              </p:cNvSpPr>
              <p:nvPr/>
            </p:nvSpPr>
            <p:spPr>
              <a:xfrm>
                <a:off x="457200" y="5167814"/>
                <a:ext cx="8229600" cy="1214115"/>
              </a:xfrm>
              <a:prstGeom prst="rect">
                <a:avLst/>
              </a:prstGeom>
              <a:blipFill>
                <a:blip r:embed="rId4"/>
                <a:stretch>
                  <a:fillRect t="-3518" b="-11055"/>
                </a:stretch>
              </a:blipFill>
            </p:spPr>
            <p:txBody>
              <a:bodyPr/>
              <a:lstStyle/>
              <a:p>
                <a:r>
                  <a:rPr lang="en-US">
                    <a:noFill/>
                  </a:rPr>
                  <a:t> </a:t>
                </a:r>
              </a:p>
            </p:txBody>
          </p:sp>
        </mc:Fallback>
      </mc:AlternateContent>
    </p:spTree>
    <p:extLst>
      <p:ext uri="{BB962C8B-B14F-4D97-AF65-F5344CB8AC3E}">
        <p14:creationId xmlns:p14="http://schemas.microsoft.com/office/powerpoint/2010/main" val="101435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Regression II</a:t>
            </a:r>
          </a:p>
        </p:txBody>
      </p:sp>
      <p:sp>
        <p:nvSpPr>
          <p:cNvPr id="3" name="Subtitle 2"/>
          <p:cNvSpPr>
            <a:spLocks noGrp="1"/>
          </p:cNvSpPr>
          <p:nvPr>
            <p:ph type="subTitle" idx="1"/>
          </p:nvPr>
        </p:nvSpPr>
        <p:spPr/>
        <p:txBody>
          <a:bodyPr/>
          <a:lstStyle/>
          <a:p>
            <a:r>
              <a:rPr lang="en-US" dirty="0"/>
              <a:t>Interactions … FLEXIBLE SLOPES!!!!</a:t>
            </a:r>
          </a:p>
        </p:txBody>
      </p:sp>
    </p:spTree>
    <p:extLst>
      <p:ext uri="{BB962C8B-B14F-4D97-AF65-F5344CB8AC3E}">
        <p14:creationId xmlns:p14="http://schemas.microsoft.com/office/powerpoint/2010/main" val="3991704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07827"/>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Meadowfoam</a:t>
            </a:r>
          </a:p>
        </p:txBody>
      </p:sp>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2" y="1524000"/>
            <a:ext cx="5610902"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19050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data:image/jpeg;base64,/9j/4AAQSkZJRgABAQAAAQABAAD/2wCEAAkGBxIPEA8PDxAQDw8PDxAQEA8PDw8MDg8PFRQWFhQRFBQYHCggGBolGxQUITEhJSkrLi4uFx8zODMsNygtLisBCgoKDg0OFxAQFy0cHBwsLCwsLCwsLCwsKywsLCwsLCwsLCwsLCwsLCwsLCwsLCwsLCwsLCwsLCwsLCwsLCwsLP/AABEIANAA3AMBEQACEQEDEQH/xAAbAAACAwEBAQAAAAAAAAAAAAAAAQIDBAUGB//EAD4QAAEEAAMFBQQIBQMFAAAAAAEAAgMRBBIhBSIxQVETYXGBkQaSobEUFSMyQlLB0RZTYnLw0uHxMzRDg6P/xAAaAQEBAQEBAQEAAAAAAAAAAAAAAQIDBAUG/8QALhEBAQACAQMEAAUDBAMAAAAAAAECEQMSITEEE0FRBRQiMmFxkaFSgcHwM0Ji/9oADAMBAAIRAxEAPwDTK7M4nqvlcuXXncvt5SWNAUDtQNQKkBSuwUm1CIuGEkP/AI3+6VqceV8Q1TGEk/I70KvtZ/S6p/Q5PyO90p7Wf0ao+iP/ACP90qe1n9GqicM8fgd7pU9vKfBqoOjI4gjxBCmr9CCyJUqEoJBBNqokrsCm0CbCKbUlNhhXaJAIHSbVkWwFEJSgzLIkCsiSbDpFOk2OpsCWUOeyBoMjwDqGm2t4gZtOa9Xpsv1abw+nb2ThMVPEH4l0geSfs+wjDWdx3rK+rcq3qtR2O/uP/qePkVndNKTs5w5N82zBTf8AH+TSJwR/K33ph+ib/wC7TSIwTr4Dx7SX5Urs00R4aQDdc0HlmbLIAfTVNrI84/acplfFiYcPKWEjOyN8dCly5cMbN6T57uWQvkuZKBgoJhUNEK1NKVoEgVqBhyCYciDOm1ZSVvaIlybEC9S0LOsVEg5BNr0FgcinmQXYWXK9jrqnA9eauGWspV8PVfxc5hI3H1oN10RrvGq+zeWRrLKxfF7Y3xjb75/0rPvROur2e1d6dn/9B+yvvT6a66n/ABWP5TvJ7UvLPo60f4ub/Jf7zFPen0e4cnta0Ansn8PzMC1OWX4OuvP7Z2z2se5CIBK7eIcHOkA5HRef1eesZ/JlezhUvnsIFQAVEwqJIEoBBElQK0DCoaaDpNDMQgrcmxU5QJqzai1qmxYGq7RYFdqCpsNh1HiFJe404hu85fUzreRNdZHcudrDS06+au+6mDofEJs0C4BURlaCCFqUVPfcMY4094+S5+svbFclK8LKJQJUSBTanauwIEVBEqCKokFRMBaEqQZyFzqIOapaqBYpsMMWbRINUEwFdhpsKlNobUlF0x3neP6L6eV7RukG6LFZaI3aeazKEDxWpRcDoukFeIdSvyM0DT2TO8vPxXL1XexcvhYGLzyMjs00aLIlgRas1USoIlUJRAUESroLMgm2RXYnnTaqXLFQrWQrRRayHagMyoMygMyIbTqPFJ5Fsg3n/wBy+nl4jeRl2hWbezKTOCzBY0X60tyC7NQXSDNiHXfiiw4hTIx/SfmuXP3yXk8xc0LlIwdK6VFzU0yqesWCorGlRKBhUOk0IuCqIFqlikAsiSKgSpWStZ0pEqiGZTQMyaU8yaSlnTQM6mkW4TekY0cytYY7ykWNOKFOdXVfQ5Zrs3kqJvgvPtloY3RbguZE4cj97RdYJujtt87pUZZ4SB5/FFV4OXNGwniMzT5FY5fK5/DQ165MJ5kEXvVFMjliooLlgIFBIFBILUglS0E5qlioFqzoJTSqysskVlUCVRAoqNqh2mkFppEC5NDobCH2heeDG/Nd/TY/r23jO4mlzuJ/MSV25Mt0EYXFHUwrBlHeV2wx3IrqtaCT4j5L0aVjyaGvzLGkZMVwd3OUvhHOYA2Nw/EH2fA81OWbwlW+EGzLysLBKgDIggXLNEVNBhNCQCsgmAtyCbWrWhZkV6VQMaz0iPZqaGQuXBES5QQJRUSVVRJQK1UFrSIlTQ34R2WN3V3/AAvRxXUtbiOZc7doYkV1R2MBGS1p711wrfS6rGau8f0Xql7mnPE1F98nWsM/KGKFl9cwCsUrg4i846Oa5pHeNQs2/osNbilpXHTC5hTSpG00h0poATQmE0LWNWpBaGLUirGsWpFWZU0IOWaILI5DnrysoOkVVDtE0F2qoRkVEcysEg5VEgUGjmRyaGt86s/Na8Y/1b+Cc+ipEX0BRPTgt+WtOph8Wd0cBYXXDFep1+2IJ/ub8l6bE25hbb5AOYK5/NPkmnVl82C1J3iVycU3eB6PDvjR+a5zzpcfKEkdEjoSsMWJMairQxUBaomhlU0GGppFzAtxV7QtKZNIiD5lm02zvnWLTart1F2Dspy6flamiOyHKz0q6qH1O5a/Kmqj9SuV/LGqkNjOT8sapjYzlfyxqpjYxT8uaT+q8u8eA1Kznw9MtNMDTpm5ut3qf+F5s74n01YccTjRAslax47fCNUuEddEtB6Ei/Rdvas+TTpYfDEVoumOFXTrPgOv9zV26aaYWQkTuPiufRdnipxwZ2scBRFgjzWJLj5avdzMVBeYc9VjLtTGd1sOD7VrZB+IAnx5/JdceKWJnj3XDZi17LPSmNndyvsr0pfVyeymjGze5PZi6SGzU9qHSmMB3K+1DpS+gq+2dIOBT2jSDtndye1DpVnZg6J7MOlH6qHRPZh0uyIAvT0tn2ITQOwCaB2ITQOxCaC7EJoPsgmhzPaLdgNcXEN9eAXl9VdYyT5TW2OHYRAzvaRutytduk+S8nFw9V3e7rlhPNSa2Fp1eAegJce/gvZNY9mdYrYIsMdQHOPXs/1KluPnRMcXRjazk52lca0Wpn/C9MbpcutOI1bytb6omu6jI3tTT2k9DYKTKHSjEwji38R1BsKWY2GqzbSwABB+7m4XwN968+eMyl1e506rN7PaMkjPGOVw8jqF24LuLnHVyhejTAyhNB0mgUE0HQQNQCoEAgE0BNKFWSRRaAtAiUBaAtBwdu4zEMmYIIu0AYXOusoIOhJK+N+I82Hu445Zas/5engxurdNOE9qopqGKDopK1LHGWM/suuHPnhNa6ky440txmG5P0PMR5vkumPq8b5x1Wfbvw3YR8DzuTx+FEH0W/fwTpsbW4UHg+Nw8CFfcxTS0YWwdYjw5rcyn0a7qZcBGXWcgN8Q4BXsjG/ZcbQ/JMY7cCaeHD0TeM+U1Q3GNhpsjmShwrhQPXTguHLy8Wu7phjl4YsFs5zHTYjJ2UcpbkjJzEAD7x6Lz+i9bjycnRI1y4ajTa+u84tAWgdqAtAZldAzKAtUO0CtA7QFoC0CtAWgRQK0BaDy+1to/aTR9o9kZAa5zGtkIPgSLHmvznqOHi5fWzLOb09fHnlOPUcqHBMcbjxELuVPzQH0d+6+jMZ8Vi5NkWFeBeUlubJmaMzS/oCFi41drsp1zA7uhsHQ9CufRPpZf5XROIoCx4aLMwx+l3Wlk7wHDM4URzIW+jHXhPk5pnFwtzuI/E5W4zcT4PLvOvpzJKvTjvwTbJj37oI/CdE1Na0stdHD+1YeyKHJTnODC69Avn+i9Llxeq6t9nTlsywt+3UX6Z4QgaApAkAgEAgLQO0BaAtE2LRStArQFoEgT35QT0BPTgs5ZdMtJN2Pnu18QSKy5S5xcT1X570s6s7na+jyak1IWzYnE6C/kvblk4ar0mzpWxgCnB2Y53AgjLWgaOVHXvIScsnaFwtb245rmFoz/dLADwfYaA9x6jL8Uy5ZqrjjTjniDRujMAN7W7oa8eqzMsNeC41CV+YvcODnki+NEkqXLe7FkVT0XDyV33QSN3+6itb7prsy47g48NLpUjysuLySCtMrgfisyay21fD6XHJmAdycAfVfX+HjTQCBgoGgVIEgECQCAQK0QWilaAQCAtBm2m6oJXdG16ml4/X5XH0+Wvp24JLnNvFYlmeSOoyQKOS6Dh4jgvhfh/6cba9vP8O5h8FHlvJJGfyh4kZfiRa92WeF8SuEmSTotNPgucybaMFQDg6rIoWCtyzVZbH4ttjgW5QHbtCxwoclu8k2nSzykU7LZFiidCVm6+Fm/kEAlvgEt7pFjxRCtvcjJj4N3QcQVrqTTyOP2U95Lma1x46Ljy+qx4rOr5dceK5eHv8AZWkMQJstYGk94Gq+v6blnLx45z5ePlw6MrGu13cxaAtAZkEg9A0EbQK0BaAtFRtGQii0AgEAgo2jCZImxAW6aQADrWq+Z+KZWcNxnnLs9HppOrd8RB2zmxF2rTIeZ3dByC+Xw+nmOMxwy3r7ejLk3d2M00Lhq5pAvjoWk+K73jyx8s7gkwrhYAunBmhFlx5Ac1q8d7nVFEkbmktdoenHTrallxuqu0VBYTu+YW5eyfIcfu+AV+mV82tK1FbpS3jqAtZTcIUzXRH6RA3O0tqWPq3jfzXyvWcHvYdNurPD08eWr/Ddg5Y3M+zBaLNg8idV9P8AA+XPLguOfnGvP63DWcv2vtfaeMrVBaAtAZkEg9BMOBUESFRG0BaBWogtVRaAtAWgLRHN25t84KeAtYHhsbrF0QXEajyBXxvxC3LPHHG613ezhxnTbVbtoNnHaiwHdV4phcfLt2VGbouk/hOzVHtEjXKLL8ztXa63QHLxXacuvhjpVSy5iKblDWhrQTmIaOp5rGWW6smkC3RZ2qYG75ha32Dc3h4LX0i2TktVkOe0ijz5q/CNWwi2F5JdbSRu8V4/UZdt68OuON0mWMa5wjBDXku15G6WvwXk/XyY/Hap6qXolvwkv0jwBAkDQCAQFoGHoJWCoDKm1VAqxk7RRaBWgLQThFuA71MvBI8dj9pOxE057LtoY3miG2WAaXpy0Xyebj6suqPXjdRq2fjWsBERMYJstBOW/A6Ljvkw8Vv9NaZZC8gktB4brQy/GuazllcvJOwAWGljEFj3aJVNrjl8wtSfpTaRP3fD9VfpE5tQt3wyzuYRXcrvsROCQxuzVZGoXHk4vcxuN+W5lpnk20ZJ4xlDGk71c+i6fh/pceDPcrHNn1Y6dpfdeIrQFoESgVoC0BaAtA7QPMgQKiESqC0UIC0GLbM5ZBIWktcWlrSORK8/qeTo47XXhw6stPG7CxFO1Lont0JBLdfFfO69zqxd7jJ2r10BLxbhHL3luU+rVn3b8zZ0/TTh8M23nKGtczKBeejYsgnzWevHv8djVdI7PjJO43SwcrtGM3qf3mg31XXWPdN1xjA7ReaWOhuhd0S2BiJ1ajmFqWaRJ0JoadVdzSLux3RxVt7E8pDDXWhWbkRezBWrKjyO2SIJmN4vLxQ58RquuGfT3Xo29SHL7Eu5t4r27HaoVoBAIFaAQCAQCCSjItVUUBaAtBz9svGQNPAm76EL4/4zlZxyR7vRTva57MDFI53bscM0bQ17N1zS3UOb/nJfmsuTn4JOjt3338WPdljM3XwkUlHLLBOdCO0jMchHMEtPFe7D8Xl/8uGnnz4LP2urhcE9wFTYYOcTlicHggdM12T5L0YZ4cnjOON6sfhq+qpxxjYf7ZP3C6Xiz+JKz7kVuwMvOB/kWlY6OSf+i+5COCf/ACpPQJrP/TTrhHCPA/6Up15NCustftOuJfRZKH2Evut/dXWep+mp7kXDDTVQw7vN7Grr0Z9P7f8ALPuJSYSWtGwg9Hzc/ILOWOWP1F679NMOx5iPtJms/phZr7zl34/Scl/dlr+jHuVwnex2XFFxcZBJbjK4Ava0aZAuPJ6HPLmxw3+jzt6MOfHHC3Xdp2ns0wkEWWHQHoehX3eOaxk+nhy73bAtoVoC0CQCABQO0BaAzIJv4oygSgVopIBFc/bLdwOstDTqRru87Xg/EeC8vDdTdj0+m5OjPv8AKOyMS5nMyRM4nLnDf0C/KZeq5MZ03V/jJ9G8eNeh2c6J5JDQD1Gi9PHeDlmssNVxy68fFdvBSAnf14AaWvVwcOEyl08+WTpdg1wo3XcSF9GcPHnNfbl1WJjDAcC73irPRYT5v9066Ygrm71tb/KY/wCq/wBzqJ0H9TvIrF9J/wDVXr/hB2Fv8b/eWMvSdv31ev8AhmxWBZlJrMf6iXLhn6fU11VZnthwked7G5Wso2corhquXD6WZcuMvx3/ALOlzsxrvr7jysWIxQD2jqfHVc7yyZSGixbBKx7aJGU8BZvlXmu2GW+6V4xzS05XAtcOIIohdmUUAgEAgVoEgRQK0GgmwkZV2gLQIoqOZFZ8TMADmogjUHmFm0eFl2m/ByOOGkIbejCSWjupfK9X6Lh5/wB+L18XNli9r7HbfZimv7UwYeXMGsGZ32mnHhovicn4XjhdTPX9d/8AD0e/v4fQcFhpGaucx9ji22j48V7eL03Nx+M5lP7OGeeOXxps7Ujiw+W8vdhy54+cHKyfFSGIHPTxBC7z1WPzLP8AZnpqQnaeBC1+a4vs6aTpmjiR6rN9TxT5XpqDsU3rfhqueXqsPiW/7L0VTiZSWmg4accpJ8gvLycmWXjG/wBmpJPlVgsGWOa4kcDobzWV29Pw54ckyys/oZ5SzTfOywvo5RxcHFMfZaA5wA4nkT08l8X1HFz3OdM/y6yzTp4HC5QNSdOfevrcWPTNOTm43Z4lmLpn5AaayNmr6HMnku3XJ2TTJi/ZyRusThI3oTld+xW9ppxZY3MJa4FrhxBFFaREFAWgLQCCKAQWwuRlF2hQIlBElBW9yK5O1X2CPFYqx4rHxa2dV5c8du+NXbDmFmMwMma43RLo3tPC2vHD0Xl5MPmt6lfXfZrbscMLITFMwNGhc8Tmul6HTwXHCzj3C42vSx7Whd+MD+4FvzXac2P2xcK0NxLT91zXeDgVuc1TpS7Tu+Sl5cvqGjvw9ArOS/waDpQOLgPMBX3b9mmWfa0LPvTMFdDZ+CnvavenStLwQHtILTqHDgV6On5ifwr+svtGR1946knQaKzlvVMdGvlqfIzm5t+IXTttly9u7QMYDIrLnEWW8GtHHXqvN6vLPo6ePzWsdS93PwcxBD6u9bverrquPp8cuOdV7mWr2jq/SmgXmod5ryX0Z3c3n/aKYOewWCQ03rfE8LW8UrlWtIECQFoEgLCKGvVZWza0f8oqCq0CJQVylBy8ciuBNhC48uNdy5ZRuV6P2f2XE0W6rPNeDlltd8a9AWRdfkvPcK3tS7EVoHWFPbNqHY1wOlKe2vUPpjuvoaT206l8WOcPPvU9tdmJnO5fqnQu11mtarp39U6E2WFxYicA6R7Irt4Y4+tLvxSyzvqMZXt4dDEbcwLj/wBywH+oOHzC911XF57aftlh8LNEYR9KbvmUxnIWChlykiiePopMdUr3BhztDhRD2gtI4EEWF0s2yhFgyNNTzrmpMdeDbQcPlFuG6BrYsVztdIjxmLewveYhUZcS0dy6M1VaBkoFaILQK0UAoqIVZXxOsUoKbrRAiUFTygxYlv8AnzRY50jaPBYq7acLLS8+eLpK2B98yuVje02RDm8rFixY3Dt/OfRZVa2Fg1zE+VKKuZiGt4aqdJsDHdFehOoziiRyVmBtgxT7XSYs2uNiMPa7RisbsFa6SM7dDZ20sVhWdnBPIxl3k0c0eF8AqbaMVtzGT5O0nfcbszSyoyHVV7qujaRxuIk0kxEzm3qDI4g+S1pNujA/T/ZbZXeR9CgXkfRAjfQ/BAG+nxCBa93vIAE93r/siv/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464" y="3733800"/>
            <a:ext cx="20955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95400"/>
            <a:ext cx="7620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44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
                                        </p:tgtEl>
                                        <p:attrNameLst>
                                          <p:attrName>style.visibility</p:attrName>
                                        </p:attrNameLst>
                                      </p:cBhvr>
                                      <p:to>
                                        <p:strVal val="visible"/>
                                      </p:to>
                                    </p:set>
                                    <p:animEffect transition="in" filter="fade">
                                      <p:cBhvr>
                                        <p:cTn id="15" dur="500"/>
                                        <p:tgtEl>
                                          <p:spTgt spid="30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7"/>
                                        </p:tgtEl>
                                        <p:attrNameLst>
                                          <p:attrName>style.visibility</p:attrName>
                                        </p:attrNameLst>
                                      </p:cBhvr>
                                      <p:to>
                                        <p:strVal val="visible"/>
                                      </p:to>
                                    </p:set>
                                    <p:animEffect transition="in" filter="fade">
                                      <p:cBhvr>
                                        <p:cTn id="2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Case 1 Experimental Design: </a:t>
            </a:r>
            <a:r>
              <a:rPr lang="en-US" dirty="0" err="1"/>
              <a:t>Meadowfoam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6219612" cy="458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04800" y="6172200"/>
            <a:ext cx="8610600" cy="523220"/>
          </a:xfrm>
          <a:prstGeom prst="rect">
            <a:avLst/>
          </a:prstGeom>
        </p:spPr>
        <p:txBody>
          <a:bodyPr wrap="square">
            <a:spAutoFit/>
          </a:bodyPr>
          <a:lstStyle/>
          <a:p>
            <a:pPr algn="ctr"/>
            <a:r>
              <a:rPr lang="en-US" sz="1400" dirty="0"/>
              <a:t>Data from M. </a:t>
            </a:r>
            <a:r>
              <a:rPr lang="en-US" sz="1400" dirty="0" err="1"/>
              <a:t>Seddigh</a:t>
            </a:r>
            <a:r>
              <a:rPr lang="en-US" sz="1400" dirty="0"/>
              <a:t> and G. D. </a:t>
            </a:r>
            <a:r>
              <a:rPr lang="en-US" sz="1400" dirty="0" err="1"/>
              <a:t>Jolliﬀ</a:t>
            </a:r>
            <a:r>
              <a:rPr lang="en-US" sz="1400" dirty="0"/>
              <a:t>, “Light Intensity Eﬀects on</a:t>
            </a:r>
          </a:p>
          <a:p>
            <a:pPr algn="ctr"/>
            <a:r>
              <a:rPr lang="en-US" sz="1400" dirty="0" err="1"/>
              <a:t>Meadowfoam</a:t>
            </a:r>
            <a:r>
              <a:rPr lang="en-US" sz="1400" dirty="0"/>
              <a:t> Growth and Flowering,” Crop Science 34 (1994): 497–503.)</a:t>
            </a:r>
          </a:p>
        </p:txBody>
      </p:sp>
      <p:sp>
        <p:nvSpPr>
          <p:cNvPr id="5" name="Rectangle 4"/>
          <p:cNvSpPr/>
          <p:nvPr/>
        </p:nvSpPr>
        <p:spPr>
          <a:xfrm>
            <a:off x="3962400" y="3288268"/>
            <a:ext cx="840295" cy="369332"/>
          </a:xfrm>
          <a:prstGeom prst="rect">
            <a:avLst/>
          </a:prstGeom>
        </p:spPr>
        <p:txBody>
          <a:bodyPr wrap="none">
            <a:spAutoFit/>
          </a:bodyPr>
          <a:lstStyle/>
          <a:p>
            <a:r>
              <a:rPr lang="en-US"/>
              <a:t>“Early”</a:t>
            </a:r>
          </a:p>
        </p:txBody>
      </p:sp>
      <p:sp>
        <p:nvSpPr>
          <p:cNvPr id="7" name="Rectangle 6"/>
          <p:cNvSpPr/>
          <p:nvPr/>
        </p:nvSpPr>
        <p:spPr>
          <a:xfrm>
            <a:off x="6019800" y="4114800"/>
            <a:ext cx="773417" cy="369332"/>
          </a:xfrm>
          <a:prstGeom prst="rect">
            <a:avLst/>
          </a:prstGeom>
        </p:spPr>
        <p:txBody>
          <a:bodyPr wrap="none">
            <a:spAutoFit/>
          </a:bodyPr>
          <a:lstStyle/>
          <a:p>
            <a:r>
              <a:rPr lang="en-US" dirty="0"/>
              <a:t>“Late”</a:t>
            </a:r>
          </a:p>
        </p:txBody>
      </p:sp>
    </p:spTree>
    <p:extLst>
      <p:ext uri="{BB962C8B-B14F-4D97-AF65-F5344CB8AC3E}">
        <p14:creationId xmlns:p14="http://schemas.microsoft.com/office/powerpoint/2010/main" val="4255639646"/>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err="1"/>
              <a:t>Meadowfoam</a:t>
            </a:r>
            <a:r>
              <a:rPr lang="en-US" dirty="0"/>
              <a:t>: Data</a:t>
            </a:r>
          </a:p>
        </p:txBody>
      </p:sp>
      <p:pic>
        <p:nvPicPr>
          <p:cNvPr id="7" name="Picture 6"/>
          <p:cNvPicPr>
            <a:picLocks noChangeAspect="1"/>
          </p:cNvPicPr>
          <p:nvPr/>
        </p:nvPicPr>
        <p:blipFill>
          <a:blip r:embed="rId2"/>
          <a:stretch>
            <a:fillRect/>
          </a:stretch>
        </p:blipFill>
        <p:spPr>
          <a:xfrm>
            <a:off x="3025998" y="1219200"/>
            <a:ext cx="3092004" cy="5440362"/>
          </a:xfrm>
          <a:prstGeom prst="rect">
            <a:avLst/>
          </a:prstGeom>
        </p:spPr>
      </p:pic>
    </p:spTree>
    <p:extLst>
      <p:ext uri="{BB962C8B-B14F-4D97-AF65-F5344CB8AC3E}">
        <p14:creationId xmlns:p14="http://schemas.microsoft.com/office/powerpoint/2010/main" val="1541103979"/>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Lines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65328"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6426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Lines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186669"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3962400" y="2067489"/>
                <a:ext cx="2383281"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962400" y="2067489"/>
                <a:ext cx="2383281" cy="276999"/>
              </a:xfrm>
              <a:prstGeom prst="rect">
                <a:avLst/>
              </a:prstGeom>
              <a:blipFill rotWithShape="0">
                <a:blip r:embed="rId3"/>
                <a:stretch>
                  <a:fillRect l="-3069" t="-2174" r="-1790" b="-32609"/>
                </a:stretch>
              </a:blipFill>
            </p:spPr>
            <p:txBody>
              <a:bodyPr/>
              <a:lstStyle/>
              <a:p>
                <a:r>
                  <a:rPr lang="en-US">
                    <a:noFill/>
                  </a:rPr>
                  <a:t> </a:t>
                </a:r>
              </a:p>
            </p:txBody>
          </p:sp>
        </mc:Fallback>
      </mc:AlternateContent>
      <p:sp>
        <p:nvSpPr>
          <p:cNvPr id="6" name="TextBox 5"/>
          <p:cNvSpPr txBox="1"/>
          <p:nvPr/>
        </p:nvSpPr>
        <p:spPr>
          <a:xfrm>
            <a:off x="6553200" y="457200"/>
            <a:ext cx="2362200" cy="1200329"/>
          </a:xfrm>
          <a:prstGeom prst="rect">
            <a:avLst/>
          </a:prstGeom>
          <a:noFill/>
        </p:spPr>
        <p:txBody>
          <a:bodyPr wrap="square" rtlCol="0">
            <a:spAutoFit/>
          </a:bodyPr>
          <a:lstStyle/>
          <a:p>
            <a:r>
              <a:rPr lang="en-US" dirty="0"/>
              <a:t>Time is called an indicator variable:</a:t>
            </a:r>
          </a:p>
          <a:p>
            <a:r>
              <a:rPr lang="en-US" dirty="0"/>
              <a:t>Early = 0</a:t>
            </a:r>
          </a:p>
          <a:p>
            <a:r>
              <a:rPr lang="en-US" dirty="0"/>
              <a:t>Late = 1</a:t>
            </a:r>
          </a:p>
        </p:txBody>
      </p:sp>
      <p:sp>
        <p:nvSpPr>
          <p:cNvPr id="5" name="Rectangle 4"/>
          <p:cNvSpPr/>
          <p:nvPr/>
        </p:nvSpPr>
        <p:spPr>
          <a:xfrm>
            <a:off x="2362200" y="3810000"/>
            <a:ext cx="644664" cy="369332"/>
          </a:xfrm>
          <a:prstGeom prst="rect">
            <a:avLst/>
          </a:prstGeom>
          <a:solidFill>
            <a:schemeClr val="bg1"/>
          </a:solidFill>
        </p:spPr>
        <p:txBody>
          <a:bodyPr wrap="square">
            <a:spAutoFit/>
          </a:bodyPr>
          <a:lstStyle/>
          <a:p>
            <a:r>
              <a:rPr lang="en-US" sz="1600" b="1" dirty="0"/>
              <a:t>Early</a:t>
            </a:r>
            <a:r>
              <a:rPr lang="en-US" dirty="0"/>
              <a:t> </a:t>
            </a:r>
          </a:p>
        </p:txBody>
      </p:sp>
      <p:sp>
        <p:nvSpPr>
          <p:cNvPr id="8" name="Rectangle 7"/>
          <p:cNvSpPr/>
          <p:nvPr/>
        </p:nvSpPr>
        <p:spPr>
          <a:xfrm>
            <a:off x="6553200" y="2252246"/>
            <a:ext cx="1066800" cy="338554"/>
          </a:xfrm>
          <a:prstGeom prst="rect">
            <a:avLst/>
          </a:prstGeom>
          <a:solidFill>
            <a:schemeClr val="bg1"/>
          </a:solidFill>
        </p:spPr>
        <p:txBody>
          <a:bodyPr wrap="square">
            <a:spAutoFit/>
          </a:bodyPr>
          <a:lstStyle/>
          <a:p>
            <a:r>
              <a:rPr lang="en-US" sz="1600" b="1"/>
              <a:t>         Late</a:t>
            </a:r>
            <a:endParaRPr lang="en-US" dirty="0"/>
          </a:p>
        </p:txBody>
      </p:sp>
    </p:spTree>
    <p:extLst>
      <p:ext uri="{BB962C8B-B14F-4D97-AF65-F5344CB8AC3E}">
        <p14:creationId xmlns:p14="http://schemas.microsoft.com/office/powerpoint/2010/main" val="2411925704"/>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Separate Lines (Slopes)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76400"/>
            <a:ext cx="8474279"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048000" y="1856601"/>
                <a:ext cx="4557530"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1856601"/>
                <a:ext cx="4557530" cy="276999"/>
              </a:xfrm>
              <a:prstGeom prst="rect">
                <a:avLst/>
              </a:prstGeom>
              <a:blipFill rotWithShape="0">
                <a:blip r:embed="rId3"/>
                <a:stretch>
                  <a:fillRect l="-1337" t="-148889" r="-1471" b="-180000"/>
                </a:stretch>
              </a:blipFill>
            </p:spPr>
            <p:txBody>
              <a:bodyPr/>
              <a:lstStyle/>
              <a:p>
                <a:r>
                  <a:rPr lang="en-US">
                    <a:noFill/>
                  </a:rPr>
                  <a:t> </a:t>
                </a:r>
              </a:p>
            </p:txBody>
          </p:sp>
        </mc:Fallback>
      </mc:AlternateContent>
      <p:sp>
        <p:nvSpPr>
          <p:cNvPr id="6" name="Rectangle 5"/>
          <p:cNvSpPr/>
          <p:nvPr/>
        </p:nvSpPr>
        <p:spPr>
          <a:xfrm>
            <a:off x="2209800" y="3669268"/>
            <a:ext cx="720864" cy="369332"/>
          </a:xfrm>
          <a:prstGeom prst="rect">
            <a:avLst/>
          </a:prstGeom>
          <a:solidFill>
            <a:schemeClr val="bg1"/>
          </a:solidFill>
        </p:spPr>
        <p:txBody>
          <a:bodyPr wrap="square">
            <a:spAutoFit/>
          </a:bodyPr>
          <a:lstStyle/>
          <a:p>
            <a:r>
              <a:rPr lang="en-US" sz="1600" b="1"/>
              <a:t>Early</a:t>
            </a:r>
            <a:r>
              <a:rPr lang="en-US"/>
              <a:t> </a:t>
            </a:r>
            <a:endParaRPr lang="en-US" dirty="0"/>
          </a:p>
        </p:txBody>
      </p:sp>
      <p:sp>
        <p:nvSpPr>
          <p:cNvPr id="7" name="Rectangle 6"/>
          <p:cNvSpPr/>
          <p:nvPr/>
        </p:nvSpPr>
        <p:spPr>
          <a:xfrm>
            <a:off x="6553200" y="2111514"/>
            <a:ext cx="1066800" cy="338554"/>
          </a:xfrm>
          <a:prstGeom prst="rect">
            <a:avLst/>
          </a:prstGeom>
          <a:solidFill>
            <a:schemeClr val="bg1"/>
          </a:solidFill>
        </p:spPr>
        <p:txBody>
          <a:bodyPr wrap="square">
            <a:spAutoFit/>
          </a:bodyPr>
          <a:lstStyle/>
          <a:p>
            <a:r>
              <a:rPr lang="en-US" sz="1600" b="1"/>
              <a:t>         Late</a:t>
            </a:r>
            <a:endParaRPr lang="en-US" dirty="0"/>
          </a:p>
        </p:txBody>
      </p:sp>
      <p:sp>
        <p:nvSpPr>
          <p:cNvPr id="8" name="TextBox 7"/>
          <p:cNvSpPr txBox="1"/>
          <p:nvPr/>
        </p:nvSpPr>
        <p:spPr>
          <a:xfrm>
            <a:off x="7743612" y="4572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p:spTree>
    <p:extLst>
      <p:ext uri="{BB962C8B-B14F-4D97-AF65-F5344CB8AC3E}">
        <p14:creationId xmlns:p14="http://schemas.microsoft.com/office/powerpoint/2010/main" val="245948277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19800" y="5410200"/>
            <a:ext cx="2514600" cy="369332"/>
          </a:xfrm>
          <a:prstGeom prst="rect">
            <a:avLst/>
          </a:prstGeom>
          <a:noFill/>
        </p:spPr>
        <p:txBody>
          <a:bodyPr wrap="square" rtlCol="0">
            <a:spAutoFit/>
          </a:bodyPr>
          <a:lstStyle/>
          <a:p>
            <a:r>
              <a:rPr lang="en-US" dirty="0"/>
              <a:t>Simple Linear Regression</a:t>
            </a:r>
          </a:p>
        </p:txBody>
      </p:sp>
      <p:sp>
        <p:nvSpPr>
          <p:cNvPr id="6" name="TextBox 5"/>
          <p:cNvSpPr txBox="1"/>
          <p:nvPr/>
        </p:nvSpPr>
        <p:spPr>
          <a:xfrm>
            <a:off x="5943600" y="3440668"/>
            <a:ext cx="2514600" cy="369332"/>
          </a:xfrm>
          <a:prstGeom prst="rect">
            <a:avLst/>
          </a:prstGeom>
          <a:noFill/>
        </p:spPr>
        <p:txBody>
          <a:bodyPr wrap="square" rtlCol="0">
            <a:spAutoFit/>
          </a:bodyPr>
          <a:lstStyle/>
          <a:p>
            <a:r>
              <a:rPr lang="en-US" dirty="0"/>
              <a:t>Time with No Interaction</a:t>
            </a:r>
          </a:p>
        </p:txBody>
      </p:sp>
      <p:sp>
        <p:nvSpPr>
          <p:cNvPr id="7" name="TextBox 6"/>
          <p:cNvSpPr txBox="1"/>
          <p:nvPr/>
        </p:nvSpPr>
        <p:spPr>
          <a:xfrm>
            <a:off x="6019800" y="914400"/>
            <a:ext cx="2514600" cy="369332"/>
          </a:xfrm>
          <a:prstGeom prst="rect">
            <a:avLst/>
          </a:prstGeom>
          <a:noFill/>
        </p:spPr>
        <p:txBody>
          <a:bodyPr wrap="square" rtlCol="0">
            <a:spAutoFit/>
          </a:bodyPr>
          <a:lstStyle/>
          <a:p>
            <a:r>
              <a:rPr lang="en-US" dirty="0"/>
              <a:t>Time with Interaction</a:t>
            </a:r>
          </a:p>
        </p:txBody>
      </p:sp>
      <p:sp>
        <p:nvSpPr>
          <p:cNvPr id="2" name="TextBox 1"/>
          <p:cNvSpPr txBox="1"/>
          <p:nvPr/>
        </p:nvSpPr>
        <p:spPr>
          <a:xfrm>
            <a:off x="5762625" y="1371600"/>
            <a:ext cx="2771775" cy="646331"/>
          </a:xfrm>
          <a:prstGeom prst="rect">
            <a:avLst/>
          </a:prstGeom>
          <a:noFill/>
        </p:spPr>
        <p:txBody>
          <a:bodyPr wrap="square" rtlCol="0">
            <a:spAutoFit/>
          </a:bodyPr>
          <a:lstStyle/>
          <a:p>
            <a:pPr algn="ctr"/>
            <a:r>
              <a:rPr lang="en-US" dirty="0">
                <a:solidFill>
                  <a:srgbClr val="FF0000"/>
                </a:solidFill>
              </a:rPr>
              <a:t>Interaction means we can adjust the slope!!!</a:t>
            </a:r>
          </a:p>
        </p:txBody>
      </p:sp>
      <p:pic>
        <p:nvPicPr>
          <p:cNvPr id="5" name="Picture 4"/>
          <p:cNvPicPr>
            <a:picLocks noChangeAspect="1"/>
          </p:cNvPicPr>
          <p:nvPr/>
        </p:nvPicPr>
        <p:blipFill>
          <a:blip r:embed="rId2"/>
          <a:stretch>
            <a:fillRect/>
          </a:stretch>
        </p:blipFill>
        <p:spPr>
          <a:xfrm>
            <a:off x="430803" y="2057400"/>
            <a:ext cx="5376369" cy="2326471"/>
          </a:xfrm>
          <a:prstGeom prst="rect">
            <a:avLst/>
          </a:prstGeom>
        </p:spPr>
      </p:pic>
      <p:pic>
        <p:nvPicPr>
          <p:cNvPr id="3" name="Picture 2"/>
          <p:cNvPicPr>
            <a:picLocks noChangeAspect="1"/>
          </p:cNvPicPr>
          <p:nvPr/>
        </p:nvPicPr>
        <p:blipFill>
          <a:blip r:embed="rId3"/>
          <a:stretch>
            <a:fillRect/>
          </a:stretch>
        </p:blipFill>
        <p:spPr>
          <a:xfrm>
            <a:off x="436286" y="0"/>
            <a:ext cx="5205814" cy="2293133"/>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09" y="4378546"/>
            <a:ext cx="5317191" cy="2432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743612" y="1524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p:spTree>
    <p:extLst>
      <p:ext uri="{BB962C8B-B14F-4D97-AF65-F5344CB8AC3E}">
        <p14:creationId xmlns:p14="http://schemas.microsoft.com/office/powerpoint/2010/main" val="359413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Interaction Terms!</a:t>
            </a:r>
            <a:br>
              <a:rPr lang="en-US" dirty="0"/>
            </a:br>
            <a:r>
              <a:rPr lang="en-US" dirty="0"/>
              <a:t>… (Flexible Slopes!)</a:t>
            </a:r>
          </a:p>
        </p:txBody>
      </p:sp>
      <p:sp>
        <p:nvSpPr>
          <p:cNvPr id="4" name="TextBox 3"/>
          <p:cNvSpPr txBox="1"/>
          <p:nvPr/>
        </p:nvSpPr>
        <p:spPr>
          <a:xfrm>
            <a:off x="1562945" y="5031409"/>
            <a:ext cx="5638800" cy="1077218"/>
          </a:xfrm>
          <a:prstGeom prst="rect">
            <a:avLst/>
          </a:prstGeom>
          <a:noFill/>
        </p:spPr>
        <p:txBody>
          <a:bodyPr wrap="square" rtlCol="0">
            <a:spAutoFit/>
          </a:bodyPr>
          <a:lstStyle/>
          <a:p>
            <a:pPr algn="ctr"/>
            <a:r>
              <a:rPr lang="en-US" sz="3200" dirty="0"/>
              <a:t>Now the intercept AND the slope depend on the time!</a:t>
            </a:r>
          </a:p>
        </p:txBody>
      </p:sp>
      <mc:AlternateContent xmlns:mc="http://schemas.openxmlformats.org/markup-compatibility/2006" xmlns:a14="http://schemas.microsoft.com/office/drawing/2010/main">
        <mc:Choice Requires="a14">
          <p:sp>
            <p:nvSpPr>
              <p:cNvPr id="6" name="TextBox 5"/>
              <p:cNvSpPr txBox="1"/>
              <p:nvPr/>
            </p:nvSpPr>
            <p:spPr>
              <a:xfrm>
                <a:off x="866691" y="1621391"/>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r>
                        <a:rPr lang="en-US" b="0" i="1" smtClean="0">
                          <a:latin typeface="Cambria Math"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6691" y="1621391"/>
                <a:ext cx="7410618" cy="276999"/>
              </a:xfrm>
              <a:prstGeom prst="rect">
                <a:avLst/>
              </a:prstGeom>
              <a:blipFill>
                <a:blip r:embed="rId2"/>
                <a:stretch>
                  <a:fillRect l="-247"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66800" y="4218801"/>
                <a:ext cx="6447406"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2</m:t>
                                  </m:r>
                                </m:sub>
                              </m:sSub>
                              <m:r>
                                <a:rPr lang="en-US" i="1">
                                  <a:latin typeface="Cambria Math" charset="0"/>
                                </a:rPr>
                                <m:t>𝑇𝑖𝑚𝑒</m:t>
                              </m:r>
                              <m:r>
                                <a:rPr lang="en-US" b="0" i="1" smtClean="0">
                                  <a:latin typeface="Cambria Math" charset="0"/>
                                </a:rPr>
                                <m:t>)+(</m:t>
                              </m:r>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𝐿𝑖𝑔h𝑡</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6800" y="4218801"/>
                <a:ext cx="6447406" cy="276999"/>
              </a:xfrm>
              <a:prstGeom prst="rect">
                <a:avLst/>
              </a:prstGeom>
              <a:blipFill>
                <a:blip r:embed="rId3"/>
                <a:stretch>
                  <a:fillRect l="-378" t="-2174" r="-756" b="-32609"/>
                </a:stretch>
              </a:blipFill>
            </p:spPr>
            <p:txBody>
              <a:bodyPr/>
              <a:lstStyle/>
              <a:p>
                <a:r>
                  <a:rPr lang="en-US">
                    <a:noFill/>
                  </a:rPr>
                  <a:t> </a:t>
                </a:r>
              </a:p>
            </p:txBody>
          </p:sp>
        </mc:Fallback>
      </mc:AlternateContent>
      <p:sp>
        <p:nvSpPr>
          <p:cNvPr id="3" name="Right Brace 2"/>
          <p:cNvSpPr/>
          <p:nvPr/>
        </p:nvSpPr>
        <p:spPr>
          <a:xfrm rot="16200000">
            <a:off x="4264025" y="3456801"/>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p:cNvSpPr/>
          <p:nvPr/>
        </p:nvSpPr>
        <p:spPr>
          <a:xfrm rot="16200000">
            <a:off x="6019800" y="3526585"/>
            <a:ext cx="304800" cy="1219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845237" y="3635827"/>
            <a:ext cx="1298575" cy="369332"/>
          </a:xfrm>
          <a:prstGeom prst="rect">
            <a:avLst/>
          </a:prstGeom>
          <a:noFill/>
        </p:spPr>
        <p:txBody>
          <a:bodyPr wrap="square" rtlCol="0">
            <a:spAutoFit/>
          </a:bodyPr>
          <a:lstStyle/>
          <a:p>
            <a:r>
              <a:rPr lang="en-US" dirty="0"/>
              <a:t>intercept</a:t>
            </a:r>
          </a:p>
        </p:txBody>
      </p:sp>
      <p:sp>
        <p:nvSpPr>
          <p:cNvPr id="7" name="TextBox 6"/>
          <p:cNvSpPr txBox="1"/>
          <p:nvPr/>
        </p:nvSpPr>
        <p:spPr>
          <a:xfrm>
            <a:off x="5839531" y="3635827"/>
            <a:ext cx="1447800" cy="369332"/>
          </a:xfrm>
          <a:prstGeom prst="rect">
            <a:avLst/>
          </a:prstGeom>
          <a:noFill/>
        </p:spPr>
        <p:txBody>
          <a:bodyPr wrap="square" rtlCol="0">
            <a:spAutoFit/>
          </a:bodyPr>
          <a:lstStyle/>
          <a:p>
            <a:r>
              <a:rPr lang="en-US" dirty="0"/>
              <a:t>slope</a:t>
            </a:r>
          </a:p>
        </p:txBody>
      </p:sp>
      <p:sp>
        <p:nvSpPr>
          <p:cNvPr id="13" name="TextBox 12"/>
          <p:cNvSpPr txBox="1"/>
          <p:nvPr/>
        </p:nvSpPr>
        <p:spPr>
          <a:xfrm>
            <a:off x="7743612" y="457200"/>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355AD3-82D8-438C-9572-76B860A11EDC}"/>
                  </a:ext>
                </a:extLst>
              </p:cNvPr>
              <p:cNvSpPr txBox="1"/>
              <p:nvPr/>
            </p:nvSpPr>
            <p:spPr>
              <a:xfrm>
                <a:off x="875158" y="2526332"/>
                <a:ext cx="7410618"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𝜇</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𝑓𝑙𝑜𝑤𝑒𝑟𝑠</m:t>
                          </m:r>
                          <m:r>
                            <a:rPr lang="en-US" b="0" i="1" smtClean="0">
                              <a:latin typeface="Cambria Math" charset="0"/>
                              <a:ea typeface="Cambria Math" charset="0"/>
                              <a:cs typeface="Cambria Math" charset="0"/>
                            </a:rPr>
                            <m:t> </m:t>
                          </m:r>
                        </m:e>
                      </m:d>
                      <m:r>
                        <a:rPr lang="en-US" b="0" i="1" smtClean="0">
                          <a:latin typeface="Cambria Math" charset="0"/>
                          <a:ea typeface="Cambria Math" charset="0"/>
                          <a:cs typeface="Cambria Math" charset="0"/>
                        </a:rPr>
                        <m:t>𝑙𝑖𝑔h𝑡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𝑡𝑖𝑚𝑒</m:t>
                      </m:r>
                      <m:r>
                        <a:rPr lang="en-US" b="0" i="1" smtClean="0">
                          <a:latin typeface="Cambria Math" charset="0"/>
                          <a:ea typeface="Cambria Math" charset="0"/>
                          <a:cs typeface="Cambria Math" charset="0"/>
                        </a:rPr>
                        <m:t>)= </m:t>
                      </m:r>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𝛽</m:t>
                          </m:r>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2</m:t>
                          </m:r>
                        </m:sub>
                      </m:sSub>
                      <m:r>
                        <a:rPr lang="en-US" b="0" i="1" smtClean="0">
                          <a:latin typeface="Cambria Math" panose="02040503050406030204" pitchFamily="18" charset="0"/>
                        </a:rPr>
                        <m:t>𝑇𝑖𝑚𝑒</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1</m:t>
                          </m:r>
                        </m:sub>
                      </m:sSub>
                      <m:r>
                        <a:rPr lang="en-US" b="0" i="1" smtClean="0">
                          <a:latin typeface="Cambria Math" panose="02040503050406030204" pitchFamily="18" charset="0"/>
                        </a:rPr>
                        <m:t>𝐿𝑖𝑔h𝑡</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3</m:t>
                          </m:r>
                        </m:sub>
                      </m:sSub>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𝐿𝑖𝑔h𝑡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𝑇𝑖𝑚𝑒</m:t>
                          </m:r>
                        </m:e>
                      </m:d>
                      <m:r>
                        <a:rPr lang="en-US" b="0" i="1" smtClean="0">
                          <a:latin typeface="Cambria Math" charset="0"/>
                          <a:ea typeface="Cambria Math" charset="0"/>
                          <a:cs typeface="Cambria Math" charset="0"/>
                        </a:rPr>
                        <m:t>      </m:t>
                      </m:r>
                    </m:oMath>
                  </m:oMathPara>
                </a14:m>
                <a:endParaRPr lang="en-US" dirty="0"/>
              </a:p>
            </p:txBody>
          </p:sp>
        </mc:Choice>
        <mc:Fallback xmlns="">
          <p:sp>
            <p:nvSpPr>
              <p:cNvPr id="14" name="TextBox 13">
                <a:extLst>
                  <a:ext uri="{FF2B5EF4-FFF2-40B4-BE49-F238E27FC236}">
                    <a16:creationId xmlns:a16="http://schemas.microsoft.com/office/drawing/2014/main" id="{29355AD3-82D8-438C-9572-76B860A11EDC}"/>
                  </a:ext>
                </a:extLst>
              </p:cNvPr>
              <p:cNvSpPr txBox="1">
                <a:spLocks noRot="1" noChangeAspect="1" noMove="1" noResize="1" noEditPoints="1" noAdjustHandles="1" noChangeArrowheads="1" noChangeShapeType="1" noTextEdit="1"/>
              </p:cNvSpPr>
              <p:nvPr/>
            </p:nvSpPr>
            <p:spPr>
              <a:xfrm>
                <a:off x="875158" y="2526332"/>
                <a:ext cx="7410618" cy="276999"/>
              </a:xfrm>
              <a:prstGeom prst="rect">
                <a:avLst/>
              </a:prstGeom>
              <a:blipFill>
                <a:blip r:embed="rId4"/>
                <a:stretch>
                  <a:fillRect l="-329" t="-2174" b="-32609"/>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5" name="Ink 24">
                <a:extLst>
                  <a:ext uri="{FF2B5EF4-FFF2-40B4-BE49-F238E27FC236}">
                    <a16:creationId xmlns:a16="http://schemas.microsoft.com/office/drawing/2014/main" id="{2979D2F6-B510-4AB5-91A6-D922FF777827}"/>
                  </a:ext>
                </a:extLst>
              </p14:cNvPr>
              <p14:cNvContentPartPr/>
              <p14:nvPr/>
            </p14:nvContentPartPr>
            <p14:xfrm>
              <a:off x="4382345" y="1917072"/>
              <a:ext cx="1287360" cy="531000"/>
            </p14:xfrm>
          </p:contentPart>
        </mc:Choice>
        <mc:Fallback xmlns="">
          <p:pic>
            <p:nvPicPr>
              <p:cNvPr id="25" name="Ink 24">
                <a:extLst>
                  <a:ext uri="{FF2B5EF4-FFF2-40B4-BE49-F238E27FC236}">
                    <a16:creationId xmlns:a16="http://schemas.microsoft.com/office/drawing/2014/main" id="{2979D2F6-B510-4AB5-91A6-D922FF777827}"/>
                  </a:ext>
                </a:extLst>
              </p:cNvPr>
              <p:cNvPicPr/>
              <p:nvPr/>
            </p:nvPicPr>
            <p:blipFill>
              <a:blip r:embed="rId6"/>
              <a:stretch>
                <a:fillRect/>
              </a:stretch>
            </p:blipFill>
            <p:spPr>
              <a:xfrm>
                <a:off x="4364345" y="1899072"/>
                <a:ext cx="1323000" cy="566640"/>
              </a:xfrm>
              <a:prstGeom prst="rect">
                <a:avLst/>
              </a:prstGeom>
            </p:spPr>
          </p:pic>
        </mc:Fallback>
      </mc:AlternateContent>
      <p:sp>
        <p:nvSpPr>
          <p:cNvPr id="26" name="TextBox 25">
            <a:extLst>
              <a:ext uri="{FF2B5EF4-FFF2-40B4-BE49-F238E27FC236}">
                <a16:creationId xmlns:a16="http://schemas.microsoft.com/office/drawing/2014/main" id="{9A804D4D-E3A3-4878-B7C3-65FDBA4DD6CD}"/>
              </a:ext>
            </a:extLst>
          </p:cNvPr>
          <p:cNvSpPr txBox="1"/>
          <p:nvPr/>
        </p:nvSpPr>
        <p:spPr>
          <a:xfrm>
            <a:off x="3304471" y="3313860"/>
            <a:ext cx="4936066" cy="369332"/>
          </a:xfrm>
          <a:prstGeom prst="rect">
            <a:avLst/>
          </a:prstGeom>
          <a:noFill/>
        </p:spPr>
        <p:txBody>
          <a:bodyPr wrap="square" rtlCol="0">
            <a:spAutoFit/>
          </a:bodyPr>
          <a:lstStyle/>
          <a:p>
            <a:r>
              <a:rPr lang="en-US" dirty="0">
                <a:solidFill>
                  <a:srgbClr val="0070C0"/>
                </a:solidFill>
              </a:rPr>
              <a:t>Factor out Light and combine last two terms.</a:t>
            </a:r>
          </a:p>
        </p:txBody>
      </p:sp>
      <p:sp>
        <p:nvSpPr>
          <p:cNvPr id="29" name="Right Brace 28">
            <a:extLst>
              <a:ext uri="{FF2B5EF4-FFF2-40B4-BE49-F238E27FC236}">
                <a16:creationId xmlns:a16="http://schemas.microsoft.com/office/drawing/2014/main" id="{99C41856-AF65-4E88-98C6-B64BD7BDA611}"/>
              </a:ext>
            </a:extLst>
          </p:cNvPr>
          <p:cNvSpPr/>
          <p:nvPr/>
        </p:nvSpPr>
        <p:spPr>
          <a:xfrm rot="5400000">
            <a:off x="6204863" y="1734951"/>
            <a:ext cx="572765" cy="26948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378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 grpId="0" animBg="1"/>
      <p:bldP spid="9" grpId="0" animBg="1"/>
      <p:bldP spid="5" grpId="0"/>
      <p:bldP spid="7" grpId="0"/>
      <p:bldP spid="14" grpId="0" animBg="1"/>
      <p:bldP spid="26" grpId="0"/>
      <p:bldP spid="29" grpId="0" animBg="1"/>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p:sp>
        <p:nvSpPr>
          <p:cNvPr id="3" name="TextBox 2"/>
          <p:cNvSpPr txBox="1"/>
          <p:nvPr/>
        </p:nvSpPr>
        <p:spPr>
          <a:xfrm>
            <a:off x="64911" y="743634"/>
            <a:ext cx="8991600" cy="923330"/>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a:t>
            </a:r>
            <a:r>
              <a:rPr lang="en-US" b="1" dirty="0"/>
              <a:t>possibility </a:t>
            </a:r>
            <a:r>
              <a:rPr lang="en-US" dirty="0"/>
              <a:t>of </a:t>
            </a:r>
            <a:r>
              <a:rPr lang="en-US" b="1" dirty="0"/>
              <a:t>unequal slopes </a:t>
            </a:r>
            <a:r>
              <a:rPr lang="en-US" dirty="0"/>
              <a:t>and </a:t>
            </a:r>
            <a:r>
              <a:rPr lang="en-US" b="1" dirty="0"/>
              <a:t>intercepts</a:t>
            </a:r>
            <a:r>
              <a:rPr lang="en-US" dirty="0"/>
              <a:t>.</a:t>
            </a:r>
          </a:p>
          <a:p>
            <a:pPr algn="ctr"/>
            <a:r>
              <a:rPr lang="en-US" dirty="0"/>
              <a:t>Which model is correct?  </a:t>
            </a:r>
          </a:p>
        </p:txBody>
      </p:sp>
      <mc:AlternateContent xmlns:mc="http://schemas.openxmlformats.org/markup-compatibility/2006" xmlns:a14="http://schemas.microsoft.com/office/drawing/2010/main">
        <mc:Choice Requires="a14">
          <p:sp>
            <p:nvSpPr>
              <p:cNvPr id="7" name="TextBox 6"/>
              <p:cNvSpPr txBox="1"/>
              <p:nvPr/>
            </p:nvSpPr>
            <p:spPr>
              <a:xfrm>
                <a:off x="1880786" y="1953399"/>
                <a:ext cx="31799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880786" y="1953399"/>
                <a:ext cx="3179908" cy="369332"/>
              </a:xfrm>
              <a:prstGeom prst="rect">
                <a:avLst/>
              </a:prstGeom>
              <a:blipFill>
                <a:blip r:embed="rId2"/>
                <a:stretch>
                  <a:fillRect b="-131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CE301ED-D93B-4795-BC1F-B1542B7222D9}"/>
              </a:ext>
            </a:extLst>
          </p:cNvPr>
          <p:cNvSpPr txBox="1"/>
          <p:nvPr/>
        </p:nvSpPr>
        <p:spPr>
          <a:xfrm>
            <a:off x="5943600" y="1676400"/>
            <a:ext cx="2971800" cy="923330"/>
          </a:xfrm>
          <a:prstGeom prst="rect">
            <a:avLst/>
          </a:prstGeom>
          <a:noFill/>
        </p:spPr>
        <p:txBody>
          <a:bodyPr wrap="square" rtlCol="0">
            <a:spAutoFit/>
          </a:bodyPr>
          <a:lstStyle/>
          <a:p>
            <a:r>
              <a:rPr lang="en-US" dirty="0">
                <a:solidFill>
                  <a:srgbClr val="FF0000"/>
                </a:solidFill>
              </a:rPr>
              <a:t>No possibility of unequal intercepts OR unequal slopes for different time categories.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8A6224-4DC2-407C-9894-25F7CE8BDB93}"/>
                  </a:ext>
                </a:extLst>
              </p:cNvPr>
              <p:cNvSpPr txBox="1"/>
              <p:nvPr/>
            </p:nvSpPr>
            <p:spPr>
              <a:xfrm>
                <a:off x="1339003" y="3118667"/>
                <a:ext cx="42634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oMath>
                  </m:oMathPara>
                </a14:m>
                <a:endParaRPr lang="en-US" dirty="0"/>
              </a:p>
            </p:txBody>
          </p:sp>
        </mc:Choice>
        <mc:Fallback xmlns="">
          <p:sp>
            <p:nvSpPr>
              <p:cNvPr id="16" name="TextBox 15">
                <a:extLst>
                  <a:ext uri="{FF2B5EF4-FFF2-40B4-BE49-F238E27FC236}">
                    <a16:creationId xmlns:a16="http://schemas.microsoft.com/office/drawing/2014/main" id="{628A6224-4DC2-407C-9894-25F7CE8BDB93}"/>
                  </a:ext>
                </a:extLst>
              </p:cNvPr>
              <p:cNvSpPr txBox="1">
                <a:spLocks noRot="1" noChangeAspect="1" noMove="1" noResize="1" noEditPoints="1" noAdjustHandles="1" noChangeArrowheads="1" noChangeShapeType="1" noTextEdit="1"/>
              </p:cNvSpPr>
              <p:nvPr/>
            </p:nvSpPr>
            <p:spPr>
              <a:xfrm>
                <a:off x="1339003" y="3118667"/>
                <a:ext cx="4263475" cy="369332"/>
              </a:xfrm>
              <a:prstGeom prst="rect">
                <a:avLst/>
              </a:prstGeom>
              <a:blipFill>
                <a:blip r:embed="rId3"/>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D43EB10-9213-4A91-9BEE-F34C210D8C92}"/>
              </a:ext>
            </a:extLst>
          </p:cNvPr>
          <p:cNvSpPr txBox="1"/>
          <p:nvPr/>
        </p:nvSpPr>
        <p:spPr>
          <a:xfrm>
            <a:off x="5922433" y="2703169"/>
            <a:ext cx="2971800" cy="1200329"/>
          </a:xfrm>
          <a:prstGeom prst="rect">
            <a:avLst/>
          </a:prstGeom>
          <a:noFill/>
        </p:spPr>
        <p:txBody>
          <a:bodyPr wrap="square" rtlCol="0">
            <a:spAutoFit/>
          </a:bodyPr>
          <a:lstStyle/>
          <a:p>
            <a:r>
              <a:rPr lang="en-US" dirty="0">
                <a:solidFill>
                  <a:srgbClr val="FF0000"/>
                </a:solidFill>
              </a:rPr>
              <a:t>Possibility of unequal intercepts BUT NO possibility of unequal slopes for different time categories.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BAE32-64C7-4341-A761-CBF24B97FD5D}"/>
                  </a:ext>
                </a:extLst>
              </p:cNvPr>
              <p:cNvSpPr txBox="1"/>
              <p:nvPr/>
            </p:nvSpPr>
            <p:spPr>
              <a:xfrm>
                <a:off x="898561" y="4422435"/>
                <a:ext cx="5093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19" name="TextBox 18">
                <a:extLst>
                  <a:ext uri="{FF2B5EF4-FFF2-40B4-BE49-F238E27FC236}">
                    <a16:creationId xmlns:a16="http://schemas.microsoft.com/office/drawing/2014/main" id="{F87BAE32-64C7-4341-A761-CBF24B97FD5D}"/>
                  </a:ext>
                </a:extLst>
              </p:cNvPr>
              <p:cNvSpPr txBox="1">
                <a:spLocks noRot="1" noChangeAspect="1" noMove="1" noResize="1" noEditPoints="1" noAdjustHandles="1" noChangeArrowheads="1" noChangeShapeType="1" noTextEdit="1"/>
              </p:cNvSpPr>
              <p:nvPr/>
            </p:nvSpPr>
            <p:spPr>
              <a:xfrm>
                <a:off x="898561" y="4422435"/>
                <a:ext cx="5093061" cy="369332"/>
              </a:xfrm>
              <a:prstGeom prst="rect">
                <a:avLst/>
              </a:prstGeom>
              <a:blipFill>
                <a:blip r:embed="rId4"/>
                <a:stretch>
                  <a:fillRect b="-1311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A3D21E8-517E-4CAA-93F6-EC1805F6DAA7}"/>
              </a:ext>
            </a:extLst>
          </p:cNvPr>
          <p:cNvSpPr txBox="1"/>
          <p:nvPr/>
        </p:nvSpPr>
        <p:spPr>
          <a:xfrm>
            <a:off x="5943600" y="4006937"/>
            <a:ext cx="2971800" cy="1200329"/>
          </a:xfrm>
          <a:prstGeom prst="rect">
            <a:avLst/>
          </a:prstGeom>
          <a:noFill/>
        </p:spPr>
        <p:txBody>
          <a:bodyPr wrap="square" rtlCol="0">
            <a:spAutoFit/>
          </a:bodyPr>
          <a:lstStyle/>
          <a:p>
            <a:r>
              <a:rPr lang="en-US" dirty="0">
                <a:solidFill>
                  <a:srgbClr val="FF0000"/>
                </a:solidFill>
              </a:rPr>
              <a:t>No possibility of unequal intercepts BUT has a possibility of unequal slopes for different time categories.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2BF673-8753-4732-888B-FF189D20AF1D}"/>
                  </a:ext>
                </a:extLst>
              </p:cNvPr>
              <p:cNvSpPr txBox="1"/>
              <p:nvPr/>
            </p:nvSpPr>
            <p:spPr>
              <a:xfrm>
                <a:off x="-76200" y="5587705"/>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21" name="TextBox 20">
                <a:extLst>
                  <a:ext uri="{FF2B5EF4-FFF2-40B4-BE49-F238E27FC236}">
                    <a16:creationId xmlns:a16="http://schemas.microsoft.com/office/drawing/2014/main" id="{D32BF673-8753-4732-888B-FF189D20AF1D}"/>
                  </a:ext>
                </a:extLst>
              </p:cNvPr>
              <p:cNvSpPr txBox="1">
                <a:spLocks noRot="1" noChangeAspect="1" noMove="1" noResize="1" noEditPoints="1" noAdjustHandles="1" noChangeArrowheads="1" noChangeShapeType="1" noTextEdit="1"/>
              </p:cNvSpPr>
              <p:nvPr/>
            </p:nvSpPr>
            <p:spPr>
              <a:xfrm>
                <a:off x="-76200" y="5587705"/>
                <a:ext cx="6169318" cy="369332"/>
              </a:xfrm>
              <a:prstGeom prst="rect">
                <a:avLst/>
              </a:prstGeom>
              <a:blipFill>
                <a:blip r:embed="rId5"/>
                <a:stretch>
                  <a:fillRect b="-1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AA429D9-C27A-4252-9A96-3EB5652FE330}"/>
              </a:ext>
            </a:extLst>
          </p:cNvPr>
          <p:cNvSpPr txBox="1"/>
          <p:nvPr/>
        </p:nvSpPr>
        <p:spPr>
          <a:xfrm>
            <a:off x="5943600" y="5310706"/>
            <a:ext cx="2971800" cy="923330"/>
          </a:xfrm>
          <a:prstGeom prst="rect">
            <a:avLst/>
          </a:prstGeom>
          <a:noFill/>
        </p:spPr>
        <p:txBody>
          <a:bodyPr wrap="square" rtlCol="0">
            <a:spAutoFit/>
          </a:bodyPr>
          <a:lstStyle/>
          <a:p>
            <a:r>
              <a:rPr lang="en-US" dirty="0">
                <a:solidFill>
                  <a:srgbClr val="FF0000"/>
                </a:solidFill>
              </a:rPr>
              <a:t>Possibility of both unequal intercepts or unequal slopes for different time categories.</a:t>
            </a:r>
          </a:p>
        </p:txBody>
      </p:sp>
      <p:sp>
        <p:nvSpPr>
          <p:cNvPr id="5" name="TextBox 4">
            <a:extLst>
              <a:ext uri="{FF2B5EF4-FFF2-40B4-BE49-F238E27FC236}">
                <a16:creationId xmlns:a16="http://schemas.microsoft.com/office/drawing/2014/main" id="{7D123D5D-F56C-481C-9CC9-528036DA9D5C}"/>
              </a:ext>
            </a:extLst>
          </p:cNvPr>
          <p:cNvSpPr txBox="1"/>
          <p:nvPr/>
        </p:nvSpPr>
        <p:spPr>
          <a:xfrm>
            <a:off x="410870" y="4755036"/>
            <a:ext cx="5562600" cy="646331"/>
          </a:xfrm>
          <a:prstGeom prst="rect">
            <a:avLst/>
          </a:prstGeom>
          <a:noFill/>
        </p:spPr>
        <p:txBody>
          <a:bodyPr wrap="square" rtlCol="0">
            <a:spAutoFit/>
          </a:bodyPr>
          <a:lstStyle/>
          <a:p>
            <a:r>
              <a:rPr lang="en-US" b="1" dirty="0">
                <a:solidFill>
                  <a:srgbClr val="0070C0"/>
                </a:solidFill>
              </a:rPr>
              <a:t>Typically, we do NOT include an interaction term with out relevant single terms!!!</a:t>
            </a:r>
          </a:p>
        </p:txBody>
      </p:sp>
    </p:spTree>
    <p:extLst>
      <p:ext uri="{BB962C8B-B14F-4D97-AF65-F5344CB8AC3E}">
        <p14:creationId xmlns:p14="http://schemas.microsoft.com/office/powerpoint/2010/main" val="36972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1" nodeType="clickEffect">
                                  <p:stCondLst>
                                    <p:cond delay="0"/>
                                  </p:stCondLst>
                                  <p:childTnLst>
                                    <p:animClr clrSpc="rgb" dir="cw">
                                      <p:cBhvr override="childStyle">
                                        <p:cTn id="42" dur="250" autoRev="1" fill="remove"/>
                                        <p:tgtEl>
                                          <p:spTgt spid="21"/>
                                        </p:tgtEl>
                                        <p:attrNameLst>
                                          <p:attrName>style.color</p:attrName>
                                        </p:attrNameLst>
                                      </p:cBhvr>
                                      <p:to>
                                        <a:schemeClr val="bg1"/>
                                      </p:to>
                                    </p:animClr>
                                    <p:animClr clrSpc="rgb" dir="cw">
                                      <p:cBhvr>
                                        <p:cTn id="43" dur="250" autoRev="1" fill="remove"/>
                                        <p:tgtEl>
                                          <p:spTgt spid="21"/>
                                        </p:tgtEl>
                                        <p:attrNameLst>
                                          <p:attrName>fillcolor</p:attrName>
                                        </p:attrNameLst>
                                      </p:cBhvr>
                                      <p:to>
                                        <a:schemeClr val="bg1"/>
                                      </p:to>
                                    </p:animClr>
                                    <p:set>
                                      <p:cBhvr>
                                        <p:cTn id="44" dur="250" autoRev="1" fill="remove"/>
                                        <p:tgtEl>
                                          <p:spTgt spid="21"/>
                                        </p:tgtEl>
                                        <p:attrNameLst>
                                          <p:attrName>fill.type</p:attrName>
                                        </p:attrNameLst>
                                      </p:cBhvr>
                                      <p:to>
                                        <p:strVal val="solid"/>
                                      </p:to>
                                    </p:set>
                                    <p:set>
                                      <p:cBhvr>
                                        <p:cTn id="45" dur="250" autoRev="1" fill="remove"/>
                                        <p:tgtEl>
                                          <p:spTgt spid="21"/>
                                        </p:tgtEl>
                                        <p:attrNameLst>
                                          <p:attrName>fill.on</p:attrName>
                                        </p:attrNameLst>
                                      </p:cBhvr>
                                      <p:to>
                                        <p:strVal val="true"/>
                                      </p:to>
                                    </p:set>
                                  </p:childTnLst>
                                </p:cTn>
                              </p:par>
                              <p:par>
                                <p:cTn id="46" presetID="27" presetClass="emph" presetSubtype="0" fill="remove" grpId="1" nodeType="withEffect">
                                  <p:stCondLst>
                                    <p:cond delay="0"/>
                                  </p:stCondLst>
                                  <p:childTnLst>
                                    <p:animClr clrSpc="rgb" dir="cw">
                                      <p:cBhvr override="childStyle">
                                        <p:cTn id="47" dur="250" autoRev="1" fill="remove"/>
                                        <p:tgtEl>
                                          <p:spTgt spid="22"/>
                                        </p:tgtEl>
                                        <p:attrNameLst>
                                          <p:attrName>style.color</p:attrName>
                                        </p:attrNameLst>
                                      </p:cBhvr>
                                      <p:to>
                                        <a:schemeClr val="bg1"/>
                                      </p:to>
                                    </p:animClr>
                                    <p:animClr clrSpc="rgb" dir="cw">
                                      <p:cBhvr>
                                        <p:cTn id="48" dur="250" autoRev="1" fill="remove"/>
                                        <p:tgtEl>
                                          <p:spTgt spid="22"/>
                                        </p:tgtEl>
                                        <p:attrNameLst>
                                          <p:attrName>fillcolor</p:attrName>
                                        </p:attrNameLst>
                                      </p:cBhvr>
                                      <p:to>
                                        <a:schemeClr val="bg1"/>
                                      </p:to>
                                    </p:animClr>
                                    <p:set>
                                      <p:cBhvr>
                                        <p:cTn id="49" dur="250" autoRev="1" fill="remove"/>
                                        <p:tgtEl>
                                          <p:spTgt spid="22"/>
                                        </p:tgtEl>
                                        <p:attrNameLst>
                                          <p:attrName>fill.type</p:attrName>
                                        </p:attrNameLst>
                                      </p:cBhvr>
                                      <p:to>
                                        <p:strVal val="solid"/>
                                      </p:to>
                                    </p:set>
                                    <p:set>
                                      <p:cBhvr>
                                        <p:cTn id="50" dur="250" autoRev="1" fill="remove"/>
                                        <p:tgtEl>
                                          <p:spTgt spid="22"/>
                                        </p:tgtEl>
                                        <p:attrNameLst>
                                          <p:attrName>fill.on</p:attrName>
                                        </p:attrNameLst>
                                      </p:cBhvr>
                                      <p:to>
                                        <p:strVal val="true"/>
                                      </p:to>
                                    </p:set>
                                  </p:childTnLst>
                                </p:cTn>
                              </p:par>
                              <p:par>
                                <p:cTn id="51" presetID="1" presetClass="exit" presetSubtype="0" fill="hold" grpId="1"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p:bldP spid="16" grpId="1"/>
      <p:bldP spid="18" grpId="0"/>
      <p:bldP spid="18" grpId="1"/>
      <p:bldP spid="19" grpId="0"/>
      <p:bldP spid="19" grpId="1"/>
      <p:bldP spid="20" grpId="0"/>
      <p:bldP spid="20" grpId="1"/>
      <p:bldP spid="21" grpId="0"/>
      <p:bldP spid="21" grpId="1"/>
      <p:bldP spid="22" grpId="0"/>
      <p:bldP spid="22" grpId="1"/>
      <p:bldP spid="5" grpId="0"/>
      <p:bldP spid="5" grpId="1"/>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1143000"/>
          </a:xfrm>
        </p:spPr>
        <p:txBody>
          <a:bodyPr>
            <a:normAutofit fontScale="90000"/>
          </a:bodyPr>
          <a:lstStyle/>
          <a:p>
            <a:r>
              <a:rPr lang="en-US" dirty="0"/>
              <a:t>Is the separate slope model appropriate? </a:t>
            </a:r>
          </a:p>
        </p:txBody>
      </p:sp>
      <p:sp>
        <p:nvSpPr>
          <p:cNvPr id="6" name="TextBox 5"/>
          <p:cNvSpPr txBox="1"/>
          <p:nvPr/>
        </p:nvSpPr>
        <p:spPr>
          <a:xfrm>
            <a:off x="1066800" y="5402317"/>
            <a:ext cx="7280405" cy="923330"/>
          </a:xfrm>
          <a:prstGeom prst="rect">
            <a:avLst/>
          </a:prstGeom>
          <a:noFill/>
        </p:spPr>
        <p:txBody>
          <a:bodyPr wrap="square" rtlCol="0">
            <a:spAutoFit/>
          </a:bodyPr>
          <a:lstStyle/>
          <a:p>
            <a:r>
              <a:rPr lang="en-US" dirty="0"/>
              <a:t>No, there is not a statistically significant difference between the two slopes. The separate slope model is not appropriate. Rerun regression without the possibility of different slopes (without interaction term).</a:t>
            </a:r>
          </a:p>
        </p:txBody>
      </p:sp>
      <p:pic>
        <p:nvPicPr>
          <p:cNvPr id="9" name="Picture 8"/>
          <p:cNvPicPr>
            <a:picLocks noChangeAspect="1"/>
          </p:cNvPicPr>
          <p:nvPr/>
        </p:nvPicPr>
        <p:blipFill>
          <a:blip r:embed="rId2"/>
          <a:stretch>
            <a:fillRect/>
          </a:stretch>
        </p:blipFill>
        <p:spPr>
          <a:xfrm>
            <a:off x="304800" y="3058852"/>
            <a:ext cx="3874791" cy="2025670"/>
          </a:xfrm>
          <a:prstGeom prst="rect">
            <a:avLst/>
          </a:prstGeom>
        </p:spPr>
      </p:pic>
      <p:sp>
        <p:nvSpPr>
          <p:cNvPr id="3" name="TextBox 2"/>
          <p:cNvSpPr txBox="1"/>
          <p:nvPr/>
        </p:nvSpPr>
        <p:spPr>
          <a:xfrm>
            <a:off x="76200" y="914400"/>
            <a:ext cx="8991600" cy="646331"/>
          </a:xfrm>
          <a:prstGeom prst="rect">
            <a:avLst/>
          </a:prstGeom>
          <a:noFill/>
        </p:spPr>
        <p:txBody>
          <a:bodyPr wrap="square" rtlCol="0">
            <a:spAutoFit/>
          </a:bodyPr>
          <a:lstStyle/>
          <a:p>
            <a:pPr algn="ctr"/>
            <a:r>
              <a:rPr lang="en-US" dirty="0"/>
              <a:t>Construct a model in which the mean flower production depends linearly on the light intensity and the time category.  Also allow for the possibility of unequal slopes and intercepts.  </a:t>
            </a:r>
          </a:p>
        </p:txBody>
      </p:sp>
      <mc:AlternateContent xmlns:mc="http://schemas.openxmlformats.org/markup-compatibility/2006" xmlns:a14="http://schemas.microsoft.com/office/drawing/2010/main">
        <mc:Choice Requires="a14">
          <p:sp>
            <p:nvSpPr>
              <p:cNvPr id="7" name="TextBox 6"/>
              <p:cNvSpPr txBox="1"/>
              <p:nvPr/>
            </p:nvSpPr>
            <p:spPr>
              <a:xfrm>
                <a:off x="1247161" y="1676400"/>
                <a:ext cx="616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𝐹𝑙𝑜𝑤𝑒𝑟</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i="1" smtClean="0">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a:rPr lang="en-US" b="0" i="1" smtClean="0">
                          <a:latin typeface="Cambria Math" panose="02040503050406030204" pitchFamily="18" charset="0"/>
                        </a:rPr>
                        <m:t>𝐿𝑖𝑔h𝑡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𝑇𝑖𝑚𝑒</m:t>
                      </m:r>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3</m:t>
                          </m:r>
                        </m:sub>
                      </m:sSub>
                      <m:r>
                        <a:rPr lang="en-US" b="0" i="1" smtClean="0">
                          <a:latin typeface="Cambria Math" panose="02040503050406030204" pitchFamily="18" charset="0"/>
                        </a:rPr>
                        <m:t>𝐿𝑖𝑔h𝑡</m:t>
                      </m:r>
                      <m:r>
                        <a:rPr lang="en-US" b="0" i="1" smtClean="0">
                          <a:latin typeface="Cambria Math"/>
                        </a:rPr>
                        <m:t> ∗ </m:t>
                      </m:r>
                      <m:r>
                        <a:rPr lang="en-US" i="1">
                          <a:latin typeface="Cambria Math"/>
                        </a:rPr>
                        <m:t>𝑇𝑖𝑚𝑒</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247161" y="1676400"/>
                <a:ext cx="6169318" cy="369332"/>
              </a:xfrm>
              <a:prstGeom prst="rect">
                <a:avLst/>
              </a:prstGeom>
              <a:blipFill>
                <a:blip r:embed="rId3"/>
                <a:stretch>
                  <a:fillRect b="-11475"/>
                </a:stretch>
              </a:blipFill>
            </p:spPr>
            <p:txBody>
              <a:bodyPr/>
              <a:lstStyle/>
              <a:p>
                <a:r>
                  <a:rPr lang="en-US">
                    <a:noFill/>
                  </a:rPr>
                  <a:t> </a:t>
                </a:r>
              </a:p>
            </p:txBody>
          </p:sp>
        </mc:Fallback>
      </mc:AlternateContent>
      <p:sp>
        <p:nvSpPr>
          <p:cNvPr id="11" name="Rectangle 10"/>
          <p:cNvSpPr/>
          <p:nvPr/>
        </p:nvSpPr>
        <p:spPr>
          <a:xfrm>
            <a:off x="3627194" y="4548699"/>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304800" y="2209800"/>
            <a:ext cx="3764277" cy="710241"/>
          </a:xfrm>
          <a:prstGeom prst="rect">
            <a:avLst/>
          </a:prstGeom>
        </p:spPr>
      </p:pic>
      <p:pic>
        <p:nvPicPr>
          <p:cNvPr id="13" name="Picture 12"/>
          <p:cNvPicPr>
            <a:picLocks noChangeAspect="1"/>
          </p:cNvPicPr>
          <p:nvPr/>
        </p:nvPicPr>
        <p:blipFill>
          <a:blip r:embed="rId5"/>
          <a:stretch>
            <a:fillRect/>
          </a:stretch>
        </p:blipFill>
        <p:spPr>
          <a:xfrm>
            <a:off x="4724400" y="3085508"/>
            <a:ext cx="3886200" cy="2036744"/>
          </a:xfrm>
          <a:prstGeom prst="rect">
            <a:avLst/>
          </a:prstGeom>
        </p:spPr>
      </p:pic>
      <p:sp>
        <p:nvSpPr>
          <p:cNvPr id="17" name="Rectangle 16"/>
          <p:cNvSpPr/>
          <p:nvPr/>
        </p:nvSpPr>
        <p:spPr>
          <a:xfrm>
            <a:off x="8109937" y="4538778"/>
            <a:ext cx="474537" cy="2519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a:stretch>
            <a:fillRect/>
          </a:stretch>
        </p:blipFill>
        <p:spPr>
          <a:xfrm>
            <a:off x="4495800" y="2133600"/>
            <a:ext cx="4229098" cy="813097"/>
          </a:xfrm>
          <a:prstGeom prst="rect">
            <a:avLst/>
          </a:prstGeom>
        </p:spPr>
      </p:pic>
      <p:pic>
        <p:nvPicPr>
          <p:cNvPr id="15" name="Picture 14"/>
          <p:cNvPicPr>
            <a:picLocks noChangeAspect="1"/>
          </p:cNvPicPr>
          <p:nvPr/>
        </p:nvPicPr>
        <p:blipFill>
          <a:blip r:embed="rId7"/>
          <a:stretch>
            <a:fillRect/>
          </a:stretch>
        </p:blipFill>
        <p:spPr>
          <a:xfrm>
            <a:off x="1868533" y="1057954"/>
            <a:ext cx="4840372" cy="3673430"/>
          </a:xfrm>
          <a:prstGeom prst="rect">
            <a:avLst/>
          </a:prstGeom>
        </p:spPr>
      </p:pic>
      <p:sp>
        <p:nvSpPr>
          <p:cNvPr id="16" name="TextBox 15">
            <a:extLst>
              <a:ext uri="{FF2B5EF4-FFF2-40B4-BE49-F238E27FC236}">
                <a16:creationId xmlns:a16="http://schemas.microsoft.com/office/drawing/2014/main" id="{26FFB669-0182-4EE3-BE9C-485033AC2596}"/>
              </a:ext>
            </a:extLst>
          </p:cNvPr>
          <p:cNvSpPr txBox="1"/>
          <p:nvPr/>
        </p:nvSpPr>
        <p:spPr>
          <a:xfrm>
            <a:off x="108654" y="1334122"/>
            <a:ext cx="1171788" cy="923330"/>
          </a:xfrm>
          <a:prstGeom prst="rect">
            <a:avLst/>
          </a:prstGeom>
          <a:noFill/>
        </p:spPr>
        <p:txBody>
          <a:bodyPr wrap="square" rtlCol="0">
            <a:spAutoFit/>
          </a:bodyPr>
          <a:lstStyle/>
          <a:p>
            <a:r>
              <a:rPr lang="en-US" dirty="0"/>
              <a:t>Time:</a:t>
            </a:r>
          </a:p>
          <a:p>
            <a:r>
              <a:rPr lang="en-US" dirty="0"/>
              <a:t>Early = 0</a:t>
            </a:r>
          </a:p>
          <a:p>
            <a:r>
              <a:rPr lang="en-US" dirty="0"/>
              <a:t>Late = 1</a:t>
            </a:r>
          </a:p>
        </p:txBody>
      </p:sp>
      <p:sp>
        <p:nvSpPr>
          <p:cNvPr id="18" name="TextBox 17">
            <a:extLst>
              <a:ext uri="{FF2B5EF4-FFF2-40B4-BE49-F238E27FC236}">
                <a16:creationId xmlns:a16="http://schemas.microsoft.com/office/drawing/2014/main" id="{5CC5B90F-F01D-4FE7-A3BF-B8FB25EEFC9F}"/>
              </a:ext>
            </a:extLst>
          </p:cNvPr>
          <p:cNvSpPr txBox="1"/>
          <p:nvPr/>
        </p:nvSpPr>
        <p:spPr>
          <a:xfrm>
            <a:off x="7470557" y="1455684"/>
            <a:ext cx="1171788" cy="923330"/>
          </a:xfrm>
          <a:prstGeom prst="rect">
            <a:avLst/>
          </a:prstGeom>
          <a:noFill/>
        </p:spPr>
        <p:txBody>
          <a:bodyPr wrap="square" rtlCol="0">
            <a:spAutoFit/>
          </a:bodyPr>
          <a:lstStyle/>
          <a:p>
            <a:r>
              <a:rPr lang="en-US" dirty="0"/>
              <a:t>Time:</a:t>
            </a:r>
          </a:p>
          <a:p>
            <a:r>
              <a:rPr lang="en-US" dirty="0"/>
              <a:t>Late = 0</a:t>
            </a:r>
          </a:p>
          <a:p>
            <a:r>
              <a:rPr lang="en-US" dirty="0"/>
              <a:t>Early = 1</a:t>
            </a:r>
          </a:p>
        </p:txBody>
      </p:sp>
    </p:spTree>
    <p:extLst>
      <p:ext uri="{BB962C8B-B14F-4D97-AF65-F5344CB8AC3E}">
        <p14:creationId xmlns:p14="http://schemas.microsoft.com/office/powerpoint/2010/main" val="26452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7" grpId="0" animBg="1"/>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rPr>
                <a:t>H</a:t>
              </a:r>
              <a:r>
                <a:rPr kumimoji="0" lang="en-US" sz="2400" b="1" i="0" u="none" strike="noStrike" kern="1200" cap="none" spc="0" normalizeH="0" baseline="-25000" noProof="0" dirty="0">
                  <a:ln>
                    <a:noFill/>
                  </a:ln>
                  <a:solidFill>
                    <a:srgbClr val="04617B"/>
                  </a:solidFill>
                  <a:effectLst/>
                  <a:uLnTx/>
                  <a:uFillTx/>
                  <a:latin typeface="Calibri" panose="020F0502020204030204"/>
                  <a:ea typeface="+mn-ea"/>
                  <a:cs typeface="+mn-cs"/>
                </a:rPr>
                <a:t>0</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rPr>
                <a:t>: </a:t>
              </a: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H</a:t>
              </a:r>
              <a:r>
                <a:rPr kumimoji="0" lang="en-US" sz="2400" b="1" i="0" u="none" strike="noStrike" kern="1200" cap="none" spc="0" normalizeH="0" baseline="-25000" noProof="0" dirty="0">
                  <a:ln>
                    <a:noFill/>
                  </a:ln>
                  <a:solidFill>
                    <a:srgbClr val="04617B"/>
                  </a:solidFill>
                  <a:effectLst/>
                  <a:uLnTx/>
                  <a:uFillTx/>
                  <a:latin typeface="Calibri" panose="020F0502020204030204"/>
                  <a:ea typeface="+mn-ea"/>
                  <a:cs typeface="+mn-cs"/>
                  <a:sym typeface="Symbol" charset="2"/>
                </a:rPr>
                <a:t>1</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a:t>
              </a: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a:t>
              </a:r>
              <a:r>
                <a:rPr kumimoji="0" lang="en-US" sz="2400" b="1" i="0" u="none" strike="noStrike" kern="1200" cap="none" spc="0" normalizeH="0" baseline="0" noProof="0" dirty="0">
                  <a:ln>
                    <a:noFill/>
                  </a:ln>
                  <a:solidFill>
                    <a:srgbClr val="04617B"/>
                  </a:solidFill>
                  <a:effectLst/>
                  <a:uLnTx/>
                  <a:uFillTx/>
                  <a:latin typeface="Calibri" panose="020F0502020204030204"/>
                  <a:ea typeface="Arial" charset="0"/>
                  <a:cs typeface="Arial" charset="0"/>
                  <a:sym typeface="Symbol" charset="2"/>
                </a:rPr>
                <a:t>≠ </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0.05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4617B"/>
                  </a:solidFill>
                  <a:effectLst/>
                  <a:uLnTx/>
                  <a:uFillTx/>
                  <a:latin typeface="Times New Roman" charset="0"/>
                  <a:ea typeface="+mn-ea"/>
                  <a:cs typeface="+mn-cs"/>
                  <a:sym typeface="Symbol" charset="2"/>
                </a:rPr>
                <a:t>x</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1.713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4617B"/>
                  </a:solidFill>
                  <a:effectLst/>
                  <a:uLnTx/>
                  <a:uFillTx/>
                  <a:latin typeface="Calibri" panose="020F0502020204030204"/>
                  <a:ea typeface="+mn-ea"/>
                  <a:cs typeface="+mn-cs"/>
                  <a:sym typeface="Symbol" charset="2"/>
                </a:rPr>
                <a:t>s</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04617B"/>
                </a:solidFill>
                <a:effectLst/>
                <a:uLnTx/>
                <a:uFillTx/>
                <a:latin typeface="Calibri" panose="020F0502020204030204"/>
                <a:ea typeface="+mn-ea"/>
                <a:cs typeface="+mn-cs"/>
              </a:rPr>
              <a:t>t = ±</a:t>
            </a:r>
            <a:r>
              <a:rPr kumimoji="0" lang="en-US" sz="2000" b="1" i="1" u="none" strike="noStrike" kern="1200" cap="none" spc="0" normalizeH="0" baseline="0" noProof="0" dirty="0">
                <a:ln>
                  <a:noFill/>
                </a:ln>
                <a:solidFill>
                  <a:srgbClr val="04617B"/>
                </a:solidFill>
                <a:effectLst/>
                <a:uLnTx/>
                <a:uFillTx/>
                <a:latin typeface="Calibri" panose="020F0502020204030204"/>
                <a:ea typeface="Arial" charset="0"/>
                <a:cs typeface="Arial" charset="0"/>
              </a:rPr>
              <a:t> 2.145</a:t>
            </a:r>
            <a:r>
              <a:rPr kumimoji="0" lang="en-US" sz="2000" b="1" i="1" u="none" strike="noStrike" kern="1200" cap="none" spc="0" normalizeH="0" baseline="0" noProof="0" dirty="0">
                <a:ln>
                  <a:noFill/>
                </a:ln>
                <a:solidFill>
                  <a:srgbClr val="04617B"/>
                </a:solidFill>
                <a:effectLst/>
                <a:uLnTx/>
                <a:uFillTx/>
                <a:latin typeface="Calibri" panose="020F0502020204030204"/>
                <a:ea typeface="+mn-ea"/>
                <a:cs typeface="+mn-cs"/>
              </a:rPr>
              <a:t> </a:t>
            </a:r>
            <a:endParaRPr kumimoji="0" lang="en-US" sz="2000" b="1" i="1" u="none" strike="noStrike" kern="1200" cap="none" spc="0" normalizeH="0" baseline="0" noProof="0" dirty="0">
              <a:ln>
                <a:noFill/>
              </a:ln>
              <a:solidFill>
                <a:srgbClr val="04617B"/>
              </a:solidFill>
              <a:effectLst/>
              <a:uLnTx/>
              <a:uFillTx/>
              <a:latin typeface="Calibri" panose="020F0502020204030204"/>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447800"/>
            <a:ext cx="4114800" cy="4876799"/>
          </a:xfrm>
        </p:spPr>
        <p:txBody>
          <a:bodyPr>
            <a:normAutofit fontScale="92500" lnSpcReduction="20000"/>
          </a:bodyPr>
          <a:lstStyle/>
          <a:p>
            <a:pPr marL="0" indent="0" algn="ctr">
              <a:buNone/>
            </a:pPr>
            <a:r>
              <a:rPr lang="en-US" dirty="0"/>
              <a:t>This is a data set that records the amount of cash someone makes (Cash in $1000s) and the amount of money he gives to Charity (Charity in $1s) based on the Importance (Imp) each subject attributes to charity.  </a:t>
            </a:r>
            <a:r>
              <a:rPr lang="en-US" dirty="0" err="1"/>
              <a:t>Cash_C</a:t>
            </a:r>
            <a:r>
              <a:rPr lang="en-US" dirty="0"/>
              <a:t> is a variable that indicates if the person makes over $45,000.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3257813"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92DAE2-BB21-496C-BFCD-41F0A343D886}"/>
              </a:ext>
            </a:extLst>
          </p:cNvPr>
          <p:cNvSpPr txBox="1"/>
          <p:nvPr/>
        </p:nvSpPr>
        <p:spPr>
          <a:xfrm>
            <a:off x="2943093" y="5862934"/>
            <a:ext cx="3257813" cy="923330"/>
          </a:xfrm>
          <a:prstGeom prst="rect">
            <a:avLst/>
          </a:prstGeom>
          <a:noFill/>
        </p:spPr>
        <p:txBody>
          <a:bodyPr wrap="square" rtlCol="0">
            <a:spAutoFit/>
          </a:bodyPr>
          <a:lstStyle/>
          <a:p>
            <a:pPr algn="ctr"/>
            <a:r>
              <a:rPr lang="en-US" dirty="0"/>
              <a:t>Indicator </a:t>
            </a:r>
            <a:r>
              <a:rPr lang="en-US" dirty="0" err="1"/>
              <a:t>variableCash_C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17802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295400"/>
            <a:ext cx="4114800" cy="4495800"/>
          </a:xfrm>
        </p:spPr>
        <p:txBody>
          <a:bodyPr>
            <a:normAutofit lnSpcReduction="10000"/>
          </a:bodyPr>
          <a:lstStyle/>
          <a:p>
            <a:pPr marL="0" indent="0" algn="ctr">
              <a:buNone/>
            </a:pPr>
            <a:r>
              <a:rPr lang="en-US" dirty="0"/>
              <a:t>Construct a multiple linear regression model in which the mean charitable donation depends (linearly) on the importance of the charity and both income groups.  Allow for possible different slopes and intercepts.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290111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295400" y="6128266"/>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295400" y="6128266"/>
                <a:ext cx="6554871" cy="369332"/>
              </a:xfrm>
              <a:prstGeom prst="rect">
                <a:avLst/>
              </a:prstGeom>
              <a:blipFill>
                <a:blip r:embed="rId3"/>
                <a:stretch>
                  <a:fillRect b="-13115"/>
                </a:stretch>
              </a:blipFill>
            </p:spPr>
            <p:txBody>
              <a:bodyPr/>
              <a:lstStyle/>
              <a:p>
                <a:r>
                  <a:rPr lang="en-US">
                    <a:noFill/>
                  </a:rPr>
                  <a:t> </a:t>
                </a:r>
              </a:p>
            </p:txBody>
          </p:sp>
        </mc:Fallback>
      </mc:AlternateContent>
      <p:sp>
        <p:nvSpPr>
          <p:cNvPr id="5" name="TextBox 4"/>
          <p:cNvSpPr txBox="1"/>
          <p:nvPr/>
        </p:nvSpPr>
        <p:spPr>
          <a:xfrm>
            <a:off x="2971800" y="1600200"/>
            <a:ext cx="1552689" cy="381000"/>
          </a:xfrm>
          <a:prstGeom prst="rect">
            <a:avLst/>
          </a:prstGeom>
          <a:noFill/>
        </p:spPr>
        <p:txBody>
          <a:bodyPr wrap="square" rtlCol="0">
            <a:spAutoFit/>
          </a:bodyPr>
          <a:lstStyle/>
          <a:p>
            <a:r>
              <a:rPr lang="en-US" dirty="0"/>
              <a:t>Charity in $s.</a:t>
            </a:r>
          </a:p>
        </p:txBody>
      </p:sp>
      <p:sp>
        <p:nvSpPr>
          <p:cNvPr id="8" name="TextBox 7"/>
          <p:cNvSpPr txBox="1"/>
          <p:nvPr/>
        </p:nvSpPr>
        <p:spPr>
          <a:xfrm>
            <a:off x="2895599" y="2470666"/>
            <a:ext cx="1705089" cy="369332"/>
          </a:xfrm>
          <a:prstGeom prst="rect">
            <a:avLst/>
          </a:prstGeom>
          <a:noFill/>
        </p:spPr>
        <p:txBody>
          <a:bodyPr wrap="square" rtlCol="0">
            <a:spAutoFit/>
          </a:bodyPr>
          <a:lstStyle/>
          <a:p>
            <a:r>
              <a:rPr lang="en-US" dirty="0"/>
              <a:t>Cash in $1,000s.</a:t>
            </a:r>
          </a:p>
        </p:txBody>
      </p:sp>
      <p:sp>
        <p:nvSpPr>
          <p:cNvPr id="9" name="TextBox 8">
            <a:extLst>
              <a:ext uri="{FF2B5EF4-FFF2-40B4-BE49-F238E27FC236}">
                <a16:creationId xmlns:a16="http://schemas.microsoft.com/office/drawing/2014/main" id="{26511362-B7F0-428A-ACB7-F05EC1974B5F}"/>
              </a:ext>
            </a:extLst>
          </p:cNvPr>
          <p:cNvSpPr txBox="1"/>
          <p:nvPr/>
        </p:nvSpPr>
        <p:spPr>
          <a:xfrm>
            <a:off x="2376542" y="365760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41694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4777025"/>
            <a:ext cx="6934200" cy="369332"/>
          </a:xfrm>
          <a:prstGeom prst="rect">
            <a:avLst/>
          </a:prstGeom>
          <a:noFill/>
        </p:spPr>
        <p:txBody>
          <a:bodyPr wrap="square" rtlCol="0">
            <a:spAutoFit/>
          </a:bodyPr>
          <a:lstStyle/>
          <a:p>
            <a:pPr algn="ctr"/>
            <a:r>
              <a:rPr lang="en-US" dirty="0"/>
              <a:t>Predicted Charity = 48.10 - .8803 Imp - 27.68 </a:t>
            </a:r>
            <a:r>
              <a:rPr lang="en-US" dirty="0" err="1"/>
              <a:t>Cash</a:t>
            </a:r>
            <a:r>
              <a:rPr lang="en-US" baseline="-25000" dirty="0" err="1"/>
              <a:t>C</a:t>
            </a:r>
            <a:r>
              <a:rPr lang="en-US" dirty="0"/>
              <a:t> + 4.15 </a:t>
            </a:r>
            <a:r>
              <a:rPr lang="en-US" dirty="0" err="1"/>
              <a:t>Cash</a:t>
            </a:r>
            <a:r>
              <a:rPr lang="en-US" baseline="-25000" dirty="0" err="1"/>
              <a:t>C</a:t>
            </a:r>
            <a:r>
              <a:rPr lang="en-US" dirty="0"/>
              <a:t> *Imp</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350" y="1057275"/>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912729" y="4343400"/>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12729" y="4343400"/>
                <a:ext cx="6554871" cy="369332"/>
              </a:xfrm>
              <a:prstGeom prst="rect">
                <a:avLst/>
              </a:prstGeom>
              <a:blipFill>
                <a:blip r:embed="rId5"/>
                <a:stretch>
                  <a:fillRect b="-133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552F827-2572-4760-A105-D1FDAF9547EA}"/>
              </a:ext>
            </a:extLst>
          </p:cNvPr>
          <p:cNvSpPr/>
          <p:nvPr/>
        </p:nvSpPr>
        <p:spPr>
          <a:xfrm>
            <a:off x="7916864" y="29718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D94E2F-D3ED-4E82-B172-D794487610B1}"/>
              </a:ext>
            </a:extLst>
          </p:cNvPr>
          <p:cNvSpPr/>
          <p:nvPr/>
        </p:nvSpPr>
        <p:spPr>
          <a:xfrm>
            <a:off x="5486400" y="2021413"/>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0B132E1-8E8D-4B6D-B0B6-31DE57E0E367}"/>
              </a:ext>
            </a:extLst>
          </p:cNvPr>
          <p:cNvCxnSpPr>
            <a:cxnSpLocks/>
            <a:stCxn id="8" idx="1"/>
          </p:cNvCxnSpPr>
          <p:nvPr/>
        </p:nvCxnSpPr>
        <p:spPr>
          <a:xfrm flipH="1">
            <a:off x="3048000" y="2133600"/>
            <a:ext cx="2438400" cy="26813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A89845-D57A-4E36-B4F7-E7F7300B0247}"/>
              </a:ext>
            </a:extLst>
          </p:cNvPr>
          <p:cNvSpPr/>
          <p:nvPr/>
        </p:nvSpPr>
        <p:spPr>
          <a:xfrm>
            <a:off x="5486400" y="2747426"/>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218E1C-BAD9-4951-A29B-AD0CE83934CF}"/>
              </a:ext>
            </a:extLst>
          </p:cNvPr>
          <p:cNvCxnSpPr>
            <a:cxnSpLocks/>
            <a:stCxn id="18" idx="1"/>
          </p:cNvCxnSpPr>
          <p:nvPr/>
        </p:nvCxnSpPr>
        <p:spPr>
          <a:xfrm flipH="1">
            <a:off x="3810000" y="2859613"/>
            <a:ext cx="1676400" cy="196287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6ED7A3-FC0D-44DD-BFAF-ABA6B4B17FCD}"/>
              </a:ext>
            </a:extLst>
          </p:cNvPr>
          <p:cNvSpPr/>
          <p:nvPr/>
        </p:nvSpPr>
        <p:spPr>
          <a:xfrm>
            <a:off x="5486400" y="2264391"/>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A90C38E-D361-40FF-B332-C1F24BE36D7D}"/>
              </a:ext>
            </a:extLst>
          </p:cNvPr>
          <p:cNvCxnSpPr>
            <a:cxnSpLocks/>
            <a:stCxn id="20" idx="1"/>
          </p:cNvCxnSpPr>
          <p:nvPr/>
        </p:nvCxnSpPr>
        <p:spPr>
          <a:xfrm flipH="1">
            <a:off x="4954720" y="2376578"/>
            <a:ext cx="531680" cy="245700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0EDF45-83E7-49B6-A3B3-1CE77F5DC0C0}"/>
              </a:ext>
            </a:extLst>
          </p:cNvPr>
          <p:cNvSpPr/>
          <p:nvPr/>
        </p:nvSpPr>
        <p:spPr>
          <a:xfrm>
            <a:off x="5486400" y="2971800"/>
            <a:ext cx="8382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A6D57E9-102B-4381-B39D-62B51C5D7BAD}"/>
              </a:ext>
            </a:extLst>
          </p:cNvPr>
          <p:cNvCxnSpPr>
            <a:cxnSpLocks/>
            <a:stCxn id="22" idx="2"/>
          </p:cNvCxnSpPr>
          <p:nvPr/>
        </p:nvCxnSpPr>
        <p:spPr>
          <a:xfrm>
            <a:off x="5905500" y="3196174"/>
            <a:ext cx="190500" cy="15684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CB274-DB3C-43AF-AE92-6E0A17D3C5BA}"/>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Tree>
    <p:extLst>
      <p:ext uri="{BB962C8B-B14F-4D97-AF65-F5344CB8AC3E}">
        <p14:creationId xmlns:p14="http://schemas.microsoft.com/office/powerpoint/2010/main" val="352104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5" grpId="0" animBg="1"/>
      <p:bldP spid="8" grpId="0" animBg="1"/>
      <p:bldP spid="8" grpId="1" animBg="1"/>
      <p:bldP spid="18" grpId="0" animBg="1"/>
      <p:bldP spid="18" grpId="1" animBg="1"/>
      <p:bldP spid="20" grpId="0" animBg="1"/>
      <p:bldP spid="20" grpId="1" animBg="1"/>
      <p:bldP spid="22" grpId="0" animBg="1"/>
      <p:bldP spid="22" grpId="1" animBg="1"/>
      <p:bldP spid="28" grpId="0"/>
    </p:bld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489" y="399575"/>
            <a:ext cx="8229600" cy="715962"/>
          </a:xfrm>
        </p:spPr>
        <p:txBody>
          <a:bodyPr>
            <a:normAutofit fontScale="90000"/>
          </a:bodyPr>
          <a:lstStyle/>
          <a:p>
            <a:r>
              <a:rPr lang="en-US" dirty="0"/>
              <a:t>Fit the Model</a:t>
            </a:r>
          </a:p>
        </p:txBody>
      </p:sp>
      <p:sp>
        <p:nvSpPr>
          <p:cNvPr id="3" name="TextBox 2"/>
          <p:cNvSpPr txBox="1"/>
          <p:nvPr/>
        </p:nvSpPr>
        <p:spPr>
          <a:xfrm>
            <a:off x="152400" y="1322905"/>
            <a:ext cx="6934200" cy="369332"/>
          </a:xfrm>
          <a:prstGeom prst="rect">
            <a:avLst/>
          </a:prstGeom>
          <a:noFill/>
        </p:spPr>
        <p:txBody>
          <a:bodyPr wrap="square" rtlCol="0">
            <a:spAutoFit/>
          </a:bodyPr>
          <a:lstStyle/>
          <a:p>
            <a:pPr algn="ctr"/>
            <a:r>
              <a:rPr lang="en-US" dirty="0"/>
              <a:t>Predicted Charity = 48.10 - .8803 Imp - 27.68 </a:t>
            </a:r>
            <a:r>
              <a:rPr lang="en-US" dirty="0" err="1"/>
              <a:t>Cash</a:t>
            </a:r>
            <a:r>
              <a:rPr lang="en-US" baseline="-25000" dirty="0" err="1"/>
              <a:t>C</a:t>
            </a:r>
            <a:r>
              <a:rPr lang="en-US" dirty="0"/>
              <a:t> + 4.15 </a:t>
            </a:r>
            <a:r>
              <a:rPr lang="en-US" dirty="0" err="1"/>
              <a:t>Cash</a:t>
            </a:r>
            <a:r>
              <a:rPr lang="en-US" baseline="-25000" dirty="0" err="1"/>
              <a:t>C</a:t>
            </a:r>
            <a:r>
              <a:rPr lang="en-US" dirty="0"/>
              <a:t> *Imp</a:t>
            </a:r>
          </a:p>
        </p:txBody>
      </p:sp>
      <p:sp>
        <p:nvSpPr>
          <p:cNvPr id="10" name="TextBox 9"/>
          <p:cNvSpPr txBox="1"/>
          <p:nvPr/>
        </p:nvSpPr>
        <p:spPr>
          <a:xfrm>
            <a:off x="610459" y="5589252"/>
            <a:ext cx="79230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4541188"/>
            <a:ext cx="79230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25" name="Right Brace 24">
            <a:extLst>
              <a:ext uri="{FF2B5EF4-FFF2-40B4-BE49-F238E27FC236}">
                <a16:creationId xmlns:a16="http://schemas.microsoft.com/office/drawing/2014/main" id="{29E11E6C-DC64-4D5E-918D-C3B188E6859A}"/>
              </a:ext>
            </a:extLst>
          </p:cNvPr>
          <p:cNvSpPr/>
          <p:nvPr/>
        </p:nvSpPr>
        <p:spPr>
          <a:xfrm rot="16200000">
            <a:off x="3613851" y="3070423"/>
            <a:ext cx="358217" cy="18628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A4C60EF7-58D5-4630-A282-D371A5C8571E}"/>
              </a:ext>
            </a:extLst>
          </p:cNvPr>
          <p:cNvSpPr/>
          <p:nvPr/>
        </p:nvSpPr>
        <p:spPr>
          <a:xfrm rot="16200000">
            <a:off x="5774159" y="3030960"/>
            <a:ext cx="304800" cy="18628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CB2293D-2434-41E0-AFED-C16905FDB969}"/>
              </a:ext>
            </a:extLst>
          </p:cNvPr>
          <p:cNvSpPr txBox="1"/>
          <p:nvPr/>
        </p:nvSpPr>
        <p:spPr>
          <a:xfrm>
            <a:off x="3039466" y="3496856"/>
            <a:ext cx="1298575" cy="369332"/>
          </a:xfrm>
          <a:prstGeom prst="rect">
            <a:avLst/>
          </a:prstGeom>
          <a:noFill/>
        </p:spPr>
        <p:txBody>
          <a:bodyPr wrap="square" rtlCol="0">
            <a:spAutoFit/>
          </a:bodyPr>
          <a:lstStyle/>
          <a:p>
            <a:r>
              <a:rPr lang="en-US" dirty="0"/>
              <a:t>intercept</a:t>
            </a:r>
          </a:p>
        </p:txBody>
      </p:sp>
      <p:sp>
        <p:nvSpPr>
          <p:cNvPr id="29" name="TextBox 28">
            <a:extLst>
              <a:ext uri="{FF2B5EF4-FFF2-40B4-BE49-F238E27FC236}">
                <a16:creationId xmlns:a16="http://schemas.microsoft.com/office/drawing/2014/main" id="{CBB235DC-2F6D-48A4-AAF3-D46B85F4DA40}"/>
              </a:ext>
            </a:extLst>
          </p:cNvPr>
          <p:cNvSpPr txBox="1"/>
          <p:nvPr/>
        </p:nvSpPr>
        <p:spPr>
          <a:xfrm>
            <a:off x="5507226" y="3496856"/>
            <a:ext cx="1447800" cy="369332"/>
          </a:xfrm>
          <a:prstGeom prst="rect">
            <a:avLst/>
          </a:prstGeom>
          <a:noFill/>
        </p:spPr>
        <p:txBody>
          <a:bodyPr wrap="square" rtlCol="0">
            <a:spAutoFit/>
          </a:bodyPr>
          <a:lstStyle/>
          <a:p>
            <a:r>
              <a:rPr lang="en-US" dirty="0"/>
              <a:t>slope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0" name="Ink 29">
                <a:extLst>
                  <a:ext uri="{FF2B5EF4-FFF2-40B4-BE49-F238E27FC236}">
                    <a16:creationId xmlns:a16="http://schemas.microsoft.com/office/drawing/2014/main" id="{E611AAA8-BE73-4552-AE4E-1458DB4FE59F}"/>
                  </a:ext>
                </a:extLst>
              </p14:cNvPr>
              <p14:cNvContentPartPr/>
              <p14:nvPr/>
            </p14:nvContentPartPr>
            <p14:xfrm>
              <a:off x="3284640" y="1712213"/>
              <a:ext cx="1287360" cy="531000"/>
            </p14:xfrm>
          </p:contentPart>
        </mc:Choice>
        <mc:Fallback xmlns="">
          <p:pic>
            <p:nvPicPr>
              <p:cNvPr id="30" name="Ink 29">
                <a:extLst>
                  <a:ext uri="{FF2B5EF4-FFF2-40B4-BE49-F238E27FC236}">
                    <a16:creationId xmlns:a16="http://schemas.microsoft.com/office/drawing/2014/main" id="{E611AAA8-BE73-4552-AE4E-1458DB4FE59F}"/>
                  </a:ext>
                </a:extLst>
              </p:cNvPr>
              <p:cNvPicPr/>
              <p:nvPr/>
            </p:nvPicPr>
            <p:blipFill>
              <a:blip r:embed="rId3"/>
              <a:stretch>
                <a:fillRect/>
              </a:stretch>
            </p:blipFill>
            <p:spPr>
              <a:xfrm>
                <a:off x="3266640" y="1694213"/>
                <a:ext cx="1323000" cy="566640"/>
              </a:xfrm>
              <a:prstGeom prst="rect">
                <a:avLst/>
              </a:prstGeom>
            </p:spPr>
          </p:pic>
        </mc:Fallback>
      </mc:AlternateContent>
      <p:sp>
        <p:nvSpPr>
          <p:cNvPr id="31" name="TextBox 30">
            <a:extLst>
              <a:ext uri="{FF2B5EF4-FFF2-40B4-BE49-F238E27FC236}">
                <a16:creationId xmlns:a16="http://schemas.microsoft.com/office/drawing/2014/main" id="{B148D76C-F2D2-4A2F-83BF-5EEEBAFFA049}"/>
              </a:ext>
            </a:extLst>
          </p:cNvPr>
          <p:cNvSpPr txBox="1"/>
          <p:nvPr/>
        </p:nvSpPr>
        <p:spPr>
          <a:xfrm>
            <a:off x="2206766" y="3109001"/>
            <a:ext cx="4936066" cy="369332"/>
          </a:xfrm>
          <a:prstGeom prst="rect">
            <a:avLst/>
          </a:prstGeom>
          <a:noFill/>
        </p:spPr>
        <p:txBody>
          <a:bodyPr wrap="square" rtlCol="0">
            <a:spAutoFit/>
          </a:bodyPr>
          <a:lstStyle/>
          <a:p>
            <a:r>
              <a:rPr lang="en-US" dirty="0">
                <a:solidFill>
                  <a:srgbClr val="0070C0"/>
                </a:solidFill>
              </a:rPr>
              <a:t>Factor out Imp and combine last two terms.</a:t>
            </a:r>
          </a:p>
        </p:txBody>
      </p:sp>
      <p:sp>
        <p:nvSpPr>
          <p:cNvPr id="32" name="Right Brace 31">
            <a:extLst>
              <a:ext uri="{FF2B5EF4-FFF2-40B4-BE49-F238E27FC236}">
                <a16:creationId xmlns:a16="http://schemas.microsoft.com/office/drawing/2014/main" id="{7BE73FE3-F9A4-4CBD-872E-F083DC814410}"/>
              </a:ext>
            </a:extLst>
          </p:cNvPr>
          <p:cNvSpPr/>
          <p:nvPr/>
        </p:nvSpPr>
        <p:spPr>
          <a:xfrm rot="5400000">
            <a:off x="5179604" y="1602539"/>
            <a:ext cx="572765" cy="25499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2E77172F-1F57-4306-AFBE-248508C381C9}"/>
              </a:ext>
            </a:extLst>
          </p:cNvPr>
          <p:cNvSpPr txBox="1"/>
          <p:nvPr/>
        </p:nvSpPr>
        <p:spPr>
          <a:xfrm>
            <a:off x="152400" y="2286000"/>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-.8803 Imp + 4.15 </a:t>
            </a:r>
            <a:r>
              <a:rPr lang="en-US" dirty="0" err="1"/>
              <a:t>Cash</a:t>
            </a:r>
            <a:r>
              <a:rPr lang="en-US" baseline="-25000" dirty="0" err="1"/>
              <a:t>C</a:t>
            </a:r>
            <a:r>
              <a:rPr lang="en-US" dirty="0"/>
              <a:t> *Imp</a:t>
            </a:r>
          </a:p>
        </p:txBody>
      </p:sp>
      <p:sp>
        <p:nvSpPr>
          <p:cNvPr id="34" name="TextBox 33">
            <a:extLst>
              <a:ext uri="{FF2B5EF4-FFF2-40B4-BE49-F238E27FC236}">
                <a16:creationId xmlns:a16="http://schemas.microsoft.com/office/drawing/2014/main" id="{1381D021-A8AD-4629-BA71-018B006BA0D1}"/>
              </a:ext>
            </a:extLst>
          </p:cNvPr>
          <p:cNvSpPr txBox="1"/>
          <p:nvPr/>
        </p:nvSpPr>
        <p:spPr>
          <a:xfrm>
            <a:off x="677120" y="4118297"/>
            <a:ext cx="69342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+(-.8803 + 4.15 </a:t>
            </a:r>
            <a:r>
              <a:rPr lang="en-US" dirty="0" err="1"/>
              <a:t>Cash</a:t>
            </a:r>
            <a:r>
              <a:rPr lang="en-US" baseline="-25000" dirty="0" err="1"/>
              <a:t>C</a:t>
            </a:r>
            <a:r>
              <a:rPr lang="en-US" dirty="0"/>
              <a:t>) Imp</a:t>
            </a:r>
          </a:p>
        </p:txBody>
      </p:sp>
      <p:sp>
        <p:nvSpPr>
          <p:cNvPr id="35" name="TextBox 34">
            <a:extLst>
              <a:ext uri="{FF2B5EF4-FFF2-40B4-BE49-F238E27FC236}">
                <a16:creationId xmlns:a16="http://schemas.microsoft.com/office/drawing/2014/main" id="{EFFB19A9-E1C6-465C-AD57-3BF7F198AA46}"/>
              </a:ext>
            </a:extLst>
          </p:cNvPr>
          <p:cNvSpPr txBox="1"/>
          <p:nvPr/>
        </p:nvSpPr>
        <p:spPr>
          <a:xfrm>
            <a:off x="241652" y="4885112"/>
            <a:ext cx="7923082" cy="400110"/>
          </a:xfrm>
          <a:prstGeom prst="rect">
            <a:avLst/>
          </a:prstGeom>
          <a:noFill/>
        </p:spPr>
        <p:txBody>
          <a:bodyPr wrap="square" rtlCol="0">
            <a:spAutoFit/>
          </a:bodyPr>
          <a:lstStyle/>
          <a:p>
            <a:pPr algn="ctr"/>
            <a:r>
              <a:rPr lang="en-US" sz="2000" b="1" dirty="0">
                <a:solidFill>
                  <a:srgbClr val="0070C0"/>
                </a:solidFill>
              </a:rPr>
              <a:t>predicted Charity = 48.10 -27.68*0+ (-0.8803 +4.15*0)Importance</a:t>
            </a:r>
          </a:p>
        </p:txBody>
      </p:sp>
      <p:sp>
        <p:nvSpPr>
          <p:cNvPr id="36" name="TextBox 35">
            <a:extLst>
              <a:ext uri="{FF2B5EF4-FFF2-40B4-BE49-F238E27FC236}">
                <a16:creationId xmlns:a16="http://schemas.microsoft.com/office/drawing/2014/main" id="{EE39D634-B39B-4182-8B7F-F6807E8D91BD}"/>
              </a:ext>
            </a:extLst>
          </p:cNvPr>
          <p:cNvSpPr txBox="1"/>
          <p:nvPr/>
        </p:nvSpPr>
        <p:spPr>
          <a:xfrm>
            <a:off x="376500" y="5205446"/>
            <a:ext cx="7923082" cy="400110"/>
          </a:xfrm>
          <a:prstGeom prst="rect">
            <a:avLst/>
          </a:prstGeom>
          <a:noFill/>
        </p:spPr>
        <p:txBody>
          <a:bodyPr wrap="square" rtlCol="0">
            <a:spAutoFit/>
          </a:bodyPr>
          <a:lstStyle/>
          <a:p>
            <a:pPr algn="ctr"/>
            <a:r>
              <a:rPr lang="en-US" sz="2000" b="1" dirty="0">
                <a:solidFill>
                  <a:srgbClr val="0070C0"/>
                </a:solidFill>
              </a:rPr>
              <a:t>predicted Charity = 48.10 - 0.8803Importance</a:t>
            </a:r>
          </a:p>
        </p:txBody>
      </p:sp>
      <p:grpSp>
        <p:nvGrpSpPr>
          <p:cNvPr id="16" name="Group 15">
            <a:extLst>
              <a:ext uri="{FF2B5EF4-FFF2-40B4-BE49-F238E27FC236}">
                <a16:creationId xmlns:a16="http://schemas.microsoft.com/office/drawing/2014/main" id="{E26F3151-AB01-4F5B-B713-708219827072}"/>
              </a:ext>
            </a:extLst>
          </p:cNvPr>
          <p:cNvGrpSpPr/>
          <p:nvPr/>
        </p:nvGrpSpPr>
        <p:grpSpPr>
          <a:xfrm>
            <a:off x="5620499" y="4702634"/>
            <a:ext cx="610627" cy="464680"/>
            <a:chOff x="685631" y="2907441"/>
            <a:chExt cx="610627" cy="464680"/>
          </a:xfrm>
        </p:grpSpPr>
        <p:cxnSp>
          <p:nvCxnSpPr>
            <p:cNvPr id="9" name="Straight Arrow Connector 8">
              <a:extLst>
                <a:ext uri="{FF2B5EF4-FFF2-40B4-BE49-F238E27FC236}">
                  <a16:creationId xmlns:a16="http://schemas.microsoft.com/office/drawing/2014/main" id="{6A8DBB8E-6563-41BD-A44E-E0FBC0629F29}"/>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901699-809B-42B2-B0ED-B9A36446CF7D}"/>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9" name="Group 38">
            <a:extLst>
              <a:ext uri="{FF2B5EF4-FFF2-40B4-BE49-F238E27FC236}">
                <a16:creationId xmlns:a16="http://schemas.microsoft.com/office/drawing/2014/main" id="{0624B02D-CEED-491C-AD97-ADCF7C999FCE}"/>
              </a:ext>
            </a:extLst>
          </p:cNvPr>
          <p:cNvGrpSpPr/>
          <p:nvPr/>
        </p:nvGrpSpPr>
        <p:grpSpPr>
          <a:xfrm>
            <a:off x="3731027" y="4707712"/>
            <a:ext cx="610627" cy="464680"/>
            <a:chOff x="685631" y="2907441"/>
            <a:chExt cx="610627" cy="464680"/>
          </a:xfrm>
        </p:grpSpPr>
        <p:cxnSp>
          <p:nvCxnSpPr>
            <p:cNvPr id="40" name="Straight Arrow Connector 39">
              <a:extLst>
                <a:ext uri="{FF2B5EF4-FFF2-40B4-BE49-F238E27FC236}">
                  <a16:creationId xmlns:a16="http://schemas.microsoft.com/office/drawing/2014/main" id="{0079FE59-35BC-4E37-8E0B-B5FD316F684A}"/>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A55629-9B62-40D2-8CF7-2453E9295388}"/>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sp>
        <p:nvSpPr>
          <p:cNvPr id="42" name="TextBox 41">
            <a:extLst>
              <a:ext uri="{FF2B5EF4-FFF2-40B4-BE49-F238E27FC236}">
                <a16:creationId xmlns:a16="http://schemas.microsoft.com/office/drawing/2014/main" id="{2E7DBB60-8C2B-4CC6-9390-7DBFBBDFA6B6}"/>
              </a:ext>
            </a:extLst>
          </p:cNvPr>
          <p:cNvSpPr txBox="1"/>
          <p:nvPr/>
        </p:nvSpPr>
        <p:spPr>
          <a:xfrm>
            <a:off x="367837" y="6146109"/>
            <a:ext cx="7923082" cy="400110"/>
          </a:xfrm>
          <a:prstGeom prst="rect">
            <a:avLst/>
          </a:prstGeom>
          <a:noFill/>
        </p:spPr>
        <p:txBody>
          <a:bodyPr wrap="square" rtlCol="0">
            <a:spAutoFit/>
          </a:bodyPr>
          <a:lstStyle/>
          <a:p>
            <a:pPr algn="ctr"/>
            <a:r>
              <a:rPr lang="en-US" sz="2000" b="1" dirty="0">
                <a:solidFill>
                  <a:srgbClr val="FF0000"/>
                </a:solidFill>
              </a:rPr>
              <a:t>predicted Charity = 20.42 + 3.27 Importance</a:t>
            </a:r>
          </a:p>
        </p:txBody>
      </p:sp>
      <p:sp>
        <p:nvSpPr>
          <p:cNvPr id="43" name="TextBox 42">
            <a:extLst>
              <a:ext uri="{FF2B5EF4-FFF2-40B4-BE49-F238E27FC236}">
                <a16:creationId xmlns:a16="http://schemas.microsoft.com/office/drawing/2014/main" id="{4CE977DE-AD52-4756-9EB8-4A3CF70B29E8}"/>
              </a:ext>
            </a:extLst>
          </p:cNvPr>
          <p:cNvSpPr txBox="1"/>
          <p:nvPr/>
        </p:nvSpPr>
        <p:spPr>
          <a:xfrm>
            <a:off x="489148" y="5830512"/>
            <a:ext cx="7923082" cy="400110"/>
          </a:xfrm>
          <a:prstGeom prst="rect">
            <a:avLst/>
          </a:prstGeom>
          <a:noFill/>
        </p:spPr>
        <p:txBody>
          <a:bodyPr wrap="square" rtlCol="0">
            <a:spAutoFit/>
          </a:bodyPr>
          <a:lstStyle/>
          <a:p>
            <a:pPr algn="ctr"/>
            <a:r>
              <a:rPr lang="en-US" sz="2000" b="1" dirty="0">
                <a:solidFill>
                  <a:srgbClr val="FF0000"/>
                </a:solidFill>
              </a:rPr>
              <a:t>predicted Charity = 48.10 – 27.68*1+(-0.8803 +4.15*1) Importance</a:t>
            </a:r>
          </a:p>
        </p:txBody>
      </p:sp>
    </p:spTree>
    <p:extLst>
      <p:ext uri="{BB962C8B-B14F-4D97-AF65-F5344CB8AC3E}">
        <p14:creationId xmlns:p14="http://schemas.microsoft.com/office/powerpoint/2010/main" val="274341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5" grpId="0" animBg="1"/>
      <p:bldP spid="26" grpId="0" animBg="1"/>
      <p:bldP spid="27" grpId="0"/>
      <p:bldP spid="29" grpId="0"/>
      <p:bldP spid="31" grpId="0"/>
      <p:bldP spid="32" grpId="0" animBg="1"/>
      <p:bldP spid="33" grpId="0"/>
      <p:bldP spid="34" grpId="0"/>
      <p:bldP spid="35" grpId="0"/>
      <p:bldP spid="36" grpId="0"/>
      <p:bldP spid="42" grpId="0"/>
      <p:bldP spid="43" grpId="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041"/>
            <a:ext cx="8229600" cy="71596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766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9458" y="2057400"/>
            <a:ext cx="3429000" cy="400110"/>
          </a:xfrm>
          <a:prstGeom prst="rect">
            <a:avLst/>
          </a:prstGeom>
          <a:noFill/>
        </p:spPr>
        <p:txBody>
          <a:bodyPr wrap="square" rtlCol="0">
            <a:spAutoFit/>
          </a:bodyPr>
          <a:lstStyle/>
          <a:p>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a:t>
            </a:r>
          </a:p>
        </p:txBody>
      </p:sp>
      <p:sp>
        <p:nvSpPr>
          <p:cNvPr id="11" name="TextBox 10"/>
          <p:cNvSpPr txBox="1"/>
          <p:nvPr/>
        </p:nvSpPr>
        <p:spPr>
          <a:xfrm>
            <a:off x="229458" y="1143000"/>
            <a:ext cx="3656742" cy="400110"/>
          </a:xfrm>
          <a:prstGeom prst="rect">
            <a:avLst/>
          </a:prstGeom>
          <a:noFill/>
        </p:spPr>
        <p:txBody>
          <a:bodyPr wrap="square" rtlCol="0">
            <a:spAutoFit/>
          </a:bodyPr>
          <a:lstStyle/>
          <a:p>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486326" y="323910"/>
            <a:ext cx="2743201" cy="923330"/>
          </a:xfrm>
          <a:prstGeom prst="rect">
            <a:avLst/>
          </a:prstGeom>
          <a:noFill/>
        </p:spPr>
        <p:txBody>
          <a:bodyPr wrap="square" rtlCol="0">
            <a:spAutoFit/>
          </a:bodyPr>
          <a:lstStyle/>
          <a:p>
            <a:pPr algn="ctr"/>
            <a:r>
              <a:rPr lang="en-US" dirty="0" err="1"/>
              <a:t>Cash_C</a:t>
            </a:r>
            <a:r>
              <a:rPr lang="en-US" dirty="0"/>
              <a:t>:</a:t>
            </a:r>
          </a:p>
          <a:p>
            <a:pPr algn="ctr"/>
            <a:r>
              <a:rPr lang="en-US" dirty="0"/>
              <a:t>0: &lt;= $45,000</a:t>
            </a:r>
          </a:p>
          <a:p>
            <a:pPr algn="ctr"/>
            <a:r>
              <a:rPr lang="en-US" dirty="0"/>
              <a:t>1:  &gt; $45,000 </a:t>
            </a:r>
          </a:p>
        </p:txBody>
      </p:sp>
      <p:sp>
        <p:nvSpPr>
          <p:cNvPr id="36" name="TextBox 35">
            <a:extLst>
              <a:ext uri="{FF2B5EF4-FFF2-40B4-BE49-F238E27FC236}">
                <a16:creationId xmlns:a16="http://schemas.microsoft.com/office/drawing/2014/main" id="{EE39D634-B39B-4182-8B7F-F6807E8D91BD}"/>
              </a:ext>
            </a:extLst>
          </p:cNvPr>
          <p:cNvSpPr txBox="1"/>
          <p:nvPr/>
        </p:nvSpPr>
        <p:spPr>
          <a:xfrm>
            <a:off x="229458" y="1518116"/>
            <a:ext cx="5076274" cy="400110"/>
          </a:xfrm>
          <a:prstGeom prst="rect">
            <a:avLst/>
          </a:prstGeom>
          <a:noFill/>
        </p:spPr>
        <p:txBody>
          <a:bodyPr wrap="square" rtlCol="0">
            <a:spAutoFit/>
          </a:bodyPr>
          <a:lstStyle/>
          <a:p>
            <a:r>
              <a:rPr lang="en-US" sz="2000" b="1" dirty="0">
                <a:solidFill>
                  <a:srgbClr val="0070C0"/>
                </a:solidFill>
              </a:rPr>
              <a:t>predicted Charity = 48.10 - 0.8803Importance</a:t>
            </a:r>
          </a:p>
        </p:txBody>
      </p:sp>
      <p:sp>
        <p:nvSpPr>
          <p:cNvPr id="42" name="TextBox 41">
            <a:extLst>
              <a:ext uri="{FF2B5EF4-FFF2-40B4-BE49-F238E27FC236}">
                <a16:creationId xmlns:a16="http://schemas.microsoft.com/office/drawing/2014/main" id="{2E7DBB60-8C2B-4CC6-9390-7DBFBBDFA6B6}"/>
              </a:ext>
            </a:extLst>
          </p:cNvPr>
          <p:cNvSpPr txBox="1"/>
          <p:nvPr/>
        </p:nvSpPr>
        <p:spPr>
          <a:xfrm>
            <a:off x="229458" y="2514600"/>
            <a:ext cx="4953000" cy="400110"/>
          </a:xfrm>
          <a:prstGeom prst="rect">
            <a:avLst/>
          </a:prstGeom>
          <a:noFill/>
        </p:spPr>
        <p:txBody>
          <a:bodyPr wrap="square" rtlCol="0">
            <a:spAutoFit/>
          </a:bodyPr>
          <a:lstStyle/>
          <a:p>
            <a:r>
              <a:rPr lang="en-US" sz="2000" b="1" dirty="0">
                <a:solidFill>
                  <a:srgbClr val="FF0000"/>
                </a:solidFill>
              </a:rPr>
              <a:t>predicted Charity = 20.42 + 3.27 Importance</a:t>
            </a:r>
          </a:p>
        </p:txBody>
      </p:sp>
      <p:sp>
        <p:nvSpPr>
          <p:cNvPr id="3" name="TextBox 2">
            <a:extLst>
              <a:ext uri="{FF2B5EF4-FFF2-40B4-BE49-F238E27FC236}">
                <a16:creationId xmlns:a16="http://schemas.microsoft.com/office/drawing/2014/main" id="{1E25D399-3795-4269-9BBD-606B94FCB508}"/>
              </a:ext>
            </a:extLst>
          </p:cNvPr>
          <p:cNvSpPr txBox="1"/>
          <p:nvPr/>
        </p:nvSpPr>
        <p:spPr>
          <a:xfrm>
            <a:off x="4959704" y="1836742"/>
            <a:ext cx="3505198" cy="1754326"/>
          </a:xfrm>
          <a:prstGeom prst="rect">
            <a:avLst/>
          </a:prstGeom>
          <a:noFill/>
        </p:spPr>
        <p:txBody>
          <a:bodyPr wrap="square" rtlCol="0">
            <a:spAutoFit/>
          </a:bodyPr>
          <a:lstStyle/>
          <a:p>
            <a:r>
              <a:rPr lang="en-US" dirty="0"/>
              <a:t>If </a:t>
            </a:r>
            <a:r>
              <a:rPr lang="en-US" dirty="0" err="1"/>
              <a:t>Cash_C</a:t>
            </a:r>
            <a:r>
              <a:rPr lang="en-US" dirty="0"/>
              <a:t> is left out of the model, Importance alone is significant, but the unique relationship with each income group changes. In other cases, the independent variable could even be insignificant.</a:t>
            </a:r>
          </a:p>
        </p:txBody>
      </p:sp>
      <p:pic>
        <p:nvPicPr>
          <p:cNvPr id="4" name="Picture 3">
            <a:extLst>
              <a:ext uri="{FF2B5EF4-FFF2-40B4-BE49-F238E27FC236}">
                <a16:creationId xmlns:a16="http://schemas.microsoft.com/office/drawing/2014/main" id="{BF52BAD2-4A16-4462-A955-EF002D8D0770}"/>
              </a:ext>
            </a:extLst>
          </p:cNvPr>
          <p:cNvPicPr>
            <a:picLocks noChangeAspect="1"/>
          </p:cNvPicPr>
          <p:nvPr/>
        </p:nvPicPr>
        <p:blipFill>
          <a:blip r:embed="rId3"/>
          <a:stretch>
            <a:fillRect/>
          </a:stretch>
        </p:blipFill>
        <p:spPr>
          <a:xfrm>
            <a:off x="4664428" y="946716"/>
            <a:ext cx="4095750" cy="676275"/>
          </a:xfrm>
          <a:prstGeom prst="rect">
            <a:avLst/>
          </a:prstGeom>
        </p:spPr>
      </p:pic>
      <p:pic>
        <p:nvPicPr>
          <p:cNvPr id="5" name="Picture 4">
            <a:extLst>
              <a:ext uri="{FF2B5EF4-FFF2-40B4-BE49-F238E27FC236}">
                <a16:creationId xmlns:a16="http://schemas.microsoft.com/office/drawing/2014/main" id="{79390132-0AA4-4CB1-8AA3-DD09ACC76FB5}"/>
              </a:ext>
            </a:extLst>
          </p:cNvPr>
          <p:cNvPicPr>
            <a:picLocks noChangeAspect="1"/>
          </p:cNvPicPr>
          <p:nvPr/>
        </p:nvPicPr>
        <p:blipFill>
          <a:blip r:embed="rId4"/>
          <a:stretch>
            <a:fillRect/>
          </a:stretch>
        </p:blipFill>
        <p:spPr>
          <a:xfrm>
            <a:off x="4664428" y="3570188"/>
            <a:ext cx="3992439" cy="2782231"/>
          </a:xfrm>
          <a:prstGeom prst="rect">
            <a:avLst/>
          </a:prstGeom>
        </p:spPr>
      </p:pic>
      <p:sp>
        <p:nvSpPr>
          <p:cNvPr id="6" name="Rectangle 5">
            <a:extLst>
              <a:ext uri="{FF2B5EF4-FFF2-40B4-BE49-F238E27FC236}">
                <a16:creationId xmlns:a16="http://schemas.microsoft.com/office/drawing/2014/main" id="{F3726961-50D8-45ED-A748-5B4971277F19}"/>
              </a:ext>
            </a:extLst>
          </p:cNvPr>
          <p:cNvSpPr/>
          <p:nvPr/>
        </p:nvSpPr>
        <p:spPr>
          <a:xfrm>
            <a:off x="7010401" y="1452222"/>
            <a:ext cx="381000" cy="1707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24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1447800"/>
            <a:ext cx="380828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778802"/>
            <a:ext cx="6629400" cy="369332"/>
          </a:xfrm>
          <a:prstGeom prst="rect">
            <a:avLst/>
          </a:prstGeom>
          <a:noFill/>
        </p:spPr>
        <p:txBody>
          <a:bodyPr wrap="square" rtlCol="0">
            <a:spAutoFit/>
          </a:bodyPr>
          <a:lstStyle/>
          <a:p>
            <a:pPr algn="ctr"/>
            <a:r>
              <a:rPr lang="en-US" dirty="0"/>
              <a:t>Predicted Charity = 48.10 - 27.68 </a:t>
            </a:r>
            <a:r>
              <a:rPr lang="en-US" dirty="0" err="1"/>
              <a:t>Cash</a:t>
            </a:r>
            <a:r>
              <a:rPr lang="en-US" baseline="-25000" dirty="0" err="1"/>
              <a:t>C</a:t>
            </a:r>
            <a:r>
              <a:rPr lang="en-US" dirty="0"/>
              <a:t> -.8803 Imp + 4.15 </a:t>
            </a:r>
            <a:r>
              <a:rPr lang="en-US" dirty="0" err="1"/>
              <a:t>Cash</a:t>
            </a:r>
            <a:r>
              <a:rPr lang="en-US" baseline="-25000" dirty="0" err="1"/>
              <a:t>C</a:t>
            </a:r>
            <a:r>
              <a:rPr lang="en-US" dirty="0"/>
              <a:t> *Imp</a:t>
            </a:r>
          </a:p>
        </p:txBody>
      </p:sp>
      <p:sp>
        <p:nvSpPr>
          <p:cNvPr id="7" name="TextBox 6"/>
          <p:cNvSpPr txBox="1"/>
          <p:nvPr/>
        </p:nvSpPr>
        <p:spPr>
          <a:xfrm>
            <a:off x="-415417" y="3750581"/>
            <a:ext cx="2667000" cy="646331"/>
          </a:xfrm>
          <a:prstGeom prst="rect">
            <a:avLst/>
          </a:prstGeom>
          <a:noFill/>
        </p:spPr>
        <p:txBody>
          <a:bodyPr wrap="square" rtlCol="0">
            <a:spAutoFit/>
          </a:bodyPr>
          <a:lstStyle/>
          <a:p>
            <a:pPr algn="ctr"/>
            <a:r>
              <a:rPr lang="en-US" dirty="0"/>
              <a:t>0: &lt;= $45,000</a:t>
            </a:r>
          </a:p>
          <a:p>
            <a:pPr algn="ctr"/>
            <a:r>
              <a:rPr lang="en-US" dirty="0"/>
              <a:t>1:  &gt; $45,000 </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042" y="1752600"/>
            <a:ext cx="436098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1209675"/>
            <a:ext cx="30956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762000" y="4343400"/>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62000" y="4343400"/>
                <a:ext cx="6554871" cy="369332"/>
              </a:xfrm>
              <a:prstGeom prst="rect">
                <a:avLst/>
              </a:prstGeom>
              <a:blipFill>
                <a:blip r:embed="rId6"/>
                <a:stretch>
                  <a:fillRect b="-13333"/>
                </a:stretch>
              </a:blipFill>
            </p:spPr>
            <p:txBody>
              <a:bodyPr/>
              <a:lstStyle/>
              <a:p>
                <a:r>
                  <a:rPr lang="en-US">
                    <a:noFill/>
                  </a:rPr>
                  <a:t> </a:t>
                </a:r>
              </a:p>
            </p:txBody>
          </p:sp>
        </mc:Fallback>
      </mc:AlternateContent>
      <p:sp>
        <p:nvSpPr>
          <p:cNvPr id="5" name="TextBox 4"/>
          <p:cNvSpPr txBox="1"/>
          <p:nvPr/>
        </p:nvSpPr>
        <p:spPr>
          <a:xfrm>
            <a:off x="533400" y="990600"/>
            <a:ext cx="3891642" cy="369332"/>
          </a:xfrm>
          <a:prstGeom prst="rect">
            <a:avLst/>
          </a:prstGeom>
          <a:noFill/>
        </p:spPr>
        <p:txBody>
          <a:bodyPr wrap="square" rtlCol="0">
            <a:spAutoFit/>
          </a:bodyPr>
          <a:lstStyle/>
          <a:p>
            <a:r>
              <a:rPr lang="en-US" b="1" dirty="0"/>
              <a:t>Slightly different code—same results</a:t>
            </a:r>
          </a:p>
        </p:txBody>
      </p:sp>
      <p:sp>
        <p:nvSpPr>
          <p:cNvPr id="14" name="Rectangle 13">
            <a:extLst>
              <a:ext uri="{FF2B5EF4-FFF2-40B4-BE49-F238E27FC236}">
                <a16:creationId xmlns:a16="http://schemas.microsoft.com/office/drawing/2014/main" id="{3191F613-B8A5-4BDF-B619-D2ED27A82C6F}"/>
              </a:ext>
            </a:extLst>
          </p:cNvPr>
          <p:cNvSpPr/>
          <p:nvPr/>
        </p:nvSpPr>
        <p:spPr>
          <a:xfrm>
            <a:off x="8193089" y="3124200"/>
            <a:ext cx="493711"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2E64DF5-9144-485E-A5A8-EB525AF34474}"/>
              </a:ext>
            </a:extLst>
          </p:cNvPr>
          <p:cNvSpPr/>
          <p:nvPr/>
        </p:nvSpPr>
        <p:spPr>
          <a:xfrm>
            <a:off x="5486400" y="2225210"/>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A788BB4-BB54-4910-9A1C-65CEC8F9710D}"/>
              </a:ext>
            </a:extLst>
          </p:cNvPr>
          <p:cNvCxnSpPr>
            <a:cxnSpLocks/>
            <a:stCxn id="15" idx="1"/>
          </p:cNvCxnSpPr>
          <p:nvPr/>
        </p:nvCxnSpPr>
        <p:spPr>
          <a:xfrm flipH="1">
            <a:off x="3023255" y="2331805"/>
            <a:ext cx="2463145" cy="250177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B81676-B333-4EB9-906F-3A44B70E6DAC}"/>
              </a:ext>
            </a:extLst>
          </p:cNvPr>
          <p:cNvSpPr/>
          <p:nvPr/>
        </p:nvSpPr>
        <p:spPr>
          <a:xfrm>
            <a:off x="5486400" y="2823626"/>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3E92854-77F6-4C48-A02D-C9CC9B91F5F7}"/>
              </a:ext>
            </a:extLst>
          </p:cNvPr>
          <p:cNvCxnSpPr>
            <a:cxnSpLocks/>
            <a:stCxn id="17" idx="1"/>
          </p:cNvCxnSpPr>
          <p:nvPr/>
        </p:nvCxnSpPr>
        <p:spPr>
          <a:xfrm flipH="1">
            <a:off x="4776548" y="2935813"/>
            <a:ext cx="709852" cy="186501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7B21EB-5D00-428D-95AB-7CDD01607D70}"/>
              </a:ext>
            </a:extLst>
          </p:cNvPr>
          <p:cNvSpPr/>
          <p:nvPr/>
        </p:nvSpPr>
        <p:spPr>
          <a:xfrm>
            <a:off x="5486400" y="2497028"/>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A70646A-23FA-425C-BD89-28C1163BB011}"/>
              </a:ext>
            </a:extLst>
          </p:cNvPr>
          <p:cNvCxnSpPr>
            <a:cxnSpLocks/>
            <a:stCxn id="19" idx="1"/>
          </p:cNvCxnSpPr>
          <p:nvPr/>
        </p:nvCxnSpPr>
        <p:spPr>
          <a:xfrm flipH="1">
            <a:off x="3602016" y="2620114"/>
            <a:ext cx="1884384" cy="22609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D25A58-E4B8-4939-9AF9-CE4F83051E9E}"/>
              </a:ext>
            </a:extLst>
          </p:cNvPr>
          <p:cNvSpPr/>
          <p:nvPr/>
        </p:nvSpPr>
        <p:spPr>
          <a:xfrm>
            <a:off x="5486400" y="3143138"/>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2DDC722-D646-4533-BC11-0E3F66F6C533}"/>
              </a:ext>
            </a:extLst>
          </p:cNvPr>
          <p:cNvCxnSpPr>
            <a:cxnSpLocks/>
            <a:stCxn id="21" idx="2"/>
          </p:cNvCxnSpPr>
          <p:nvPr/>
        </p:nvCxnSpPr>
        <p:spPr>
          <a:xfrm flipH="1">
            <a:off x="5865682" y="3352799"/>
            <a:ext cx="77918" cy="14807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D9A-B0EF-4BAD-81C2-EB0038A577AA}"/>
              </a:ext>
            </a:extLst>
          </p:cNvPr>
          <p:cNvSpPr txBox="1"/>
          <p:nvPr/>
        </p:nvSpPr>
        <p:spPr>
          <a:xfrm>
            <a:off x="4189282" y="3524139"/>
            <a:ext cx="4726118" cy="369332"/>
          </a:xfrm>
          <a:prstGeom prst="rect">
            <a:avLst/>
          </a:prstGeom>
          <a:noFill/>
        </p:spPr>
        <p:txBody>
          <a:bodyPr wrap="square" rtlCol="0">
            <a:spAutoFit/>
          </a:bodyPr>
          <a:lstStyle/>
          <a:p>
            <a:pPr algn="ctr"/>
            <a:r>
              <a:rPr lang="en-US" dirty="0"/>
              <a:t>Check the highest order terms first!</a:t>
            </a:r>
          </a:p>
        </p:txBody>
      </p:sp>
      <p:sp>
        <p:nvSpPr>
          <p:cNvPr id="24" name="TextBox 23">
            <a:extLst>
              <a:ext uri="{FF2B5EF4-FFF2-40B4-BE49-F238E27FC236}">
                <a16:creationId xmlns:a16="http://schemas.microsoft.com/office/drawing/2014/main" id="{DAA389EE-357A-4741-B69E-5EDC9DA67616}"/>
              </a:ext>
            </a:extLst>
          </p:cNvPr>
          <p:cNvSpPr txBox="1"/>
          <p:nvPr/>
        </p:nvSpPr>
        <p:spPr>
          <a:xfrm>
            <a:off x="4225971" y="3798905"/>
            <a:ext cx="4726118" cy="646331"/>
          </a:xfrm>
          <a:prstGeom prst="rect">
            <a:avLst/>
          </a:prstGeom>
          <a:noFill/>
        </p:spPr>
        <p:txBody>
          <a:bodyPr wrap="square" rtlCol="0">
            <a:spAutoFit/>
          </a:bodyPr>
          <a:lstStyle/>
          <a:p>
            <a:pPr algn="ctr"/>
            <a:r>
              <a:rPr lang="en-US" dirty="0"/>
              <a:t>Include all lower order terms that are included in a significant interaction!</a:t>
            </a:r>
          </a:p>
        </p:txBody>
      </p:sp>
      <p:sp>
        <p:nvSpPr>
          <p:cNvPr id="25" name="TextBox 24">
            <a:extLst>
              <a:ext uri="{FF2B5EF4-FFF2-40B4-BE49-F238E27FC236}">
                <a16:creationId xmlns:a16="http://schemas.microsoft.com/office/drawing/2014/main" id="{0FF5D3E5-42CA-462F-999E-4B508DFDE2FE}"/>
              </a:ext>
            </a:extLst>
          </p:cNvPr>
          <p:cNvSpPr txBox="1"/>
          <p:nvPr/>
        </p:nvSpPr>
        <p:spPr>
          <a:xfrm>
            <a:off x="766540" y="6252793"/>
            <a:ext cx="7923082" cy="400110"/>
          </a:xfrm>
          <a:prstGeom prst="rect">
            <a:avLst/>
          </a:prstGeom>
          <a:noFill/>
        </p:spPr>
        <p:txBody>
          <a:bodyPr wrap="square" rtlCol="0">
            <a:spAutoFit/>
          </a:bodyPr>
          <a:lstStyle/>
          <a:p>
            <a:pPr algn="ctr"/>
            <a:r>
              <a:rPr lang="en-US" sz="2000" b="1" dirty="0">
                <a:solidFill>
                  <a:srgbClr val="FF0000"/>
                </a:solidFill>
              </a:rPr>
              <a:t>For high income (</a:t>
            </a:r>
            <a:r>
              <a:rPr lang="en-US" sz="2000" b="1" dirty="0" err="1">
                <a:solidFill>
                  <a:srgbClr val="FF0000"/>
                </a:solidFill>
              </a:rPr>
              <a:t>Cash_C</a:t>
            </a:r>
            <a:r>
              <a:rPr lang="en-US" sz="2000" b="1" dirty="0">
                <a:solidFill>
                  <a:srgbClr val="FF0000"/>
                </a:solidFill>
              </a:rPr>
              <a:t> = 1), predicted Charity = 20.41 + 3.27Importance</a:t>
            </a:r>
          </a:p>
        </p:txBody>
      </p:sp>
      <p:sp>
        <p:nvSpPr>
          <p:cNvPr id="26" name="TextBox 25">
            <a:extLst>
              <a:ext uri="{FF2B5EF4-FFF2-40B4-BE49-F238E27FC236}">
                <a16:creationId xmlns:a16="http://schemas.microsoft.com/office/drawing/2014/main" id="{12EB11CA-73C1-4A02-8555-81119507F691}"/>
              </a:ext>
            </a:extLst>
          </p:cNvPr>
          <p:cNvSpPr txBox="1"/>
          <p:nvPr/>
        </p:nvSpPr>
        <p:spPr>
          <a:xfrm>
            <a:off x="766540" y="5834160"/>
            <a:ext cx="7923082" cy="400110"/>
          </a:xfrm>
          <a:prstGeom prst="rect">
            <a:avLst/>
          </a:prstGeom>
          <a:noFill/>
        </p:spPr>
        <p:txBody>
          <a:bodyPr wrap="square" rtlCol="0">
            <a:spAutoFit/>
          </a:bodyPr>
          <a:lstStyle/>
          <a:p>
            <a:pPr algn="ctr"/>
            <a:r>
              <a:rPr lang="en-US" sz="2000" b="1" dirty="0">
                <a:solidFill>
                  <a:srgbClr val="0070C0"/>
                </a:solidFill>
              </a:rPr>
              <a:t>For low income (</a:t>
            </a:r>
            <a:r>
              <a:rPr lang="en-US" sz="2000" b="1" dirty="0" err="1">
                <a:solidFill>
                  <a:srgbClr val="0070C0"/>
                </a:solidFill>
              </a:rPr>
              <a:t>Cash_C</a:t>
            </a:r>
            <a:r>
              <a:rPr lang="en-US" sz="2000" b="1" dirty="0">
                <a:solidFill>
                  <a:srgbClr val="0070C0"/>
                </a:solidFill>
              </a:rPr>
              <a:t> = 0), predicted Charity = 48.10 + -0.88Importance</a:t>
            </a:r>
          </a:p>
        </p:txBody>
      </p:sp>
    </p:spTree>
    <p:extLst>
      <p:ext uri="{BB962C8B-B14F-4D97-AF65-F5344CB8AC3E}">
        <p14:creationId xmlns:p14="http://schemas.microsoft.com/office/powerpoint/2010/main" val="5489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animBg="1"/>
      <p:bldP spid="15" grpId="0" animBg="1"/>
      <p:bldP spid="15" grpId="1" animBg="1"/>
      <p:bldP spid="17" grpId="0" animBg="1"/>
      <p:bldP spid="17" grpId="1" animBg="1"/>
      <p:bldP spid="19" grpId="0" animBg="1"/>
      <p:bldP spid="19" grpId="1" animBg="1"/>
      <p:bldP spid="21" grpId="0" animBg="1"/>
      <p:bldP spid="21" grpId="1" animBg="1"/>
      <p:bldP spid="23" grpId="0"/>
      <p:bldP spid="24" grpId="0"/>
      <p:bldP spid="25" grpId="0"/>
      <p:bldP spid="26" grpId="0"/>
    </p:bldLst>
  </p:timing>
</p:sld>
</file>

<file path=ppt/slides/slide5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286" y="1828800"/>
            <a:ext cx="38385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0778" y="3762783"/>
            <a:ext cx="3962400" cy="646331"/>
          </a:xfrm>
          <a:prstGeom prst="rect">
            <a:avLst/>
          </a:prstGeom>
          <a:noFill/>
        </p:spPr>
        <p:txBody>
          <a:bodyPr wrap="square" rtlCol="0">
            <a:spAutoFit/>
          </a:bodyPr>
          <a:lstStyle/>
          <a:p>
            <a:pPr algn="ctr"/>
            <a:r>
              <a:rPr lang="en-US" dirty="0"/>
              <a:t>Remember to Include All Terms that are included in an interaction!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523" y="1200149"/>
            <a:ext cx="308610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16" y="3962400"/>
            <a:ext cx="3570514" cy="250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1819274"/>
            <a:ext cx="38290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987" y="1125310"/>
            <a:ext cx="3095625" cy="55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602326" y="5222773"/>
            <a:ext cx="3962400" cy="707886"/>
          </a:xfrm>
          <a:prstGeom prst="rect">
            <a:avLst/>
          </a:prstGeom>
          <a:noFill/>
        </p:spPr>
        <p:txBody>
          <a:bodyPr wrap="square" rtlCol="0">
            <a:spAutoFit/>
          </a:bodyPr>
          <a:lstStyle/>
          <a:p>
            <a:pPr algn="ctr"/>
            <a:r>
              <a:rPr lang="en-US" sz="2000" b="1" dirty="0">
                <a:solidFill>
                  <a:srgbClr val="FF0000"/>
                </a:solidFill>
              </a:rPr>
              <a:t>Predicted (</a:t>
            </a:r>
            <a:r>
              <a:rPr lang="en-US" sz="2000" b="1" dirty="0" err="1">
                <a:solidFill>
                  <a:srgbClr val="FF0000"/>
                </a:solidFill>
              </a:rPr>
              <a:t>Charity|Cash_C</a:t>
            </a:r>
            <a:r>
              <a:rPr lang="en-US" sz="2000" b="1" dirty="0">
                <a:solidFill>
                  <a:srgbClr val="FF0000"/>
                </a:solidFill>
              </a:rPr>
              <a:t>=1) = 20.41 + 3.27Importance</a:t>
            </a:r>
          </a:p>
        </p:txBody>
      </p:sp>
      <p:sp>
        <p:nvSpPr>
          <p:cNvPr id="11" name="TextBox 10"/>
          <p:cNvSpPr txBox="1"/>
          <p:nvPr/>
        </p:nvSpPr>
        <p:spPr>
          <a:xfrm>
            <a:off x="4630783" y="4495800"/>
            <a:ext cx="3962400" cy="707886"/>
          </a:xfrm>
          <a:prstGeom prst="rect">
            <a:avLst/>
          </a:prstGeom>
          <a:noFill/>
        </p:spPr>
        <p:txBody>
          <a:bodyPr wrap="square" rtlCol="0">
            <a:spAutoFit/>
          </a:bodyPr>
          <a:lstStyle/>
          <a:p>
            <a:pPr algn="ctr"/>
            <a:r>
              <a:rPr lang="en-US" sz="2000" b="1" dirty="0">
                <a:solidFill>
                  <a:srgbClr val="0070C0"/>
                </a:solidFill>
              </a:rPr>
              <a:t>Predicted (</a:t>
            </a:r>
            <a:r>
              <a:rPr lang="en-US" sz="2000" b="1" dirty="0" err="1">
                <a:solidFill>
                  <a:srgbClr val="0070C0"/>
                </a:solidFill>
              </a:rPr>
              <a:t>Charity|Cash_C</a:t>
            </a:r>
            <a:r>
              <a:rPr lang="en-US" sz="2000" b="1" dirty="0">
                <a:solidFill>
                  <a:srgbClr val="0070C0"/>
                </a:solidFill>
              </a:rPr>
              <a:t> =0) = 48.10 + - 0.88Importance</a:t>
            </a:r>
          </a:p>
        </p:txBody>
      </p:sp>
      <mc:AlternateContent xmlns:mc="http://schemas.openxmlformats.org/markup-compatibility/2006" xmlns:a14="http://schemas.microsoft.com/office/drawing/2010/main">
        <mc:Choice Requires="a14">
          <p:sp>
            <p:nvSpPr>
              <p:cNvPr id="12" name="TextBox 11"/>
              <p:cNvSpPr txBox="1"/>
              <p:nvPr/>
            </p:nvSpPr>
            <p:spPr>
              <a:xfrm>
                <a:off x="3124200" y="6096000"/>
                <a:ext cx="60371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124200" y="6096000"/>
                <a:ext cx="6037102" cy="369332"/>
              </a:xfrm>
              <a:prstGeom prst="rect">
                <a:avLst/>
              </a:prstGeom>
              <a:blipFill>
                <a:blip r:embed="rId7"/>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4046095746"/>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1147" y="220394"/>
            <a:ext cx="3939315" cy="6477000"/>
          </a:xfrm>
          <a:prstGeom prst="rect">
            <a:avLst/>
          </a:prstGeom>
        </p:spPr>
      </p:pic>
      <p:sp>
        <p:nvSpPr>
          <p:cNvPr id="2" name="Title 1"/>
          <p:cNvSpPr>
            <a:spLocks noGrp="1"/>
          </p:cNvSpPr>
          <p:nvPr>
            <p:ph type="title"/>
          </p:nvPr>
        </p:nvSpPr>
        <p:spPr>
          <a:xfrm>
            <a:off x="2971800" y="2362200"/>
            <a:ext cx="5867400" cy="1143000"/>
          </a:xfrm>
        </p:spPr>
        <p:txBody>
          <a:bodyPr>
            <a:normAutofit fontScale="90000"/>
          </a:bodyPr>
          <a:lstStyle/>
          <a:p>
            <a:r>
              <a:rPr lang="en-US" dirty="0"/>
              <a:t>Charity and Perceived Importance:</a:t>
            </a:r>
            <a:br>
              <a:rPr lang="en-US" dirty="0"/>
            </a:br>
            <a:r>
              <a:rPr lang="en-US" dirty="0"/>
              <a:t>Recoded!</a:t>
            </a:r>
          </a:p>
        </p:txBody>
      </p:sp>
      <p:sp>
        <p:nvSpPr>
          <p:cNvPr id="5" name="Rectangle 4"/>
          <p:cNvSpPr/>
          <p:nvPr/>
        </p:nvSpPr>
        <p:spPr>
          <a:xfrm>
            <a:off x="3500511" y="381000"/>
            <a:ext cx="67526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20338" y="685800"/>
            <a:ext cx="751462" cy="586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4" name="TextBox 3"/>
          <p:cNvSpPr txBox="1"/>
          <p:nvPr/>
        </p:nvSpPr>
        <p:spPr>
          <a:xfrm>
            <a:off x="4561114" y="3824113"/>
            <a:ext cx="3962400" cy="646331"/>
          </a:xfrm>
          <a:prstGeom prst="rect">
            <a:avLst/>
          </a:prstGeom>
          <a:noFill/>
        </p:spPr>
        <p:txBody>
          <a:bodyPr wrap="square" rtlCol="0">
            <a:spAutoFit/>
          </a:bodyPr>
          <a:lstStyle/>
          <a:p>
            <a:pPr algn="ctr"/>
            <a:r>
              <a:rPr lang="en-US" dirty="0"/>
              <a:t>Remember to Include All Terms that are included in an interaction!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230" y="4205113"/>
            <a:ext cx="3570514" cy="250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06345" y="5189567"/>
            <a:ext cx="3962400" cy="707886"/>
          </a:xfrm>
          <a:prstGeom prst="rect">
            <a:avLst/>
          </a:prstGeom>
          <a:noFill/>
        </p:spPr>
        <p:txBody>
          <a:bodyPr wrap="square" rtlCol="0">
            <a:spAutoFit/>
          </a:bodyPr>
          <a:lstStyle/>
          <a:p>
            <a:pPr algn="ctr"/>
            <a:r>
              <a:rPr lang="en-US" sz="2000" b="1" dirty="0">
                <a:solidFill>
                  <a:srgbClr val="FF0000"/>
                </a:solidFill>
              </a:rPr>
              <a:t>Predicted Charity = 20.41 + 3.27Importance</a:t>
            </a:r>
          </a:p>
        </p:txBody>
      </p:sp>
      <p:sp>
        <p:nvSpPr>
          <p:cNvPr id="11" name="TextBox 10"/>
          <p:cNvSpPr txBox="1"/>
          <p:nvPr/>
        </p:nvSpPr>
        <p:spPr>
          <a:xfrm>
            <a:off x="4519408" y="4625878"/>
            <a:ext cx="3962400" cy="707886"/>
          </a:xfrm>
          <a:prstGeom prst="rect">
            <a:avLst/>
          </a:prstGeom>
          <a:noFill/>
        </p:spPr>
        <p:txBody>
          <a:bodyPr wrap="square" rtlCol="0">
            <a:spAutoFit/>
          </a:bodyPr>
          <a:lstStyle/>
          <a:p>
            <a:pPr algn="ctr"/>
            <a:r>
              <a:rPr lang="en-US" sz="2000" b="1" dirty="0">
                <a:solidFill>
                  <a:srgbClr val="0070C0"/>
                </a:solidFill>
              </a:rPr>
              <a:t>Predicted Charity = 48.09 + -0.88Importance</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883" y="2047143"/>
            <a:ext cx="3852862" cy="1722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52" y="2061987"/>
            <a:ext cx="3866470" cy="1725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43" y="1295400"/>
            <a:ext cx="3214688" cy="611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264" y="1281961"/>
            <a:ext cx="3154136" cy="623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3048000" y="6260068"/>
                <a:ext cx="60371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048000" y="6260068"/>
                <a:ext cx="6037102" cy="369332"/>
              </a:xfrm>
              <a:prstGeom prst="rect">
                <a:avLst/>
              </a:prstGeom>
              <a:blipFill>
                <a:blip r:embed="rId7"/>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334952241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Charity and Perceived Importance: Easier Read and Interpretation</a:t>
            </a:r>
          </a:p>
        </p:txBody>
      </p:sp>
      <p:sp>
        <p:nvSpPr>
          <p:cNvPr id="3" name="TextBox 2"/>
          <p:cNvSpPr txBox="1"/>
          <p:nvPr/>
        </p:nvSpPr>
        <p:spPr>
          <a:xfrm>
            <a:off x="2486379" y="4683587"/>
            <a:ext cx="4981222" cy="400110"/>
          </a:xfrm>
          <a:prstGeom prst="rect">
            <a:avLst/>
          </a:prstGeom>
          <a:noFill/>
        </p:spPr>
        <p:txBody>
          <a:bodyPr wrap="square" rtlCol="0">
            <a:spAutoFit/>
          </a:bodyPr>
          <a:lstStyle/>
          <a:p>
            <a:pPr algn="ctr"/>
            <a:r>
              <a:rPr lang="en-US" sz="2000" b="1" dirty="0">
                <a:solidFill>
                  <a:srgbClr val="FF0000"/>
                </a:solidFill>
              </a:rPr>
              <a:t>Predicted Charity = 20.41 + 3.27Importance</a:t>
            </a:r>
          </a:p>
        </p:txBody>
      </p:sp>
      <p:sp>
        <p:nvSpPr>
          <p:cNvPr id="11" name="TextBox 10"/>
          <p:cNvSpPr txBox="1"/>
          <p:nvPr/>
        </p:nvSpPr>
        <p:spPr>
          <a:xfrm>
            <a:off x="2486378" y="4373878"/>
            <a:ext cx="5077339" cy="400110"/>
          </a:xfrm>
          <a:prstGeom prst="rect">
            <a:avLst/>
          </a:prstGeom>
          <a:noFill/>
        </p:spPr>
        <p:txBody>
          <a:bodyPr wrap="square" rtlCol="0">
            <a:spAutoFit/>
          </a:bodyPr>
          <a:lstStyle/>
          <a:p>
            <a:pPr algn="ctr"/>
            <a:r>
              <a:rPr lang="en-US" sz="2000" b="1" dirty="0">
                <a:solidFill>
                  <a:srgbClr val="0070C0"/>
                </a:solidFill>
              </a:rPr>
              <a:t>Predicted Charity = 48.10 + -0.88Importance</a:t>
            </a:r>
          </a:p>
        </p:txBody>
      </p:sp>
      <p:sp>
        <p:nvSpPr>
          <p:cNvPr id="5" name="TextBox 4"/>
          <p:cNvSpPr txBox="1"/>
          <p:nvPr/>
        </p:nvSpPr>
        <p:spPr>
          <a:xfrm>
            <a:off x="370961" y="4951836"/>
            <a:ext cx="8305800" cy="1754326"/>
          </a:xfrm>
          <a:prstGeom prst="rect">
            <a:avLst/>
          </a:prstGeom>
          <a:noFill/>
        </p:spPr>
        <p:txBody>
          <a:bodyPr wrap="square" rtlCol="0">
            <a:spAutoFit/>
          </a:bodyPr>
          <a:lstStyle/>
          <a:p>
            <a:r>
              <a:rPr lang="en-US" dirty="0"/>
              <a:t>A wealthy individual is predicted to donate on average $27 less than a person of medium wealth when the importance of the charity is negligible (p-value = .0331).    However, this is not practical.  The important inference is that for each unit of importance more a wealthy person feels the charity is, he or she will on average donate $4.14 more than a person of medium wealth (p-value = .0019).  A 95% confidence interval for this estimate is ($1.64, $6.66).   </a:t>
            </a:r>
          </a:p>
        </p:txBody>
      </p:sp>
      <p:pic>
        <p:nvPicPr>
          <p:cNvPr id="6" name="Picture 5"/>
          <p:cNvPicPr>
            <a:picLocks noChangeAspect="1"/>
          </p:cNvPicPr>
          <p:nvPr/>
        </p:nvPicPr>
        <p:blipFill>
          <a:blip r:embed="rId2"/>
          <a:stretch>
            <a:fillRect/>
          </a:stretch>
        </p:blipFill>
        <p:spPr>
          <a:xfrm>
            <a:off x="1954332" y="2192911"/>
            <a:ext cx="5235336" cy="1790147"/>
          </a:xfrm>
          <a:prstGeom prst="rect">
            <a:avLst/>
          </a:prstGeom>
        </p:spPr>
      </p:pic>
      <p:pic>
        <p:nvPicPr>
          <p:cNvPr id="7" name="Picture 6"/>
          <p:cNvPicPr>
            <a:picLocks noChangeAspect="1"/>
          </p:cNvPicPr>
          <p:nvPr/>
        </p:nvPicPr>
        <p:blipFill>
          <a:blip r:embed="rId3"/>
          <a:stretch>
            <a:fillRect/>
          </a:stretch>
        </p:blipFill>
        <p:spPr>
          <a:xfrm>
            <a:off x="2819400" y="1355470"/>
            <a:ext cx="3952668" cy="73538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0" y="4027888"/>
                <a:ext cx="65548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a:rPr>
                        <m:t>𝐶h𝑎𝑟𝑖𝑡𝑦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𝐼𝑚𝑝</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3</m:t>
                          </m:r>
                        </m:sub>
                      </m:sSub>
                      <m:r>
                        <a:rPr lang="en-US" b="0" i="1" smtClean="0">
                          <a:latin typeface="Cambria Math"/>
                        </a:rPr>
                        <m:t>𝐼𝑚𝑝</m:t>
                      </m:r>
                      <m:r>
                        <a:rPr lang="en-US" b="0" i="1" smtClean="0">
                          <a:latin typeface="Cambria Math"/>
                        </a:rPr>
                        <m:t>∗</m:t>
                      </m:r>
                      <m:r>
                        <a:rPr lang="en-US" b="0" i="1" smtClean="0">
                          <a:latin typeface="Cambria Math"/>
                        </a:rPr>
                        <m:t>𝐶𝑎𝑠</m:t>
                      </m:r>
                      <m:sSub>
                        <m:sSubPr>
                          <m:ctrlPr>
                            <a:rPr lang="en-US" b="0" i="1" smtClean="0">
                              <a:latin typeface="Cambria Math" panose="02040503050406030204" pitchFamily="18" charset="0"/>
                            </a:rPr>
                          </m:ctrlPr>
                        </m:sSubPr>
                        <m:e>
                          <m:r>
                            <a:rPr lang="en-US" b="0" i="1" smtClean="0">
                              <a:latin typeface="Cambria Math"/>
                            </a:rPr>
                            <m:t>h</m:t>
                          </m:r>
                        </m:e>
                        <m:sub>
                          <m:r>
                            <a:rPr lang="en-US" b="0" i="1" smtClean="0">
                              <a:latin typeface="Cambria Math"/>
                            </a:rPr>
                            <m:t>𝐶</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0" y="4027888"/>
                <a:ext cx="6554871" cy="369332"/>
              </a:xfrm>
              <a:prstGeom prst="rect">
                <a:avLst/>
              </a:prstGeom>
              <a:blipFill>
                <a:blip r:embed="rId4"/>
                <a:stretch>
                  <a:fillRect b="-13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B07852-86B1-4F75-BD0C-67A9A9925227}"/>
              </a:ext>
            </a:extLst>
          </p:cNvPr>
          <p:cNvSpPr txBox="1"/>
          <p:nvPr/>
        </p:nvSpPr>
        <p:spPr>
          <a:xfrm>
            <a:off x="304800" y="1903274"/>
            <a:ext cx="1583371" cy="1754326"/>
          </a:xfrm>
          <a:prstGeom prst="rect">
            <a:avLst/>
          </a:prstGeom>
          <a:noFill/>
        </p:spPr>
        <p:txBody>
          <a:bodyPr wrap="square" rtlCol="0">
            <a:spAutoFit/>
          </a:bodyPr>
          <a:lstStyle/>
          <a:p>
            <a:r>
              <a:rPr lang="en-US" dirty="0"/>
              <a:t>Wealth is still a dichotomous variable. SAS will treat it like an indicator variable.</a:t>
            </a:r>
          </a:p>
        </p:txBody>
      </p:sp>
      <p:sp>
        <p:nvSpPr>
          <p:cNvPr id="12" name="Rectangle 11">
            <a:extLst>
              <a:ext uri="{FF2B5EF4-FFF2-40B4-BE49-F238E27FC236}">
                <a16:creationId xmlns:a16="http://schemas.microsoft.com/office/drawing/2014/main" id="{A5D6CF7A-5134-4ACF-B12A-D95E4C64889B}"/>
              </a:ext>
            </a:extLst>
          </p:cNvPr>
          <p:cNvSpPr/>
          <p:nvPr/>
        </p:nvSpPr>
        <p:spPr>
          <a:xfrm>
            <a:off x="5740182" y="3480323"/>
            <a:ext cx="1449486" cy="2682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DE1E00-5291-4973-BF89-001141EE7928}"/>
              </a:ext>
            </a:extLst>
          </p:cNvPr>
          <p:cNvSpPr/>
          <p:nvPr/>
        </p:nvSpPr>
        <p:spPr>
          <a:xfrm>
            <a:off x="5257800" y="3473272"/>
            <a:ext cx="430332" cy="2682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993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rPr>
                <a:t>H</a:t>
              </a:r>
              <a:r>
                <a:rPr kumimoji="0" lang="en-US" sz="2400" b="1" i="0" u="none" strike="noStrike" kern="1200" cap="none" spc="0" normalizeH="0" baseline="-25000" noProof="0" dirty="0">
                  <a:ln>
                    <a:noFill/>
                  </a:ln>
                  <a:solidFill>
                    <a:srgbClr val="04617B"/>
                  </a:solidFill>
                  <a:effectLst/>
                  <a:uLnTx/>
                  <a:uFillTx/>
                  <a:latin typeface="Calibri" panose="020F0502020204030204"/>
                  <a:ea typeface="+mn-ea"/>
                  <a:cs typeface="+mn-cs"/>
                </a:rPr>
                <a:t>0</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rPr>
                <a:t>: </a:t>
              </a: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H</a:t>
              </a:r>
              <a:r>
                <a:rPr kumimoji="0" lang="en-US" sz="2400" b="1" i="0" u="none" strike="noStrike" kern="1200" cap="none" spc="0" normalizeH="0" baseline="-25000" noProof="0" dirty="0">
                  <a:ln>
                    <a:noFill/>
                  </a:ln>
                  <a:solidFill>
                    <a:srgbClr val="04617B"/>
                  </a:solidFill>
                  <a:effectLst/>
                  <a:uLnTx/>
                  <a:uFillTx/>
                  <a:latin typeface="Calibri" panose="020F0502020204030204"/>
                  <a:ea typeface="+mn-ea"/>
                  <a:cs typeface="+mn-cs"/>
                  <a:sym typeface="Symbol" charset="2"/>
                </a:rPr>
                <a:t>1</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a:t>
              </a:r>
              <a:r>
                <a:rPr kumimoji="0" lang="en-US" sz="2400" b="1" i="1"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a:t>
              </a:r>
              <a:r>
                <a:rPr kumimoji="0" lang="en-US" sz="2400" b="1" i="0" u="none" strike="noStrike" kern="1200" cap="none" spc="0" normalizeH="0" baseline="0" noProof="0" dirty="0">
                  <a:ln>
                    <a:noFill/>
                  </a:ln>
                  <a:solidFill>
                    <a:srgbClr val="04617B"/>
                  </a:solidFill>
                  <a:effectLst/>
                  <a:uLnTx/>
                  <a:uFillTx/>
                  <a:latin typeface="Calibri" panose="020F0502020204030204"/>
                  <a:ea typeface="Arial" charset="0"/>
                  <a:cs typeface="Arial" charset="0"/>
                  <a:sym typeface="Symbol" charset="2"/>
                </a:rPr>
                <a:t>≠ </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4617B"/>
                  </a:solidFill>
                  <a:effectLst/>
                  <a:uLnTx/>
                  <a:uFillTx/>
                  <a:latin typeface="Calibri" panose="020F0502020204030204"/>
                  <a:ea typeface="+mn-ea"/>
                  <a:cs typeface="+mn-cs"/>
                  <a:sym typeface="Symbol" charset="2"/>
                </a:rPr>
                <a:t></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0.05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04617B"/>
                  </a:solidFill>
                  <a:effectLst/>
                  <a:uLnTx/>
                  <a:uFillTx/>
                  <a:latin typeface="Times New Roman" charset="0"/>
                  <a:ea typeface="+mn-ea"/>
                  <a:cs typeface="+mn-cs"/>
                  <a:sym typeface="Symbol" charset="2"/>
                </a:rPr>
                <a:t>x</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1.713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4617B"/>
                  </a:solidFill>
                  <a:effectLst/>
                  <a:uLnTx/>
                  <a:uFillTx/>
                  <a:latin typeface="Calibri" panose="020F0502020204030204"/>
                  <a:ea typeface="+mn-ea"/>
                  <a:cs typeface="+mn-cs"/>
                  <a:sym typeface="Symbol" charset="2"/>
                </a:rPr>
                <a:t>s</a:t>
              </a:r>
              <a:r>
                <a:rPr kumimoji="0" lang="en-US" sz="2400" b="1" i="0" u="none" strike="noStrike" kern="1200" cap="none" spc="0" normalizeH="0" baseline="0" noProof="0" dirty="0">
                  <a:ln>
                    <a:noFill/>
                  </a:ln>
                  <a:solidFill>
                    <a:srgbClr val="04617B"/>
                  </a:solidFill>
                  <a:effectLst/>
                  <a:uLnTx/>
                  <a:uFillTx/>
                  <a:latin typeface="Calibri" panose="020F0502020204030204"/>
                  <a:ea typeface="+mn-ea"/>
                  <a:cs typeface="+mn-cs"/>
                  <a:sym typeface="Symbol" charset="2"/>
                </a:rPr>
                <a:t>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On the basis of this test, there is not enough evidence to reject the claim that the mean weight of bumblebee bats is equal to 1.8g (p-value = .2155 from a t-test).  A 95% confidence interval is (1.57, 1.8566) grams.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grpSp>
        <p:nvGrpSpPr>
          <p:cNvPr id="6" name="Group 5"/>
          <p:cNvGrpSpPr/>
          <p:nvPr/>
        </p:nvGrpSpPr>
        <p:grpSpPr>
          <a:xfrm>
            <a:off x="5409801" y="2975490"/>
            <a:ext cx="3123615" cy="2270596"/>
            <a:chOff x="5409801" y="2975490"/>
            <a:chExt cx="3123615" cy="2270596"/>
          </a:xfrm>
        </p:grpSpPr>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a:bodyPr>
          <a:lstStyle/>
          <a:p>
            <a:pPr marL="0" indent="0">
              <a:buNone/>
            </a:pPr>
            <a:r>
              <a:rPr lang="en-US" dirty="0"/>
              <a:t>The Exercise 8.26 data set contains the mass (in kilograms),  average basal metabolic rate (in kilojoules  per day),  and lifespan (in years) for 95 mammal species.  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1132570130"/>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Plot the Data!</a:t>
            </a:r>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86000"/>
            <a:ext cx="416738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86000"/>
            <a:ext cx="408883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5114" y="1607375"/>
            <a:ext cx="2949286"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5157" y="1371600"/>
            <a:ext cx="17335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794" y="1600446"/>
            <a:ext cx="2350196" cy="476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462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Construct </a:t>
            </a:r>
            <a:r>
              <a:rPr lang="en-US"/>
              <a:t>a Model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133600"/>
            <a:ext cx="4088839"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4267200" y="3124200"/>
                <a:ext cx="4890121"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𝑝𝑟𝑒𝑑</m:t>
                      </m:r>
                      <m:r>
                        <a:rPr lang="en-US"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a:rPr>
                            <m:t>log</m:t>
                          </m:r>
                        </m:fName>
                        <m:e>
                          <m:d>
                            <m:dPr>
                              <m:ctrlPr>
                                <a:rPr lang="en-US" sz="1600" b="0" i="1" smtClean="0">
                                  <a:latin typeface="Cambria Math" panose="02040503050406030204" pitchFamily="18" charset="0"/>
                                </a:rPr>
                              </m:ctrlPr>
                            </m:dPr>
                            <m:e>
                              <m:r>
                                <a:rPr lang="en-US" sz="1600" b="0" i="1" smtClean="0">
                                  <a:latin typeface="Cambria Math"/>
                                </a:rPr>
                                <m:t>𝑙𝑖𝑓𝑒</m:t>
                              </m:r>
                            </m:e>
                          </m:d>
                          <m:r>
                            <a:rPr lang="en-US" sz="1600" b="0" i="1" smtClean="0">
                              <a:latin typeface="Cambria Math"/>
                            </a:rPr>
                            <m:t>= </m:t>
                          </m:r>
                          <m:sSub>
                            <m:sSubPr>
                              <m:ctrlPr>
                                <a:rPr lang="en-US" sz="1600" b="0" i="1" smtClean="0">
                                  <a:latin typeface="Cambria Math" panose="02040503050406030204" pitchFamily="18" charset="0"/>
                                </a:rPr>
                              </m:ctrlPr>
                            </m:sSubPr>
                            <m:e>
                              <m:r>
                                <a:rPr lang="en-US" sz="1600" i="1">
                                  <a:latin typeface="Cambria Math"/>
                                  <a:ea typeface="Cambria Math"/>
                                </a:rPr>
                                <m:t>𝛽</m:t>
                              </m:r>
                            </m:e>
                            <m:sub>
                              <m:r>
                                <a:rPr lang="en-US" sz="1600" b="0" i="1" smtClean="0">
                                  <a:latin typeface="Cambria Math"/>
                                </a:rPr>
                                <m:t>0</m:t>
                              </m:r>
                            </m:sub>
                          </m:sSub>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a:ea typeface="Cambria Math"/>
                                </a:rPr>
                                <m:t>1</m:t>
                              </m:r>
                            </m:sub>
                          </m:sSub>
                          <m:r>
                            <m:rPr>
                              <m:sty m:val="p"/>
                            </m:rPr>
                            <a:rPr lang="en-US" sz="1600" b="0" i="0" smtClean="0">
                              <a:latin typeface="Cambria Math"/>
                            </a:rPr>
                            <m:t>log</m:t>
                          </m:r>
                          <m:r>
                            <a:rPr lang="en-US" sz="1600" b="0" i="1" smtClean="0">
                              <a:latin typeface="Cambria Math"/>
                            </a:rPr>
                            <m:t>⁡(</m:t>
                          </m:r>
                          <m:r>
                            <a:rPr lang="en-US" sz="1600" b="0" i="1" smtClean="0">
                              <a:latin typeface="Cambria Math"/>
                            </a:rPr>
                            <m:t>𝑚𝑒𝑡𝑎𝑏</m:t>
                          </m:r>
                          <m:r>
                            <a:rPr lang="en-US" sz="1600" b="0" i="1" smtClean="0">
                              <a:latin typeface="Cambria Math"/>
                            </a:rPr>
                            <m:t>)+</m:t>
                          </m:r>
                          <m:sSub>
                            <m:sSubPr>
                              <m:ctrlPr>
                                <a:rPr lang="en-US" sz="1600" i="1">
                                  <a:latin typeface="Cambria Math" panose="02040503050406030204" pitchFamily="18" charset="0"/>
                                </a:rPr>
                              </m:ctrlPr>
                            </m:sSubPr>
                            <m:e>
                              <m:r>
                                <a:rPr lang="en-US" sz="1600" i="1">
                                  <a:latin typeface="Cambria Math"/>
                                  <a:ea typeface="Cambria Math"/>
                                </a:rPr>
                                <m:t>𝛽</m:t>
                              </m:r>
                            </m:e>
                            <m:sub>
                              <m:r>
                                <a:rPr lang="en-US" sz="1600" b="0" i="1" smtClean="0">
                                  <a:latin typeface="Cambria Math" panose="02040503050406030204" pitchFamily="18" charset="0"/>
                                  <a:ea typeface="Cambria Math"/>
                                </a:rPr>
                                <m:t>2</m:t>
                              </m:r>
                            </m:sub>
                          </m:sSub>
                          <m:r>
                            <m:rPr>
                              <m:sty m:val="p"/>
                            </m:rPr>
                            <a:rPr lang="en-US" sz="1600">
                              <a:latin typeface="Cambria Math"/>
                            </a:rPr>
                            <m:t>log</m:t>
                          </m:r>
                          <m:r>
                            <a:rPr lang="en-US" sz="1600" i="1">
                              <a:latin typeface="Cambria Math"/>
                            </a:rPr>
                            <m:t>⁡(</m:t>
                          </m:r>
                          <m:r>
                            <a:rPr lang="en-US" sz="1600" b="0" i="1" smtClean="0">
                              <a:latin typeface="Cambria Math"/>
                            </a:rPr>
                            <m:t>𝑚𝑎𝑠𝑠</m:t>
                          </m:r>
                          <m:r>
                            <a:rPr lang="en-US" sz="1600" i="1">
                              <a:latin typeface="Cambria Math"/>
                            </a:rPr>
                            <m:t>)</m:t>
                          </m:r>
                        </m:e>
                      </m:func>
                    </m:oMath>
                  </m:oMathPara>
                </a14:m>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4267200" y="3124200"/>
                <a:ext cx="4890121" cy="338554"/>
              </a:xfrm>
              <a:prstGeom prst="rect">
                <a:avLst/>
              </a:prstGeom>
              <a:blipFill>
                <a:blip r:embed="rId3"/>
                <a:stretch>
                  <a:fillRect b="-9091"/>
                </a:stretch>
              </a:blipFill>
            </p:spPr>
            <p:txBody>
              <a:bodyPr/>
              <a:lstStyle/>
              <a:p>
                <a:r>
                  <a:rPr lang="en-US">
                    <a:noFill/>
                  </a:rPr>
                  <a:t> </a:t>
                </a:r>
              </a:p>
            </p:txBody>
          </p:sp>
        </mc:Fallback>
      </mc:AlternateContent>
      <p:sp>
        <p:nvSpPr>
          <p:cNvPr id="6" name="TextBox 5"/>
          <p:cNvSpPr txBox="1"/>
          <p:nvPr/>
        </p:nvSpPr>
        <p:spPr>
          <a:xfrm>
            <a:off x="4800600" y="3962400"/>
            <a:ext cx="3581400" cy="1200329"/>
          </a:xfrm>
          <a:prstGeom prst="rect">
            <a:avLst/>
          </a:prstGeom>
          <a:noFill/>
        </p:spPr>
        <p:txBody>
          <a:bodyPr wrap="square" rtlCol="0">
            <a:spAutoFit/>
          </a:bodyPr>
          <a:lstStyle/>
          <a:p>
            <a:pPr algn="ctr"/>
            <a:r>
              <a:rPr lang="en-US" dirty="0"/>
              <a:t>No interaction term right now as we are simply putting mass in the model in order to adjust for its effects.  </a:t>
            </a:r>
          </a:p>
        </p:txBody>
      </p:sp>
      <p:sp>
        <p:nvSpPr>
          <p:cNvPr id="3" name="Rectangle 2">
            <a:extLst>
              <a:ext uri="{FF2B5EF4-FFF2-40B4-BE49-F238E27FC236}">
                <a16:creationId xmlns:a16="http://schemas.microsoft.com/office/drawing/2014/main" id="{5AAE9EFF-EA73-404B-BECC-7975715CDCB2}"/>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282954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Fit the Model!</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31" y="3657600"/>
            <a:ext cx="6551194"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918101" y="1939051"/>
                <a:ext cx="7039684" cy="461665"/>
              </a:xfrm>
              <a:prstGeom prst="rect">
                <a:avLst/>
              </a:prstGeom>
              <a:noFill/>
            </p:spPr>
            <p:txBody>
              <a:bodyPr wrap="none" rtlCol="0">
                <a:spAutoFit/>
              </a:bodyPr>
              <a:lstStyle/>
              <a:p>
                <a:r>
                  <a:rPr lang="en-US" sz="2400" b="0" dirty="0" err="1"/>
                  <a:t>Pred</a:t>
                </a:r>
                <a:r>
                  <a:rPr lang="en-US" sz="2400" b="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 </m:t>
                        </m:r>
                        <m:sSub>
                          <m:sSubPr>
                            <m:ctrlPr>
                              <a:rPr lang="en-US" sz="2400" b="0" i="1" smtClean="0">
                                <a:latin typeface="Cambria Math" panose="02040503050406030204" pitchFamily="18" charset="0"/>
                              </a:rPr>
                            </m:ctrlPr>
                          </m:sSubPr>
                          <m:e>
                            <m:r>
                              <a:rPr lang="en-US" sz="2400" i="1">
                                <a:latin typeface="Cambria Math"/>
                                <a:ea typeface="Cambria Math"/>
                              </a:rPr>
                              <m:t>𝛽</m:t>
                            </m:r>
                          </m:e>
                          <m:sub>
                            <m:r>
                              <a:rPr lang="en-US" sz="2400" b="0" i="1" smtClean="0">
                                <a:latin typeface="Cambria Math"/>
                              </a:rPr>
                              <m:t>0</m:t>
                            </m:r>
                          </m:sub>
                        </m:sSub>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a:ea typeface="Cambria Math"/>
                              </a:rPr>
                              <m:t>1</m:t>
                            </m:r>
                          </m:sub>
                        </m:sSub>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m:t>
                        </m:r>
                        <m:sSub>
                          <m:sSubPr>
                            <m:ctrlPr>
                              <a:rPr lang="en-US" sz="2400" i="1">
                                <a:latin typeface="Cambria Math" panose="02040503050406030204" pitchFamily="18" charset="0"/>
                              </a:rPr>
                            </m:ctrlPr>
                          </m:sSubPr>
                          <m:e>
                            <m:r>
                              <a:rPr lang="en-US" sz="2400" i="1">
                                <a:latin typeface="Cambria Math"/>
                                <a:ea typeface="Cambria Math"/>
                              </a:rPr>
                              <m:t>𝛽</m:t>
                            </m:r>
                          </m:e>
                          <m:sub>
                            <m:r>
                              <a:rPr lang="en-US" sz="2400" b="0" i="1" smtClean="0">
                                <a:latin typeface="Cambria Math" panose="02040503050406030204" pitchFamily="18" charset="0"/>
                                <a:ea typeface="Cambria Math"/>
                              </a:rPr>
                              <m:t>2</m:t>
                            </m:r>
                          </m:sub>
                        </m:sSub>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18101" y="1939051"/>
                <a:ext cx="7039684" cy="461665"/>
              </a:xfrm>
              <a:prstGeom prst="rect">
                <a:avLst/>
              </a:prstGeom>
              <a:blipFill>
                <a:blip r:embed="rId3"/>
                <a:stretch>
                  <a:fillRect l="-1386" t="-10526" b="-2894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55E9842-04BD-4927-9E9C-DFEBE604C001}"/>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062250-8130-4D23-883E-23784EAA826B}"/>
                  </a:ext>
                </a:extLst>
              </p:cNvPr>
              <p:cNvSpPr txBox="1"/>
              <p:nvPr/>
            </p:nvSpPr>
            <p:spPr>
              <a:xfrm>
                <a:off x="326849" y="2332897"/>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4.25−0.414</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)+0.616</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7" name="TextBox 6">
                <a:extLst>
                  <a:ext uri="{FF2B5EF4-FFF2-40B4-BE49-F238E27FC236}">
                    <a16:creationId xmlns:a16="http://schemas.microsoft.com/office/drawing/2014/main" id="{64062250-8130-4D23-883E-23784EAA826B}"/>
                  </a:ext>
                </a:extLst>
              </p:cNvPr>
              <p:cNvSpPr txBox="1">
                <a:spLocks noRot="1" noChangeAspect="1" noMove="1" noResize="1" noEditPoints="1" noAdjustHandles="1" noChangeArrowheads="1" noChangeShapeType="1" noTextEdit="1"/>
              </p:cNvSpPr>
              <p:nvPr/>
            </p:nvSpPr>
            <p:spPr>
              <a:xfrm>
                <a:off x="326849" y="2332897"/>
                <a:ext cx="8222187" cy="461665"/>
              </a:xfrm>
              <a:prstGeom prst="rect">
                <a:avLst/>
              </a:prstGeom>
              <a:blipFill>
                <a:blip r:embed="rId4"/>
                <a:stretch>
                  <a:fillRect b="-18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E7FAA68-63E0-4FFB-A0D6-2B9663A09B92}"/>
              </a:ext>
            </a:extLst>
          </p:cNvPr>
          <p:cNvSpPr/>
          <p:nvPr/>
        </p:nvSpPr>
        <p:spPr>
          <a:xfrm>
            <a:off x="6629400" y="47244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577B4A-D245-412F-80B3-D7A03158BD2F}"/>
              </a:ext>
            </a:extLst>
          </p:cNvPr>
          <p:cNvSpPr/>
          <p:nvPr/>
        </p:nvSpPr>
        <p:spPr>
          <a:xfrm>
            <a:off x="6629400" y="51816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4C262F-3BCA-437F-82E1-477933933D0D}"/>
              </a:ext>
            </a:extLst>
          </p:cNvPr>
          <p:cNvSpPr txBox="1"/>
          <p:nvPr/>
        </p:nvSpPr>
        <p:spPr>
          <a:xfrm>
            <a:off x="7560825" y="4424690"/>
            <a:ext cx="1430775" cy="1754326"/>
          </a:xfrm>
          <a:prstGeom prst="rect">
            <a:avLst/>
          </a:prstGeom>
          <a:noFill/>
        </p:spPr>
        <p:txBody>
          <a:bodyPr wrap="square" rtlCol="0">
            <a:spAutoFit/>
          </a:bodyPr>
          <a:lstStyle/>
          <a:p>
            <a:r>
              <a:rPr lang="en-US" dirty="0"/>
              <a:t>Both terms are significant so we leave both terms in the model.</a:t>
            </a:r>
          </a:p>
        </p:txBody>
      </p:sp>
      <p:pic>
        <p:nvPicPr>
          <p:cNvPr id="9" name="Picture 8">
            <a:extLst>
              <a:ext uri="{FF2B5EF4-FFF2-40B4-BE49-F238E27FC236}">
                <a16:creationId xmlns:a16="http://schemas.microsoft.com/office/drawing/2014/main" id="{934EE52A-088A-46D4-AA99-408ED942019D}"/>
              </a:ext>
            </a:extLst>
          </p:cNvPr>
          <p:cNvPicPr>
            <a:picLocks noChangeAspect="1"/>
          </p:cNvPicPr>
          <p:nvPr/>
        </p:nvPicPr>
        <p:blipFill>
          <a:blip r:embed="rId5"/>
          <a:stretch>
            <a:fillRect/>
          </a:stretch>
        </p:blipFill>
        <p:spPr>
          <a:xfrm>
            <a:off x="1009631" y="2895250"/>
            <a:ext cx="4533900" cy="714375"/>
          </a:xfrm>
          <a:prstGeom prst="rect">
            <a:avLst/>
          </a:prstGeom>
        </p:spPr>
      </p:pic>
    </p:spTree>
    <p:extLst>
      <p:ext uri="{BB962C8B-B14F-4D97-AF65-F5344CB8AC3E}">
        <p14:creationId xmlns:p14="http://schemas.microsoft.com/office/powerpoint/2010/main" val="384217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4" grpId="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Fourth Step: Check the Assumptions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18620"/>
            <a:ext cx="3048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875339"/>
            <a:ext cx="1640824" cy="3052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4870776"/>
            <a:ext cx="7010400" cy="584775"/>
          </a:xfrm>
          <a:prstGeom prst="rect">
            <a:avLst/>
          </a:prstGeom>
          <a:noFill/>
        </p:spPr>
        <p:txBody>
          <a:bodyPr wrap="square" rtlCol="0">
            <a:spAutoFit/>
          </a:bodyPr>
          <a:lstStyle/>
          <a:p>
            <a:r>
              <a:rPr lang="en-US" sz="1600" dirty="0"/>
              <a:t>Judging from scatter plot, q-q plot, and histogram of residuals, there is some right skew but not strong enough evidence against normality. </a:t>
            </a:r>
          </a:p>
        </p:txBody>
      </p:sp>
      <p:sp>
        <p:nvSpPr>
          <p:cNvPr id="8" name="TextBox 7"/>
          <p:cNvSpPr txBox="1"/>
          <p:nvPr/>
        </p:nvSpPr>
        <p:spPr>
          <a:xfrm>
            <a:off x="1524000" y="5420662"/>
            <a:ext cx="7010400" cy="584775"/>
          </a:xfrm>
          <a:prstGeom prst="rect">
            <a:avLst/>
          </a:prstGeom>
          <a:noFill/>
        </p:spPr>
        <p:txBody>
          <a:bodyPr wrap="square" rtlCol="0">
            <a:spAutoFit/>
          </a:bodyPr>
          <a:lstStyle/>
          <a:p>
            <a:r>
              <a:rPr lang="en-US" sz="1600" dirty="0"/>
              <a:t>It is tough to check linearity in multiple dimensions, although checking pairwise scatter plots indicates a strong linear trend between each log(EV) and log(life).</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8" y="2014845"/>
            <a:ext cx="2696807" cy="2713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524000" y="5943600"/>
            <a:ext cx="7010400" cy="338554"/>
          </a:xfrm>
          <a:prstGeom prst="rect">
            <a:avLst/>
          </a:prstGeom>
          <a:noFill/>
        </p:spPr>
        <p:txBody>
          <a:bodyPr wrap="square" rtlCol="0">
            <a:spAutoFit/>
          </a:bodyPr>
          <a:lstStyle/>
          <a:p>
            <a:r>
              <a:rPr lang="en-US" sz="1600" dirty="0"/>
              <a:t>There is little evidence from the scatter plots of heteroscedasticity.  </a:t>
            </a:r>
          </a:p>
        </p:txBody>
      </p:sp>
      <p:sp>
        <p:nvSpPr>
          <p:cNvPr id="11" name="TextBox 10"/>
          <p:cNvSpPr txBox="1"/>
          <p:nvPr/>
        </p:nvSpPr>
        <p:spPr>
          <a:xfrm>
            <a:off x="1524000" y="6293713"/>
            <a:ext cx="7010400" cy="338554"/>
          </a:xfrm>
          <a:prstGeom prst="rect">
            <a:avLst/>
          </a:prstGeom>
          <a:noFill/>
        </p:spPr>
        <p:txBody>
          <a:bodyPr wrap="square" rtlCol="0">
            <a:spAutoFit/>
          </a:bodyPr>
          <a:lstStyle/>
          <a:p>
            <a:r>
              <a:rPr lang="en-US" sz="1600" dirty="0"/>
              <a:t>We will assume the observations are independent. </a:t>
            </a:r>
          </a:p>
        </p:txBody>
      </p:sp>
      <p:sp>
        <p:nvSpPr>
          <p:cNvPr id="12" name="TextBox 11">
            <a:extLst>
              <a:ext uri="{FF2B5EF4-FFF2-40B4-BE49-F238E27FC236}">
                <a16:creationId xmlns:a16="http://schemas.microsoft.com/office/drawing/2014/main" id="{399202E3-F0A7-4DD1-9946-8D22D0458C20}"/>
              </a:ext>
            </a:extLst>
          </p:cNvPr>
          <p:cNvSpPr txBox="1"/>
          <p:nvPr/>
        </p:nvSpPr>
        <p:spPr>
          <a:xfrm>
            <a:off x="0" y="4888468"/>
            <a:ext cx="1336322" cy="369332"/>
          </a:xfrm>
          <a:prstGeom prst="rect">
            <a:avLst/>
          </a:prstGeom>
          <a:noFill/>
        </p:spPr>
        <p:txBody>
          <a:bodyPr wrap="square" rtlCol="0">
            <a:spAutoFit/>
          </a:bodyPr>
          <a:lstStyle/>
          <a:p>
            <a:r>
              <a:rPr lang="en-US" b="1" dirty="0"/>
              <a:t>Normality</a:t>
            </a:r>
            <a:r>
              <a:rPr lang="en-US" dirty="0"/>
              <a:t>:</a:t>
            </a:r>
          </a:p>
        </p:txBody>
      </p:sp>
      <p:sp>
        <p:nvSpPr>
          <p:cNvPr id="13" name="TextBox 12">
            <a:extLst>
              <a:ext uri="{FF2B5EF4-FFF2-40B4-BE49-F238E27FC236}">
                <a16:creationId xmlns:a16="http://schemas.microsoft.com/office/drawing/2014/main" id="{75BDBEC3-0FEE-4570-9E48-28112D454E62}"/>
              </a:ext>
            </a:extLst>
          </p:cNvPr>
          <p:cNvSpPr txBox="1"/>
          <p:nvPr/>
        </p:nvSpPr>
        <p:spPr>
          <a:xfrm>
            <a:off x="0" y="5955268"/>
            <a:ext cx="1308100" cy="369332"/>
          </a:xfrm>
          <a:prstGeom prst="rect">
            <a:avLst/>
          </a:prstGeom>
          <a:noFill/>
        </p:spPr>
        <p:txBody>
          <a:bodyPr wrap="square" rtlCol="0">
            <a:spAutoFit/>
          </a:bodyPr>
          <a:lstStyle/>
          <a:p>
            <a:r>
              <a:rPr lang="en-US" b="1" dirty="0"/>
              <a:t>Equal SD</a:t>
            </a:r>
            <a:r>
              <a:rPr lang="en-US" dirty="0"/>
              <a:t>:</a:t>
            </a:r>
          </a:p>
        </p:txBody>
      </p:sp>
      <p:sp>
        <p:nvSpPr>
          <p:cNvPr id="14" name="TextBox 13">
            <a:extLst>
              <a:ext uri="{FF2B5EF4-FFF2-40B4-BE49-F238E27FC236}">
                <a16:creationId xmlns:a16="http://schemas.microsoft.com/office/drawing/2014/main" id="{8191E04E-59E1-4E10-886D-A717A8FF82FD}"/>
              </a:ext>
            </a:extLst>
          </p:cNvPr>
          <p:cNvSpPr txBox="1"/>
          <p:nvPr/>
        </p:nvSpPr>
        <p:spPr>
          <a:xfrm>
            <a:off x="5644" y="5421868"/>
            <a:ext cx="1670756" cy="369332"/>
          </a:xfrm>
          <a:prstGeom prst="rect">
            <a:avLst/>
          </a:prstGeom>
          <a:noFill/>
        </p:spPr>
        <p:txBody>
          <a:bodyPr wrap="square" rtlCol="0">
            <a:spAutoFit/>
          </a:bodyPr>
          <a:lstStyle/>
          <a:p>
            <a:r>
              <a:rPr lang="en-US" b="1" dirty="0"/>
              <a:t>Linear Trend</a:t>
            </a:r>
            <a:r>
              <a:rPr lang="en-US" dirty="0"/>
              <a:t>:</a:t>
            </a:r>
          </a:p>
        </p:txBody>
      </p:sp>
      <p:sp>
        <p:nvSpPr>
          <p:cNvPr id="15" name="TextBox 14">
            <a:extLst>
              <a:ext uri="{FF2B5EF4-FFF2-40B4-BE49-F238E27FC236}">
                <a16:creationId xmlns:a16="http://schemas.microsoft.com/office/drawing/2014/main" id="{ABB68E14-1257-4ED5-96B5-D5D45843AD62}"/>
              </a:ext>
            </a:extLst>
          </p:cNvPr>
          <p:cNvSpPr txBox="1"/>
          <p:nvPr/>
        </p:nvSpPr>
        <p:spPr>
          <a:xfrm>
            <a:off x="-5898" y="6252025"/>
            <a:ext cx="1834698" cy="369332"/>
          </a:xfrm>
          <a:prstGeom prst="rect">
            <a:avLst/>
          </a:prstGeom>
          <a:noFill/>
        </p:spPr>
        <p:txBody>
          <a:bodyPr wrap="square" rtlCol="0">
            <a:spAutoFit/>
          </a:bodyPr>
          <a:lstStyle/>
          <a:p>
            <a:r>
              <a:rPr lang="en-US" b="1" dirty="0"/>
              <a:t>Independence</a:t>
            </a:r>
            <a:r>
              <a:rPr lang="en-US"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D46048-A9C6-4F1D-B81E-FFE730786EF7}"/>
                  </a:ext>
                </a:extLst>
              </p:cNvPr>
              <p:cNvSpPr txBox="1"/>
              <p:nvPr/>
            </p:nvSpPr>
            <p:spPr>
              <a:xfrm>
                <a:off x="5644" y="1214735"/>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4.25−0.414</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)+0.616</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17" name="TextBox 16">
                <a:extLst>
                  <a:ext uri="{FF2B5EF4-FFF2-40B4-BE49-F238E27FC236}">
                    <a16:creationId xmlns:a16="http://schemas.microsoft.com/office/drawing/2014/main" id="{2ED46048-A9C6-4F1D-B81E-FFE730786EF7}"/>
                  </a:ext>
                </a:extLst>
              </p:cNvPr>
              <p:cNvSpPr txBox="1">
                <a:spLocks noRot="1" noChangeAspect="1" noMove="1" noResize="1" noEditPoints="1" noAdjustHandles="1" noChangeArrowheads="1" noChangeShapeType="1" noTextEdit="1"/>
              </p:cNvSpPr>
              <p:nvPr/>
            </p:nvSpPr>
            <p:spPr>
              <a:xfrm>
                <a:off x="5644" y="1214735"/>
                <a:ext cx="8222187" cy="461665"/>
              </a:xfrm>
              <a:prstGeom prst="rect">
                <a:avLst/>
              </a:prstGeom>
              <a:blipFill>
                <a:blip r:embed="rId5"/>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3979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P spid="13" grpId="0"/>
      <p:bldP spid="14" grpId="0"/>
      <p:bldP spid="15" grpId="0"/>
      <p:bldP spid="17" grpId="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 Step: Interpret!</a:t>
            </a:r>
          </a:p>
        </p:txBody>
      </p:sp>
      <p:sp>
        <p:nvSpPr>
          <p:cNvPr id="6" name="TextBox 5"/>
          <p:cNvSpPr txBox="1"/>
          <p:nvPr/>
        </p:nvSpPr>
        <p:spPr>
          <a:xfrm>
            <a:off x="533400" y="4876800"/>
            <a:ext cx="7924800" cy="1477328"/>
          </a:xfrm>
          <a:prstGeom prst="rect">
            <a:avLst/>
          </a:prstGeom>
          <a:noFill/>
        </p:spPr>
        <p:txBody>
          <a:bodyPr wrap="square" rtlCol="0">
            <a:spAutoFit/>
          </a:bodyPr>
          <a:lstStyle/>
          <a:p>
            <a:r>
              <a:rPr lang="en-US" dirty="0"/>
              <a:t>A convenient change in Metabolism is a 10-fold increase.  Holding body mass constant, it is estimated that a 10-fold increase in metabolism is associated with a (10</a:t>
            </a:r>
            <a:r>
              <a:rPr lang="en-US" baseline="30000" dirty="0"/>
              <a:t>-.41438 </a:t>
            </a:r>
            <a:r>
              <a:rPr lang="en-US" dirty="0"/>
              <a:t>= 0.39) 61% decrease in the median Life Span of these 95 mammal species (p-value  &lt; .0001).   A 95% confidence interval for the decrease is (10</a:t>
            </a:r>
            <a:r>
              <a:rPr lang="en-US" baseline="30000" dirty="0"/>
              <a:t>-.59939</a:t>
            </a:r>
            <a:r>
              <a:rPr lang="en-US" dirty="0"/>
              <a:t>,10</a:t>
            </a:r>
            <a:r>
              <a:rPr lang="en-US" baseline="30000" dirty="0"/>
              <a:t>-.22938</a:t>
            </a:r>
            <a:r>
              <a:rPr lang="en-US" dirty="0"/>
              <a:t>) = (.25,.59) which equates to an estimated decrease between 41% and 75%.  </a:t>
            </a:r>
          </a:p>
        </p:txBody>
      </p:sp>
      <p:pic>
        <p:nvPicPr>
          <p:cNvPr id="3" name="Picture 2"/>
          <p:cNvPicPr>
            <a:picLocks noChangeAspect="1"/>
          </p:cNvPicPr>
          <p:nvPr/>
        </p:nvPicPr>
        <p:blipFill>
          <a:blip r:embed="rId2"/>
          <a:stretch>
            <a:fillRect/>
          </a:stretch>
        </p:blipFill>
        <p:spPr>
          <a:xfrm>
            <a:off x="952500" y="2406442"/>
            <a:ext cx="7239000" cy="2285253"/>
          </a:xfrm>
          <a:prstGeom prst="rect">
            <a:avLst/>
          </a:prstGeom>
        </p:spPr>
      </p:pic>
      <p:sp>
        <p:nvSpPr>
          <p:cNvPr id="7" name="Rectangle 6">
            <a:extLst>
              <a:ext uri="{FF2B5EF4-FFF2-40B4-BE49-F238E27FC236}">
                <a16:creationId xmlns:a16="http://schemas.microsoft.com/office/drawing/2014/main" id="{96955032-6A94-4B6E-9DA6-05FDF698B286}"/>
              </a:ext>
            </a:extLst>
          </p:cNvPr>
          <p:cNvSpPr/>
          <p:nvPr/>
        </p:nvSpPr>
        <p:spPr>
          <a:xfrm>
            <a:off x="493888" y="1147842"/>
            <a:ext cx="7888111" cy="923330"/>
          </a:xfrm>
          <a:prstGeom prst="rect">
            <a:avLst/>
          </a:prstGeom>
        </p:spPr>
        <p:txBody>
          <a:bodyPr wrap="square">
            <a:spAutoFit/>
          </a:bodyPr>
          <a:lstStyle/>
          <a:p>
            <a:r>
              <a:rPr lang="en-US"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268EC-B1C9-47A6-B7DE-C8F92447791E}"/>
                  </a:ext>
                </a:extLst>
              </p:cNvPr>
              <p:cNvSpPr txBox="1"/>
              <p:nvPr/>
            </p:nvSpPr>
            <p:spPr>
              <a:xfrm>
                <a:off x="218169" y="1981200"/>
                <a:ext cx="82221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Pred</m:t>
                          </m:r>
                          <m:r>
                            <a:rPr lang="en-US" sz="2400" b="0" i="0" smtClean="0">
                              <a:latin typeface="Cambria Math" panose="02040503050406030204" pitchFamily="18" charset="0"/>
                            </a:rPr>
                            <m:t> </m:t>
                          </m:r>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e>
                          </m:d>
                          <m:r>
                            <a:rPr lang="en-US" sz="2400" b="0" i="1" smtClean="0">
                              <a:latin typeface="Cambria Math"/>
                            </a:rPr>
                            <m:t>=</m:t>
                          </m:r>
                          <m:r>
                            <a:rPr lang="en-US" sz="2400" b="0" i="1" smtClean="0">
                              <a:latin typeface="Cambria Math" panose="02040503050406030204" pitchFamily="18" charset="0"/>
                            </a:rPr>
                            <m:t>4.25−0.414</m:t>
                          </m:r>
                          <m:r>
                            <m:rPr>
                              <m:sty m:val="p"/>
                            </m:rPr>
                            <a:rPr lang="en-US" sz="2400" b="0" i="0" smtClean="0">
                              <a:latin typeface="Cambria Math"/>
                            </a:rPr>
                            <m:t>log</m:t>
                          </m:r>
                          <m:r>
                            <a:rPr lang="en-US" sz="2400" b="0" i="1" smtClean="0">
                              <a:latin typeface="Cambria Math"/>
                            </a:rPr>
                            <m:t>⁡(</m:t>
                          </m:r>
                          <m:r>
                            <a:rPr lang="en-US" sz="2400" b="0" i="1" smtClean="0">
                              <a:latin typeface="Cambria Math"/>
                            </a:rPr>
                            <m:t>𝑚𝑒𝑡𝑎𝑏</m:t>
                          </m:r>
                          <m:r>
                            <a:rPr lang="en-US" sz="2400" b="0" i="1" smtClean="0">
                              <a:latin typeface="Cambria Math"/>
                            </a:rPr>
                            <m:t>)+0.616</m:t>
                          </m:r>
                          <m:r>
                            <m:rPr>
                              <m:sty m:val="p"/>
                            </m:rPr>
                            <a:rPr lang="en-US" sz="2400">
                              <a:latin typeface="Cambria Math"/>
                            </a:rPr>
                            <m:t>log</m:t>
                          </m:r>
                          <m:r>
                            <a:rPr lang="en-US" sz="2400" i="1">
                              <a:latin typeface="Cambria Math"/>
                            </a:rPr>
                            <m:t>⁡(</m:t>
                          </m:r>
                          <m:r>
                            <a:rPr lang="en-US" sz="2400" b="0" i="1" smtClean="0">
                              <a:latin typeface="Cambria Math"/>
                            </a:rPr>
                            <m:t>𝑚𝑎𝑠𝑠</m:t>
                          </m:r>
                          <m:r>
                            <a:rPr lang="en-US" sz="2400" i="1">
                              <a:latin typeface="Cambria Math"/>
                            </a:rPr>
                            <m:t>)</m:t>
                          </m:r>
                        </m:e>
                      </m:func>
                    </m:oMath>
                  </m:oMathPara>
                </a14:m>
                <a:endParaRPr lang="en-US" sz="2400" dirty="0"/>
              </a:p>
            </p:txBody>
          </p:sp>
        </mc:Choice>
        <mc:Fallback xmlns="">
          <p:sp>
            <p:nvSpPr>
              <p:cNvPr id="8" name="TextBox 7">
                <a:extLst>
                  <a:ext uri="{FF2B5EF4-FFF2-40B4-BE49-F238E27FC236}">
                    <a16:creationId xmlns:a16="http://schemas.microsoft.com/office/drawing/2014/main" id="{551268EC-B1C9-47A6-B7DE-C8F92447791E}"/>
                  </a:ext>
                </a:extLst>
              </p:cNvPr>
              <p:cNvSpPr txBox="1">
                <a:spLocks noRot="1" noChangeAspect="1" noMove="1" noResize="1" noEditPoints="1" noAdjustHandles="1" noChangeArrowheads="1" noChangeShapeType="1" noTextEdit="1"/>
              </p:cNvSpPr>
              <p:nvPr/>
            </p:nvSpPr>
            <p:spPr>
              <a:xfrm>
                <a:off x="218169" y="1981200"/>
                <a:ext cx="8222187" cy="461665"/>
              </a:xfrm>
              <a:prstGeom prst="rect">
                <a:avLst/>
              </a:prstGeom>
              <a:blipFill>
                <a:blip r:embed="rId3"/>
                <a:stretch>
                  <a:fillRect b="-1710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B21A643-DBA8-40A8-A55F-F2339356450D}"/>
              </a:ext>
            </a:extLst>
          </p:cNvPr>
          <p:cNvSpPr/>
          <p:nvPr/>
        </p:nvSpPr>
        <p:spPr>
          <a:xfrm>
            <a:off x="2438400" y="4277904"/>
            <a:ext cx="990600" cy="2940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14EA38-6A08-4466-B029-8883FD118341}"/>
              </a:ext>
            </a:extLst>
          </p:cNvPr>
          <p:cNvSpPr/>
          <p:nvPr/>
        </p:nvSpPr>
        <p:spPr>
          <a:xfrm>
            <a:off x="6019800" y="4268088"/>
            <a:ext cx="2057400" cy="30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968545"/>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0708-97FC-4748-B2DB-25E90334D531}"/>
              </a:ext>
            </a:extLst>
          </p:cNvPr>
          <p:cNvSpPr>
            <a:spLocks noGrp="1"/>
          </p:cNvSpPr>
          <p:nvPr>
            <p:ph type="title"/>
          </p:nvPr>
        </p:nvSpPr>
        <p:spPr/>
        <p:txBody>
          <a:bodyPr/>
          <a:lstStyle/>
          <a:p>
            <a:r>
              <a:rPr lang="en-US" dirty="0"/>
              <a:t>Indicator (Dummy)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73DA59-E52A-4BC2-A326-F108AEFDEF74}"/>
                  </a:ext>
                </a:extLst>
              </p:cNvPr>
              <p:cNvSpPr>
                <a:spLocks noGrp="1"/>
              </p:cNvSpPr>
              <p:nvPr>
                <p:ph idx="1"/>
              </p:nvPr>
            </p:nvSpPr>
            <p:spPr>
              <a:xfrm>
                <a:off x="152400" y="1219201"/>
                <a:ext cx="8763000" cy="3505200"/>
              </a:xfrm>
            </p:spPr>
            <p:txBody>
              <a:bodyPr>
                <a:normAutofit fontScale="70000" lnSpcReduction="20000"/>
              </a:bodyPr>
              <a:lstStyle/>
              <a:p>
                <a:pPr marL="0" indent="0">
                  <a:buNone/>
                </a:pPr>
                <a:r>
                  <a:rPr lang="en-US" dirty="0"/>
                  <a:t>Suppose we have the independent variable </a:t>
                </a:r>
                <a:r>
                  <a:rPr lang="en-US" i="1" dirty="0"/>
                  <a:t>color</a:t>
                </a:r>
                <a:r>
                  <a:rPr lang="en-US" dirty="0"/>
                  <a:t>, which can take on the values ‘</a:t>
                </a:r>
                <a:r>
                  <a:rPr lang="en-US" dirty="0">
                    <a:solidFill>
                      <a:srgbClr val="0070C0"/>
                    </a:solidFill>
                  </a:rPr>
                  <a:t>blue</a:t>
                </a:r>
                <a:r>
                  <a:rPr lang="en-US" dirty="0"/>
                  <a:t>,’ ‘</a:t>
                </a:r>
                <a:r>
                  <a:rPr lang="en-US" dirty="0">
                    <a:solidFill>
                      <a:srgbClr val="FF0000"/>
                    </a:solidFill>
                  </a:rPr>
                  <a:t>red</a:t>
                </a:r>
                <a:r>
                  <a:rPr lang="en-US" dirty="0"/>
                  <a:t>,’ and ‘</a:t>
                </a:r>
                <a:r>
                  <a:rPr lang="en-US" dirty="0">
                    <a:solidFill>
                      <a:srgbClr val="00B050"/>
                    </a:solidFill>
                  </a:rPr>
                  <a:t>green</a:t>
                </a:r>
                <a:r>
                  <a:rPr lang="en-US" dirty="0"/>
                  <a:t>.’</a:t>
                </a:r>
              </a:p>
              <a:p>
                <a:pPr marL="0" indent="0">
                  <a:buNone/>
                </a:pPr>
                <a:r>
                  <a:rPr lang="en-US" dirty="0"/>
                  <a:t>When we plug the values of the independent variables into the regression equation, we obviously can’t do any math with these colors. So, we create indicator variables. If we create the binary variables </a:t>
                </a:r>
                <a:r>
                  <a:rPr lang="en-US" i="1" dirty="0"/>
                  <a:t>color1</a:t>
                </a:r>
                <a:r>
                  <a:rPr lang="en-US" dirty="0"/>
                  <a:t> and </a:t>
                </a:r>
                <a:r>
                  <a:rPr lang="en-US" i="1" dirty="0"/>
                  <a:t>color2</a:t>
                </a:r>
                <a:r>
                  <a:rPr lang="en-US" dirty="0"/>
                  <a:t>, we have a unique and complete mapping from color to the set color1 and color2.</a:t>
                </a:r>
              </a:p>
              <a:p>
                <a:pPr marL="0" indent="0">
                  <a:buNone/>
                </a:pPr>
                <a:r>
                  <a:rPr lang="en-US" dirty="0"/>
                  <a:t>Set </a:t>
                </a:r>
                <a14:m>
                  <m:oMath xmlns:m="http://schemas.openxmlformats.org/officeDocument/2006/math">
                    <m:r>
                      <a:rPr lang="en-US" b="0" i="1" smtClean="0">
                        <a:latin typeface="Cambria Math" panose="02040503050406030204" pitchFamily="18" charset="0"/>
                      </a:rPr>
                      <m:t>𝑐𝑜𝑙𝑜𝑟</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𝑏𝑙𝑢𝑒</m:t>
                            </m:r>
                            <m:r>
                              <a:rPr lang="en-US" b="0" i="1" smtClean="0">
                                <a:latin typeface="Cambria Math" panose="02040503050406030204" pitchFamily="18" charset="0"/>
                              </a:rPr>
                              <m:t> </m:t>
                            </m:r>
                          </m:e>
                          <m:e>
                            <m:r>
                              <a:rPr lang="en-US" b="0" i="1" smtClean="0">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𝑏𝑙𝑢𝑒</m:t>
                            </m:r>
                          </m:e>
                        </m:eqArr>
                      </m:e>
                    </m:d>
                  </m:oMath>
                </a14:m>
                <a:r>
                  <a:rPr lang="en-US" b="0" dirty="0"/>
                  <a:t> and </a:t>
                </a:r>
                <a14:m>
                  <m:oMath xmlns:m="http://schemas.openxmlformats.org/officeDocument/2006/math">
                    <m:r>
                      <a:rPr lang="en-US" i="1">
                        <a:latin typeface="Cambria Math" panose="02040503050406030204" pitchFamily="18" charset="0"/>
                      </a:rPr>
                      <m:t>𝑐𝑜𝑙𝑜𝑟</m:t>
                    </m:r>
                    <m:r>
                      <a:rPr lang="en-US" b="0" i="1" smtClean="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𝑐𝑜𝑙𝑜𝑟</m:t>
                            </m:r>
                            <m:r>
                              <a:rPr lang="en-US" i="1">
                                <a:latin typeface="Cambria Math" panose="02040503050406030204" pitchFamily="18" charset="0"/>
                              </a:rPr>
                              <m:t>=</m:t>
                            </m:r>
                            <m:r>
                              <a:rPr lang="en-US" b="0" i="1" smtClean="0">
                                <a:latin typeface="Cambria Math" panose="02040503050406030204" pitchFamily="18" charset="0"/>
                              </a:rPr>
                              <m:t>𝑟𝑒𝑑</m:t>
                            </m:r>
                            <m:r>
                              <a:rPr lang="en-US" i="1">
                                <a:latin typeface="Cambria Math" panose="02040503050406030204" pitchFamily="18" charset="0"/>
                              </a:rPr>
                              <m:t> </m:t>
                            </m:r>
                          </m:e>
                          <m:e>
                            <m:r>
                              <a:rPr lang="en-US" i="1">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𝑟𝑒𝑑</m:t>
                            </m:r>
                          </m:e>
                        </m:eqArr>
                      </m:e>
                    </m:d>
                  </m:oMath>
                </a14:m>
                <a:endParaRPr lang="en-US" dirty="0"/>
              </a:p>
              <a:p>
                <a:pPr marL="0" indent="0">
                  <a:buNone/>
                </a:pPr>
                <a:r>
                  <a:rPr lang="en-US" dirty="0"/>
                  <a:t>By default, if color = green, then color1=0 and color2=0.</a:t>
                </a:r>
              </a:p>
            </p:txBody>
          </p:sp>
        </mc:Choice>
        <mc:Fallback xmlns="">
          <p:sp>
            <p:nvSpPr>
              <p:cNvPr id="3" name="Content Placeholder 2">
                <a:extLst>
                  <a:ext uri="{FF2B5EF4-FFF2-40B4-BE49-F238E27FC236}">
                    <a16:creationId xmlns:a16="http://schemas.microsoft.com/office/drawing/2014/main" id="{C073DA59-E52A-4BC2-A326-F108AEFDEF74}"/>
                  </a:ext>
                </a:extLst>
              </p:cNvPr>
              <p:cNvSpPr>
                <a:spLocks noGrp="1" noRot="1" noChangeAspect="1" noMove="1" noResize="1" noEditPoints="1" noAdjustHandles="1" noChangeArrowheads="1" noChangeShapeType="1" noTextEdit="1"/>
              </p:cNvSpPr>
              <p:nvPr>
                <p:ph idx="1"/>
              </p:nvPr>
            </p:nvSpPr>
            <p:spPr>
              <a:xfrm>
                <a:off x="152400" y="1219201"/>
                <a:ext cx="8763000" cy="3505200"/>
              </a:xfrm>
              <a:blipFill>
                <a:blip r:embed="rId2"/>
                <a:stretch>
                  <a:fillRect l="-904" t="-295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70454D0-AEBF-482C-B0CA-B2B4E19A9767}"/>
              </a:ext>
            </a:extLst>
          </p:cNvPr>
          <p:cNvGraphicFramePr>
            <a:graphicFrameLocks noGrp="1"/>
          </p:cNvGraphicFramePr>
          <p:nvPr>
            <p:extLst/>
          </p:nvPr>
        </p:nvGraphicFramePr>
        <p:xfrm>
          <a:off x="2108200" y="4438650"/>
          <a:ext cx="3759200" cy="819150"/>
        </p:xfrm>
        <a:graphic>
          <a:graphicData uri="http://schemas.openxmlformats.org/drawingml/2006/table">
            <a:tbl>
              <a:tblPr/>
              <a:tblGrid>
                <a:gridCol w="939800">
                  <a:extLst>
                    <a:ext uri="{9D8B030D-6E8A-4147-A177-3AD203B41FA5}">
                      <a16:colId xmlns:a16="http://schemas.microsoft.com/office/drawing/2014/main" val="2794117885"/>
                    </a:ext>
                  </a:extLst>
                </a:gridCol>
                <a:gridCol w="939800">
                  <a:extLst>
                    <a:ext uri="{9D8B030D-6E8A-4147-A177-3AD203B41FA5}">
                      <a16:colId xmlns:a16="http://schemas.microsoft.com/office/drawing/2014/main" val="613132451"/>
                    </a:ext>
                  </a:extLst>
                </a:gridCol>
                <a:gridCol w="939800">
                  <a:extLst>
                    <a:ext uri="{9D8B030D-6E8A-4147-A177-3AD203B41FA5}">
                      <a16:colId xmlns:a16="http://schemas.microsoft.com/office/drawing/2014/main" val="2880271266"/>
                    </a:ext>
                  </a:extLst>
                </a:gridCol>
                <a:gridCol w="939800">
                  <a:extLst>
                    <a:ext uri="{9D8B030D-6E8A-4147-A177-3AD203B41FA5}">
                      <a16:colId xmlns:a16="http://schemas.microsoft.com/office/drawing/2014/main" val="4185821194"/>
                    </a:ext>
                  </a:extLst>
                </a:gridCol>
              </a:tblGrid>
              <a:tr h="27305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Green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903889"/>
                  </a:ext>
                </a:extLst>
              </a:tr>
              <a:tr h="273050">
                <a:tc>
                  <a:txBody>
                    <a:bodyPr/>
                    <a:lstStyle/>
                    <a:p>
                      <a:pPr algn="l" fontAlgn="b"/>
                      <a:r>
                        <a:rPr lang="en-US" sz="1100" b="0" i="0" u="none" strike="noStrike">
                          <a:solidFill>
                            <a:srgbClr val="000000"/>
                          </a:solidFill>
                          <a:effectLst/>
                          <a:latin typeface="Calibri" panose="020F0502020204030204" pitchFamily="34" charset="0"/>
                        </a:rPr>
                        <a:t>Color1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597219"/>
                  </a:ext>
                </a:extLst>
              </a:tr>
              <a:tr h="273050">
                <a:tc>
                  <a:txBody>
                    <a:bodyPr/>
                    <a:lstStyle/>
                    <a:p>
                      <a:pPr algn="l" fontAlgn="b"/>
                      <a:r>
                        <a:rPr lang="en-US" sz="1100" b="0" i="0" u="none" strike="noStrike">
                          <a:solidFill>
                            <a:srgbClr val="000000"/>
                          </a:solidFill>
                          <a:effectLst/>
                          <a:latin typeface="Calibri" panose="020F0502020204030204" pitchFamily="34" charset="0"/>
                        </a:rPr>
                        <a:t>Color2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674066"/>
                  </a:ext>
                </a:extLst>
              </a:tr>
            </a:tbl>
          </a:graphicData>
        </a:graphic>
      </p:graphicFrame>
      <p:sp>
        <p:nvSpPr>
          <p:cNvPr id="5" name="TextBox 4">
            <a:extLst>
              <a:ext uri="{FF2B5EF4-FFF2-40B4-BE49-F238E27FC236}">
                <a16:creationId xmlns:a16="http://schemas.microsoft.com/office/drawing/2014/main" id="{9B46A860-3426-4017-9345-9C5FD1443B84}"/>
              </a:ext>
            </a:extLst>
          </p:cNvPr>
          <p:cNvSpPr txBox="1"/>
          <p:nvPr/>
        </p:nvSpPr>
        <p:spPr>
          <a:xfrm>
            <a:off x="304800" y="5257800"/>
            <a:ext cx="8153400" cy="646331"/>
          </a:xfrm>
          <a:prstGeom prst="rect">
            <a:avLst/>
          </a:prstGeom>
          <a:noFill/>
        </p:spPr>
        <p:txBody>
          <a:bodyPr wrap="square" rtlCol="0">
            <a:spAutoFit/>
          </a:bodyPr>
          <a:lstStyle/>
          <a:p>
            <a:r>
              <a:rPr lang="en-US" dirty="0"/>
              <a:t>Because the last category will always occur when all of the indicator variables equal 0, we need c-1 indicator variables for c categories.</a:t>
            </a:r>
          </a:p>
        </p:txBody>
      </p:sp>
      <p:sp>
        <p:nvSpPr>
          <p:cNvPr id="6" name="TextBox 5">
            <a:extLst>
              <a:ext uri="{FF2B5EF4-FFF2-40B4-BE49-F238E27FC236}">
                <a16:creationId xmlns:a16="http://schemas.microsoft.com/office/drawing/2014/main" id="{2C5E9BB4-CB5A-43E5-9737-CDBBF76DCA27}"/>
              </a:ext>
            </a:extLst>
          </p:cNvPr>
          <p:cNvSpPr txBox="1"/>
          <p:nvPr/>
        </p:nvSpPr>
        <p:spPr>
          <a:xfrm>
            <a:off x="282222" y="5884375"/>
            <a:ext cx="8153400" cy="923330"/>
          </a:xfrm>
          <a:prstGeom prst="rect">
            <a:avLst/>
          </a:prstGeom>
          <a:noFill/>
        </p:spPr>
        <p:txBody>
          <a:bodyPr wrap="square" rtlCol="0">
            <a:spAutoFit/>
          </a:bodyPr>
          <a:lstStyle/>
          <a:p>
            <a:r>
              <a:rPr lang="en-US" dirty="0"/>
              <a:t>SAS can automatically create indicator variables from categorical ones.</a:t>
            </a:r>
          </a:p>
          <a:p>
            <a:r>
              <a:rPr lang="en-US" dirty="0"/>
              <a:t>Rule of thumb: If you can’t assign units to categories with values 1, 2, 3, etc., the variables should be treated as categorical and indicator variables should be created.</a:t>
            </a:r>
          </a:p>
        </p:txBody>
      </p:sp>
    </p:spTree>
    <p:extLst>
      <p:ext uri="{BB962C8B-B14F-4D97-AF65-F5344CB8AC3E}">
        <p14:creationId xmlns:p14="http://schemas.microsoft.com/office/powerpoint/2010/main" val="329275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 Out Unit 12</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5955060"/>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t>We would like to create a model with a categorical variable for socio economic status (SES) in order to test if there is a difference in mean science score for changes between SES = 3 to SES = 1 and SES = 3 to SES =2, taking the math score into account. (Assume math is associated with the science score in the same way for each SES. ) Can we quantify these amounts? That is, by how much can we expect the science score to increase or decrease with respect to SES = 3 (</a:t>
            </a:r>
            <a:r>
              <a:rPr lang="en-US" dirty="0">
                <a:solidFill>
                  <a:srgbClr val="0070C0"/>
                </a:solidFill>
              </a:rPr>
              <a:t>make SES = 3 the reference level</a:t>
            </a:r>
            <a:r>
              <a:rPr lang="en-US" dirty="0"/>
              <a:t>).  </a:t>
            </a:r>
            <a:r>
              <a:rPr lang="en-US" b="1" i="1" dirty="0"/>
              <a:t>Be sure and write out the model statement and check assumptions!</a:t>
            </a:r>
          </a:p>
          <a:p>
            <a:pPr marL="514350" indent="-514350">
              <a:buFont typeface="Arial" panose="020B0604020202020204" pitchFamily="34" charset="0"/>
              <a:buAutoNum type="arabicParenR"/>
            </a:pPr>
            <a:r>
              <a:rPr lang="en-US" dirty="0">
                <a:solidFill>
                  <a:schemeClr val="bg1">
                    <a:lumMod val="75000"/>
                  </a:schemeClr>
                </a:solidFill>
              </a:rPr>
              <a:t>Next, we want to know if and how much the math score is related to the science score </a:t>
            </a:r>
            <a:r>
              <a:rPr lang="en-US" u="sng" dirty="0">
                <a:solidFill>
                  <a:schemeClr val="bg1">
                    <a:lumMod val="75000"/>
                  </a:schemeClr>
                </a:solidFill>
              </a:rPr>
              <a:t>after controlling for the reading score.</a:t>
            </a:r>
            <a:r>
              <a:rPr lang="en-US" dirty="0">
                <a:solidFill>
                  <a:schemeClr val="bg1">
                    <a:lumMod val="75000"/>
                  </a:schemeClr>
                </a:solidFill>
              </a:rPr>
              <a:t> </a:t>
            </a:r>
            <a:r>
              <a:rPr lang="en-US" b="1" i="1" dirty="0">
                <a:solidFill>
                  <a:schemeClr val="bg1">
                    <a:lumMod val="75000"/>
                  </a:schemeClr>
                </a:solidFill>
              </a:rPr>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11766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Influential Points and Assumptions!!!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1"/>
            <a:ext cx="4399327"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3600" y="1524000"/>
            <a:ext cx="2743200" cy="5078313"/>
          </a:xfrm>
          <a:prstGeom prst="rect">
            <a:avLst/>
          </a:prstGeom>
          <a:noFill/>
        </p:spPr>
        <p:txBody>
          <a:bodyPr wrap="square" rtlCol="0">
            <a:spAutoFit/>
          </a:bodyPr>
          <a:lstStyle/>
          <a:p>
            <a:r>
              <a:rPr lang="en-US" dirty="0"/>
              <a:t>There do not appear to be any extremely influential points. </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6" name="TextBox 5"/>
              <p:cNvSpPr txBox="1"/>
              <p:nvPr/>
            </p:nvSpPr>
            <p:spPr>
              <a:xfrm>
                <a:off x="1371600" y="96922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969220"/>
                <a:ext cx="6560386" cy="369332"/>
              </a:xfrm>
              <a:prstGeom prst="rect">
                <a:avLst/>
              </a:prstGeom>
              <a:blipFill>
                <a:blip r:embed="rId3"/>
                <a:stretch>
                  <a:fillRect t="-6557" b="-11475"/>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475" y="6019800"/>
            <a:ext cx="37623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038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667000" y="1264983"/>
            <a:ext cx="6228853" cy="5516817"/>
          </a:xfrm>
          <a:prstGeom prst="rect">
            <a:avLst/>
          </a:prstGeom>
        </p:spPr>
      </p:pic>
      <p:sp>
        <p:nvSpPr>
          <p:cNvPr id="2" name="Title 1"/>
          <p:cNvSpPr>
            <a:spLocks noGrp="1"/>
          </p:cNvSpPr>
          <p:nvPr>
            <p:ph type="title"/>
          </p:nvPr>
        </p:nvSpPr>
        <p:spPr>
          <a:xfrm>
            <a:off x="167666" y="0"/>
            <a:ext cx="2689609" cy="3306762"/>
          </a:xfrm>
        </p:spPr>
        <p:txBody>
          <a:bodyPr>
            <a:normAutofit fontScale="90000"/>
          </a:bodyPr>
          <a:lstStyle/>
          <a:p>
            <a:r>
              <a:rPr lang="en-US" dirty="0"/>
              <a:t>Confidence Intervals and Hypothesis Tests</a:t>
            </a:r>
          </a:p>
        </p:txBody>
      </p:sp>
      <p:pic>
        <p:nvPicPr>
          <p:cNvPr id="16" name="Picture 15"/>
          <p:cNvPicPr>
            <a:picLocks noChangeAspect="1"/>
          </p:cNvPicPr>
          <p:nvPr/>
        </p:nvPicPr>
        <p:blipFill>
          <a:blip r:embed="rId4"/>
          <a:stretch>
            <a:fillRect/>
          </a:stretch>
        </p:blipFill>
        <p:spPr>
          <a:xfrm>
            <a:off x="4219326" y="344425"/>
            <a:ext cx="3124200" cy="891131"/>
          </a:xfrm>
          <a:prstGeom prst="rect">
            <a:avLst/>
          </a:prstGeom>
        </p:spPr>
      </p:pic>
      <p:cxnSp>
        <p:nvCxnSpPr>
          <p:cNvPr id="7" name="Straight Connector 6"/>
          <p:cNvCxnSpPr/>
          <p:nvPr/>
        </p:nvCxnSpPr>
        <p:spPr>
          <a:xfrm>
            <a:off x="6702550" y="1137775"/>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16275" y="1156541"/>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6733" y="3306762"/>
            <a:ext cx="19812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95</a:t>
            </a:r>
            <a:r>
              <a:rPr kumimoji="0" lang="en-US" sz="1800" b="0" i="0" u="none" strike="noStrike" kern="1200" cap="none" spc="0" normalizeH="0" baseline="0" noProof="0" dirty="0">
                <a:ln>
                  <a:noFill/>
                </a:ln>
                <a:solidFill>
                  <a:prstClr val="black"/>
                </a:solidFill>
                <a:effectLst/>
                <a:uLnTx/>
                <a:uFillTx/>
                <a:latin typeface="Calibri"/>
                <a:ea typeface="+mn-ea"/>
                <a:cs typeface="+mn-cs"/>
              </a:rPr>
              <a:t>% 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a:ea typeface="+mn-ea"/>
                <a:cs typeface="+mn-cs"/>
              </a:rPr>
              <a:t>α</a:t>
            </a:r>
            <a:r>
              <a:rPr kumimoji="0" lang="en-US" sz="1800" b="0" i="0" u="none" strike="noStrike" kern="1200" cap="none" spc="0" normalizeH="0" baseline="0" noProof="0" dirty="0">
                <a:ln>
                  <a:noFill/>
                </a:ln>
                <a:solidFill>
                  <a:prstClr val="black"/>
                </a:solidFill>
                <a:effectLst/>
                <a:uLnTx/>
                <a:uFillTx/>
                <a:latin typeface="Calibri"/>
                <a:ea typeface="+mn-ea"/>
                <a:cs typeface="+mn-cs"/>
              </a:rPr>
              <a:t> = </a:t>
            </a:r>
            <a:r>
              <a:rPr kumimoji="0" lang="en-US" sz="1800" b="0" i="0" u="none" strike="noStrike" kern="1200" cap="none" spc="0" normalizeH="0" baseline="0" noProof="0" dirty="0">
                <a:ln>
                  <a:noFill/>
                </a:ln>
                <a:solidFill>
                  <a:srgbClr val="FF0000"/>
                </a:solidFill>
                <a:effectLst/>
                <a:uLnTx/>
                <a:uFillTx/>
                <a:latin typeface="Calibri"/>
                <a:ea typeface="+mn-ea"/>
                <a:cs typeface="+mn-cs"/>
              </a:rPr>
              <a:t>.05</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Hyp</a:t>
            </a:r>
            <a:r>
              <a:rPr kumimoji="0" lang="en-US" sz="1800" b="0" i="0" u="none" strike="noStrike" kern="1200" cap="none" spc="0" normalizeH="0" baseline="0" noProof="0" dirty="0">
                <a:ln>
                  <a:noFill/>
                </a:ln>
                <a:solidFill>
                  <a:prstClr val="black"/>
                </a:solidFill>
                <a:effectLst/>
                <a:uLnTx/>
                <a:uFillTx/>
                <a:latin typeface="Calibri"/>
                <a:ea typeface="+mn-ea"/>
                <a:cs typeface="+mn-cs"/>
              </a:rPr>
              <a:t> Test </a:t>
            </a:r>
          </a:p>
        </p:txBody>
      </p:sp>
      <p:sp>
        <p:nvSpPr>
          <p:cNvPr id="14" name="Rectangle 13"/>
          <p:cNvSpPr/>
          <p:nvPr/>
        </p:nvSpPr>
        <p:spPr>
          <a:xfrm>
            <a:off x="4572000" y="258077"/>
            <a:ext cx="8819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a:ea typeface="+mn-ea"/>
                <a:cs typeface="+mn-cs"/>
              </a:rPr>
              <a:t>α</a:t>
            </a:r>
            <a:r>
              <a:rPr kumimoji="0" lang="en-US" sz="1800" b="0" i="0" u="none" strike="noStrike" kern="1200" cap="none" spc="0" normalizeH="0" baseline="0" noProof="0" dirty="0">
                <a:ln>
                  <a:noFill/>
                </a:ln>
                <a:solidFill>
                  <a:prstClr val="black"/>
                </a:solidFill>
                <a:effectLst/>
                <a:uLnTx/>
                <a:uFillTx/>
                <a:latin typeface="Calibri"/>
                <a:ea typeface="+mn-ea"/>
                <a:cs typeface="+mn-cs"/>
              </a:rPr>
              <a:t> = .05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192949" y="4413151"/>
            <a:ext cx="2438849"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the corresponding alpha, a (1-alpha)% CI will contain X when the test of Ho: mu = X fails to reject Ho and will not contain X when the test rejects Ho.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26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75" y="1393981"/>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1024" y="3611529"/>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1024" y="3611529"/>
                <a:ext cx="8783390" cy="276999"/>
              </a:xfrm>
              <a:prstGeom prst="rect">
                <a:avLst/>
              </a:prstGeom>
              <a:blipFill>
                <a:blip r:embed="rId4"/>
                <a:stretch>
                  <a:fillRect t="-23913" b="-30435"/>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152400" y="1411615"/>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19821C-8D62-4DE9-B2D3-14C2D5E39004}"/>
                  </a:ext>
                </a:extLst>
              </p:cNvPr>
              <p:cNvSpPr txBox="1"/>
              <p:nvPr/>
            </p:nvSpPr>
            <p:spPr>
              <a:xfrm>
                <a:off x="0" y="412419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3.316*0- 1.236*0+ .633 * Math</a:t>
                </a:r>
              </a:p>
            </p:txBody>
          </p:sp>
        </mc:Choice>
        <mc:Fallback xmlns="">
          <p:sp>
            <p:nvSpPr>
              <p:cNvPr id="8" name="TextBox 7">
                <a:extLst>
                  <a:ext uri="{FF2B5EF4-FFF2-40B4-BE49-F238E27FC236}">
                    <a16:creationId xmlns:a16="http://schemas.microsoft.com/office/drawing/2014/main" id="{B019821C-8D62-4DE9-B2D3-14C2D5E39004}"/>
                  </a:ext>
                </a:extLst>
              </p:cNvPr>
              <p:cNvSpPr txBox="1">
                <a:spLocks noRot="1" noChangeAspect="1" noMove="1" noResize="1" noEditPoints="1" noAdjustHandles="1" noChangeArrowheads="1" noChangeShapeType="1" noTextEdit="1"/>
              </p:cNvSpPr>
              <p:nvPr/>
            </p:nvSpPr>
            <p:spPr>
              <a:xfrm>
                <a:off x="0" y="4124195"/>
                <a:ext cx="8783390" cy="276999"/>
              </a:xfrm>
              <a:prstGeom prst="rect">
                <a:avLst/>
              </a:prstGeom>
              <a:blipFill>
                <a:blip r:embed="rId5"/>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DAD92D-08E1-474B-BECA-E6F920BF11DF}"/>
                  </a:ext>
                </a:extLst>
              </p:cNvPr>
              <p:cNvSpPr txBox="1"/>
              <p:nvPr/>
            </p:nvSpPr>
            <p:spPr>
              <a:xfrm>
                <a:off x="457200" y="56352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3.316∗1− 1.236∗0+ .633 ∗ </m:t>
                      </m:r>
                      <m:r>
                        <m:rPr>
                          <m:nor/>
                        </m:rPr>
                        <a:rPr lang="en-US" dirty="0"/>
                        <m:t>Math</m:t>
                      </m:r>
                    </m:oMath>
                  </m:oMathPara>
                </a14:m>
                <a:endParaRPr lang="en-US" dirty="0"/>
              </a:p>
            </p:txBody>
          </p:sp>
        </mc:Choice>
        <mc:Fallback xmlns="">
          <p:sp>
            <p:nvSpPr>
              <p:cNvPr id="9" name="TextBox 8">
                <a:extLst>
                  <a:ext uri="{FF2B5EF4-FFF2-40B4-BE49-F238E27FC236}">
                    <a16:creationId xmlns:a16="http://schemas.microsoft.com/office/drawing/2014/main" id="{22DAD92D-08E1-474B-BECA-E6F920BF11DF}"/>
                  </a:ext>
                </a:extLst>
              </p:cNvPr>
              <p:cNvSpPr txBox="1">
                <a:spLocks noRot="1" noChangeAspect="1" noMove="1" noResize="1" noEditPoints="1" noAdjustHandles="1" noChangeArrowheads="1" noChangeShapeType="1" noTextEdit="1"/>
              </p:cNvSpPr>
              <p:nvPr/>
            </p:nvSpPr>
            <p:spPr>
              <a:xfrm>
                <a:off x="457200" y="5635210"/>
                <a:ext cx="8783390" cy="276999"/>
              </a:xfrm>
              <a:prstGeom prst="rect">
                <a:avLst/>
              </a:prstGeom>
              <a:blipFill>
                <a:blip r:embed="rId6"/>
                <a:stretch>
                  <a:fillRect t="-23913"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98E0B9-403B-46F9-8299-E1715958C648}"/>
                  </a:ext>
                </a:extLst>
              </p:cNvPr>
              <p:cNvSpPr txBox="1"/>
              <p:nvPr/>
            </p:nvSpPr>
            <p:spPr>
              <a:xfrm>
                <a:off x="0" y="477293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–3.316*0 - 1.236*1 + .633*Math</a:t>
                </a:r>
              </a:p>
            </p:txBody>
          </p:sp>
        </mc:Choice>
        <mc:Fallback xmlns="">
          <p:sp>
            <p:nvSpPr>
              <p:cNvPr id="10" name="TextBox 9">
                <a:extLst>
                  <a:ext uri="{FF2B5EF4-FFF2-40B4-BE49-F238E27FC236}">
                    <a16:creationId xmlns:a16="http://schemas.microsoft.com/office/drawing/2014/main" id="{E498E0B9-403B-46F9-8299-E1715958C648}"/>
                  </a:ext>
                </a:extLst>
              </p:cNvPr>
              <p:cNvSpPr txBox="1">
                <a:spLocks noRot="1" noChangeAspect="1" noMove="1" noResize="1" noEditPoints="1" noAdjustHandles="1" noChangeArrowheads="1" noChangeShapeType="1" noTextEdit="1"/>
              </p:cNvSpPr>
              <p:nvPr/>
            </p:nvSpPr>
            <p:spPr>
              <a:xfrm>
                <a:off x="0" y="4772935"/>
                <a:ext cx="8783390" cy="276999"/>
              </a:xfrm>
              <a:prstGeom prst="rect">
                <a:avLst/>
              </a:prstGeom>
              <a:blipFill>
                <a:blip r:embed="rId7"/>
                <a:stretch>
                  <a:fillRect t="-28889" b="-5111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1D2A5742-AA9A-440D-A854-25AFC77169ED}"/>
              </a:ext>
            </a:extLst>
          </p:cNvPr>
          <p:cNvSpPr/>
          <p:nvPr/>
        </p:nvSpPr>
        <p:spPr>
          <a:xfrm>
            <a:off x="6110117" y="3057468"/>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9CDD53-2526-48AA-A712-526F87A5444D}"/>
              </a:ext>
            </a:extLst>
          </p:cNvPr>
          <p:cNvSpPr/>
          <p:nvPr/>
        </p:nvSpPr>
        <p:spPr>
          <a:xfrm>
            <a:off x="3178578" y="1873336"/>
            <a:ext cx="914400" cy="2131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4AE218-7E07-4D91-9475-1519ED8D14E6}"/>
              </a:ext>
            </a:extLst>
          </p:cNvPr>
          <p:cNvCxnSpPr>
            <a:cxnSpLocks/>
          </p:cNvCxnSpPr>
          <p:nvPr/>
        </p:nvCxnSpPr>
        <p:spPr>
          <a:xfrm>
            <a:off x="3635778" y="2086526"/>
            <a:ext cx="0" cy="15608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E073400-0FF2-434D-9F6B-75061D9FEA36}"/>
              </a:ext>
            </a:extLst>
          </p:cNvPr>
          <p:cNvSpPr/>
          <p:nvPr/>
        </p:nvSpPr>
        <p:spPr>
          <a:xfrm>
            <a:off x="3178578" y="2471752"/>
            <a:ext cx="914400" cy="2243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DE1C0E7-9670-4D11-9B2E-AEAB380B5175}"/>
              </a:ext>
            </a:extLst>
          </p:cNvPr>
          <p:cNvCxnSpPr>
            <a:cxnSpLocks/>
            <a:stCxn id="14" idx="2"/>
          </p:cNvCxnSpPr>
          <p:nvPr/>
        </p:nvCxnSpPr>
        <p:spPr>
          <a:xfrm>
            <a:off x="3635778" y="2696126"/>
            <a:ext cx="2496344" cy="9154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3540B9D-665B-45F4-983C-5AFB737E6FE3}"/>
              </a:ext>
            </a:extLst>
          </p:cNvPr>
          <p:cNvSpPr/>
          <p:nvPr/>
        </p:nvSpPr>
        <p:spPr>
          <a:xfrm>
            <a:off x="3178578" y="2145154"/>
            <a:ext cx="914400" cy="2461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596567-8233-4300-B5C6-DDE5C7232D82}"/>
              </a:ext>
            </a:extLst>
          </p:cNvPr>
          <p:cNvSpPr/>
          <p:nvPr/>
        </p:nvSpPr>
        <p:spPr>
          <a:xfrm>
            <a:off x="3200400" y="3066939"/>
            <a:ext cx="914400" cy="209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5AE5483-9E51-467F-98D0-09CF45A02187}"/>
              </a:ext>
            </a:extLst>
          </p:cNvPr>
          <p:cNvCxnSpPr>
            <a:cxnSpLocks/>
            <a:stCxn id="17" idx="2"/>
          </p:cNvCxnSpPr>
          <p:nvPr/>
        </p:nvCxnSpPr>
        <p:spPr>
          <a:xfrm>
            <a:off x="3657600" y="3276600"/>
            <a:ext cx="3886200" cy="37081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3FB4759-863A-4694-A144-BD17035AEE3A}"/>
              </a:ext>
            </a:extLst>
          </p:cNvPr>
          <p:cNvCxnSpPr>
            <a:cxnSpLocks/>
            <a:stCxn id="16" idx="2"/>
            <a:endCxn id="3" idx="0"/>
          </p:cNvCxnSpPr>
          <p:nvPr/>
        </p:nvCxnSpPr>
        <p:spPr>
          <a:xfrm>
            <a:off x="3635778" y="2391326"/>
            <a:ext cx="916941" cy="122020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4E58708-1687-4C4B-AD98-88AB842875A0}"/>
              </a:ext>
            </a:extLst>
          </p:cNvPr>
          <p:cNvSpPr/>
          <p:nvPr/>
        </p:nvSpPr>
        <p:spPr>
          <a:xfrm>
            <a:off x="6103928" y="2151944"/>
            <a:ext cx="612629" cy="2770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4AA769-D27C-4498-AE3C-EAF2A112F7CD}"/>
              </a:ext>
            </a:extLst>
          </p:cNvPr>
          <p:cNvSpPr txBox="1"/>
          <p:nvPr/>
        </p:nvSpPr>
        <p:spPr>
          <a:xfrm>
            <a:off x="266700" y="2686281"/>
            <a:ext cx="1828798" cy="923330"/>
          </a:xfrm>
          <a:prstGeom prst="rect">
            <a:avLst/>
          </a:prstGeom>
          <a:noFill/>
          <a:ln>
            <a:solidFill>
              <a:srgbClr val="0070C0"/>
            </a:solidFill>
          </a:ln>
        </p:spPr>
        <p:txBody>
          <a:bodyPr wrap="square" rtlCol="0">
            <a:spAutoFit/>
          </a:bodyPr>
          <a:lstStyle/>
          <a:p>
            <a:r>
              <a:rPr lang="en-US" dirty="0">
                <a:solidFill>
                  <a:srgbClr val="0070C0"/>
                </a:solidFill>
              </a:rPr>
              <a:t>SES = 3 precisely when SES1 = 0 and SES2 = 0</a:t>
            </a:r>
          </a:p>
        </p:txBody>
      </p:sp>
      <p:cxnSp>
        <p:nvCxnSpPr>
          <p:cNvPr id="30" name="Straight Arrow Connector 29">
            <a:extLst>
              <a:ext uri="{FF2B5EF4-FFF2-40B4-BE49-F238E27FC236}">
                <a16:creationId xmlns:a16="http://schemas.microsoft.com/office/drawing/2014/main" id="{892997ED-D18C-4163-B831-B8CA0E2440B8}"/>
              </a:ext>
            </a:extLst>
          </p:cNvPr>
          <p:cNvCxnSpPr>
            <a:cxnSpLocks/>
            <a:stCxn id="27" idx="3"/>
          </p:cNvCxnSpPr>
          <p:nvPr/>
        </p:nvCxnSpPr>
        <p:spPr>
          <a:xfrm>
            <a:off x="2095498" y="3147946"/>
            <a:ext cx="921464" cy="1030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182581A-1302-4EDE-B518-19321841683C}"/>
              </a:ext>
            </a:extLst>
          </p:cNvPr>
          <p:cNvGrpSpPr/>
          <p:nvPr/>
        </p:nvGrpSpPr>
        <p:grpSpPr>
          <a:xfrm>
            <a:off x="5826808" y="3900987"/>
            <a:ext cx="610627" cy="464680"/>
            <a:chOff x="685631" y="2907441"/>
            <a:chExt cx="610627" cy="464680"/>
          </a:xfrm>
        </p:grpSpPr>
        <p:cxnSp>
          <p:nvCxnSpPr>
            <p:cNvPr id="34" name="Straight Arrow Connector 33">
              <a:extLst>
                <a:ext uri="{FF2B5EF4-FFF2-40B4-BE49-F238E27FC236}">
                  <a16:creationId xmlns:a16="http://schemas.microsoft.com/office/drawing/2014/main" id="{6B696E05-209A-471C-929E-3CAC53EB330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2DD942F-516D-4771-8D71-4A297B0E35E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p:grpSp>
        <p:nvGrpSpPr>
          <p:cNvPr id="36" name="Group 35">
            <a:extLst>
              <a:ext uri="{FF2B5EF4-FFF2-40B4-BE49-F238E27FC236}">
                <a16:creationId xmlns:a16="http://schemas.microsoft.com/office/drawing/2014/main" id="{7FFA949D-2ADD-437C-8F3F-82E1C3A97908}"/>
              </a:ext>
            </a:extLst>
          </p:cNvPr>
          <p:cNvGrpSpPr/>
          <p:nvPr/>
        </p:nvGrpSpPr>
        <p:grpSpPr>
          <a:xfrm>
            <a:off x="4976558" y="3889447"/>
            <a:ext cx="610627" cy="464680"/>
            <a:chOff x="685631" y="2907441"/>
            <a:chExt cx="610627" cy="464680"/>
          </a:xfrm>
        </p:grpSpPr>
        <p:cxnSp>
          <p:nvCxnSpPr>
            <p:cNvPr id="37" name="Straight Arrow Connector 36">
              <a:extLst>
                <a:ext uri="{FF2B5EF4-FFF2-40B4-BE49-F238E27FC236}">
                  <a16:creationId xmlns:a16="http://schemas.microsoft.com/office/drawing/2014/main" id="{DDFB5358-FFB2-485A-BFB6-E56F7FA41886}"/>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CA356E-B9EC-4C45-A9DD-D2C0FE4423B0}"/>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C72A75F-9881-49A7-9520-24F05A34BF38}"/>
                  </a:ext>
                </a:extLst>
              </p:cNvPr>
              <p:cNvSpPr txBox="1"/>
              <p:nvPr/>
            </p:nvSpPr>
            <p:spPr>
              <a:xfrm>
                <a:off x="152400" y="4419600"/>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p:txBody>
          </p:sp>
        </mc:Choice>
        <mc:Fallback xmlns="">
          <p:sp>
            <p:nvSpPr>
              <p:cNvPr id="39" name="TextBox 38">
                <a:extLst>
                  <a:ext uri="{FF2B5EF4-FFF2-40B4-BE49-F238E27FC236}">
                    <a16:creationId xmlns:a16="http://schemas.microsoft.com/office/drawing/2014/main" id="{3C72A75F-9881-49A7-9520-24F05A34BF38}"/>
                  </a:ext>
                </a:extLst>
              </p:cNvPr>
              <p:cNvSpPr txBox="1">
                <a:spLocks noRot="1" noChangeAspect="1" noMove="1" noResize="1" noEditPoints="1" noAdjustHandles="1" noChangeArrowheads="1" noChangeShapeType="1" noTextEdit="1"/>
              </p:cNvSpPr>
              <p:nvPr/>
            </p:nvSpPr>
            <p:spPr>
              <a:xfrm>
                <a:off x="152400" y="4419600"/>
                <a:ext cx="8783390" cy="276999"/>
              </a:xfrm>
              <a:prstGeom prst="rect">
                <a:avLst/>
              </a:prstGeom>
              <a:blipFill>
                <a:blip r:embed="rId8"/>
                <a:stretch>
                  <a:fillRect t="-28889" b="-51111"/>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42E13275-7A9C-4AB3-96D1-EC8AB3C4136B}"/>
              </a:ext>
            </a:extLst>
          </p:cNvPr>
          <p:cNvGrpSpPr/>
          <p:nvPr/>
        </p:nvGrpSpPr>
        <p:grpSpPr>
          <a:xfrm>
            <a:off x="5105400" y="4495800"/>
            <a:ext cx="610627" cy="464680"/>
            <a:chOff x="685631" y="2907441"/>
            <a:chExt cx="610627" cy="464680"/>
          </a:xfrm>
        </p:grpSpPr>
        <p:cxnSp>
          <p:nvCxnSpPr>
            <p:cNvPr id="41" name="Straight Arrow Connector 40">
              <a:extLst>
                <a:ext uri="{FF2B5EF4-FFF2-40B4-BE49-F238E27FC236}">
                  <a16:creationId xmlns:a16="http://schemas.microsoft.com/office/drawing/2014/main" id="{BE6DF4B8-17AC-44F7-8969-FB5F22FC2F52}"/>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95E165C-5932-4964-ADDA-69C8970B9293}"/>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7581965-8EB3-45EC-9E76-AB38C3EB45B3}"/>
                  </a:ext>
                </a:extLst>
              </p:cNvPr>
              <p:cNvSpPr txBox="1"/>
              <p:nvPr/>
            </p:nvSpPr>
            <p:spPr>
              <a:xfrm>
                <a:off x="152400" y="5057001"/>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(19.91 –1.236) + .633*Math</a:t>
                </a:r>
              </a:p>
            </p:txBody>
          </p:sp>
        </mc:Choice>
        <mc:Fallback xmlns="">
          <p:sp>
            <p:nvSpPr>
              <p:cNvPr id="43" name="TextBox 42">
                <a:extLst>
                  <a:ext uri="{FF2B5EF4-FFF2-40B4-BE49-F238E27FC236}">
                    <a16:creationId xmlns:a16="http://schemas.microsoft.com/office/drawing/2014/main" id="{07581965-8EB3-45EC-9E76-AB38C3EB45B3}"/>
                  </a:ext>
                </a:extLst>
              </p:cNvPr>
              <p:cNvSpPr txBox="1">
                <a:spLocks noRot="1" noChangeAspect="1" noMove="1" noResize="1" noEditPoints="1" noAdjustHandles="1" noChangeArrowheads="1" noChangeShapeType="1" noTextEdit="1"/>
              </p:cNvSpPr>
              <p:nvPr/>
            </p:nvSpPr>
            <p:spPr>
              <a:xfrm>
                <a:off x="152400" y="5057001"/>
                <a:ext cx="8783390" cy="276999"/>
              </a:xfrm>
              <a:prstGeom prst="rect">
                <a:avLst/>
              </a:prstGeom>
              <a:blipFill>
                <a:blip r:embed="rId9"/>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09A9BA2-AD9E-4CBB-BE12-B061BEB78B3D}"/>
                  </a:ext>
                </a:extLst>
              </p:cNvPr>
              <p:cNvSpPr txBox="1"/>
              <p:nvPr/>
            </p:nvSpPr>
            <p:spPr>
              <a:xfrm>
                <a:off x="294922" y="5333855"/>
                <a:ext cx="8783390" cy="276999"/>
              </a:xfrm>
              <a:prstGeom prst="rect">
                <a:avLst/>
              </a:prstGeom>
              <a:noFill/>
            </p:spPr>
            <p:txBody>
              <a:bodyPr wrap="square" lIns="0" tIns="0" rIns="0" bIns="0" rtlCol="0">
                <a:spAutoFit/>
              </a:bodyPr>
              <a:lstStyle/>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2</m:t>
                    </m:r>
                    <m:r>
                      <m:rPr>
                        <m:nor/>
                      </m:rPr>
                      <a:rPr lang="en-US" dirty="0"/>
                      <m:t>, </m:t>
                    </m:r>
                    <m:r>
                      <m:rPr>
                        <m:nor/>
                      </m:rPr>
                      <a:rPr lang="en-US" dirty="0"/>
                      <m:t>Math</m:t>
                    </m:r>
                    <m:r>
                      <m:rPr>
                        <m:nor/>
                      </m:rPr>
                      <a:rPr lang="en-US" dirty="0"/>
                      <m:t>} </m:t>
                    </m:r>
                  </m:oMath>
                </a14:m>
                <a:r>
                  <a:rPr lang="en-US" dirty="0"/>
                  <a:t>= 18.67 + .633*Math</a:t>
                </a:r>
              </a:p>
            </p:txBody>
          </p:sp>
        </mc:Choice>
        <mc:Fallback xmlns="">
          <p:sp>
            <p:nvSpPr>
              <p:cNvPr id="44" name="TextBox 43">
                <a:extLst>
                  <a:ext uri="{FF2B5EF4-FFF2-40B4-BE49-F238E27FC236}">
                    <a16:creationId xmlns:a16="http://schemas.microsoft.com/office/drawing/2014/main" id="{409A9BA2-AD9E-4CBB-BE12-B061BEB78B3D}"/>
                  </a:ext>
                </a:extLst>
              </p:cNvPr>
              <p:cNvSpPr txBox="1">
                <a:spLocks noRot="1" noChangeAspect="1" noMove="1" noResize="1" noEditPoints="1" noAdjustHandles="1" noChangeArrowheads="1" noChangeShapeType="1" noTextEdit="1"/>
              </p:cNvSpPr>
              <p:nvPr/>
            </p:nvSpPr>
            <p:spPr>
              <a:xfrm>
                <a:off x="294922" y="5333855"/>
                <a:ext cx="8783390" cy="276999"/>
              </a:xfrm>
              <a:prstGeom prst="rect">
                <a:avLst/>
              </a:prstGeom>
              <a:blipFill>
                <a:blip r:embed="rId10"/>
                <a:stretch>
                  <a:fillRect t="-2888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5A5AE65-2A7A-4962-85A0-FAFCABBCDC4B}"/>
                  </a:ext>
                </a:extLst>
              </p:cNvPr>
              <p:cNvSpPr txBox="1"/>
              <p:nvPr/>
            </p:nvSpPr>
            <p:spPr>
              <a:xfrm>
                <a:off x="360610" y="5979510"/>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(19.91 – 3.316)+ .633 ∗ </m:t>
                      </m:r>
                      <m:r>
                        <m:rPr>
                          <m:nor/>
                        </m:rPr>
                        <a:rPr lang="en-US" dirty="0"/>
                        <m:t>Math</m:t>
                      </m:r>
                    </m:oMath>
                  </m:oMathPara>
                </a14:m>
                <a:endParaRPr lang="en-US" dirty="0"/>
              </a:p>
            </p:txBody>
          </p:sp>
        </mc:Choice>
        <mc:Fallback xmlns="">
          <p:sp>
            <p:nvSpPr>
              <p:cNvPr id="45" name="TextBox 44">
                <a:extLst>
                  <a:ext uri="{FF2B5EF4-FFF2-40B4-BE49-F238E27FC236}">
                    <a16:creationId xmlns:a16="http://schemas.microsoft.com/office/drawing/2014/main" id="{95A5AE65-2A7A-4962-85A0-FAFCABBCDC4B}"/>
                  </a:ext>
                </a:extLst>
              </p:cNvPr>
              <p:cNvSpPr txBox="1">
                <a:spLocks noRot="1" noChangeAspect="1" noMove="1" noResize="1" noEditPoints="1" noAdjustHandles="1" noChangeArrowheads="1" noChangeShapeType="1" noTextEdit="1"/>
              </p:cNvSpPr>
              <p:nvPr/>
            </p:nvSpPr>
            <p:spPr>
              <a:xfrm>
                <a:off x="360610" y="5979510"/>
                <a:ext cx="8783390" cy="276999"/>
              </a:xfrm>
              <a:prstGeom prst="rect">
                <a:avLst/>
              </a:prstGeom>
              <a:blipFill>
                <a:blip r:embed="rId11"/>
                <a:stretch>
                  <a:fillRect t="-26667" b="-31111"/>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41F20EA-DD5F-40CF-BE0F-D91222FF4E1E}"/>
              </a:ext>
            </a:extLst>
          </p:cNvPr>
          <p:cNvGrpSpPr/>
          <p:nvPr/>
        </p:nvGrpSpPr>
        <p:grpSpPr>
          <a:xfrm>
            <a:off x="6399773" y="5402720"/>
            <a:ext cx="610627" cy="464680"/>
            <a:chOff x="685631" y="2907441"/>
            <a:chExt cx="610627" cy="464680"/>
          </a:xfrm>
        </p:grpSpPr>
        <p:cxnSp>
          <p:nvCxnSpPr>
            <p:cNvPr id="47" name="Straight Arrow Connector 46">
              <a:extLst>
                <a:ext uri="{FF2B5EF4-FFF2-40B4-BE49-F238E27FC236}">
                  <a16:creationId xmlns:a16="http://schemas.microsoft.com/office/drawing/2014/main" id="{924D30F1-1070-4F5D-895F-FD60273930FF}"/>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42D849C-3E01-45E0-A68C-0D686103CD07}"/>
                </a:ext>
              </a:extLst>
            </p:cNvPr>
            <p:cNvSpPr txBox="1"/>
            <p:nvPr/>
          </p:nvSpPr>
          <p:spPr>
            <a:xfrm>
              <a:off x="1071990" y="2907441"/>
              <a:ext cx="224268" cy="369332"/>
            </a:xfrm>
            <a:prstGeom prst="rect">
              <a:avLst/>
            </a:prstGeom>
            <a:noFill/>
          </p:spPr>
          <p:txBody>
            <a:bodyPr wrap="square" rtlCol="0">
              <a:spAutoFit/>
            </a:bodyPr>
            <a:lstStyle/>
            <a:p>
              <a:r>
                <a:rPr lang="en-US" b="1" dirty="0">
                  <a:solidFill>
                    <a:srgbClr val="FF0000"/>
                  </a:solidFill>
                </a:rPr>
                <a:t>0</a:t>
              </a:r>
            </a:p>
          </p:txBody>
        </p:sp>
      </p:gr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576F081-2CAD-4C28-9D78-6F474F44D2D8}"/>
                  </a:ext>
                </a:extLst>
              </p:cNvPr>
              <p:cNvSpPr txBox="1"/>
              <p:nvPr/>
            </p:nvSpPr>
            <p:spPr>
              <a:xfrm>
                <a:off x="304800" y="6352401"/>
                <a:ext cx="8783390"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1</m:t>
                      </m:r>
                      <m:r>
                        <m:rPr>
                          <m:nor/>
                        </m:rPr>
                        <a:rPr lang="en-US" dirty="0"/>
                        <m:t>, </m:t>
                      </m:r>
                      <m:r>
                        <m:rPr>
                          <m:nor/>
                        </m:rPr>
                        <a:rPr lang="en-US" dirty="0"/>
                        <m:t>Math</m:t>
                      </m:r>
                      <m:r>
                        <m:rPr>
                          <m:nor/>
                        </m:rPr>
                        <a:rPr lang="en-US" dirty="0"/>
                        <m:t>}= 16.59+ .633 ∗ </m:t>
                      </m:r>
                      <m:r>
                        <m:rPr>
                          <m:nor/>
                        </m:rPr>
                        <a:rPr lang="en-US" dirty="0"/>
                        <m:t>Math</m:t>
                      </m:r>
                    </m:oMath>
                  </m:oMathPara>
                </a14:m>
                <a:endParaRPr lang="en-US" dirty="0"/>
              </a:p>
            </p:txBody>
          </p:sp>
        </mc:Choice>
        <mc:Fallback xmlns="">
          <p:sp>
            <p:nvSpPr>
              <p:cNvPr id="49" name="TextBox 48">
                <a:extLst>
                  <a:ext uri="{FF2B5EF4-FFF2-40B4-BE49-F238E27FC236}">
                    <a16:creationId xmlns:a16="http://schemas.microsoft.com/office/drawing/2014/main" id="{8576F081-2CAD-4C28-9D78-6F474F44D2D8}"/>
                  </a:ext>
                </a:extLst>
              </p:cNvPr>
              <p:cNvSpPr txBox="1">
                <a:spLocks noRot="1" noChangeAspect="1" noMove="1" noResize="1" noEditPoints="1" noAdjustHandles="1" noChangeArrowheads="1" noChangeShapeType="1" noTextEdit="1"/>
              </p:cNvSpPr>
              <p:nvPr/>
            </p:nvSpPr>
            <p:spPr>
              <a:xfrm>
                <a:off x="304800" y="6352401"/>
                <a:ext cx="8783390" cy="276999"/>
              </a:xfrm>
              <a:prstGeom prst="rect">
                <a:avLst/>
              </a:prstGeom>
              <a:blipFill>
                <a:blip r:embed="rId12"/>
                <a:stretch>
                  <a:fillRect t="-23913" b="-30435"/>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6CBCDDB7-D80B-4A47-B42F-31C3917925DA}"/>
              </a:ext>
            </a:extLst>
          </p:cNvPr>
          <p:cNvSpPr txBox="1"/>
          <p:nvPr/>
        </p:nvSpPr>
        <p:spPr>
          <a:xfrm>
            <a:off x="255771" y="2704687"/>
            <a:ext cx="1828798" cy="923330"/>
          </a:xfrm>
          <a:prstGeom prst="rect">
            <a:avLst/>
          </a:prstGeom>
          <a:noFill/>
          <a:ln>
            <a:solidFill>
              <a:srgbClr val="0070C0"/>
            </a:solidFill>
          </a:ln>
        </p:spPr>
        <p:txBody>
          <a:bodyPr wrap="square" rtlCol="0">
            <a:spAutoFit/>
          </a:bodyPr>
          <a:lstStyle/>
          <a:p>
            <a:r>
              <a:rPr lang="en-US" dirty="0">
                <a:solidFill>
                  <a:srgbClr val="0070C0"/>
                </a:solidFill>
              </a:rPr>
              <a:t>SES = 2 precisely when SES1 = 0 and SES2 = 1</a:t>
            </a:r>
          </a:p>
        </p:txBody>
      </p:sp>
      <p:cxnSp>
        <p:nvCxnSpPr>
          <p:cNvPr id="51" name="Straight Arrow Connector 50">
            <a:extLst>
              <a:ext uri="{FF2B5EF4-FFF2-40B4-BE49-F238E27FC236}">
                <a16:creationId xmlns:a16="http://schemas.microsoft.com/office/drawing/2014/main" id="{7F5A0232-C5E1-4933-B097-E007CB8BFB83}"/>
              </a:ext>
            </a:extLst>
          </p:cNvPr>
          <p:cNvCxnSpPr>
            <a:cxnSpLocks/>
            <a:stCxn id="50" idx="3"/>
          </p:cNvCxnSpPr>
          <p:nvPr/>
        </p:nvCxnSpPr>
        <p:spPr>
          <a:xfrm>
            <a:off x="2084569" y="3166352"/>
            <a:ext cx="985954" cy="16318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6FD4F2E-E728-4BF3-8FF0-D0312873A94C}"/>
              </a:ext>
            </a:extLst>
          </p:cNvPr>
          <p:cNvSpPr txBox="1"/>
          <p:nvPr/>
        </p:nvSpPr>
        <p:spPr>
          <a:xfrm>
            <a:off x="262760" y="2710637"/>
            <a:ext cx="1828798" cy="923330"/>
          </a:xfrm>
          <a:prstGeom prst="rect">
            <a:avLst/>
          </a:prstGeom>
          <a:noFill/>
          <a:ln>
            <a:solidFill>
              <a:srgbClr val="0070C0"/>
            </a:solidFill>
          </a:ln>
        </p:spPr>
        <p:txBody>
          <a:bodyPr wrap="square" rtlCol="0">
            <a:spAutoFit/>
          </a:bodyPr>
          <a:lstStyle/>
          <a:p>
            <a:r>
              <a:rPr lang="en-US" dirty="0">
                <a:solidFill>
                  <a:srgbClr val="0070C0"/>
                </a:solidFill>
              </a:rPr>
              <a:t>SES = 1 precisely when SES1 = 1 and SES2 = 0</a:t>
            </a:r>
          </a:p>
        </p:txBody>
      </p:sp>
      <p:cxnSp>
        <p:nvCxnSpPr>
          <p:cNvPr id="53" name="Straight Arrow Connector 52">
            <a:extLst>
              <a:ext uri="{FF2B5EF4-FFF2-40B4-BE49-F238E27FC236}">
                <a16:creationId xmlns:a16="http://schemas.microsoft.com/office/drawing/2014/main" id="{A728F5E2-8CC2-4948-B0C7-0E801D99C747}"/>
              </a:ext>
            </a:extLst>
          </p:cNvPr>
          <p:cNvCxnSpPr>
            <a:cxnSpLocks/>
            <a:stCxn id="52" idx="3"/>
          </p:cNvCxnSpPr>
          <p:nvPr/>
        </p:nvCxnSpPr>
        <p:spPr>
          <a:xfrm>
            <a:off x="2091558" y="3172302"/>
            <a:ext cx="1310652" cy="2514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5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2"/>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9"/>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 presetClass="exit" presetSubtype="0" fill="hold"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0"/>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fade">
                                      <p:cBhvr>
                                        <p:cTn id="99" dur="500"/>
                                        <p:tgtEl>
                                          <p:spTgt spid="4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fade">
                                      <p:cBhvr>
                                        <p:cTn id="104" dur="500"/>
                                        <p:tgtEl>
                                          <p:spTgt spid="4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9"/>
                                        </p:tgtEl>
                                        <p:attrNameLst>
                                          <p:attrName>style.visibility</p:attrName>
                                        </p:attrNameLst>
                                      </p:cBhvr>
                                      <p:to>
                                        <p:strVal val="visible"/>
                                      </p:to>
                                    </p:set>
                                    <p:animEffect transition="in" filter="fade">
                                      <p:cBhvr>
                                        <p:cTn id="109" dur="500"/>
                                        <p:tgtEl>
                                          <p:spTgt spid="9"/>
                                        </p:tgtEl>
                                      </p:cBhvr>
                                    </p:animEffect>
                                  </p:childTnLst>
                                </p:cTn>
                              </p:par>
                              <p:par>
                                <p:cTn id="110" presetID="1" presetClass="entr" presetSubtype="0"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5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5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animBg="1"/>
      <p:bldP spid="12" grpId="0" animBg="1"/>
      <p:bldP spid="12" grpId="1" animBg="1"/>
      <p:bldP spid="14" grpId="0" animBg="1"/>
      <p:bldP spid="14" grpId="1" animBg="1"/>
      <p:bldP spid="16" grpId="0" animBg="1"/>
      <p:bldP spid="16" grpId="1" animBg="1"/>
      <p:bldP spid="17" grpId="0" animBg="1"/>
      <p:bldP spid="17" grpId="1" animBg="1"/>
      <p:bldP spid="28" grpId="0" animBg="1"/>
      <p:bldP spid="27" grpId="0" animBg="1"/>
      <p:bldP spid="27" grpId="1" animBg="1"/>
      <p:bldP spid="39" grpId="0"/>
      <p:bldP spid="43" grpId="0"/>
      <p:bldP spid="44" grpId="0"/>
      <p:bldP spid="45" grpId="0"/>
      <p:bldP spid="49" grpId="0"/>
      <p:bldP spid="50" grpId="0" animBg="1"/>
      <p:bldP spid="50" grpId="1" animBg="1"/>
      <p:bldP spid="52" grpId="0" animBg="1"/>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Question 1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73" y="1407877"/>
            <a:ext cx="4497371" cy="2023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437952" y="990600"/>
                <a:ext cx="65603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dirty="0" smtClean="0"/>
                        <m:t>|</m:t>
                      </m:r>
                      <m:r>
                        <m:rPr>
                          <m:nor/>
                        </m:rPr>
                        <a:rPr lang="en-US" b="0" i="0" dirty="0" smtClean="0"/>
                        <m:t>SES</m:t>
                      </m:r>
                      <m:r>
                        <m:rPr>
                          <m:nor/>
                        </m:rPr>
                        <a:rPr lang="en-US" b="0" i="0" dirty="0" smtClean="0"/>
                        <m:t>, </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𝑆𝐸𝑆</m:t>
                      </m:r>
                      <m:r>
                        <a:rPr lang="en-US" b="0" i="1" dirty="0" smtClean="0">
                          <a:latin typeface="Cambria Math"/>
                          <a:ea typeface="Cambria Math"/>
                        </a:rPr>
                        <m:t>1+</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i="1" dirty="0">
                          <a:latin typeface="Cambria Math"/>
                          <a:ea typeface="Cambria Math"/>
                        </a:rPr>
                        <m:t>𝑆𝐸𝑆</m:t>
                      </m:r>
                      <m:r>
                        <a:rPr lang="en-US" b="0" i="1" dirty="0" smtClean="0">
                          <a:latin typeface="Cambria Math"/>
                          <a:ea typeface="Cambria Math"/>
                        </a:rPr>
                        <m:t>2+</m:t>
                      </m:r>
                      <m:sSub>
                        <m:sSubPr>
                          <m:ctrlPr>
                            <a:rPr lang="en-US" i="1" dirty="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3</m:t>
                          </m:r>
                        </m:sub>
                      </m:sSub>
                      <m:r>
                        <a:rPr lang="en-US" b="0" i="1" dirty="0" smtClean="0">
                          <a:latin typeface="Cambria Math"/>
                          <a:ea typeface="Cambria Math"/>
                        </a:rPr>
                        <m:t>𝑀𝑎𝑡h</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437952" y="990600"/>
                <a:ext cx="6560386" cy="369332"/>
              </a:xfrm>
              <a:prstGeom prst="rect">
                <a:avLst/>
              </a:prstGeom>
              <a:blipFill rotWithShape="0">
                <a:blip r:embed="rId3"/>
                <a:stretch>
                  <a:fillRect t="-6667" b="-13333"/>
                </a:stretch>
              </a:blipFill>
            </p:spPr>
            <p:txBody>
              <a:bodyPr/>
              <a:lstStyle/>
              <a:p>
                <a:r>
                  <a:rPr lang="en-US">
                    <a:noFill/>
                  </a:rPr>
                  <a:t> </a:t>
                </a:r>
              </a:p>
            </p:txBody>
          </p:sp>
        </mc:Fallback>
      </mc:AlternateContent>
      <p:sp>
        <p:nvSpPr>
          <p:cNvPr id="4" name="TextBox 3"/>
          <p:cNvSpPr txBox="1"/>
          <p:nvPr/>
        </p:nvSpPr>
        <p:spPr>
          <a:xfrm>
            <a:off x="266700" y="4705453"/>
            <a:ext cx="8610600" cy="2031325"/>
          </a:xfrm>
          <a:prstGeom prst="rect">
            <a:avLst/>
          </a:prstGeom>
          <a:noFill/>
        </p:spPr>
        <p:txBody>
          <a:bodyPr wrap="square" rtlCol="0">
            <a:spAutoFit/>
          </a:bodyPr>
          <a:lstStyle/>
          <a:p>
            <a:r>
              <a:rPr lang="en-US" dirty="0"/>
              <a:t>A change from SES = 3 to SES =2 does not appear to significantly influence the mean science score although a change from SES = 1 to SES = 3 appears to be significant in estimating the mean science score.  The best estimate is that a change from SES = 3 to SES = 1 is associated with a 3.316 point decrease in the mean science score. A 95% confidence interval for this decrease is </a:t>
            </a:r>
            <a:r>
              <a:rPr lang="en-US" b="1" dirty="0">
                <a:solidFill>
                  <a:srgbClr val="0070C0"/>
                </a:solidFill>
              </a:rPr>
              <a:t>(.24, 6.4)</a:t>
            </a:r>
            <a:r>
              <a:rPr lang="en-US" dirty="0"/>
              <a:t> points.  In addition, since the slopes are assumed to be identical, this change is assumed to be constant across all math scores.  This is an observational study thus only associations can be made.  </a:t>
            </a:r>
          </a:p>
        </p:txBody>
      </p:sp>
      <mc:AlternateContent xmlns:mc="http://schemas.openxmlformats.org/markup-compatibility/2006" xmlns:a14="http://schemas.microsoft.com/office/drawing/2010/main">
        <mc:Choice Requires="a14">
          <p:sp>
            <p:nvSpPr>
              <p:cNvPr id="3" name="TextBox 2"/>
              <p:cNvSpPr txBox="1"/>
              <p:nvPr/>
            </p:nvSpPr>
            <p:spPr>
              <a:xfrm>
                <a:off x="609600" y="3316659"/>
                <a:ext cx="8783390" cy="166199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dirty="0"/>
                        <m:t> , </m:t>
                      </m:r>
                      <m:r>
                        <m:rPr>
                          <m:nor/>
                        </m:rPr>
                        <a:rPr lang="en-US" dirty="0"/>
                        <m:t>Math</m:t>
                      </m:r>
                      <m:r>
                        <m:rPr>
                          <m:nor/>
                        </m:rPr>
                        <a:rPr lang="en-US" dirty="0"/>
                        <m:t>}</m:t>
                      </m:r>
                      <m:r>
                        <a:rPr lang="en-US" b="0" i="1" smtClean="0">
                          <a:latin typeface="Cambria Math" panose="02040503050406030204" pitchFamily="18" charset="0"/>
                        </a:rPr>
                        <m:t>=19.91−3.316∗</m:t>
                      </m:r>
                      <m:r>
                        <a:rPr lang="en-US" b="0" i="1" smtClean="0">
                          <a:latin typeface="Cambria Math" panose="02040503050406030204" pitchFamily="18" charset="0"/>
                        </a:rPr>
                        <m:t>𝑆𝐸𝑆</m:t>
                      </m:r>
                      <m:r>
                        <a:rPr lang="en-US" b="0" i="1" smtClean="0">
                          <a:latin typeface="Cambria Math" panose="02040503050406030204" pitchFamily="18" charset="0"/>
                        </a:rPr>
                        <m:t>1 −1.236 </m:t>
                      </m:r>
                      <m:r>
                        <a:rPr lang="en-US" b="0" i="1" smtClean="0">
                          <a:latin typeface="Cambria Math" panose="02040503050406030204" pitchFamily="18" charset="0"/>
                        </a:rPr>
                        <m:t>𝑆𝐸𝑆</m:t>
                      </m:r>
                      <m:r>
                        <a:rPr lang="en-US" b="0" i="1" smtClean="0">
                          <a:latin typeface="Cambria Math" panose="02040503050406030204" pitchFamily="18" charset="0"/>
                        </a:rPr>
                        <m:t>2+ .633 </m:t>
                      </m:r>
                      <m:r>
                        <a:rPr lang="en-US" b="0" i="1" smtClean="0">
                          <a:latin typeface="Cambria Math" panose="02040503050406030204" pitchFamily="18" charset="0"/>
                        </a:rPr>
                        <m:t>𝑀𝑎𝑡h</m:t>
                      </m:r>
                    </m:oMath>
                  </m:oMathPara>
                </a14:m>
                <a:endParaRPr lang="en-US" dirty="0"/>
              </a:p>
              <a:p>
                <a:pPr algn="ctr"/>
                <a:endParaRPr lang="en-US" i="1" dirty="0">
                  <a:latin typeface="Cambria Math" panose="02040503050406030204" pitchFamily="18" charset="0"/>
                  <a:ea typeface="Cambria Math"/>
                </a:endParaRP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b="1" dirty="0"/>
                      <m:t>SES</m:t>
                    </m:r>
                    <m:r>
                      <m:rPr>
                        <m:nor/>
                      </m:rPr>
                      <a:rPr lang="en-US" b="1" i="0" dirty="0" smtClean="0"/>
                      <m:t> = 3</m:t>
                    </m:r>
                    <m:r>
                      <m:rPr>
                        <m:nor/>
                      </m:rPr>
                      <a:rPr lang="en-US" dirty="0"/>
                      <m:t>, </m:t>
                    </m:r>
                    <m:r>
                      <m:rPr>
                        <m:nor/>
                      </m:rPr>
                      <a:rPr lang="en-US" dirty="0"/>
                      <m:t>Math</m:t>
                    </m:r>
                    <m:r>
                      <m:rPr>
                        <m:nor/>
                      </m:rPr>
                      <a:rPr lang="en-US" dirty="0"/>
                      <m:t>} </m:t>
                    </m:r>
                  </m:oMath>
                </a14:m>
                <a:r>
                  <a:rPr lang="en-US" dirty="0"/>
                  <a:t>= 19.91 + .633 * Math</a:t>
                </a:r>
              </a:p>
              <a:p>
                <a:pPr algn="ctr"/>
                <a14:m>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2</m:t>
                    </m:r>
                    <m:r>
                      <m:rPr>
                        <m:nor/>
                      </m:rPr>
                      <a:rPr lang="en-US" dirty="0"/>
                      <m:t>, </m:t>
                    </m:r>
                    <m:r>
                      <m:rPr>
                        <m:nor/>
                      </m:rPr>
                      <a:rPr lang="en-US" dirty="0"/>
                      <m:t>Math</m:t>
                    </m:r>
                    <m:r>
                      <m:rPr>
                        <m:nor/>
                      </m:rPr>
                      <a:rPr lang="en-US" dirty="0"/>
                      <m:t>} </m:t>
                    </m:r>
                  </m:oMath>
                </a14:m>
                <a:r>
                  <a:rPr lang="en-US" dirty="0"/>
                  <a:t>= 18.67 + .633*Math</a:t>
                </a:r>
              </a:p>
              <a:p>
                <a:pPr algn="ct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m:t>{</m:t>
                      </m:r>
                      <m:r>
                        <m:rPr>
                          <m:nor/>
                        </m:rPr>
                        <a:rPr lang="en-US" dirty="0"/>
                        <m:t>Science</m:t>
                      </m:r>
                      <m:r>
                        <m:rPr>
                          <m:nor/>
                        </m:rPr>
                        <a:rPr lang="en-US" dirty="0"/>
                        <m:t> </m:t>
                      </m:r>
                      <m:r>
                        <m:rPr>
                          <m:nor/>
                        </m:rPr>
                        <a:rPr lang="en-US" dirty="0"/>
                        <m:t>Score</m:t>
                      </m:r>
                      <m:r>
                        <m:rPr>
                          <m:nor/>
                        </m:rPr>
                        <a:rPr lang="en-US" dirty="0"/>
                        <m:t>|</m:t>
                      </m:r>
                      <m:r>
                        <m:rPr>
                          <m:nor/>
                        </m:rPr>
                        <a:rPr lang="en-US" dirty="0"/>
                        <m:t>SES</m:t>
                      </m:r>
                      <m:r>
                        <m:rPr>
                          <m:nor/>
                        </m:rPr>
                        <a:rPr lang="en-US" b="0" i="0" dirty="0" smtClean="0"/>
                        <m:t> = 1</m:t>
                      </m:r>
                      <m:r>
                        <m:rPr>
                          <m:nor/>
                        </m:rPr>
                        <a:rPr lang="en-US" dirty="0"/>
                        <m:t>, </m:t>
                      </m:r>
                      <m:r>
                        <m:rPr>
                          <m:nor/>
                        </m:rPr>
                        <a:rPr lang="en-US" dirty="0"/>
                        <m:t>Math</m:t>
                      </m:r>
                      <m:r>
                        <m:rPr>
                          <m:nor/>
                        </m:rPr>
                        <a:rPr lang="en-US" dirty="0"/>
                        <m:t>}= 16.59 + .633∗</m:t>
                      </m:r>
                      <m:r>
                        <m:rPr>
                          <m:nor/>
                        </m:rPr>
                        <a:rPr lang="en-US" b="0" i="0" dirty="0" smtClean="0"/>
                        <m:t>Math</m:t>
                      </m:r>
                    </m:oMath>
                  </m:oMathPara>
                </a14:m>
                <a:endParaRPr lang="en-US" dirty="0"/>
              </a:p>
              <a:p>
                <a:pPr algn="ct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9600" y="3316659"/>
                <a:ext cx="8783390" cy="1661993"/>
              </a:xfrm>
              <a:prstGeom prst="rect">
                <a:avLst/>
              </a:prstGeom>
              <a:blipFill>
                <a:blip r:embed="rId4"/>
                <a:stretch>
                  <a:fillRect t="-4029"/>
                </a:stretch>
              </a:blipFill>
            </p:spPr>
            <p:txBody>
              <a:bodyPr/>
              <a:lstStyle/>
              <a:p>
                <a:r>
                  <a:rPr lang="en-US">
                    <a:noFill/>
                  </a:rPr>
                  <a:t> </a:t>
                </a:r>
              </a:p>
            </p:txBody>
          </p:sp>
        </mc:Fallback>
      </mc:AlternateContent>
      <p:graphicFrame>
        <p:nvGraphicFramePr>
          <p:cNvPr id="6" name="Table 5"/>
          <p:cNvGraphicFramePr>
            <a:graphicFrameLocks noGrp="1"/>
          </p:cNvGraphicFramePr>
          <p:nvPr>
            <p:extLst/>
          </p:nvPr>
        </p:nvGraphicFramePr>
        <p:xfrm>
          <a:off x="266700" y="1706562"/>
          <a:ext cx="1828800" cy="762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87129974"/>
                    </a:ext>
                  </a:extLst>
                </a:gridCol>
                <a:gridCol w="609600">
                  <a:extLst>
                    <a:ext uri="{9D8B030D-6E8A-4147-A177-3AD203B41FA5}">
                      <a16:colId xmlns:a16="http://schemas.microsoft.com/office/drawing/2014/main" val="1944200546"/>
                    </a:ext>
                  </a:extLst>
                </a:gridCol>
                <a:gridCol w="609600">
                  <a:extLst>
                    <a:ext uri="{9D8B030D-6E8A-4147-A177-3AD203B41FA5}">
                      <a16:colId xmlns:a16="http://schemas.microsoft.com/office/drawing/2014/main" val="3321159168"/>
                    </a:ext>
                  </a:extLst>
                </a:gridCol>
              </a:tblGrid>
              <a:tr h="190500">
                <a:tc>
                  <a:txBody>
                    <a:bodyPr/>
                    <a:lstStyle/>
                    <a:p>
                      <a:pPr algn="ctr" fontAlgn="b"/>
                      <a:r>
                        <a:rPr lang="en-US" sz="1100" u="none" strike="noStrike">
                          <a:effectLst/>
                        </a:rPr>
                        <a:t>SES value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SES1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SES2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6028649"/>
                  </a:ext>
                </a:extLst>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031394"/>
                  </a:ext>
                </a:extLst>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280841"/>
                  </a:ext>
                </a:extLst>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0753900"/>
                  </a:ext>
                </a:extLst>
              </a:tr>
            </a:tbl>
          </a:graphicData>
        </a:graphic>
      </p:graphicFrame>
      <p:sp>
        <p:nvSpPr>
          <p:cNvPr id="7" name="TextBox 6">
            <a:extLst>
              <a:ext uri="{FF2B5EF4-FFF2-40B4-BE49-F238E27FC236}">
                <a16:creationId xmlns:a16="http://schemas.microsoft.com/office/drawing/2014/main" id="{0BA53397-D5DC-41F0-BC54-EC14671E8B50}"/>
              </a:ext>
            </a:extLst>
          </p:cNvPr>
          <p:cNvSpPr txBox="1"/>
          <p:nvPr/>
        </p:nvSpPr>
        <p:spPr>
          <a:xfrm>
            <a:off x="266700" y="3733800"/>
            <a:ext cx="1828800" cy="971653"/>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A60BE69-D99F-41CF-B96D-9B3E0901F3D2}"/>
              </a:ext>
            </a:extLst>
          </p:cNvPr>
          <p:cNvSpPr txBox="1"/>
          <p:nvPr/>
        </p:nvSpPr>
        <p:spPr>
          <a:xfrm>
            <a:off x="266700" y="3567443"/>
            <a:ext cx="2667000" cy="1200329"/>
          </a:xfrm>
          <a:prstGeom prst="rect">
            <a:avLst/>
          </a:prstGeom>
          <a:noFill/>
        </p:spPr>
        <p:txBody>
          <a:bodyPr wrap="square" rtlCol="0">
            <a:spAutoFit/>
          </a:bodyPr>
          <a:lstStyle/>
          <a:p>
            <a:r>
              <a:rPr lang="en-US" dirty="0">
                <a:solidFill>
                  <a:srgbClr val="0070C0"/>
                </a:solidFill>
              </a:rPr>
              <a:t>95% CI: t</a:t>
            </a:r>
            <a:r>
              <a:rPr lang="en-US" baseline="-25000" dirty="0">
                <a:solidFill>
                  <a:srgbClr val="0070C0"/>
                </a:solidFill>
              </a:rPr>
              <a:t>.975, 200-4</a:t>
            </a:r>
            <a:r>
              <a:rPr lang="en-US" dirty="0">
                <a:solidFill>
                  <a:srgbClr val="0070C0"/>
                </a:solidFill>
              </a:rPr>
              <a:t>=1.97 </a:t>
            </a:r>
          </a:p>
          <a:p>
            <a:r>
              <a:rPr lang="en-US" dirty="0">
                <a:solidFill>
                  <a:srgbClr val="0070C0"/>
                </a:solidFill>
              </a:rPr>
              <a:t>3.316+- 1.56*1.97</a:t>
            </a:r>
          </a:p>
          <a:p>
            <a:r>
              <a:rPr lang="en-US" dirty="0">
                <a:solidFill>
                  <a:srgbClr val="0070C0"/>
                </a:solidFill>
              </a:rPr>
              <a:t>=3.316+-3.07</a:t>
            </a:r>
          </a:p>
          <a:p>
            <a:r>
              <a:rPr lang="en-US" dirty="0">
                <a:solidFill>
                  <a:srgbClr val="0070C0"/>
                </a:solidFill>
              </a:rPr>
              <a:t>=(.24, 6.4)</a:t>
            </a:r>
          </a:p>
        </p:txBody>
      </p:sp>
    </p:spTree>
    <p:extLst>
      <p:ext uri="{BB962C8B-B14F-4D97-AF65-F5344CB8AC3E}">
        <p14:creationId xmlns:p14="http://schemas.microsoft.com/office/powerpoint/2010/main" val="7624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Question 1: That is, by how much can we expect the science score to increase or decrease with respect to SES = 3 (make SES = 3 the reference level).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391021"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521294"/>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ACD4-7B1B-4931-97E5-9F8B3139BD32}"/>
              </a:ext>
            </a:extLst>
          </p:cNvPr>
          <p:cNvSpPr>
            <a:spLocks noGrp="1"/>
          </p:cNvSpPr>
          <p:nvPr>
            <p:ph type="title"/>
          </p:nvPr>
        </p:nvSpPr>
        <p:spPr/>
        <p:txBody>
          <a:bodyPr/>
          <a:lstStyle/>
          <a:p>
            <a:r>
              <a:rPr lang="en-US" dirty="0"/>
              <a:t>Breakout question 2</a:t>
            </a:r>
          </a:p>
        </p:txBody>
      </p:sp>
    </p:spTree>
    <p:extLst>
      <p:ext uri="{BB962C8B-B14F-4D97-AF65-F5344CB8AC3E}">
        <p14:creationId xmlns:p14="http://schemas.microsoft.com/office/powerpoint/2010/main" val="2417938973"/>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HSB2!</a:t>
            </a:r>
          </a:p>
        </p:txBody>
      </p:sp>
      <p:sp>
        <p:nvSpPr>
          <p:cNvPr id="3" name="Content Placeholder 2"/>
          <p:cNvSpPr>
            <a:spLocks noGrp="1"/>
          </p:cNvSpPr>
          <p:nvPr>
            <p:ph idx="1"/>
          </p:nvPr>
        </p:nvSpPr>
        <p:spPr>
          <a:xfrm>
            <a:off x="457200" y="1219200"/>
            <a:ext cx="8229600" cy="4906963"/>
          </a:xfrm>
        </p:spPr>
        <p:txBody>
          <a:bodyPr>
            <a:normAutofit fontScale="77500" lnSpcReduction="20000"/>
          </a:bodyPr>
          <a:lstStyle/>
          <a:p>
            <a:pPr marL="514350" indent="-514350">
              <a:buAutoNum type="arabicParenR"/>
            </a:pPr>
            <a:r>
              <a:rPr lang="en-US" dirty="0">
                <a:solidFill>
                  <a:schemeClr val="bg1">
                    <a:lumMod val="75000"/>
                  </a:schemeClr>
                </a:solidFill>
              </a:rPr>
              <a:t>We would like to create a model with a categorical variable for socio economic status (SES) in order to test if there is a difference in mean science score for changes between SES = 3 to SES = 1 and SES = 3 to SES =2.  Taking the math score into account (assume math is associated with the science score in the same way for each SES.  Can we quantify these amounts? That is, by how much can we expect the science score to increase or decrease with respect to SES = 3 (make SES = 3 the reference level).  </a:t>
            </a:r>
            <a:r>
              <a:rPr lang="en-US" b="1" i="1" dirty="0">
                <a:solidFill>
                  <a:schemeClr val="bg1">
                    <a:lumMod val="75000"/>
                  </a:schemeClr>
                </a:solidFill>
              </a:rPr>
              <a:t>Be sure and write out the model statement and check assumptions!</a:t>
            </a:r>
          </a:p>
          <a:p>
            <a:pPr marL="514350" indent="-514350">
              <a:buFont typeface="Arial" panose="020B0604020202020204" pitchFamily="34" charset="0"/>
              <a:buAutoNum type="arabicParenR"/>
            </a:pPr>
            <a:r>
              <a:rPr lang="en-US" dirty="0"/>
              <a:t>Next, we want to know if and how much the math score is related to the science score </a:t>
            </a:r>
            <a:r>
              <a:rPr lang="en-US" u="sng" dirty="0"/>
              <a:t>after controlling for the reading score.</a:t>
            </a:r>
            <a:r>
              <a:rPr lang="en-US" dirty="0"/>
              <a:t> </a:t>
            </a:r>
            <a:r>
              <a:rPr lang="en-US" b="1" i="1" dirty="0"/>
              <a:t>Be sure and write out the model statement and check assumptions!</a:t>
            </a:r>
          </a:p>
          <a:p>
            <a:pPr marL="514350" indent="-514350">
              <a:buAutoNum type="arabicParenR"/>
            </a:pPr>
            <a:endParaRPr lang="en-US" u="sng" dirty="0"/>
          </a:p>
        </p:txBody>
      </p:sp>
    </p:spTree>
    <p:extLst>
      <p:ext uri="{BB962C8B-B14F-4D97-AF65-F5344CB8AC3E}">
        <p14:creationId xmlns:p14="http://schemas.microsoft.com/office/powerpoint/2010/main" val="262323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normAutofit fontScale="90000"/>
          </a:bodyPr>
          <a:lstStyle/>
          <a:p>
            <a:r>
              <a:rPr lang="en-US" dirty="0"/>
              <a:t>Question 2 </a:t>
            </a:r>
            <a:br>
              <a:rPr lang="en-US" dirty="0"/>
            </a:br>
            <a:r>
              <a:rPr lang="en-US" dirty="0"/>
              <a:t>Influential Points and Assumptions!!!</a:t>
            </a:r>
          </a:p>
        </p:txBody>
      </p:sp>
      <p:sp>
        <p:nvSpPr>
          <p:cNvPr id="4" name="TextBox 3"/>
          <p:cNvSpPr txBox="1"/>
          <p:nvPr/>
        </p:nvSpPr>
        <p:spPr>
          <a:xfrm>
            <a:off x="5943600" y="1371600"/>
            <a:ext cx="2971800" cy="5355312"/>
          </a:xfrm>
          <a:prstGeom prst="rect">
            <a:avLst/>
          </a:prstGeom>
          <a:noFill/>
        </p:spPr>
        <p:txBody>
          <a:bodyPr wrap="square" rtlCol="0">
            <a:spAutoFit/>
          </a:bodyPr>
          <a:lstStyle/>
          <a:p>
            <a:r>
              <a:rPr lang="en-US" dirty="0"/>
              <a:t>There does appear to be one potential influential points.  We should take a closer look at this observation.</a:t>
            </a:r>
          </a:p>
          <a:p>
            <a:endParaRPr lang="en-US" dirty="0"/>
          </a:p>
          <a:p>
            <a:r>
              <a:rPr lang="en-US" dirty="0"/>
              <a:t>Judging from the scatter plot, q-q plot and histogram of the residuals, there is no evidence that the residuals do not follow a normal distribution with constant variance.</a:t>
            </a:r>
          </a:p>
          <a:p>
            <a:endParaRPr lang="en-US" dirty="0"/>
          </a:p>
          <a:p>
            <a:r>
              <a:rPr lang="en-US" dirty="0"/>
              <a:t>We assume here that the observations are independent although we do this with caution as they are known to be clustered by school.  </a:t>
            </a:r>
          </a:p>
        </p:txBody>
      </p:sp>
      <mc:AlternateContent xmlns:mc="http://schemas.openxmlformats.org/markup-compatibility/2006" xmlns:a14="http://schemas.microsoft.com/office/drawing/2010/main">
        <mc:Choice Requires="a14">
          <p:sp>
            <p:nvSpPr>
              <p:cNvPr id="7" name="TextBox 6"/>
              <p:cNvSpPr txBox="1"/>
              <p:nvPr/>
            </p:nvSpPr>
            <p:spPr>
              <a:xfrm>
                <a:off x="1676400" y="1078468"/>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676400" y="1078468"/>
                <a:ext cx="5532284" cy="369332"/>
              </a:xfrm>
              <a:prstGeom prst="rect">
                <a:avLst/>
              </a:prstGeom>
              <a:blipFill>
                <a:blip r:embed="rId2"/>
                <a:stretch>
                  <a:fillRect t="-6557" b="-11475"/>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58687"/>
            <a:ext cx="4471178" cy="4484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039" y="5994848"/>
            <a:ext cx="39243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08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051"/>
                                        </p:tgtEl>
                                        <p:attrNameLst>
                                          <p:attrName>style.visibility</p:attrName>
                                        </p:attrNameLst>
                                      </p:cBhvr>
                                      <p:to>
                                        <p:strVal val="visible"/>
                                      </p:to>
                                    </p:set>
                                    <p:animEffect transition="in" filter="fade">
                                      <p:cBhvr>
                                        <p:cTn id="18"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Question 2:</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342900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1854225" y="2939534"/>
                <a:ext cx="5532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b="0" i="0" dirty="0" smtClean="0"/>
                        <m:t>, </m:t>
                      </m:r>
                      <m:r>
                        <m:rPr>
                          <m:nor/>
                        </m:rPr>
                        <a:rPr lang="en-US" b="0" i="0" dirty="0" smtClean="0"/>
                        <m:t>Read</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ea typeface="Cambria Math"/>
                            </a:rPr>
                            <m:t>𝛽</m:t>
                          </m:r>
                        </m:e>
                        <m:sub>
                          <m:r>
                            <a:rPr lang="en-US" b="0" i="1" dirty="0" smtClean="0">
                              <a:latin typeface="Cambria Math"/>
                              <a:ea typeface="Cambria Math"/>
                            </a:rPr>
                            <m:t>2</m:t>
                          </m:r>
                        </m:sub>
                      </m:sSub>
                      <m:r>
                        <a:rPr lang="en-US" b="0" i="1" dirty="0" smtClean="0">
                          <a:latin typeface="Cambria Math"/>
                          <a:ea typeface="Cambria Math"/>
                        </a:rPr>
                        <m:t>𝑅𝑒𝑎𝑑</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54225" y="2939534"/>
                <a:ext cx="5532284" cy="369332"/>
              </a:xfrm>
              <a:prstGeom prst="rect">
                <a:avLst/>
              </a:prstGeom>
              <a:blipFill>
                <a:blip r:embed="rId3"/>
                <a:stretch>
                  <a:fillRect t="-6557" b="-13115"/>
                </a:stretch>
              </a:blipFill>
            </p:spPr>
            <p:txBody>
              <a:bodyPr/>
              <a:lstStyle/>
              <a:p>
                <a:r>
                  <a:rPr lang="en-US">
                    <a:noFill/>
                  </a:rPr>
                  <a:t> </a:t>
                </a:r>
              </a:p>
            </p:txBody>
          </p:sp>
        </mc:Fallback>
      </mc:AlternateContent>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474" y="1565111"/>
            <a:ext cx="34385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373086" y="944562"/>
                <a:ext cx="39110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a:rPr>
                          </m:ctrlPr>
                        </m:accPr>
                        <m:e>
                          <m:r>
                            <a:rPr lang="en-US" i="1">
                              <a:latin typeface="Cambria Math"/>
                              <a:ea typeface="Cambria Math"/>
                            </a:rPr>
                            <m:t>𝜇</m:t>
                          </m:r>
                        </m:e>
                      </m:acc>
                      <m:r>
                        <m:rPr>
                          <m:nor/>
                        </m:rPr>
                        <a:rPr lang="en-US" dirty="0" smtClean="0"/>
                        <m:t>{</m:t>
                      </m:r>
                      <m:r>
                        <m:rPr>
                          <m:nor/>
                        </m:rPr>
                        <a:rPr lang="en-US" b="0" i="0" dirty="0" smtClean="0"/>
                        <m:t>Science</m:t>
                      </m:r>
                      <m:r>
                        <m:rPr>
                          <m:nor/>
                        </m:rPr>
                        <a:rPr lang="en-US" b="0" i="0" dirty="0" smtClean="0"/>
                        <m:t> </m:t>
                      </m:r>
                      <m:r>
                        <m:rPr>
                          <m:nor/>
                        </m:rPr>
                        <a:rPr lang="en-US" b="0" i="0" dirty="0" smtClean="0"/>
                        <m:t>Score</m:t>
                      </m:r>
                      <m:r>
                        <m:rPr>
                          <m:nor/>
                        </m:rPr>
                        <a:rPr lang="en-US" b="0" i="0" dirty="0" smtClean="0"/>
                        <m:t>|</m:t>
                      </m:r>
                      <m:r>
                        <m:rPr>
                          <m:nor/>
                        </m:rPr>
                        <a:rPr lang="en-US" b="0" i="0" dirty="0" smtClean="0"/>
                        <m:t>Math</m:t>
                      </m:r>
                      <m:r>
                        <m:rPr>
                          <m:nor/>
                        </m:rPr>
                        <a:rPr lang="en-US" dirty="0" smtClean="0"/>
                        <m:t>} =</m:t>
                      </m:r>
                      <m:sSub>
                        <m:sSubPr>
                          <m:ctrlPr>
                            <a:rPr lang="en-US" i="1" dirty="0">
                              <a:latin typeface="Cambria Math" panose="02040503050406030204" pitchFamily="18" charset="0"/>
                            </a:rPr>
                          </m:ctrlPr>
                        </m:sSubPr>
                        <m:e>
                          <m:r>
                            <a:rPr lang="en-US" b="0" i="1" dirty="0" smtClean="0">
                              <a:latin typeface="Cambria Math"/>
                            </a:rPr>
                            <m:t> </m:t>
                          </m:r>
                          <m:r>
                            <a:rPr lang="en-US" i="1" dirty="0">
                              <a:latin typeface="Cambria Math"/>
                              <a:ea typeface="Cambria Math"/>
                            </a:rPr>
                            <m:t>𝛽</m:t>
                          </m:r>
                        </m:e>
                        <m:sub>
                          <m:r>
                            <a:rPr lang="en-US" i="1" dirty="0">
                              <a:latin typeface="Cambria Math"/>
                            </a:rPr>
                            <m:t>0</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ea typeface="Cambria Math"/>
                            </a:rPr>
                            <m:t>𝛽</m:t>
                          </m:r>
                        </m:e>
                        <m:sub>
                          <m:r>
                            <a:rPr lang="en-US" i="1" dirty="0">
                              <a:latin typeface="Cambria Math"/>
                              <a:ea typeface="Cambria Math"/>
                            </a:rPr>
                            <m:t>1</m:t>
                          </m:r>
                        </m:sub>
                      </m:sSub>
                      <m:r>
                        <a:rPr lang="en-US" b="0" i="1" dirty="0" smtClean="0">
                          <a:latin typeface="Cambria Math"/>
                          <a:ea typeface="Cambria Math"/>
                        </a:rPr>
                        <m:t>𝑀𝑎𝑡h</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73086" y="944562"/>
                <a:ext cx="3911071" cy="369332"/>
              </a:xfrm>
              <a:prstGeom prst="rect">
                <a:avLst/>
              </a:prstGeom>
              <a:blipFill>
                <a:blip r:embed="rId5"/>
                <a:stretch>
                  <a:fillRect t="-6557" b="-11475"/>
                </a:stretch>
              </a:blipFill>
            </p:spPr>
            <p:txBody>
              <a:bodyPr/>
              <a:lstStyle/>
              <a:p>
                <a:r>
                  <a:rPr lang="en-US">
                    <a:noFill/>
                  </a:rPr>
                  <a:t> </a:t>
                </a:r>
              </a:p>
            </p:txBody>
          </p:sp>
        </mc:Fallback>
      </mc:AlternateContent>
      <p:sp>
        <p:nvSpPr>
          <p:cNvPr id="4" name="TextBox 3"/>
          <p:cNvSpPr txBox="1"/>
          <p:nvPr/>
        </p:nvSpPr>
        <p:spPr>
          <a:xfrm>
            <a:off x="990600" y="4953000"/>
            <a:ext cx="7010400" cy="1477328"/>
          </a:xfrm>
          <a:prstGeom prst="rect">
            <a:avLst/>
          </a:prstGeom>
          <a:noFill/>
        </p:spPr>
        <p:txBody>
          <a:bodyPr wrap="square" rtlCol="0">
            <a:spAutoFit/>
          </a:bodyPr>
          <a:lstStyle/>
          <a:p>
            <a:r>
              <a:rPr lang="en-US" dirty="0"/>
              <a:t>The math score is associated with the mean science score even after the reading score has been accounted for.  Holding the reading score constant, a 1 point increase in the math score is associated with a .4 point increase in the mean science score. This is an observational study thus only associations can be made.  </a:t>
            </a:r>
          </a:p>
        </p:txBody>
      </p:sp>
    </p:spTree>
    <p:extLst>
      <p:ext uri="{BB962C8B-B14F-4D97-AF65-F5344CB8AC3E}">
        <p14:creationId xmlns:p14="http://schemas.microsoft.com/office/powerpoint/2010/main" val="2965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More examples (including R)</a:t>
            </a:r>
          </a:p>
        </p:txBody>
      </p:sp>
    </p:spTree>
    <p:extLst>
      <p:ext uri="{BB962C8B-B14F-4D97-AF65-F5344CB8AC3E}">
        <p14:creationId xmlns:p14="http://schemas.microsoft.com/office/powerpoint/2010/main" val="1437279707"/>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2997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85078" y="1796534"/>
            <a:ext cx="4973122" cy="3139321"/>
          </a:xfrm>
          <a:prstGeom prst="rect">
            <a:avLst/>
          </a:prstGeom>
          <a:noFill/>
        </p:spPr>
        <p:txBody>
          <a:bodyPr wrap="square" rtlCol="0">
            <a:spAutoFit/>
          </a:bodyPr>
          <a:lstStyle/>
          <a:p>
            <a:r>
              <a:rPr lang="en-US" dirty="0"/>
              <a:t>On 2DS, there is a dataset called “interact.” </a:t>
            </a:r>
          </a:p>
          <a:p>
            <a:endParaRPr lang="en-US" dirty="0"/>
          </a:p>
          <a:p>
            <a:pPr marL="342900" indent="-342900">
              <a:buAutoNum type="arabicPeriod"/>
            </a:pPr>
            <a:r>
              <a:rPr lang="en-US" dirty="0"/>
              <a:t>Construct a Model in which the mean of y linearly depends on x and the gender.  In addition, enable to model to detect the possibility that the slope depends on the gender. </a:t>
            </a:r>
          </a:p>
          <a:p>
            <a:pPr marL="342900" indent="-342900">
              <a:buAutoNum type="arabicPeriod"/>
            </a:pPr>
            <a:r>
              <a:rPr lang="en-US" dirty="0"/>
              <a:t>Fit this model using SAS.</a:t>
            </a:r>
          </a:p>
          <a:p>
            <a:pPr marL="342900" indent="-342900">
              <a:buAutoNum type="arabicPeriod"/>
            </a:pPr>
            <a:r>
              <a:rPr lang="en-US" dirty="0"/>
              <a:t>Produce a coded scatter plot of the data. </a:t>
            </a:r>
          </a:p>
          <a:p>
            <a:pPr marL="342900" indent="-342900">
              <a:buAutoNum type="arabicPeriod"/>
            </a:pPr>
            <a:r>
              <a:rPr lang="en-US" dirty="0"/>
              <a:t>Write the equation of each line of the plot.  (y=</a:t>
            </a:r>
            <a:r>
              <a:rPr lang="en-US" dirty="0" err="1"/>
              <a:t>mx+b</a:t>
            </a:r>
            <a:r>
              <a:rPr lang="en-US" dirty="0"/>
              <a:t> form)</a:t>
            </a:r>
          </a:p>
        </p:txBody>
      </p:sp>
    </p:spTree>
    <p:extLst>
      <p:ext uri="{BB962C8B-B14F-4D97-AF65-F5344CB8AC3E}">
        <p14:creationId xmlns:p14="http://schemas.microsoft.com/office/powerpoint/2010/main" val="20579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686050"/>
            <a:ext cx="4953000" cy="2339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86050"/>
            <a:ext cx="3296966"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533400" y="1548825"/>
                <a:ext cx="829124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0</m:t>
                          </m:r>
                        </m:sub>
                      </m:sSub>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1</m:t>
                          </m:r>
                        </m:sub>
                      </m:sSub>
                      <m:r>
                        <a:rPr lang="en-US" sz="3200" b="0" i="1" smtClean="0">
                          <a:latin typeface="Cambria Math"/>
                        </a:rPr>
                        <m:t>𝑥</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2</m:t>
                          </m:r>
                        </m:sub>
                      </m:sSub>
                      <m:r>
                        <a:rPr lang="en-US" sz="3200" b="0" i="1" smtClean="0">
                          <a:latin typeface="Cambria Math"/>
                        </a:rPr>
                        <m:t>𝐺𝑒𝑛𝑑𝑒𝑟</m:t>
                      </m:r>
                      <m:r>
                        <a:rPr lang="en-US" sz="3200" b="0" i="1" smtClean="0">
                          <a:latin typeface="Cambria Math"/>
                        </a:rPr>
                        <m:t>+ </m:t>
                      </m:r>
                      <m:sSub>
                        <m:sSubPr>
                          <m:ctrlPr>
                            <a:rPr lang="en-US" sz="3200" b="0" i="1" smtClean="0">
                              <a:latin typeface="Cambria Math" panose="02040503050406030204" pitchFamily="18" charset="0"/>
                            </a:rPr>
                          </m:ctrlPr>
                        </m:sSubPr>
                        <m:e>
                          <m:r>
                            <a:rPr lang="en-US" sz="3200" b="0" i="1" smtClean="0">
                              <a:latin typeface="Cambria Math"/>
                              <a:ea typeface="Cambria Math"/>
                            </a:rPr>
                            <m:t>𝛽</m:t>
                          </m:r>
                        </m:e>
                        <m:sub>
                          <m:r>
                            <a:rPr lang="en-US" sz="3200" b="0" i="1" smtClean="0">
                              <a:latin typeface="Cambria Math"/>
                            </a:rPr>
                            <m:t>3</m:t>
                          </m:r>
                        </m:sub>
                      </m:sSub>
                      <m:r>
                        <a:rPr lang="en-US" sz="3200" b="0" i="1" smtClean="0">
                          <a:latin typeface="Cambria Math"/>
                        </a:rPr>
                        <m:t>(</m:t>
                      </m:r>
                      <m:r>
                        <a:rPr lang="en-US" sz="3200" b="0" i="1" smtClean="0">
                          <a:latin typeface="Cambria Math"/>
                        </a:rPr>
                        <m:t>𝑥</m:t>
                      </m:r>
                      <m:r>
                        <a:rPr lang="en-US" sz="3200" b="0" i="1" smtClean="0">
                          <a:latin typeface="Cambria Math"/>
                        </a:rPr>
                        <m:t>∗</m:t>
                      </m:r>
                      <m:r>
                        <a:rPr lang="en-US" sz="3200" b="0" i="1" smtClean="0">
                          <a:latin typeface="Cambria Math"/>
                        </a:rPr>
                        <m:t>𝐺𝑒𝑛𝑑𝑒𝑟</m:t>
                      </m:r>
                      <m:r>
                        <a:rPr lang="en-US" sz="3200" b="0" i="1" smtClean="0">
                          <a:latin typeface="Cambria Math"/>
                        </a:rPr>
                        <m:t>)</m:t>
                      </m:r>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533400" y="1548825"/>
                <a:ext cx="8291244" cy="58477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940696" y="5375818"/>
                <a:ext cx="430015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=2.8+1.7</m:t>
                      </m:r>
                      <m:r>
                        <a:rPr lang="en-US" sz="3200" b="0" i="1" smtClean="0">
                          <a:latin typeface="Cambria Math"/>
                        </a:rPr>
                        <m:t>𝑥</m:t>
                      </m:r>
                      <m:r>
                        <a:rPr lang="en-US" sz="3200" b="0" i="1" smtClean="0">
                          <a:latin typeface="Cambria Math"/>
                        </a:rPr>
                        <m:t> :</m:t>
                      </m:r>
                      <m:r>
                        <a:rPr lang="en-US" sz="3200" b="0" i="1" smtClean="0">
                          <a:latin typeface="Cambria Math"/>
                        </a:rPr>
                        <m:t>𝑀𝐴𝐿𝐸</m:t>
                      </m:r>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940696" y="5375818"/>
                <a:ext cx="4300152"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35519" y="6019800"/>
                <a:ext cx="508632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a:rPr>
                        <m:t>=9.95+5.85</m:t>
                      </m:r>
                      <m:r>
                        <a:rPr lang="en-US" sz="3200" b="0" i="1" smtClean="0">
                          <a:latin typeface="Cambria Math"/>
                        </a:rPr>
                        <m:t>𝑥</m:t>
                      </m:r>
                      <m:r>
                        <a:rPr lang="en-US" sz="3200" b="0" i="1" smtClean="0">
                          <a:latin typeface="Cambria Math"/>
                        </a:rPr>
                        <m:t>:</m:t>
                      </m:r>
                      <m:r>
                        <a:rPr lang="en-US" sz="3200" b="0" i="1" smtClean="0">
                          <a:latin typeface="Cambria Math"/>
                        </a:rPr>
                        <m:t>𝐹𝐸𝑀𝐴𝐿𝐸</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2535519" y="6019800"/>
                <a:ext cx="5086329" cy="584775"/>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95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fade">
                                      <p:cBhvr>
                                        <p:cTn id="12" dur="500"/>
                                        <p:tgtEl>
                                          <p:spTgt spid="15363"/>
                                        </p:tgtEl>
                                      </p:cBhvr>
                                    </p:animEffect>
                                  </p:childTnLst>
                                </p:cTn>
                              </p:par>
                              <p:par>
                                <p:cTn id="13" presetID="10" presetClass="entr" presetSubtype="0" fill="hold" nodeType="withEffect">
                                  <p:stCondLst>
                                    <p:cond delay="0"/>
                                  </p:stCondLst>
                                  <p:childTnLst>
                                    <p:set>
                                      <p:cBhvr>
                                        <p:cTn id="14" dur="1" fill="hold">
                                          <p:stCondLst>
                                            <p:cond delay="0"/>
                                          </p:stCondLst>
                                        </p:cTn>
                                        <p:tgtEl>
                                          <p:spTgt spid="15362"/>
                                        </p:tgtEl>
                                        <p:attrNameLst>
                                          <p:attrName>style.visibility</p:attrName>
                                        </p:attrNameLst>
                                      </p:cBhvr>
                                      <p:to>
                                        <p:strVal val="visible"/>
                                      </p:to>
                                    </p:set>
                                    <p:animEffect transition="in" filter="fade">
                                      <p:cBhvr>
                                        <p:cTn id="15" dur="500"/>
                                        <p:tgtEl>
                                          <p:spTgt spid="153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14800" y="345449"/>
            <a:ext cx="3109912" cy="860689"/>
          </a:xfrm>
          <a:prstGeom prst="rect">
            <a:avLst/>
          </a:prstGeom>
        </p:spPr>
      </p:pic>
      <p:pic>
        <p:nvPicPr>
          <p:cNvPr id="3" name="Picture 2"/>
          <p:cNvPicPr>
            <a:picLocks noChangeAspect="1"/>
          </p:cNvPicPr>
          <p:nvPr/>
        </p:nvPicPr>
        <p:blipFill>
          <a:blip r:embed="rId3"/>
          <a:stretch>
            <a:fillRect/>
          </a:stretch>
        </p:blipFill>
        <p:spPr>
          <a:xfrm>
            <a:off x="2667000" y="1219201"/>
            <a:ext cx="6096000" cy="5479914"/>
          </a:xfrm>
          <a:prstGeom prst="rect">
            <a:avLst/>
          </a:prstGeom>
        </p:spPr>
      </p:pic>
      <p:pic>
        <p:nvPicPr>
          <p:cNvPr id="9" name="Picture 8"/>
          <p:cNvPicPr>
            <a:picLocks noChangeAspect="1"/>
          </p:cNvPicPr>
          <p:nvPr/>
        </p:nvPicPr>
        <p:blipFill>
          <a:blip r:embed="rId4"/>
          <a:stretch>
            <a:fillRect/>
          </a:stretch>
        </p:blipFill>
        <p:spPr>
          <a:xfrm>
            <a:off x="4191000" y="300336"/>
            <a:ext cx="3124200" cy="891131"/>
          </a:xfrm>
          <a:prstGeom prst="rect">
            <a:avLst/>
          </a:prstGeom>
        </p:spPr>
      </p:pic>
      <p:pic>
        <p:nvPicPr>
          <p:cNvPr id="10" name="Picture 9"/>
          <p:cNvPicPr>
            <a:picLocks noChangeAspect="1"/>
          </p:cNvPicPr>
          <p:nvPr/>
        </p:nvPicPr>
        <p:blipFill>
          <a:blip r:embed="rId5"/>
          <a:stretch>
            <a:fillRect/>
          </a:stretch>
        </p:blipFill>
        <p:spPr>
          <a:xfrm>
            <a:off x="3858128" y="307297"/>
            <a:ext cx="3657600" cy="895350"/>
          </a:xfrm>
          <a:prstGeom prst="rect">
            <a:avLst/>
          </a:prstGeom>
        </p:spPr>
      </p:pic>
      <p:cxnSp>
        <p:nvCxnSpPr>
          <p:cNvPr id="7" name="Straight Connector 6"/>
          <p:cNvCxnSpPr/>
          <p:nvPr/>
        </p:nvCxnSpPr>
        <p:spPr>
          <a:xfrm>
            <a:off x="6922168" y="1115572"/>
            <a:ext cx="76200" cy="534440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482553" y="1138395"/>
            <a:ext cx="90134" cy="532045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925" y="4343400"/>
            <a:ext cx="19812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99</a:t>
            </a:r>
            <a:r>
              <a:rPr kumimoji="0" lang="en-US" sz="1800" b="0" i="0" u="none" strike="noStrike" kern="1200" cap="none" spc="0" normalizeH="0" baseline="0" noProof="0" dirty="0">
                <a:ln>
                  <a:noFill/>
                </a:ln>
                <a:solidFill>
                  <a:prstClr val="black"/>
                </a:solidFill>
                <a:effectLst/>
                <a:uLnTx/>
                <a:uFillTx/>
                <a:latin typeface="Calibri"/>
                <a:ea typeface="+mn-ea"/>
                <a:cs typeface="+mn-cs"/>
              </a:rPr>
              <a:t>% 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a:ea typeface="+mn-ea"/>
                <a:cs typeface="+mn-cs"/>
              </a:rPr>
              <a:t>α</a:t>
            </a:r>
            <a:r>
              <a:rPr kumimoji="0" lang="en-US" sz="1800" b="0" i="0" u="none" strike="noStrike" kern="1200" cap="none" spc="0" normalizeH="0" baseline="0" noProof="0" dirty="0">
                <a:ln>
                  <a:noFill/>
                </a:ln>
                <a:solidFill>
                  <a:prstClr val="black"/>
                </a:solidFill>
                <a:effectLst/>
                <a:uLnTx/>
                <a:uFillTx/>
                <a:latin typeface="Calibri"/>
                <a:ea typeface="+mn-ea"/>
                <a:cs typeface="+mn-cs"/>
              </a:rPr>
              <a:t> = </a:t>
            </a:r>
            <a:r>
              <a:rPr kumimoji="0" lang="en-US" sz="1800" b="0" i="0" u="none" strike="noStrike" kern="1200" cap="none" spc="0" normalizeH="0" baseline="0" noProof="0" dirty="0">
                <a:ln>
                  <a:noFill/>
                </a:ln>
                <a:solidFill>
                  <a:srgbClr val="FF0000"/>
                </a:solidFill>
                <a:effectLst/>
                <a:uLnTx/>
                <a:uFillTx/>
                <a:latin typeface="Calibri"/>
                <a:ea typeface="+mn-ea"/>
                <a:cs typeface="+mn-cs"/>
              </a:rPr>
              <a:t>.01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Hyp</a:t>
            </a:r>
            <a:r>
              <a:rPr kumimoji="0" lang="en-US" sz="1800" b="0" i="0" u="none" strike="noStrike" kern="1200" cap="none" spc="0" normalizeH="0" baseline="0" noProof="0" dirty="0">
                <a:ln>
                  <a:noFill/>
                </a:ln>
                <a:solidFill>
                  <a:prstClr val="black"/>
                </a:solidFill>
                <a:effectLst/>
                <a:uLnTx/>
                <a:uFillTx/>
                <a:latin typeface="Calibri"/>
                <a:ea typeface="+mn-ea"/>
                <a:cs typeface="+mn-cs"/>
              </a:rPr>
              <a:t> Test </a:t>
            </a:r>
          </a:p>
        </p:txBody>
      </p:sp>
      <p:sp>
        <p:nvSpPr>
          <p:cNvPr id="14" name="Rectangle 13"/>
          <p:cNvSpPr/>
          <p:nvPr/>
        </p:nvSpPr>
        <p:spPr>
          <a:xfrm>
            <a:off x="4419600" y="304800"/>
            <a:ext cx="88197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prstClr val="black"/>
                </a:solidFill>
                <a:effectLst/>
                <a:uLnTx/>
                <a:uFillTx/>
                <a:latin typeface="Calibri"/>
                <a:ea typeface="+mn-ea"/>
                <a:cs typeface="+mn-cs"/>
              </a:rPr>
              <a:t>α</a:t>
            </a:r>
            <a:r>
              <a:rPr kumimoji="0" lang="en-US" sz="1800" b="0" i="0" u="none" strike="noStrike" kern="1200" cap="none" spc="0" normalizeH="0" baseline="0" noProof="0" dirty="0">
                <a:ln>
                  <a:noFill/>
                </a:ln>
                <a:solidFill>
                  <a:prstClr val="black"/>
                </a:solidFill>
                <a:effectLst/>
                <a:uLnTx/>
                <a:uFillTx/>
                <a:latin typeface="Calibri"/>
                <a:ea typeface="+mn-ea"/>
                <a:cs typeface="+mn-cs"/>
              </a:rPr>
              <a:t> = .01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5" name="Title 1"/>
          <p:cNvSpPr txBox="1">
            <a:spLocks/>
          </p:cNvSpPr>
          <p:nvPr/>
        </p:nvSpPr>
        <p:spPr>
          <a:xfrm>
            <a:off x="167666" y="1265238"/>
            <a:ext cx="2689609" cy="3306762"/>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j-ea"/>
                <a:cs typeface="+mj-cs"/>
              </a:rPr>
              <a:t>Confidence Intervals and Hypothesis Tests</a:t>
            </a:r>
          </a:p>
        </p:txBody>
      </p:sp>
    </p:spTree>
    <p:extLst>
      <p:ext uri="{BB962C8B-B14F-4D97-AF65-F5344CB8AC3E}">
        <p14:creationId xmlns:p14="http://schemas.microsoft.com/office/powerpoint/2010/main" val="23569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994426"/>
            <a:ext cx="5472113" cy="5463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848349"/>
            <a:ext cx="27432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8759"/>
          <a:stretch/>
        </p:blipFill>
        <p:spPr bwMode="auto">
          <a:xfrm>
            <a:off x="678656" y="994426"/>
            <a:ext cx="2147887" cy="4677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54413"/>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851503"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2260805" y="4006334"/>
                <a:ext cx="5225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𝐵𝑎𝑛𝑘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𝑊𝑎𝑙𝑘</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r>
                        <a:rPr lang="en-US" b="0" i="1" smtClean="0">
                          <a:latin typeface="Cambria Math"/>
                        </a:rPr>
                        <m:t>𝑇𝑎𝑙𝑘</m:t>
                      </m:r>
                      <m:r>
                        <a:rPr lang="en-US" b="0" i="1" smtClean="0">
                          <a:latin typeface="Cambria Math"/>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260805" y="4006334"/>
                <a:ext cx="5225405"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362200" y="4527675"/>
                <a:ext cx="49559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𝑝𝑟𝑒𝑑</m:t>
                      </m:r>
                      <m:r>
                        <a:rPr lang="en-US" b="0" i="1" smtClean="0">
                          <a:latin typeface="Cambria Math" panose="02040503050406030204" pitchFamily="18" charset="0"/>
                        </a:rPr>
                        <m:t> </m:t>
                      </m:r>
                      <m:r>
                        <a:rPr lang="en-US" b="0" i="1" smtClean="0">
                          <a:latin typeface="Cambria Math"/>
                        </a:rPr>
                        <m:t>𝐻𝑒𝑎𝑟𝑡</m:t>
                      </m:r>
                      <m:r>
                        <a:rPr lang="en-US" b="0" i="1" smtClean="0">
                          <a:latin typeface="Cambria Math"/>
                        </a:rPr>
                        <m:t>=3.17+.4052</m:t>
                      </m:r>
                      <m:r>
                        <a:rPr lang="en-US" b="0" i="1" smtClean="0">
                          <a:latin typeface="Cambria Math"/>
                        </a:rPr>
                        <m:t>𝐵𝑎𝑛𝑘</m:t>
                      </m:r>
                      <m:r>
                        <a:rPr lang="en-US" b="0" i="1" smtClean="0">
                          <a:latin typeface="Cambria Math"/>
                        </a:rPr>
                        <m:t>+ .4516</m:t>
                      </m:r>
                      <m:r>
                        <a:rPr lang="en-US" b="0" i="1" smtClean="0">
                          <a:latin typeface="Cambria Math"/>
                        </a:rPr>
                        <m:t>𝑊𝑎𝑙𝑘</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362200" y="4527675"/>
                <a:ext cx="4955972" cy="369332"/>
              </a:xfrm>
              <a:prstGeom prst="rect">
                <a:avLst/>
              </a:prstGeom>
              <a:blipFill>
                <a:blip r:embed="rId4"/>
                <a:stretch>
                  <a:fillRect b="-13333"/>
                </a:stretch>
              </a:blipFill>
            </p:spPr>
            <p:txBody>
              <a:bodyPr/>
              <a:lstStyle/>
              <a:p>
                <a:r>
                  <a:rPr lang="en-US">
                    <a:noFill/>
                  </a:rPr>
                  <a:t> </a:t>
                </a:r>
              </a:p>
            </p:txBody>
          </p:sp>
        </mc:Fallback>
      </mc:AlternateContent>
      <p:sp>
        <p:nvSpPr>
          <p:cNvPr id="5" name="TextBox 4"/>
          <p:cNvSpPr txBox="1"/>
          <p:nvPr/>
        </p:nvSpPr>
        <p:spPr>
          <a:xfrm>
            <a:off x="373051" y="5029200"/>
            <a:ext cx="8458200" cy="646331"/>
          </a:xfrm>
          <a:prstGeom prst="rect">
            <a:avLst/>
          </a:prstGeom>
          <a:noFill/>
        </p:spPr>
        <p:txBody>
          <a:bodyPr wrap="square" rtlCol="0">
            <a:spAutoFit/>
          </a:bodyPr>
          <a:lstStyle/>
          <a:p>
            <a:r>
              <a:rPr lang="en-US" dirty="0"/>
              <a:t>Holding the bank time fixed, each additional second recorded in the walking speed variable is associated with an increase of .45 deaths to the city’s mean death rate. </a:t>
            </a:r>
          </a:p>
        </p:txBody>
      </p:sp>
      <p:sp>
        <p:nvSpPr>
          <p:cNvPr id="9" name="TextBox 8"/>
          <p:cNvSpPr txBox="1"/>
          <p:nvPr/>
        </p:nvSpPr>
        <p:spPr>
          <a:xfrm>
            <a:off x="373051" y="5827931"/>
            <a:ext cx="8458200" cy="923330"/>
          </a:xfrm>
          <a:prstGeom prst="rect">
            <a:avLst/>
          </a:prstGeom>
          <a:noFill/>
        </p:spPr>
        <p:txBody>
          <a:bodyPr wrap="square" rtlCol="0">
            <a:spAutoFit/>
          </a:bodyPr>
          <a:lstStyle/>
          <a:p>
            <a:r>
              <a:rPr lang="en-US" dirty="0"/>
              <a:t>Holding the walking speed fixed, each additional second recorded in the time it takes to make change for two $20 bills is associated with an increase of .405 deaths to the city’s   mean death rate. </a:t>
            </a:r>
          </a:p>
        </p:txBody>
      </p:sp>
    </p:spTree>
    <p:extLst>
      <p:ext uri="{BB962C8B-B14F-4D97-AF65-F5344CB8AC3E}">
        <p14:creationId xmlns:p14="http://schemas.microsoft.com/office/powerpoint/2010/main" val="271400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 grpId="0"/>
      <p:bldP spid="9" grpId="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5268516" y="2035814"/>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2538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538" y="977381"/>
            <a:ext cx="8978462" cy="994172"/>
          </a:xfrm>
        </p:spPr>
        <p:txBody>
          <a:bodyPr>
            <a:normAutofit fontScale="90000"/>
          </a:bodyPr>
          <a:lstStyle/>
          <a:p>
            <a:r>
              <a:rPr lang="en-US" dirty="0"/>
              <a:t>A Comparison of Y-Intercepts (Type </a:t>
            </a:r>
            <a:r>
              <a:rPr lang="en-US" dirty="0" err="1"/>
              <a:t>Doesn</a:t>
            </a:r>
            <a:r>
              <a:rPr lang="uk-UA" dirty="0"/>
              <a:t>’</a:t>
            </a:r>
            <a:r>
              <a:rPr lang="en-US" dirty="0"/>
              <a:t>t Matter)</a:t>
            </a:r>
          </a:p>
        </p:txBody>
      </p:sp>
      <p:pic>
        <p:nvPicPr>
          <p:cNvPr id="4" name="Picture 3"/>
          <p:cNvPicPr>
            <a:picLocks noChangeAspect="1"/>
          </p:cNvPicPr>
          <p:nvPr/>
        </p:nvPicPr>
        <p:blipFill>
          <a:blip r:embed="rId2"/>
          <a:stretch>
            <a:fillRect/>
          </a:stretch>
        </p:blipFill>
        <p:spPr>
          <a:xfrm>
            <a:off x="165538" y="2059567"/>
            <a:ext cx="3936077" cy="3941183"/>
          </a:xfrm>
          <a:prstGeom prst="rect">
            <a:avLst/>
          </a:prstGeom>
        </p:spPr>
      </p:pic>
      <p:pic>
        <p:nvPicPr>
          <p:cNvPr id="5" name="Picture 4"/>
          <p:cNvPicPr>
            <a:picLocks noChangeAspect="1"/>
          </p:cNvPicPr>
          <p:nvPr/>
        </p:nvPicPr>
        <p:blipFill>
          <a:blip r:embed="rId3"/>
          <a:stretch>
            <a:fillRect/>
          </a:stretch>
        </p:blipFill>
        <p:spPr>
          <a:xfrm>
            <a:off x="5032162" y="2059567"/>
            <a:ext cx="3946301" cy="3941183"/>
          </a:xfrm>
          <a:prstGeom prst="rect">
            <a:avLst/>
          </a:prstGeom>
        </p:spPr>
      </p:pic>
    </p:spTree>
    <p:extLst>
      <p:ext uri="{BB962C8B-B14F-4D97-AF65-F5344CB8AC3E}">
        <p14:creationId xmlns:p14="http://schemas.microsoft.com/office/powerpoint/2010/main" val="23244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Y-Intercepts</a:t>
            </a:r>
          </a:p>
        </p:txBody>
      </p:sp>
      <p:pic>
        <p:nvPicPr>
          <p:cNvPr id="4" name="Picture 3"/>
          <p:cNvPicPr>
            <a:picLocks noChangeAspect="1"/>
          </p:cNvPicPr>
          <p:nvPr/>
        </p:nvPicPr>
        <p:blipFill>
          <a:blip r:embed="rId2"/>
          <a:stretch>
            <a:fillRect/>
          </a:stretch>
        </p:blipFill>
        <p:spPr>
          <a:xfrm>
            <a:off x="4852897" y="2217026"/>
            <a:ext cx="3662453" cy="3700955"/>
          </a:xfrm>
          <a:prstGeom prst="rect">
            <a:avLst/>
          </a:prstGeom>
        </p:spPr>
      </p:pic>
      <p:pic>
        <p:nvPicPr>
          <p:cNvPr id="5" name="Picture 4"/>
          <p:cNvPicPr>
            <a:picLocks noChangeAspect="1"/>
          </p:cNvPicPr>
          <p:nvPr/>
        </p:nvPicPr>
        <p:blipFill>
          <a:blip r:embed="rId3"/>
          <a:stretch>
            <a:fillRect/>
          </a:stretch>
        </p:blipFill>
        <p:spPr>
          <a:xfrm>
            <a:off x="628651" y="2217026"/>
            <a:ext cx="3648221" cy="3700955"/>
          </a:xfrm>
          <a:prstGeom prst="rect">
            <a:avLst/>
          </a:prstGeom>
        </p:spPr>
      </p:pic>
    </p:spTree>
    <p:extLst>
      <p:ext uri="{BB962C8B-B14F-4D97-AF65-F5344CB8AC3E}">
        <p14:creationId xmlns:p14="http://schemas.microsoft.com/office/powerpoint/2010/main" val="168777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pic>
        <p:nvPicPr>
          <p:cNvPr id="4" name="Picture 3"/>
          <p:cNvPicPr>
            <a:picLocks noChangeAspect="1"/>
          </p:cNvPicPr>
          <p:nvPr/>
        </p:nvPicPr>
        <p:blipFill>
          <a:blip r:embed="rId2"/>
          <a:stretch>
            <a:fillRect/>
          </a:stretch>
        </p:blipFill>
        <p:spPr>
          <a:xfrm>
            <a:off x="3048662" y="1131094"/>
            <a:ext cx="3046676" cy="3050627"/>
          </a:xfrm>
          <a:prstGeom prst="rect">
            <a:avLst/>
          </a:prstGeom>
        </p:spPr>
      </p:pic>
      <p:pic>
        <p:nvPicPr>
          <p:cNvPr id="5" name="Picture 4"/>
          <p:cNvPicPr>
            <a:picLocks noChangeAspect="1"/>
          </p:cNvPicPr>
          <p:nvPr/>
        </p:nvPicPr>
        <p:blipFill>
          <a:blip r:embed="rId3"/>
          <a:stretch>
            <a:fillRect/>
          </a:stretch>
        </p:blipFill>
        <p:spPr>
          <a:xfrm>
            <a:off x="1052600" y="4274426"/>
            <a:ext cx="7038801" cy="268999"/>
          </a:xfrm>
          <a:prstGeom prst="rect">
            <a:avLst/>
          </a:prstGeom>
        </p:spPr>
      </p:pic>
      <p:sp>
        <p:nvSpPr>
          <p:cNvPr id="6" name="Up Arrow 5"/>
          <p:cNvSpPr/>
          <p:nvPr/>
        </p:nvSpPr>
        <p:spPr>
          <a:xfrm>
            <a:off x="2033752"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360758" y="5040472"/>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3365938"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692944" y="5124307"/>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4901111" y="4627260"/>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171464" y="5124307"/>
            <a:ext cx="1648480" cy="715581"/>
          </a:xfrm>
          <a:prstGeom prst="rect">
            <a:avLst/>
          </a:prstGeom>
          <a:noFill/>
        </p:spPr>
        <p:txBody>
          <a:bodyPr wrap="square" rtlCol="0">
            <a:spAutoFit/>
          </a:bodyPr>
          <a:lstStyle/>
          <a:p>
            <a:pPr algn="ctr"/>
            <a:r>
              <a:rPr lang="en-US" sz="1350" dirty="0"/>
              <a:t>This actually adds the points </a:t>
            </a:r>
            <a:r>
              <a:rPr lang="en-US" sz="1350"/>
              <a:t>to the plot.</a:t>
            </a:r>
            <a:endParaRPr lang="en-US" sz="1350" dirty="0"/>
          </a:p>
        </p:txBody>
      </p:sp>
      <p:sp>
        <p:nvSpPr>
          <p:cNvPr id="12" name="Up Arrow 11"/>
          <p:cNvSpPr/>
          <p:nvPr/>
        </p:nvSpPr>
        <p:spPr>
          <a:xfrm>
            <a:off x="6824985" y="454342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095338" y="5040472"/>
            <a:ext cx="1648480" cy="507831"/>
          </a:xfrm>
          <a:prstGeom prst="rect">
            <a:avLst/>
          </a:prstGeom>
          <a:noFill/>
        </p:spPr>
        <p:txBody>
          <a:bodyPr wrap="square" rtlCol="0">
            <a:spAutoFit/>
          </a:bodyPr>
          <a:lstStyle/>
          <a:p>
            <a:pPr algn="ctr"/>
            <a:r>
              <a:rPr lang="en-US" sz="1350" dirty="0"/>
              <a:t>This fits and plots the regression line. </a:t>
            </a:r>
          </a:p>
        </p:txBody>
      </p:sp>
    </p:spTree>
    <p:extLst>
      <p:ext uri="{BB962C8B-B14F-4D97-AF65-F5344CB8AC3E}">
        <p14:creationId xmlns:p14="http://schemas.microsoft.com/office/powerpoint/2010/main" val="161304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GGPLOT2</a:t>
            </a:r>
          </a:p>
        </p:txBody>
      </p:sp>
      <p:sp>
        <p:nvSpPr>
          <p:cNvPr id="6" name="Up Arrow 5"/>
          <p:cNvSpPr/>
          <p:nvPr/>
        </p:nvSpPr>
        <p:spPr>
          <a:xfrm>
            <a:off x="1772646" y="4713419"/>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099653" y="5210466"/>
            <a:ext cx="1535173" cy="300082"/>
          </a:xfrm>
          <a:prstGeom prst="rect">
            <a:avLst/>
          </a:prstGeom>
          <a:noFill/>
        </p:spPr>
        <p:txBody>
          <a:bodyPr wrap="square" rtlCol="0">
            <a:spAutoFit/>
          </a:bodyPr>
          <a:lstStyle/>
          <a:p>
            <a:pPr algn="ctr"/>
            <a:r>
              <a:rPr lang="en-US" sz="1350"/>
              <a:t>Dataset</a:t>
            </a:r>
          </a:p>
        </p:txBody>
      </p:sp>
      <p:sp>
        <p:nvSpPr>
          <p:cNvPr id="8" name="Up Arrow 7"/>
          <p:cNvSpPr/>
          <p:nvPr/>
        </p:nvSpPr>
        <p:spPr>
          <a:xfrm>
            <a:off x="2760197" y="4754803"/>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2087204" y="5251849"/>
            <a:ext cx="1535173" cy="300082"/>
          </a:xfrm>
          <a:prstGeom prst="rect">
            <a:avLst/>
          </a:prstGeom>
          <a:noFill/>
        </p:spPr>
        <p:txBody>
          <a:bodyPr wrap="square" rtlCol="0">
            <a:spAutoFit/>
          </a:bodyPr>
          <a:lstStyle/>
          <a:p>
            <a:pPr algn="ctr"/>
            <a:r>
              <a:rPr lang="en-US" sz="1350" dirty="0"/>
              <a:t>X and Y</a:t>
            </a:r>
          </a:p>
        </p:txBody>
      </p:sp>
      <p:sp>
        <p:nvSpPr>
          <p:cNvPr id="10" name="Up Arrow 9"/>
          <p:cNvSpPr/>
          <p:nvPr/>
        </p:nvSpPr>
        <p:spPr>
          <a:xfrm>
            <a:off x="5285150" y="4703528"/>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4555503" y="5200576"/>
            <a:ext cx="1648480" cy="715581"/>
          </a:xfrm>
          <a:prstGeom prst="rect">
            <a:avLst/>
          </a:prstGeom>
          <a:noFill/>
        </p:spPr>
        <p:txBody>
          <a:bodyPr wrap="square" rtlCol="0">
            <a:spAutoFit/>
          </a:bodyPr>
          <a:lstStyle/>
          <a:p>
            <a:pPr algn="ctr"/>
            <a:r>
              <a:rPr lang="en-US" sz="1350" dirty="0"/>
              <a:t>This actually adds the points to the plot.</a:t>
            </a:r>
          </a:p>
        </p:txBody>
      </p:sp>
      <p:sp>
        <p:nvSpPr>
          <p:cNvPr id="12" name="Up Arrow 11"/>
          <p:cNvSpPr/>
          <p:nvPr/>
        </p:nvSpPr>
        <p:spPr>
          <a:xfrm>
            <a:off x="7191533" y="4744912"/>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461886" y="5241959"/>
            <a:ext cx="1648480" cy="507831"/>
          </a:xfrm>
          <a:prstGeom prst="rect">
            <a:avLst/>
          </a:prstGeom>
          <a:noFill/>
        </p:spPr>
        <p:txBody>
          <a:bodyPr wrap="square" rtlCol="0">
            <a:spAutoFit/>
          </a:bodyPr>
          <a:lstStyle/>
          <a:p>
            <a:pPr algn="ctr"/>
            <a:r>
              <a:rPr lang="en-US" sz="1350" dirty="0"/>
              <a:t>This fits and plots the regression line. </a:t>
            </a:r>
          </a:p>
        </p:txBody>
      </p:sp>
      <p:pic>
        <p:nvPicPr>
          <p:cNvPr id="14" name="Picture 13"/>
          <p:cNvPicPr>
            <a:picLocks noChangeAspect="1"/>
          </p:cNvPicPr>
          <p:nvPr/>
        </p:nvPicPr>
        <p:blipFill>
          <a:blip r:embed="rId2"/>
          <a:stretch>
            <a:fillRect/>
          </a:stretch>
        </p:blipFill>
        <p:spPr>
          <a:xfrm>
            <a:off x="3176641" y="1072076"/>
            <a:ext cx="3285245" cy="3319782"/>
          </a:xfrm>
          <a:prstGeom prst="rect">
            <a:avLst/>
          </a:prstGeom>
        </p:spPr>
      </p:pic>
      <p:pic>
        <p:nvPicPr>
          <p:cNvPr id="3" name="Picture 2"/>
          <p:cNvPicPr>
            <a:picLocks noChangeAspect="1"/>
          </p:cNvPicPr>
          <p:nvPr/>
        </p:nvPicPr>
        <p:blipFill>
          <a:blip r:embed="rId3"/>
          <a:stretch>
            <a:fillRect/>
          </a:stretch>
        </p:blipFill>
        <p:spPr>
          <a:xfrm>
            <a:off x="1062829" y="4419920"/>
            <a:ext cx="6858905" cy="208589"/>
          </a:xfrm>
          <a:prstGeom prst="rect">
            <a:avLst/>
          </a:prstGeom>
        </p:spPr>
      </p:pic>
      <p:sp>
        <p:nvSpPr>
          <p:cNvPr id="15" name="Up Arrow 14"/>
          <p:cNvSpPr/>
          <p:nvPr/>
        </p:nvSpPr>
        <p:spPr>
          <a:xfrm>
            <a:off x="3873761" y="4717055"/>
            <a:ext cx="189186" cy="3665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200768" y="5214103"/>
            <a:ext cx="1535173" cy="715581"/>
          </a:xfrm>
          <a:prstGeom prst="rect">
            <a:avLst/>
          </a:prstGeom>
          <a:noFill/>
        </p:spPr>
        <p:txBody>
          <a:bodyPr wrap="square" rtlCol="0">
            <a:spAutoFit/>
          </a:bodyPr>
          <a:lstStyle/>
          <a:p>
            <a:pPr algn="ctr"/>
            <a:r>
              <a:rPr lang="en-US" sz="1350" dirty="0"/>
              <a:t>This identifies the two groups to plot a fit.  </a:t>
            </a:r>
          </a:p>
        </p:txBody>
      </p:sp>
    </p:spTree>
    <p:extLst>
      <p:ext uri="{BB962C8B-B14F-4D97-AF65-F5344CB8AC3E}">
        <p14:creationId xmlns:p14="http://schemas.microsoft.com/office/powerpoint/2010/main" val="5013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P spid="15" grpId="0" animBg="1"/>
      <p:bldP spid="16" grpId="0"/>
    </p:bld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back to the question!</a:t>
            </a:r>
            <a:br>
              <a:rPr lang="en-US" dirty="0"/>
            </a:br>
            <a:r>
              <a:rPr lang="en-US" dirty="0"/>
              <a:t>A Comparison of Y-Intercepts</a:t>
            </a:r>
          </a:p>
        </p:txBody>
      </p:sp>
      <p:pic>
        <p:nvPicPr>
          <p:cNvPr id="4" name="Picture 3"/>
          <p:cNvPicPr>
            <a:picLocks noChangeAspect="1"/>
          </p:cNvPicPr>
          <p:nvPr/>
        </p:nvPicPr>
        <p:blipFill>
          <a:blip r:embed="rId2"/>
          <a:stretch>
            <a:fillRect/>
          </a:stretch>
        </p:blipFill>
        <p:spPr>
          <a:xfrm>
            <a:off x="4681084" y="2217027"/>
            <a:ext cx="2117905" cy="2140169"/>
          </a:xfrm>
          <a:prstGeom prst="rect">
            <a:avLst/>
          </a:prstGeom>
        </p:spPr>
      </p:pic>
      <p:pic>
        <p:nvPicPr>
          <p:cNvPr id="5" name="Picture 4"/>
          <p:cNvPicPr>
            <a:picLocks noChangeAspect="1"/>
          </p:cNvPicPr>
          <p:nvPr/>
        </p:nvPicPr>
        <p:blipFill>
          <a:blip r:embed="rId3"/>
          <a:stretch>
            <a:fillRect/>
          </a:stretch>
        </p:blipFill>
        <p:spPr>
          <a:xfrm>
            <a:off x="1" y="2217026"/>
            <a:ext cx="2109674" cy="2140169"/>
          </a:xfrm>
          <a:prstGeom prst="rect">
            <a:avLst/>
          </a:prstGeom>
        </p:spPr>
      </p:pic>
      <p:pic>
        <p:nvPicPr>
          <p:cNvPr id="6" name="Picture 5"/>
          <p:cNvPicPr>
            <a:picLocks noChangeAspect="1"/>
          </p:cNvPicPr>
          <p:nvPr/>
        </p:nvPicPr>
        <p:blipFill>
          <a:blip r:embed="rId4"/>
          <a:stretch>
            <a:fillRect/>
          </a:stretch>
        </p:blipFill>
        <p:spPr>
          <a:xfrm>
            <a:off x="2173768" y="2217026"/>
            <a:ext cx="2137396" cy="2140169"/>
          </a:xfrm>
          <a:prstGeom prst="rect">
            <a:avLst/>
          </a:prstGeom>
        </p:spPr>
      </p:pic>
      <p:pic>
        <p:nvPicPr>
          <p:cNvPr id="7" name="Picture 6"/>
          <p:cNvPicPr>
            <a:picLocks noChangeAspect="1"/>
          </p:cNvPicPr>
          <p:nvPr/>
        </p:nvPicPr>
        <p:blipFill>
          <a:blip r:embed="rId5"/>
          <a:stretch>
            <a:fillRect/>
          </a:stretch>
        </p:blipFill>
        <p:spPr>
          <a:xfrm>
            <a:off x="6793263" y="2217026"/>
            <a:ext cx="2142949" cy="2140169"/>
          </a:xfrm>
          <a:prstGeom prst="rect">
            <a:avLst/>
          </a:prstGeom>
        </p:spPr>
      </p:pic>
      <p:pic>
        <p:nvPicPr>
          <p:cNvPr id="3" name="Picture 2"/>
          <p:cNvPicPr>
            <a:picLocks noChangeAspect="1"/>
          </p:cNvPicPr>
          <p:nvPr/>
        </p:nvPicPr>
        <p:blipFill>
          <a:blip r:embed="rId6"/>
          <a:stretch>
            <a:fillRect/>
          </a:stretch>
        </p:blipFill>
        <p:spPr>
          <a:xfrm>
            <a:off x="2366248" y="4357195"/>
            <a:ext cx="2157640" cy="1440324"/>
          </a:xfrm>
          <a:prstGeom prst="rect">
            <a:avLst/>
          </a:prstGeom>
        </p:spPr>
      </p:pic>
      <p:pic>
        <p:nvPicPr>
          <p:cNvPr id="8" name="Picture 7"/>
          <p:cNvPicPr>
            <a:picLocks noChangeAspect="1"/>
          </p:cNvPicPr>
          <p:nvPr/>
        </p:nvPicPr>
        <p:blipFill>
          <a:blip r:embed="rId7"/>
          <a:stretch>
            <a:fillRect/>
          </a:stretch>
        </p:blipFill>
        <p:spPr>
          <a:xfrm>
            <a:off x="210217" y="4448955"/>
            <a:ext cx="2028050" cy="1435646"/>
          </a:xfrm>
          <a:prstGeom prst="rect">
            <a:avLst/>
          </a:prstGeom>
        </p:spPr>
      </p:pic>
      <p:pic>
        <p:nvPicPr>
          <p:cNvPr id="9" name="Picture 8"/>
          <p:cNvPicPr>
            <a:picLocks noChangeAspect="1"/>
          </p:cNvPicPr>
          <p:nvPr/>
        </p:nvPicPr>
        <p:blipFill>
          <a:blip r:embed="rId8"/>
          <a:stretch>
            <a:fillRect/>
          </a:stretch>
        </p:blipFill>
        <p:spPr>
          <a:xfrm>
            <a:off x="6931708" y="4451417"/>
            <a:ext cx="2141345" cy="1433184"/>
          </a:xfrm>
          <a:prstGeom prst="rect">
            <a:avLst/>
          </a:prstGeom>
        </p:spPr>
      </p:pic>
      <p:pic>
        <p:nvPicPr>
          <p:cNvPr id="10" name="Picture 9"/>
          <p:cNvPicPr>
            <a:picLocks noChangeAspect="1"/>
          </p:cNvPicPr>
          <p:nvPr/>
        </p:nvPicPr>
        <p:blipFill>
          <a:blip r:embed="rId9"/>
          <a:stretch>
            <a:fillRect/>
          </a:stretch>
        </p:blipFill>
        <p:spPr>
          <a:xfrm>
            <a:off x="4802648" y="4448956"/>
            <a:ext cx="2040974" cy="1435646"/>
          </a:xfrm>
          <a:prstGeom prst="rect">
            <a:avLst/>
          </a:prstGeom>
        </p:spPr>
      </p:pic>
      <p:cxnSp>
        <p:nvCxnSpPr>
          <p:cNvPr id="12" name="Straight Connector 11"/>
          <p:cNvCxnSpPr/>
          <p:nvPr/>
        </p:nvCxnSpPr>
        <p:spPr>
          <a:xfrm>
            <a:off x="4618484" y="2217026"/>
            <a:ext cx="0" cy="36675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706570" y="2118491"/>
            <a:ext cx="2135909"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198393" y="5356352"/>
            <a:ext cx="1610701"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4817751" y="5356352"/>
            <a:ext cx="1693337" cy="105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2181648" y="2118492"/>
            <a:ext cx="2350120" cy="3766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545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Hypothesis Test of the Categorical Variable</a:t>
            </a:r>
          </a:p>
        </p:txBody>
      </p:sp>
      <p:pic>
        <p:nvPicPr>
          <p:cNvPr id="4" name="Picture 3"/>
          <p:cNvPicPr>
            <a:picLocks noChangeAspect="1"/>
          </p:cNvPicPr>
          <p:nvPr/>
        </p:nvPicPr>
        <p:blipFill>
          <a:blip r:embed="rId2"/>
          <a:stretch>
            <a:fillRect/>
          </a:stretch>
        </p:blipFill>
        <p:spPr>
          <a:xfrm>
            <a:off x="2823712" y="2125266"/>
            <a:ext cx="4791032" cy="3391546"/>
          </a:xfrm>
          <a:prstGeom prst="rect">
            <a:avLst/>
          </a:prstGeom>
        </p:spPr>
      </p:pic>
      <p:sp>
        <p:nvSpPr>
          <p:cNvPr id="6" name="Right Arrow 5"/>
          <p:cNvSpPr/>
          <p:nvPr/>
        </p:nvSpPr>
        <p:spPr>
          <a:xfrm>
            <a:off x="2104697" y="42980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1207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 </a:t>
            </a:r>
          </a:p>
        </p:txBody>
      </p:sp>
      <p:sp>
        <p:nvSpPr>
          <p:cNvPr id="8" name="Right Arrow 7"/>
          <p:cNvSpPr/>
          <p:nvPr/>
        </p:nvSpPr>
        <p:spPr>
          <a:xfrm rot="953029">
            <a:off x="2179873" y="3861656"/>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23243" y="3420136"/>
            <a:ext cx="2008133" cy="507831"/>
          </a:xfrm>
          <a:prstGeom prst="rect">
            <a:avLst/>
          </a:prstGeom>
          <a:noFill/>
        </p:spPr>
        <p:txBody>
          <a:bodyPr wrap="square" rtlCol="0">
            <a:spAutoFit/>
          </a:bodyPr>
          <a:lstStyle/>
          <a:p>
            <a:r>
              <a:rPr lang="en-US" sz="1350" dirty="0"/>
              <a:t>This is an estimate of the Type A intercept.</a:t>
            </a:r>
          </a:p>
        </p:txBody>
      </p:sp>
      <p:pic>
        <p:nvPicPr>
          <p:cNvPr id="10" name="Picture 9"/>
          <p:cNvPicPr>
            <a:picLocks noChangeAspect="1"/>
          </p:cNvPicPr>
          <p:nvPr/>
        </p:nvPicPr>
        <p:blipFill>
          <a:blip r:embed="rId3"/>
          <a:stretch>
            <a:fillRect/>
          </a:stretch>
        </p:blipFill>
        <p:spPr>
          <a:xfrm>
            <a:off x="7078294" y="2125266"/>
            <a:ext cx="1967012" cy="1995445"/>
          </a:xfrm>
          <a:prstGeom prst="rect">
            <a:avLst/>
          </a:prstGeom>
        </p:spPr>
      </p:pic>
      <p:sp>
        <p:nvSpPr>
          <p:cNvPr id="3" name="Rectangle 2"/>
          <p:cNvSpPr/>
          <p:nvPr/>
        </p:nvSpPr>
        <p:spPr>
          <a:xfrm>
            <a:off x="160511" y="4852072"/>
            <a:ext cx="2312526" cy="507831"/>
          </a:xfrm>
          <a:prstGeom prst="rect">
            <a:avLst/>
          </a:prstGeom>
        </p:spPr>
        <p:txBody>
          <a:bodyPr wrap="square">
            <a:spAutoFit/>
          </a:bodyPr>
          <a:lstStyle/>
          <a:p>
            <a:r>
              <a:rPr lang="en-US" sz="1350"/>
              <a:t>It is NOT significantly different from 0. </a:t>
            </a:r>
            <a:r>
              <a:rPr lang="en-US" sz="1350" dirty="0"/>
              <a:t>(</a:t>
            </a:r>
            <a:r>
              <a:rPr lang="en-US" sz="1350" dirty="0" err="1"/>
              <a:t>pvalue</a:t>
            </a:r>
            <a:r>
              <a:rPr lang="en-US" sz="1350" dirty="0"/>
              <a:t> = .666)</a:t>
            </a:r>
          </a:p>
        </p:txBody>
      </p:sp>
    </p:spTree>
    <p:extLst>
      <p:ext uri="{BB962C8B-B14F-4D97-AF65-F5344CB8AC3E}">
        <p14:creationId xmlns:p14="http://schemas.microsoft.com/office/powerpoint/2010/main" val="3695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p:bld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0954"/>
          </a:xfrm>
        </p:spPr>
        <p:txBody>
          <a:bodyPr>
            <a:normAutofit fontScale="90000"/>
          </a:bodyPr>
          <a:lstStyle/>
          <a:p>
            <a:r>
              <a:rPr lang="en-US" dirty="0"/>
              <a:t>Hypothesis Test of the Categorical Variable</a:t>
            </a:r>
          </a:p>
        </p:txBody>
      </p:sp>
      <p:sp>
        <p:nvSpPr>
          <p:cNvPr id="6" name="Right Arrow 5"/>
          <p:cNvSpPr/>
          <p:nvPr/>
        </p:nvSpPr>
        <p:spPr>
          <a:xfrm>
            <a:off x="2104697" y="439447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8247" y="4217111"/>
            <a:ext cx="2258410" cy="715581"/>
          </a:xfrm>
          <a:prstGeom prst="rect">
            <a:avLst/>
          </a:prstGeom>
          <a:noFill/>
        </p:spPr>
        <p:txBody>
          <a:bodyPr wrap="square" rtlCol="0">
            <a:spAutoFit/>
          </a:bodyPr>
          <a:lstStyle/>
          <a:p>
            <a:r>
              <a:rPr lang="en-US" sz="1350" dirty="0"/>
              <a:t>This is an estimate of the </a:t>
            </a:r>
            <a:r>
              <a:rPr lang="en-US" sz="1350" b="1" i="1" u="sng" dirty="0"/>
              <a:t>DIFFERENCE</a:t>
            </a:r>
            <a:r>
              <a:rPr lang="en-US" sz="1350" dirty="0"/>
              <a:t> between the Type A and Type B Intercepts.</a:t>
            </a:r>
          </a:p>
        </p:txBody>
      </p:sp>
      <p:sp>
        <p:nvSpPr>
          <p:cNvPr id="8" name="Right Arrow 7"/>
          <p:cNvSpPr/>
          <p:nvPr/>
        </p:nvSpPr>
        <p:spPr>
          <a:xfrm rot="953029">
            <a:off x="2215346" y="3908954"/>
            <a:ext cx="626679" cy="21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758716" y="3467434"/>
            <a:ext cx="2008133" cy="507831"/>
          </a:xfrm>
          <a:prstGeom prst="rect">
            <a:avLst/>
          </a:prstGeom>
          <a:noFill/>
        </p:spPr>
        <p:txBody>
          <a:bodyPr wrap="square" rtlCol="0">
            <a:spAutoFit/>
          </a:bodyPr>
          <a:lstStyle/>
          <a:p>
            <a:r>
              <a:rPr lang="en-US" sz="1350" dirty="0"/>
              <a:t>This is an estimate of the Type A intercept.</a:t>
            </a:r>
          </a:p>
        </p:txBody>
      </p:sp>
      <p:pic>
        <p:nvPicPr>
          <p:cNvPr id="11" name="Picture 10"/>
          <p:cNvPicPr>
            <a:picLocks noChangeAspect="1"/>
          </p:cNvPicPr>
          <p:nvPr/>
        </p:nvPicPr>
        <p:blipFill>
          <a:blip r:embed="rId2"/>
          <a:stretch>
            <a:fillRect/>
          </a:stretch>
        </p:blipFill>
        <p:spPr>
          <a:xfrm>
            <a:off x="2823714" y="2271672"/>
            <a:ext cx="4643681" cy="3266423"/>
          </a:xfrm>
          <a:prstGeom prst="rect">
            <a:avLst/>
          </a:prstGeom>
        </p:spPr>
      </p:pic>
      <p:pic>
        <p:nvPicPr>
          <p:cNvPr id="12" name="Picture 11"/>
          <p:cNvPicPr>
            <a:picLocks noChangeAspect="1"/>
          </p:cNvPicPr>
          <p:nvPr/>
        </p:nvPicPr>
        <p:blipFill>
          <a:blip r:embed="rId3"/>
          <a:stretch>
            <a:fillRect/>
          </a:stretch>
        </p:blipFill>
        <p:spPr>
          <a:xfrm>
            <a:off x="6783400" y="1910066"/>
            <a:ext cx="2283044" cy="2307045"/>
          </a:xfrm>
          <a:prstGeom prst="rect">
            <a:avLst/>
          </a:prstGeom>
        </p:spPr>
      </p:pic>
      <p:sp>
        <p:nvSpPr>
          <p:cNvPr id="13" name="TextBox 12"/>
          <p:cNvSpPr txBox="1"/>
          <p:nvPr/>
        </p:nvSpPr>
        <p:spPr>
          <a:xfrm>
            <a:off x="123031" y="4923236"/>
            <a:ext cx="2360039" cy="715581"/>
          </a:xfrm>
          <a:prstGeom prst="rect">
            <a:avLst/>
          </a:prstGeom>
          <a:noFill/>
        </p:spPr>
        <p:txBody>
          <a:bodyPr wrap="square" rtlCol="0">
            <a:spAutoFit/>
          </a:bodyPr>
          <a:lstStyle/>
          <a:p>
            <a:r>
              <a:rPr lang="en-US" sz="1350" dirty="0"/>
              <a:t>Type B’s Intercept is estimated to be 9.93 units bigger than Type A’s intercept.</a:t>
            </a:r>
          </a:p>
        </p:txBody>
      </p:sp>
      <p:sp>
        <p:nvSpPr>
          <p:cNvPr id="3" name="Rectangle 2"/>
          <p:cNvSpPr/>
          <p:nvPr/>
        </p:nvSpPr>
        <p:spPr>
          <a:xfrm>
            <a:off x="84779" y="5723751"/>
            <a:ext cx="4148700" cy="300082"/>
          </a:xfrm>
          <a:prstGeom prst="rect">
            <a:avLst/>
          </a:prstGeom>
        </p:spPr>
        <p:txBody>
          <a:bodyPr wrap="none">
            <a:spAutoFit/>
          </a:bodyPr>
          <a:lstStyle/>
          <a:p>
            <a:r>
              <a:rPr lang="en-US" sz="1350" dirty="0"/>
              <a:t>Type B’s Estimated Intercept = 50.27 + 9.93 = 60.20 units</a:t>
            </a:r>
          </a:p>
        </p:txBody>
      </p:sp>
      <p:sp>
        <p:nvSpPr>
          <p:cNvPr id="5" name="TextBox 4"/>
          <p:cNvSpPr txBox="1"/>
          <p:nvPr/>
        </p:nvSpPr>
        <p:spPr>
          <a:xfrm>
            <a:off x="7819863" y="2411827"/>
            <a:ext cx="534057" cy="923330"/>
          </a:xfrm>
          <a:prstGeom prst="rect">
            <a:avLst/>
          </a:prstGeom>
          <a:noFill/>
        </p:spPr>
        <p:txBody>
          <a:bodyPr wrap="square" rtlCol="0">
            <a:spAutoFit/>
          </a:bodyPr>
          <a:lstStyle/>
          <a:p>
            <a:r>
              <a:rPr lang="en-US" sz="5400" dirty="0"/>
              <a:t>{</a:t>
            </a:r>
          </a:p>
        </p:txBody>
      </p:sp>
      <p:sp>
        <p:nvSpPr>
          <p:cNvPr id="10" name="TextBox 9"/>
          <p:cNvSpPr txBox="1"/>
          <p:nvPr/>
        </p:nvSpPr>
        <p:spPr>
          <a:xfrm>
            <a:off x="7505331" y="2925088"/>
            <a:ext cx="848589" cy="300082"/>
          </a:xfrm>
          <a:prstGeom prst="rect">
            <a:avLst/>
          </a:prstGeom>
          <a:noFill/>
        </p:spPr>
        <p:txBody>
          <a:bodyPr wrap="square" rtlCol="0">
            <a:spAutoFit/>
          </a:bodyPr>
          <a:lstStyle/>
          <a:p>
            <a:r>
              <a:rPr lang="en-US" sz="1350" b="1" dirty="0"/>
              <a:t>9.93</a:t>
            </a:r>
          </a:p>
        </p:txBody>
      </p:sp>
      <p:sp>
        <p:nvSpPr>
          <p:cNvPr id="14" name="TextBox 13"/>
          <p:cNvSpPr txBox="1"/>
          <p:nvPr/>
        </p:nvSpPr>
        <p:spPr>
          <a:xfrm>
            <a:off x="6741689" y="3058356"/>
            <a:ext cx="534057" cy="923330"/>
          </a:xfrm>
          <a:prstGeom prst="rect">
            <a:avLst/>
          </a:prstGeom>
          <a:noFill/>
        </p:spPr>
        <p:txBody>
          <a:bodyPr wrap="square" rtlCol="0">
            <a:spAutoFit/>
          </a:bodyPr>
          <a:lstStyle/>
          <a:p>
            <a:r>
              <a:rPr lang="en-US" sz="5400" dirty="0"/>
              <a:t>{</a:t>
            </a:r>
          </a:p>
        </p:txBody>
      </p:sp>
      <p:sp>
        <p:nvSpPr>
          <p:cNvPr id="15" name="TextBox 14"/>
          <p:cNvSpPr txBox="1"/>
          <p:nvPr/>
        </p:nvSpPr>
        <p:spPr>
          <a:xfrm>
            <a:off x="6427157" y="3571617"/>
            <a:ext cx="848589" cy="300082"/>
          </a:xfrm>
          <a:prstGeom prst="rect">
            <a:avLst/>
          </a:prstGeom>
          <a:noFill/>
        </p:spPr>
        <p:txBody>
          <a:bodyPr wrap="square" rtlCol="0">
            <a:spAutoFit/>
          </a:bodyPr>
          <a:lstStyle/>
          <a:p>
            <a:r>
              <a:rPr lang="en-US" sz="1350" b="1" dirty="0"/>
              <a:t>9.93</a:t>
            </a:r>
          </a:p>
        </p:txBody>
      </p:sp>
      <p:sp>
        <p:nvSpPr>
          <p:cNvPr id="16" name="TextBox 15"/>
          <p:cNvSpPr txBox="1"/>
          <p:nvPr/>
        </p:nvSpPr>
        <p:spPr>
          <a:xfrm>
            <a:off x="7924922" y="3467433"/>
            <a:ext cx="848589" cy="715581"/>
          </a:xfrm>
          <a:prstGeom prst="rect">
            <a:avLst/>
          </a:prstGeom>
          <a:noFill/>
        </p:spPr>
        <p:txBody>
          <a:bodyPr wrap="square" rtlCol="0">
            <a:spAutoFit/>
          </a:bodyPr>
          <a:lstStyle/>
          <a:p>
            <a:r>
              <a:rPr lang="en-US" sz="1350" b="1" dirty="0"/>
              <a:t>Since the lines are parallel.</a:t>
            </a:r>
          </a:p>
        </p:txBody>
      </p:sp>
    </p:spTree>
    <p:extLst>
      <p:ext uri="{BB962C8B-B14F-4D97-AF65-F5344CB8AC3E}">
        <p14:creationId xmlns:p14="http://schemas.microsoft.com/office/powerpoint/2010/main" val="10847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3" grpId="0"/>
      <p:bldP spid="3" grpId="0"/>
      <p:bldP spid="5" grpId="0"/>
      <p:bldP spid="10" grpId="0"/>
      <p:bldP spid="14"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p:txBody>
          <a:bodyPr>
            <a:normAutofit fontScale="70000" lnSpcReduction="20000"/>
          </a:bodyPr>
          <a:lstStyle/>
          <a:p>
            <a:pPr marL="0" indent="0" algn="ctr">
              <a:buNone/>
            </a:pPr>
            <a:r>
              <a:rPr lang="en-US" dirty="0"/>
              <a:t>(1-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mean is equivalent to an </a:t>
            </a:r>
            <a:r>
              <a:rPr lang="el-GR" dirty="0"/>
              <a:t>α</a:t>
            </a:r>
            <a:r>
              <a:rPr lang="en-US" dirty="0"/>
              <a:t> = .01 level hypothesis test.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285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0954"/>
          </a:xfrm>
        </p:spPr>
        <p:txBody>
          <a:bodyPr>
            <a:normAutofit fontScale="90000"/>
          </a:bodyPr>
          <a:lstStyle/>
          <a:p>
            <a:r>
              <a:rPr lang="en-US" dirty="0"/>
              <a:t>Hypothesis Test of the Categorical Variable</a:t>
            </a:r>
          </a:p>
        </p:txBody>
      </p:sp>
      <p:pic>
        <p:nvPicPr>
          <p:cNvPr id="11" name="Picture 10"/>
          <p:cNvPicPr>
            <a:picLocks noChangeAspect="1"/>
          </p:cNvPicPr>
          <p:nvPr/>
        </p:nvPicPr>
        <p:blipFill>
          <a:blip r:embed="rId2"/>
          <a:stretch>
            <a:fillRect/>
          </a:stretch>
        </p:blipFill>
        <p:spPr>
          <a:xfrm>
            <a:off x="1049482" y="1802048"/>
            <a:ext cx="4118248" cy="2896826"/>
          </a:xfrm>
          <a:prstGeom prst="rect">
            <a:avLst/>
          </a:prstGeom>
        </p:spPr>
      </p:pic>
      <p:pic>
        <p:nvPicPr>
          <p:cNvPr id="12" name="Picture 11"/>
          <p:cNvPicPr>
            <a:picLocks noChangeAspect="1"/>
          </p:cNvPicPr>
          <p:nvPr/>
        </p:nvPicPr>
        <p:blipFill>
          <a:blip r:embed="rId3"/>
          <a:stretch>
            <a:fillRect/>
          </a:stretch>
        </p:blipFill>
        <p:spPr>
          <a:xfrm>
            <a:off x="5508718" y="1802047"/>
            <a:ext cx="3006632" cy="3038240"/>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2510320" y="501065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2510320" y="5010654"/>
                <a:ext cx="2314736" cy="213392"/>
              </a:xfrm>
              <a:prstGeom prst="rect">
                <a:avLst/>
              </a:prstGeom>
              <a:blipFill>
                <a:blip r:embed="rId4"/>
                <a:stretch>
                  <a:fillRect l="-2105" t="-25714" r="-105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510320" y="5389796"/>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510320" y="5389796"/>
                <a:ext cx="4463851" cy="213392"/>
              </a:xfrm>
              <a:prstGeom prst="rect">
                <a:avLst/>
              </a:prstGeom>
              <a:blipFill>
                <a:blip r:embed="rId5"/>
                <a:stretch>
                  <a:fillRect l="-820" t="-22857" r="-410" b="-31429"/>
                </a:stretch>
              </a:blipFill>
            </p:spPr>
            <p:txBody>
              <a:bodyPr/>
              <a:lstStyle/>
              <a:p>
                <a:r>
                  <a:rPr lang="en-US">
                    <a:noFill/>
                  </a:rPr>
                  <a:t> </a:t>
                </a:r>
              </a:p>
            </p:txBody>
          </p:sp>
        </mc:Fallback>
      </mc:AlternateContent>
    </p:spTree>
    <p:extLst>
      <p:ext uri="{BB962C8B-B14F-4D97-AF65-F5344CB8AC3E}">
        <p14:creationId xmlns:p14="http://schemas.microsoft.com/office/powerpoint/2010/main" val="200229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1131094"/>
            <a:ext cx="8936182" cy="994172"/>
          </a:xfrm>
        </p:spPr>
        <p:txBody>
          <a:bodyPr>
            <a:normAutofit fontScale="90000"/>
          </a:bodyPr>
          <a:lstStyle/>
          <a:p>
            <a:pPr algn="ctr"/>
            <a:r>
              <a:rPr lang="en-US" dirty="0"/>
              <a:t>Categorical Variables in MLR </a:t>
            </a:r>
            <a:r>
              <a:rPr lang="is-IS" dirty="0"/>
              <a:t>… Different Intercepts!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072923" y="2938988"/>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938988"/>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39341" y="3853388"/>
                <a:ext cx="45655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39341" y="3853388"/>
                <a:ext cx="4565545"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4367738"/>
                <a:ext cx="46851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4367738"/>
                <a:ext cx="4685193" cy="461665"/>
              </a:xfrm>
              <a:prstGeom prst="rect">
                <a:avLst/>
              </a:prstGeom>
              <a:blipFill>
                <a:blip r:embed="rId4"/>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3387437"/>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3387437"/>
                <a:ext cx="4146969" cy="461665"/>
              </a:xfrm>
              <a:prstGeom prst="rect">
                <a:avLst/>
              </a:prstGeom>
              <a:blipFill>
                <a:blip r:embed="rId5"/>
                <a:stretch>
                  <a:fillRect b="-18667"/>
                </a:stretch>
              </a:blipFill>
            </p:spPr>
            <p:txBody>
              <a:bodyPr/>
              <a:lstStyle/>
              <a:p>
                <a:r>
                  <a:rPr lang="en-US">
                    <a:noFill/>
                  </a:rPr>
                  <a:t> </a:t>
                </a:r>
              </a:p>
            </p:txBody>
          </p:sp>
        </mc:Fallback>
      </mc:AlternateContent>
      <p:sp>
        <p:nvSpPr>
          <p:cNvPr id="8" name="TextBox 7"/>
          <p:cNvSpPr txBox="1"/>
          <p:nvPr/>
        </p:nvSpPr>
        <p:spPr>
          <a:xfrm>
            <a:off x="259773" y="318136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59947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405419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1735281" y="2262360"/>
                <a:ext cx="63116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735281" y="2262360"/>
                <a:ext cx="6311664" cy="461665"/>
              </a:xfrm>
              <a:prstGeom prst="rect">
                <a:avLst/>
              </a:prstGeom>
              <a:blipFill>
                <a:blip r:embed="rId6"/>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6417" y="5073676"/>
                <a:ext cx="8582892" cy="415498"/>
              </a:xfrm>
              <a:prstGeom prst="rect">
                <a:avLst/>
              </a:prstGeom>
              <a:noFill/>
            </p:spPr>
            <p:txBody>
              <a:bodyPr wrap="square" rtlCol="0">
                <a:spAutoFit/>
              </a:bodyPr>
              <a:lstStyle/>
              <a:p>
                <a:r>
                  <a:rPr lang="en-US" sz="2100" dirty="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36417" y="5073676"/>
                <a:ext cx="8582892" cy="415498"/>
              </a:xfrm>
              <a:prstGeom prst="rect">
                <a:avLst/>
              </a:prstGeom>
              <a:blipFill>
                <a:blip r:embed="rId7"/>
                <a:stretch>
                  <a:fillRect l="-852"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36417" y="5469004"/>
                <a:ext cx="8582892" cy="415498"/>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1</m:t>
                        </m:r>
                      </m:sub>
                    </m:sSub>
                  </m:oMath>
                </a14:m>
                <a:r>
                  <a:rPr lang="en-US" sz="2100" dirty="0"/>
                  <a:t> is the slope for both lines.  They are parallel.</a:t>
                </a:r>
              </a:p>
            </p:txBody>
          </p:sp>
        </mc:Choice>
        <mc:Fallback xmlns="">
          <p:sp>
            <p:nvSpPr>
              <p:cNvPr id="13" name="TextBox 12"/>
              <p:cNvSpPr txBox="1">
                <a:spLocks noRot="1" noChangeAspect="1" noMove="1" noResize="1" noEditPoints="1" noAdjustHandles="1" noChangeArrowheads="1" noChangeShapeType="1" noTextEdit="1"/>
              </p:cNvSpPr>
              <p:nvPr/>
            </p:nvSpPr>
            <p:spPr>
              <a:xfrm>
                <a:off x="436417" y="5469004"/>
                <a:ext cx="8582892" cy="415498"/>
              </a:xfrm>
              <a:prstGeom prst="rect">
                <a:avLst/>
              </a:prstGeom>
              <a:blipFill>
                <a:blip r:embed="rId8"/>
                <a:stretch>
                  <a:fillRect l="-852" t="-8824" b="-29412"/>
                </a:stretch>
              </a:blipFill>
            </p:spPr>
            <p:txBody>
              <a:bodyPr/>
              <a:lstStyle/>
              <a:p>
                <a:r>
                  <a:rPr lang="en-US">
                    <a:noFill/>
                  </a:rPr>
                  <a:t> </a:t>
                </a:r>
              </a:p>
            </p:txBody>
          </p:sp>
        </mc:Fallback>
      </mc:AlternateContent>
    </p:spTree>
    <p:extLst>
      <p:ext uri="{BB962C8B-B14F-4D97-AF65-F5344CB8AC3E}">
        <p14:creationId xmlns:p14="http://schemas.microsoft.com/office/powerpoint/2010/main" val="10755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fade">
                                      <p:cBhvr>
                                        <p:cTn id="4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828"/>
            <a:ext cx="8936182" cy="994172"/>
          </a:xfrm>
        </p:spPr>
        <p:txBody>
          <a:bodyPr>
            <a:normAutofit fontScale="90000"/>
          </a:bodyPr>
          <a:lstStyle/>
          <a:p>
            <a:pPr algn="ctr"/>
            <a:r>
              <a:rPr lang="en-US" dirty="0"/>
              <a:t>Categorical </a:t>
            </a:r>
            <a:r>
              <a:rPr lang="en-US" sz="3600" dirty="0"/>
              <a:t>Variables</a:t>
            </a:r>
            <a:r>
              <a:rPr lang="en-US" dirty="0"/>
              <a:t> in MLR </a:t>
            </a:r>
            <a:r>
              <a:rPr lang="is-IS" dirty="0"/>
              <a:t>… Different </a:t>
            </a:r>
            <a:r>
              <a:rPr lang="is-IS" sz="3600" dirty="0"/>
              <a:t>Slopes!</a:t>
            </a:r>
            <a:br>
              <a:rPr lang="is-IS" sz="3600" dirty="0"/>
            </a:br>
            <a:r>
              <a:rPr lang="is-IS" sz="3600" dirty="0"/>
              <a:t>Think </a:t>
            </a:r>
            <a:r>
              <a:rPr lang="is-IS" sz="3600" b="1" i="1" dirty="0"/>
              <a:t>INTERACTION</a:t>
            </a:r>
            <a:endParaRPr lang="en-US" sz="3600" b="1" i="1" dirty="0"/>
          </a:p>
        </p:txBody>
      </p:sp>
      <mc:AlternateContent xmlns:mc="http://schemas.openxmlformats.org/markup-compatibility/2006" xmlns:a14="http://schemas.microsoft.com/office/drawing/2010/main">
        <mc:Choice Requires="a14">
          <p:sp>
            <p:nvSpPr>
              <p:cNvPr id="4" name="TextBox 3"/>
              <p:cNvSpPr txBox="1"/>
              <p:nvPr/>
            </p:nvSpPr>
            <p:spPr>
              <a:xfrm>
                <a:off x="3072923" y="2512947"/>
                <a:ext cx="38888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072923" y="2512947"/>
                <a:ext cx="3888885" cy="461665"/>
              </a:xfrm>
              <a:prstGeom prst="rect">
                <a:avLst/>
              </a:prstGeom>
              <a:blipFill>
                <a:blip r:embed="rId2"/>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97887" y="3416763"/>
                <a:ext cx="5446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997887" y="3416763"/>
                <a:ext cx="5446876"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39341" y="3941697"/>
                <a:ext cx="55656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𝑋</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039341" y="3941697"/>
                <a:ext cx="5565626" cy="461665"/>
              </a:xfrm>
              <a:prstGeom prst="rect">
                <a:avLst/>
              </a:prstGeom>
              <a:blipFill>
                <a:blip r:embed="rId4"/>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048430" y="2961396"/>
                <a:ext cx="41469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ea typeface="Cambria Math"/>
                        </a:rPr>
                        <m:t>)</m:t>
                      </m:r>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048430" y="2961396"/>
                <a:ext cx="4146969" cy="461665"/>
              </a:xfrm>
              <a:prstGeom prst="rect">
                <a:avLst/>
              </a:prstGeom>
              <a:blipFill>
                <a:blip r:embed="rId5"/>
                <a:stretch>
                  <a:fillRect b="-17105"/>
                </a:stretch>
              </a:blipFill>
            </p:spPr>
            <p:txBody>
              <a:bodyPr/>
              <a:lstStyle/>
              <a:p>
                <a:r>
                  <a:rPr lang="en-US">
                    <a:noFill/>
                  </a:rPr>
                  <a:t> </a:t>
                </a:r>
              </a:p>
            </p:txBody>
          </p:sp>
        </mc:Fallback>
      </mc:AlternateContent>
      <p:sp>
        <p:nvSpPr>
          <p:cNvPr id="8" name="TextBox 7"/>
          <p:cNvSpPr txBox="1"/>
          <p:nvPr/>
        </p:nvSpPr>
        <p:spPr>
          <a:xfrm>
            <a:off x="259773" y="2755321"/>
            <a:ext cx="1808019" cy="415498"/>
          </a:xfrm>
          <a:prstGeom prst="rect">
            <a:avLst/>
          </a:prstGeom>
          <a:noFill/>
        </p:spPr>
        <p:txBody>
          <a:bodyPr wrap="square" rtlCol="0">
            <a:spAutoFit/>
          </a:bodyPr>
          <a:lstStyle/>
          <a:p>
            <a:r>
              <a:rPr lang="en-US" sz="2100" dirty="0"/>
              <a:t>Type  =  0 for A</a:t>
            </a:r>
          </a:p>
        </p:txBody>
      </p:sp>
      <p:sp>
        <p:nvSpPr>
          <p:cNvPr id="9" name="TextBox 8"/>
          <p:cNvSpPr txBox="1"/>
          <p:nvPr/>
        </p:nvSpPr>
        <p:spPr>
          <a:xfrm>
            <a:off x="259772" y="3173431"/>
            <a:ext cx="1808019" cy="415498"/>
          </a:xfrm>
          <a:prstGeom prst="rect">
            <a:avLst/>
          </a:prstGeom>
          <a:noFill/>
        </p:spPr>
        <p:txBody>
          <a:bodyPr wrap="square" rtlCol="0">
            <a:spAutoFit/>
          </a:bodyPr>
          <a:lstStyle/>
          <a:p>
            <a:r>
              <a:rPr lang="en-US" sz="2100" dirty="0"/>
              <a:t>Type  =  1 for B</a:t>
            </a:r>
          </a:p>
        </p:txBody>
      </p:sp>
      <p:sp>
        <p:nvSpPr>
          <p:cNvPr id="10" name="TextBox 9"/>
          <p:cNvSpPr txBox="1"/>
          <p:nvPr/>
        </p:nvSpPr>
        <p:spPr>
          <a:xfrm>
            <a:off x="259772" y="3628156"/>
            <a:ext cx="1943101" cy="1061829"/>
          </a:xfrm>
          <a:prstGeom prst="rect">
            <a:avLst/>
          </a:prstGeom>
          <a:noFill/>
        </p:spPr>
        <p:txBody>
          <a:bodyPr wrap="square" rtlCol="0">
            <a:spAutoFit/>
          </a:bodyPr>
          <a:lstStyle/>
          <a:p>
            <a:r>
              <a:rPr lang="en-US" sz="2100" dirty="0"/>
              <a:t>This  makes ’A’ the “Reference.”</a:t>
            </a:r>
          </a:p>
        </p:txBody>
      </p:sp>
      <mc:AlternateContent xmlns:mc="http://schemas.openxmlformats.org/markup-compatibility/2006" xmlns:a14="http://schemas.microsoft.com/office/drawing/2010/main">
        <mc:Choice Requires="a14">
          <p:sp>
            <p:nvSpPr>
              <p:cNvPr id="11" name="TextBox 10"/>
              <p:cNvSpPr txBox="1"/>
              <p:nvPr/>
            </p:nvSpPr>
            <p:spPr>
              <a:xfrm>
                <a:off x="504244" y="1944597"/>
                <a:ext cx="8582892" cy="461665"/>
              </a:xfrm>
              <a:prstGeom prst="rect">
                <a:avLst/>
              </a:prstGeom>
              <a:noFill/>
            </p:spPr>
            <p:txBody>
              <a:bodyPr wrap="square" rtlCol="0">
                <a:spAutoFit/>
              </a:bodyPr>
              <a:lstStyle/>
              <a:p>
                <a14:m>
                  <m:oMath xmlns:m="http://schemas.openxmlformats.org/officeDocument/2006/math">
                    <m:r>
                      <a:rPr lang="en-US" sz="2400" i="1">
                        <a:latin typeface="Cambria Math" charset="0"/>
                        <a:ea typeface="Cambria Math"/>
                      </a:rPr>
                      <m:t>𝑀𝑜𝑑𝑒𝑙</m:t>
                    </m:r>
                    <m:r>
                      <a:rPr lang="en-US" sz="2400" i="1">
                        <a:latin typeface="Cambria Math" charset="0"/>
                        <a:ea typeface="Cambria Math"/>
                      </a:rPr>
                      <m:t>: </m:t>
                    </m:r>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 </m:t>
                    </m:r>
                    <m:r>
                      <m:rPr>
                        <m:nor/>
                      </m:rPr>
                      <a:rPr lang="en-US" sz="2400" dirty="0">
                        <a:latin typeface="Cambria Math" charset="0"/>
                      </a:rPr>
                      <m:t>X</m:t>
                    </m:r>
                    <m:r>
                      <m:rPr>
                        <m:nor/>
                      </m:rPr>
                      <a:rPr lang="en-US" sz="2400" dirty="0"/>
                      <m:t>, </m:t>
                    </m:r>
                    <m:r>
                      <m:rPr>
                        <m:nor/>
                      </m:rPr>
                      <a:rPr lang="en-US" sz="2400" dirty="0"/>
                      <m:t>Type</m:t>
                    </m:r>
                    <m:r>
                      <m:rPr>
                        <m:nor/>
                      </m:rPr>
                      <a:rPr lang="en-US" sz="2400" dirty="0"/>
                      <m:t> = 0} =</m:t>
                    </m:r>
                    <m:sSub>
                      <m:sSubPr>
                        <m:ctrlPr>
                          <a:rPr lang="en-US" sz="2400" i="1" dirty="0">
                            <a:latin typeface="Cambria Math" panose="02040503050406030204" pitchFamily="18" charset="0"/>
                          </a:rPr>
                        </m:ctrlPr>
                      </m:sSubPr>
                      <m:e>
                        <m:r>
                          <a:rPr lang="en-US" sz="2400" i="1" dirty="0">
                            <a:latin typeface="Cambria Math"/>
                          </a:rPr>
                          <m:t> </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charset="0"/>
                        <a:ea typeface="Cambria Math"/>
                      </a:rPr>
                      <m:t>𝑋</m:t>
                    </m:r>
                    <m:r>
                      <a:rPr lang="en-US" sz="2400" i="1" dirty="0">
                        <a:latin typeface="Cambria Math" charset="0"/>
                        <a:ea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2</m:t>
                        </m:r>
                      </m:sub>
                    </m:sSub>
                    <m:r>
                      <a:rPr lang="en-US" sz="2400" i="1" dirty="0">
                        <a:latin typeface="Cambria Math" charset="0"/>
                        <a:ea typeface="Cambria Math"/>
                      </a:rPr>
                      <m:t>𝑇𝑦𝑝𝑒</m:t>
                    </m:r>
                  </m:oMath>
                </a14:m>
                <a:r>
                  <a:rPr lang="en-US" sz="2400" dirty="0">
                    <a:ea typeface="Cambria Math"/>
                  </a:rPr>
                  <a:t> </a:t>
                </a:r>
                <a14:m>
                  <m:oMath xmlns:m="http://schemas.openxmlformats.org/officeDocument/2006/math">
                    <m:r>
                      <a:rPr lang="en-US" sz="2400" b="1" i="1" dirty="0">
                        <a:latin typeface="Cambria Math" charset="0"/>
                        <a:ea typeface="Cambria Math"/>
                      </a:rPr>
                      <m:t>+</m:t>
                    </m:r>
                    <m:sSub>
                      <m:sSubPr>
                        <m:ctrlPr>
                          <a:rPr lang="en-US" sz="2400" b="1" i="1" dirty="0">
                            <a:latin typeface="Cambria Math" panose="02040503050406030204" pitchFamily="18" charset="0"/>
                          </a:rPr>
                        </m:ctrlPr>
                      </m:sSubPr>
                      <m:e>
                        <m:r>
                          <a:rPr lang="en-US" sz="2400" b="1" i="1" dirty="0">
                            <a:latin typeface="Cambria Math"/>
                            <a:ea typeface="Cambria Math"/>
                          </a:rPr>
                          <m:t>𝜷</m:t>
                        </m:r>
                      </m:e>
                      <m:sub>
                        <m:r>
                          <a:rPr lang="en-US" sz="2400" b="1" i="1" dirty="0">
                            <a:latin typeface="Cambria Math" charset="0"/>
                            <a:ea typeface="Cambria Math"/>
                          </a:rPr>
                          <m:t>𝟑</m:t>
                        </m:r>
                      </m:sub>
                    </m:sSub>
                    <m:r>
                      <a:rPr lang="en-US" sz="2400" b="1" i="1" dirty="0">
                        <a:latin typeface="Cambria Math" charset="0"/>
                        <a:ea typeface="Cambria Math"/>
                      </a:rPr>
                      <m:t>𝑻𝒚𝒑𝒆</m:t>
                    </m:r>
                    <m:r>
                      <a:rPr lang="en-US" sz="2400" b="1" i="1" dirty="0">
                        <a:latin typeface="Cambria Math" charset="0"/>
                        <a:ea typeface="Cambria Math"/>
                      </a:rPr>
                      <m:t>∗</m:t>
                    </m:r>
                    <m:r>
                      <a:rPr lang="en-US" sz="2400" b="1" i="1" dirty="0">
                        <a:latin typeface="Cambria Math" charset="0"/>
                        <a:ea typeface="Cambria Math"/>
                      </a:rPr>
                      <m:t>𝑿</m:t>
                    </m:r>
                  </m:oMath>
                </a14:m>
                <a:endParaRPr lang="en-US" sz="240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04244" y="1944597"/>
                <a:ext cx="8582892" cy="461665"/>
              </a:xfrm>
              <a:prstGeom prst="rect">
                <a:avLst/>
              </a:prstGeom>
              <a:blipFill>
                <a:blip r:embed="rId6"/>
                <a:stretch>
                  <a:fillRect l="-213"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9920" y="4876437"/>
                <a:ext cx="8582892" cy="415498"/>
              </a:xfrm>
              <a:prstGeom prst="rect">
                <a:avLst/>
              </a:prstGeom>
              <a:noFill/>
            </p:spPr>
            <p:txBody>
              <a:bodyPr wrap="square" rtlCol="0">
                <a:spAutoFit/>
              </a:bodyPr>
              <a:lstStyle/>
              <a:p>
                <a:r>
                  <a:rPr lang="en-US" sz="2100"/>
                  <a:t>Note 1: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2</m:t>
                        </m:r>
                      </m:sub>
                    </m:sSub>
                  </m:oMath>
                </a14:m>
                <a:r>
                  <a:rPr lang="en-US" sz="2100" dirty="0"/>
                  <a:t> is the adjustment to Type A’s intercept to get Type B’s Intercept.  </a:t>
                </a:r>
              </a:p>
            </p:txBody>
          </p:sp>
        </mc:Choice>
        <mc:Fallback xmlns="">
          <p:sp>
            <p:nvSpPr>
              <p:cNvPr id="12" name="TextBox 11"/>
              <p:cNvSpPr txBox="1">
                <a:spLocks noRot="1" noChangeAspect="1" noMove="1" noResize="1" noEditPoints="1" noAdjustHandles="1" noChangeArrowheads="1" noChangeShapeType="1" noTextEdit="1"/>
              </p:cNvSpPr>
              <p:nvPr/>
            </p:nvSpPr>
            <p:spPr>
              <a:xfrm>
                <a:off x="429920" y="4876437"/>
                <a:ext cx="8582892" cy="415498"/>
              </a:xfrm>
              <a:prstGeom prst="rect">
                <a:avLst/>
              </a:prstGeom>
              <a:blipFill>
                <a:blip r:embed="rId7"/>
                <a:stretch>
                  <a:fillRect l="-853" t="-8824" b="-27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997888" y="4437856"/>
                <a:ext cx="54790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ea typeface="Cambria Math"/>
                        </a:rPr>
                        <m:t>𝜇</m:t>
                      </m:r>
                      <m:r>
                        <m:rPr>
                          <m:nor/>
                        </m:rPr>
                        <a:rPr lang="en-US" sz="2400" dirty="0"/>
                        <m:t>{</m:t>
                      </m:r>
                      <m:r>
                        <a:rPr lang="en-US" sz="2400" i="1" dirty="0">
                          <a:latin typeface="Cambria Math" charset="0"/>
                        </a:rPr>
                        <m:t>𝑌</m:t>
                      </m:r>
                      <m:r>
                        <a:rPr lang="en-US" sz="2400" i="1" dirty="0">
                          <a:latin typeface="Cambria Math" charset="0"/>
                        </a:rPr>
                        <m:t> </m:t>
                      </m:r>
                      <m:d>
                        <m:dPr>
                          <m:begChr m:val="|"/>
                          <m:ctrlPr>
                            <a:rPr lang="en-US" sz="2400" i="1" dirty="0">
                              <a:latin typeface="Cambria Math" panose="02040503050406030204" pitchFamily="18" charset="0"/>
                            </a:rPr>
                          </m:ctrlPr>
                        </m:dPr>
                        <m:e>
                          <m:r>
                            <a:rPr lang="en-US" sz="2400" i="1" dirty="0">
                              <a:latin typeface="Cambria Math" charset="0"/>
                            </a:rPr>
                            <m:t> </m:t>
                          </m:r>
                          <m:r>
                            <m:rPr>
                              <m:nor/>
                            </m:rPr>
                            <a:rPr lang="en-US" sz="2400" dirty="0">
                              <a:latin typeface="Cambria Math" charset="0"/>
                            </a:rPr>
                            <m:t>X</m:t>
                          </m:r>
                          <m:r>
                            <m:rPr>
                              <m:nor/>
                            </m:rPr>
                            <a:rPr lang="en-US" sz="2400" dirty="0"/>
                            <m:t>, </m:t>
                          </m:r>
                          <m:r>
                            <m:rPr>
                              <m:nor/>
                            </m:rPr>
                            <a:rPr lang="en-US" sz="2400" dirty="0"/>
                            <m:t>Type</m:t>
                          </m:r>
                          <m:r>
                            <m:rPr>
                              <m:nor/>
                            </m:rPr>
                            <a:rPr lang="en-US" sz="2400" dirty="0"/>
                            <m:t> = 1} = </m:t>
                          </m:r>
                          <m:sSub>
                            <m:sSubPr>
                              <m:ctrlPr>
                                <a:rPr lang="en-US" sz="2400" i="1" dirty="0">
                                  <a:latin typeface="Cambria Math" panose="02040503050406030204" pitchFamily="18" charset="0"/>
                                </a:rPr>
                              </m:ctrlPr>
                            </m:sSubPr>
                            <m:e>
                              <m:r>
                                <a:rPr lang="en-US" sz="2400" i="1" dirty="0">
                                  <a:latin typeface="Cambria Math"/>
                                </a:rPr>
                                <m:t>(</m:t>
                              </m:r>
                              <m:r>
                                <a:rPr lang="en-US" sz="2400" i="1" dirty="0">
                                  <a:latin typeface="Cambria Math"/>
                                  <a:ea typeface="Cambria Math"/>
                                </a:rPr>
                                <m:t>𝛽</m:t>
                              </m:r>
                            </m:e>
                            <m:sub>
                              <m:r>
                                <a:rPr lang="en-US" sz="2400" i="1" dirty="0">
                                  <a:latin typeface="Cambria Math"/>
                                </a:rPr>
                                <m:t>0</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a:ea typeface="Cambria Math"/>
                                </a:rPr>
                                <m:t>2</m:t>
                              </m:r>
                            </m:sub>
                          </m:sSub>
                        </m:e>
                      </m:d>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charset="0"/>
                            </a:rPr>
                            <m:t>(</m:t>
                          </m:r>
                          <m:r>
                            <a:rPr lang="en-US" sz="2400" i="1" dirty="0">
                              <a:latin typeface="Cambria Math"/>
                              <a:ea typeface="Cambria Math"/>
                            </a:rPr>
                            <m:t>𝛽</m:t>
                          </m:r>
                        </m:e>
                        <m:sub>
                          <m:r>
                            <a:rPr lang="en-US" sz="2400" i="1" dirty="0">
                              <a:latin typeface="Cambria Math"/>
                              <a:ea typeface="Cambria Math"/>
                            </a:rPr>
                            <m:t>1</m:t>
                          </m:r>
                        </m:sub>
                      </m:sSub>
                      <m:r>
                        <a:rPr lang="en-US" sz="2400" i="1" dirty="0">
                          <a:latin typeface="Cambria Math"/>
                        </a:rPr>
                        <m:t>+</m:t>
                      </m:r>
                      <m:sSub>
                        <m:sSubPr>
                          <m:ctrlPr>
                            <a:rPr lang="en-US" sz="2400" i="1" dirty="0">
                              <a:latin typeface="Cambria Math" panose="02040503050406030204" pitchFamily="18" charset="0"/>
                            </a:rPr>
                          </m:ctrlPr>
                        </m:sSubPr>
                        <m:e>
                          <m:r>
                            <a:rPr lang="en-US" sz="2400" i="1" dirty="0">
                              <a:latin typeface="Cambria Math"/>
                              <a:ea typeface="Cambria Math"/>
                            </a:rPr>
                            <m:t>𝛽</m:t>
                          </m:r>
                        </m:e>
                        <m:sub>
                          <m:r>
                            <a:rPr lang="en-US" sz="2400" i="1" dirty="0">
                              <a:latin typeface="Cambria Math" charset="0"/>
                              <a:ea typeface="Cambria Math"/>
                            </a:rPr>
                            <m:t>3</m:t>
                          </m:r>
                        </m:sub>
                      </m:sSub>
                      <m:r>
                        <a:rPr lang="en-US" sz="2400" i="1" dirty="0">
                          <a:latin typeface="Cambria Math" charset="0"/>
                          <a:ea typeface="Cambria Math"/>
                        </a:rPr>
                        <m:t>)</m:t>
                      </m:r>
                      <m:r>
                        <a:rPr lang="en-US" sz="2400" i="1" dirty="0">
                          <a:latin typeface="Cambria Math" charset="0"/>
                          <a:ea typeface="Cambria Math"/>
                        </a:rPr>
                        <m:t>𝑋</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997888" y="4437856"/>
                <a:ext cx="5479000"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9920" y="5235511"/>
                <a:ext cx="8582892" cy="738664"/>
              </a:xfrm>
              <a:prstGeom prst="rect">
                <a:avLst/>
              </a:prstGeom>
              <a:noFill/>
            </p:spPr>
            <p:txBody>
              <a:bodyPr wrap="square" rtlCol="0">
                <a:spAutoFit/>
              </a:bodyPr>
              <a:lstStyle/>
              <a:p>
                <a:r>
                  <a:rPr lang="en-US" sz="2100" dirty="0"/>
                  <a:t>Note 2:  </a:t>
                </a:r>
                <a14:m>
                  <m:oMath xmlns:m="http://schemas.openxmlformats.org/officeDocument/2006/math">
                    <m:sSub>
                      <m:sSubPr>
                        <m:ctrlPr>
                          <a:rPr lang="en-US" sz="2100" i="1" dirty="0">
                            <a:latin typeface="Cambria Math" panose="02040503050406030204" pitchFamily="18" charset="0"/>
                          </a:rPr>
                        </m:ctrlPr>
                      </m:sSubPr>
                      <m:e>
                        <m:r>
                          <a:rPr lang="en-US" sz="2100" i="1" dirty="0">
                            <a:latin typeface="Cambria Math"/>
                            <a:ea typeface="Cambria Math"/>
                          </a:rPr>
                          <m:t>𝛽</m:t>
                        </m:r>
                      </m:e>
                      <m:sub>
                        <m:r>
                          <a:rPr lang="en-US" sz="2100" i="1" dirty="0">
                            <a:latin typeface="Cambria Math" charset="0"/>
                            <a:ea typeface="Cambria Math"/>
                          </a:rPr>
                          <m:t>3</m:t>
                        </m:r>
                      </m:sub>
                    </m:sSub>
                  </m:oMath>
                </a14:m>
                <a:r>
                  <a:rPr lang="en-US" sz="2100" dirty="0"/>
                  <a:t> is the adjustment to Type A’s slope to get Type B’s Slope!   </a:t>
                </a:r>
              </a:p>
              <a:p>
                <a:r>
                  <a:rPr lang="en-US" sz="2100" dirty="0"/>
                  <a:t>		They are not forced to be parallel! </a:t>
                </a:r>
              </a:p>
            </p:txBody>
          </p:sp>
        </mc:Choice>
        <mc:Fallback xmlns="">
          <p:sp>
            <p:nvSpPr>
              <p:cNvPr id="15" name="TextBox 14"/>
              <p:cNvSpPr txBox="1">
                <a:spLocks noRot="1" noChangeAspect="1" noMove="1" noResize="1" noEditPoints="1" noAdjustHandles="1" noChangeArrowheads="1" noChangeShapeType="1" noTextEdit="1"/>
              </p:cNvSpPr>
              <p:nvPr/>
            </p:nvSpPr>
            <p:spPr>
              <a:xfrm>
                <a:off x="429920" y="5235511"/>
                <a:ext cx="8582892" cy="738664"/>
              </a:xfrm>
              <a:prstGeom prst="rect">
                <a:avLst/>
              </a:prstGeom>
              <a:blipFill>
                <a:blip r:embed="rId9"/>
                <a:stretch>
                  <a:fillRect l="-853" t="-4959" b="-14876"/>
                </a:stretch>
              </a:blipFill>
            </p:spPr>
            <p:txBody>
              <a:bodyPr/>
              <a:lstStyle/>
              <a:p>
                <a:r>
                  <a:rPr lang="en-US">
                    <a:noFill/>
                  </a:rPr>
                  <a:t> </a:t>
                </a:r>
              </a:p>
            </p:txBody>
          </p:sp>
        </mc:Fallback>
      </mc:AlternateContent>
    </p:spTree>
    <p:extLst>
      <p:ext uri="{BB962C8B-B14F-4D97-AF65-F5344CB8AC3E}">
        <p14:creationId xmlns:p14="http://schemas.microsoft.com/office/powerpoint/2010/main" val="8206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4" grpId="0"/>
      <p:bldP spid="15" grpId="0"/>
    </p:bld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31662" y="1980746"/>
            <a:ext cx="3721114" cy="3760232"/>
          </a:xfrm>
          <a:prstGeom prst="rect">
            <a:avLst/>
          </a:prstGeom>
        </p:spPr>
      </p:pic>
      <p:sp>
        <p:nvSpPr>
          <p:cNvPr id="5" name="TextBox 4"/>
          <p:cNvSpPr txBox="1"/>
          <p:nvPr/>
        </p:nvSpPr>
        <p:spPr>
          <a:xfrm>
            <a:off x="5112328" y="2768941"/>
            <a:ext cx="3491345" cy="1708160"/>
          </a:xfrm>
          <a:prstGeom prst="rect">
            <a:avLst/>
          </a:prstGeom>
          <a:noFill/>
        </p:spPr>
        <p:txBody>
          <a:bodyPr wrap="square" rtlCol="0">
            <a:spAutoFit/>
          </a:bodyPr>
          <a:lstStyle/>
          <a:p>
            <a:pPr algn="ctr"/>
            <a:r>
              <a:rPr lang="en-US" sz="2100" dirty="0"/>
              <a:t>There is clear visual evidence of different slopes and different y-intercepts.  Let’s fit a model that allows the flexibility to reflect this.  </a:t>
            </a:r>
          </a:p>
        </p:txBody>
      </p:sp>
      <p:pic>
        <p:nvPicPr>
          <p:cNvPr id="6" name="Picture 5"/>
          <p:cNvPicPr>
            <a:picLocks noChangeAspect="1"/>
          </p:cNvPicPr>
          <p:nvPr/>
        </p:nvPicPr>
        <p:blipFill>
          <a:blip r:embed="rId3"/>
          <a:stretch>
            <a:fillRect/>
          </a:stretch>
        </p:blipFill>
        <p:spPr>
          <a:xfrm>
            <a:off x="854477" y="5753963"/>
            <a:ext cx="3667125" cy="142875"/>
          </a:xfrm>
          <a:prstGeom prst="rect">
            <a:avLst/>
          </a:prstGeom>
        </p:spPr>
      </p:pic>
    </p:spTree>
    <p:extLst>
      <p:ext uri="{BB962C8B-B14F-4D97-AF65-F5344CB8AC3E}">
        <p14:creationId xmlns:p14="http://schemas.microsoft.com/office/powerpoint/2010/main" val="267232759"/>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Comparison of Slopes!</a:t>
            </a:r>
          </a:p>
        </p:txBody>
      </p:sp>
      <p:pic>
        <p:nvPicPr>
          <p:cNvPr id="4" name="Picture 3"/>
          <p:cNvPicPr>
            <a:picLocks noChangeAspect="1"/>
          </p:cNvPicPr>
          <p:nvPr/>
        </p:nvPicPr>
        <p:blipFill>
          <a:blip r:embed="rId2"/>
          <a:stretch>
            <a:fillRect/>
          </a:stretch>
        </p:blipFill>
        <p:spPr>
          <a:xfrm>
            <a:off x="873224" y="1928791"/>
            <a:ext cx="3681743" cy="3720447"/>
          </a:xfrm>
          <a:prstGeom prst="rect">
            <a:avLst/>
          </a:prstGeom>
        </p:spPr>
      </p:pic>
      <p:pic>
        <p:nvPicPr>
          <p:cNvPr id="3" name="Picture 2"/>
          <p:cNvPicPr>
            <a:picLocks noChangeAspect="1"/>
          </p:cNvPicPr>
          <p:nvPr/>
        </p:nvPicPr>
        <p:blipFill>
          <a:blip r:embed="rId3"/>
          <a:stretch>
            <a:fillRect/>
          </a:stretch>
        </p:blipFill>
        <p:spPr>
          <a:xfrm>
            <a:off x="833898" y="1928791"/>
            <a:ext cx="3755875" cy="3770623"/>
          </a:xfrm>
          <a:prstGeom prst="rect">
            <a:avLst/>
          </a:prstGeom>
        </p:spPr>
      </p:pic>
      <p:pic>
        <p:nvPicPr>
          <p:cNvPr id="6" name="Picture 5"/>
          <p:cNvPicPr>
            <a:picLocks noChangeAspect="1"/>
          </p:cNvPicPr>
          <p:nvPr/>
        </p:nvPicPr>
        <p:blipFill>
          <a:blip r:embed="rId4"/>
          <a:stretch>
            <a:fillRect/>
          </a:stretch>
        </p:blipFill>
        <p:spPr>
          <a:xfrm>
            <a:off x="4878531" y="1928791"/>
            <a:ext cx="4163752" cy="3049813"/>
          </a:xfrm>
          <a:prstGeom prst="rect">
            <a:avLst/>
          </a:prstGeom>
        </p:spPr>
      </p:pic>
      <p:pic>
        <p:nvPicPr>
          <p:cNvPr id="7" name="Picture 6"/>
          <p:cNvPicPr>
            <a:picLocks noChangeAspect="1"/>
          </p:cNvPicPr>
          <p:nvPr/>
        </p:nvPicPr>
        <p:blipFill>
          <a:blip r:embed="rId5"/>
          <a:stretch>
            <a:fillRect/>
          </a:stretch>
        </p:blipFill>
        <p:spPr>
          <a:xfrm>
            <a:off x="251787" y="5749278"/>
            <a:ext cx="4933277" cy="15029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660936" y="5000362"/>
                <a:ext cx="2418932"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m:t>
                      </m:r>
                      <m:r>
                        <a:rPr lang="en-US" sz="1350" b="1" i="1">
                          <a:solidFill>
                            <a:srgbClr val="FF0000"/>
                          </a:solidFill>
                          <a:latin typeface="Cambria Math" charset="0"/>
                        </a:rPr>
                        <m:t>.</m:t>
                      </m:r>
                      <m:r>
                        <a:rPr lang="en-US" sz="1350" b="1" i="1">
                          <a:solidFill>
                            <a:srgbClr val="FF0000"/>
                          </a:solidFill>
                          <a:latin typeface="Cambria Math" charset="0"/>
                        </a:rPr>
                        <m:t>𝟖𝟏𝟒𝟎</m:t>
                      </m:r>
                      <m:r>
                        <a:rPr lang="en-US" sz="1350" b="1" i="1">
                          <a:solidFill>
                            <a:srgbClr val="FF0000"/>
                          </a:solidFill>
                          <a:latin typeface="Cambria Math" charset="0"/>
                        </a:rPr>
                        <m:t>+</m:t>
                      </m:r>
                      <m:r>
                        <a:rPr lang="en-US" sz="1350" b="1" i="1">
                          <a:solidFill>
                            <a:srgbClr val="FF0000"/>
                          </a:solidFill>
                          <a:latin typeface="Cambria Math" charset="0"/>
                        </a:rPr>
                        <m:t>𝟒</m:t>
                      </m:r>
                      <m:r>
                        <a:rPr lang="en-US" sz="1350" b="1" i="1">
                          <a:solidFill>
                            <a:srgbClr val="FF0000"/>
                          </a:solidFill>
                          <a:latin typeface="Cambria Math" charset="0"/>
                        </a:rPr>
                        <m:t>.</m:t>
                      </m:r>
                      <m:r>
                        <a:rPr lang="en-US" sz="1350" b="1" i="1">
                          <a:solidFill>
                            <a:srgbClr val="FF0000"/>
                          </a:solidFill>
                          <a:latin typeface="Cambria Math" charset="0"/>
                        </a:rPr>
                        <m:t>𝟎𝟑</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660936" y="5000362"/>
                <a:ext cx="2418932" cy="213392"/>
              </a:xfrm>
              <a:prstGeom prst="rect">
                <a:avLst/>
              </a:prstGeom>
              <a:blipFill>
                <a:blip r:embed="rId6"/>
                <a:stretch>
                  <a:fillRect l="-2020" t="-22857" r="-1263"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933284" y="5273945"/>
                <a:ext cx="4055597"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𝟖𝟏</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𝟒</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933284" y="5273945"/>
                <a:ext cx="4055597" cy="213392"/>
              </a:xfrm>
              <a:prstGeom prst="rect">
                <a:avLst/>
              </a:prstGeom>
              <a:blipFill>
                <a:blip r:embed="rId7"/>
                <a:stretch>
                  <a:fillRect l="-1051" t="-22857" r="-450"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763151" y="5562973"/>
                <a:ext cx="2325958"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𝟓𝟗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763151" y="5562973"/>
                <a:ext cx="2325958" cy="213392"/>
              </a:xfrm>
              <a:prstGeom prst="rect">
                <a:avLst/>
              </a:prstGeom>
              <a:blipFill>
                <a:blip r:embed="rId8"/>
                <a:stretch>
                  <a:fillRect l="-2094" t="-25714" r="-1047" b="-31429"/>
                </a:stretch>
              </a:blipFill>
            </p:spPr>
            <p:txBody>
              <a:bodyPr/>
              <a:lstStyle/>
              <a:p>
                <a:r>
                  <a:rPr lang="en-US">
                    <a:noFill/>
                  </a:rPr>
                  <a:t> </a:t>
                </a:r>
              </a:p>
            </p:txBody>
          </p:sp>
        </mc:Fallback>
      </mc:AlternateContent>
    </p:spTree>
    <p:extLst>
      <p:ext uri="{BB962C8B-B14F-4D97-AF65-F5344CB8AC3E}">
        <p14:creationId xmlns:p14="http://schemas.microsoft.com/office/powerpoint/2010/main" val="20335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4" name="Picture 3"/>
          <p:cNvPicPr>
            <a:picLocks noChangeAspect="1"/>
          </p:cNvPicPr>
          <p:nvPr/>
        </p:nvPicPr>
        <p:blipFill>
          <a:blip r:embed="rId2"/>
          <a:stretch>
            <a:fillRect/>
          </a:stretch>
        </p:blipFill>
        <p:spPr>
          <a:xfrm>
            <a:off x="5268516" y="2035815"/>
            <a:ext cx="3875484" cy="3875484"/>
          </a:xfrm>
          <a:prstGeom prst="rect">
            <a:avLst/>
          </a:prstGeom>
        </p:spPr>
      </p:pic>
      <p:pic>
        <p:nvPicPr>
          <p:cNvPr id="5" name="Picture 4"/>
          <p:cNvPicPr>
            <a:picLocks noChangeAspect="1"/>
          </p:cNvPicPr>
          <p:nvPr/>
        </p:nvPicPr>
        <p:blipFill rotWithShape="1">
          <a:blip r:embed="rId3"/>
          <a:srcRect r="1751"/>
          <a:stretch/>
        </p:blipFill>
        <p:spPr>
          <a:xfrm>
            <a:off x="308916" y="2035815"/>
            <a:ext cx="3847153" cy="3875484"/>
          </a:xfrm>
          <a:prstGeom prst="rect">
            <a:avLst/>
          </a:prstGeom>
        </p:spPr>
      </p:pic>
    </p:spTree>
    <p:extLst>
      <p:ext uri="{BB962C8B-B14F-4D97-AF65-F5344CB8AC3E}">
        <p14:creationId xmlns:p14="http://schemas.microsoft.com/office/powerpoint/2010/main" val="197013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3" name="Picture 2"/>
          <p:cNvPicPr>
            <a:picLocks noChangeAspect="1"/>
          </p:cNvPicPr>
          <p:nvPr/>
        </p:nvPicPr>
        <p:blipFill>
          <a:blip r:embed="rId3"/>
          <a:stretch>
            <a:fillRect/>
          </a:stretch>
        </p:blipFill>
        <p:spPr>
          <a:xfrm>
            <a:off x="4498398" y="2035816"/>
            <a:ext cx="4172816" cy="3102302"/>
          </a:xfrm>
          <a:prstGeom prst="rect">
            <a:avLst/>
          </a:prstGeom>
        </p:spPr>
      </p:pic>
      <p:sp>
        <p:nvSpPr>
          <p:cNvPr id="6" name="Rectangle 5"/>
          <p:cNvSpPr/>
          <p:nvPr/>
        </p:nvSpPr>
        <p:spPr>
          <a:xfrm>
            <a:off x="4498398" y="3900819"/>
            <a:ext cx="3606511" cy="312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7" name="Picture 6"/>
          <p:cNvPicPr>
            <a:picLocks noChangeAspect="1"/>
          </p:cNvPicPr>
          <p:nvPr/>
        </p:nvPicPr>
        <p:blipFill>
          <a:blip r:embed="rId4"/>
          <a:stretch>
            <a:fillRect/>
          </a:stretch>
        </p:blipFill>
        <p:spPr>
          <a:xfrm>
            <a:off x="408381" y="2035815"/>
            <a:ext cx="3747687" cy="3875484"/>
          </a:xfrm>
          <a:prstGeom prst="rect">
            <a:avLst/>
          </a:prstGeom>
        </p:spPr>
      </p:pic>
    </p:spTree>
    <p:extLst>
      <p:ext uri="{BB962C8B-B14F-4D97-AF65-F5344CB8AC3E}">
        <p14:creationId xmlns:p14="http://schemas.microsoft.com/office/powerpoint/2010/main" val="168766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5" name="Picture 4"/>
          <p:cNvPicPr>
            <a:picLocks noChangeAspect="1"/>
          </p:cNvPicPr>
          <p:nvPr/>
        </p:nvPicPr>
        <p:blipFill rotWithShape="1">
          <a:blip r:embed="rId2"/>
          <a:srcRect r="1751"/>
          <a:stretch/>
        </p:blipFill>
        <p:spPr>
          <a:xfrm>
            <a:off x="308916" y="2035815"/>
            <a:ext cx="3847153" cy="3875484"/>
          </a:xfrm>
          <a:prstGeom prst="rect">
            <a:avLst/>
          </a:prstGeom>
        </p:spPr>
      </p:pic>
      <p:pic>
        <p:nvPicPr>
          <p:cNvPr id="7" name="Picture 6"/>
          <p:cNvPicPr>
            <a:picLocks noChangeAspect="1"/>
          </p:cNvPicPr>
          <p:nvPr/>
        </p:nvPicPr>
        <p:blipFill>
          <a:blip r:embed="rId3"/>
          <a:stretch>
            <a:fillRect/>
          </a:stretch>
        </p:blipFill>
        <p:spPr>
          <a:xfrm>
            <a:off x="408381" y="2035815"/>
            <a:ext cx="3747687" cy="387548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505072" y="5212450"/>
                <a:ext cx="223619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𝟏𝟖</m:t>
                      </m:r>
                      <m:r>
                        <a:rPr lang="en-US" sz="1350" b="1" i="1">
                          <a:solidFill>
                            <a:srgbClr val="FF0000"/>
                          </a:solidFill>
                          <a:latin typeface="Cambria Math" charset="0"/>
                        </a:rPr>
                        <m:t>+</m:t>
                      </m:r>
                      <m:r>
                        <a:rPr lang="en-US" sz="1350" b="1" i="1">
                          <a:solidFill>
                            <a:srgbClr val="FF0000"/>
                          </a:solidFill>
                          <a:latin typeface="Cambria Math" charset="0"/>
                        </a:rPr>
                        <m:t>𝟑</m:t>
                      </m:r>
                      <m:r>
                        <a:rPr lang="en-US" sz="1350" b="1" i="1">
                          <a:solidFill>
                            <a:srgbClr val="FF0000"/>
                          </a:solidFill>
                          <a:latin typeface="Cambria Math" charset="0"/>
                        </a:rPr>
                        <m:t>.</m:t>
                      </m:r>
                      <m:r>
                        <a:rPr lang="en-US" sz="1350" b="1" i="1">
                          <a:solidFill>
                            <a:srgbClr val="FF0000"/>
                          </a:solidFill>
                          <a:latin typeface="Cambria Math" charset="0"/>
                        </a:rPr>
                        <m:t>𝟎𝟔</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05072" y="5212450"/>
                <a:ext cx="2236190" cy="213392"/>
              </a:xfrm>
              <a:prstGeom prst="rect">
                <a:avLst/>
              </a:prstGeom>
              <a:blipFill>
                <a:blip r:embed="rId4"/>
                <a:stretch>
                  <a:fillRect l="-2180" t="-22857" r="-109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05072" y="5500110"/>
                <a:ext cx="2247410"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𝟏𝟖</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𝟑</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𝟎𝟔</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05072" y="5500110"/>
                <a:ext cx="2247410" cy="213392"/>
              </a:xfrm>
              <a:prstGeom prst="rect">
                <a:avLst/>
              </a:prstGeom>
              <a:blipFill>
                <a:blip r:embed="rId5"/>
                <a:stretch>
                  <a:fillRect l="-2168" t="-22857" r="-1084" b="-31429"/>
                </a:stretch>
              </a:blipFill>
            </p:spPr>
            <p:txBody>
              <a:bodyPr/>
              <a:lstStyle/>
              <a:p>
                <a:r>
                  <a:rPr lang="en-US">
                    <a:noFill/>
                  </a:rPr>
                  <a:t> </a:t>
                </a:r>
              </a:p>
            </p:txBody>
          </p:sp>
        </mc:Fallback>
      </mc:AlternateContent>
      <p:pic>
        <p:nvPicPr>
          <p:cNvPr id="4" name="Picture 3"/>
          <p:cNvPicPr>
            <a:picLocks noChangeAspect="1"/>
          </p:cNvPicPr>
          <p:nvPr/>
        </p:nvPicPr>
        <p:blipFill>
          <a:blip r:embed="rId6"/>
          <a:stretch>
            <a:fillRect/>
          </a:stretch>
        </p:blipFill>
        <p:spPr>
          <a:xfrm>
            <a:off x="4442570" y="2035815"/>
            <a:ext cx="4375566" cy="2936235"/>
          </a:xfrm>
          <a:prstGeom prst="rect">
            <a:avLst/>
          </a:prstGeom>
        </p:spPr>
      </p:pic>
    </p:spTree>
    <p:extLst>
      <p:ext uri="{BB962C8B-B14F-4D97-AF65-F5344CB8AC3E}">
        <p14:creationId xmlns:p14="http://schemas.microsoft.com/office/powerpoint/2010/main" val="27463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82120"/>
          </a:xfrm>
        </p:spPr>
        <p:txBody>
          <a:bodyPr>
            <a:normAutofit fontScale="90000"/>
          </a:bodyPr>
          <a:lstStyle/>
          <a:p>
            <a:r>
              <a:rPr lang="en-US" dirty="0"/>
              <a:t>What do we think about these from before?</a:t>
            </a:r>
            <a:br>
              <a:rPr lang="en-US" dirty="0"/>
            </a:br>
            <a:r>
              <a:rPr lang="en-US" dirty="0"/>
              <a:t>Different Slopes?</a:t>
            </a:r>
          </a:p>
        </p:txBody>
      </p:sp>
      <p:pic>
        <p:nvPicPr>
          <p:cNvPr id="7" name="Picture 6"/>
          <p:cNvPicPr>
            <a:picLocks noChangeAspect="1"/>
          </p:cNvPicPr>
          <p:nvPr/>
        </p:nvPicPr>
        <p:blipFill>
          <a:blip r:embed="rId2"/>
          <a:stretch>
            <a:fillRect/>
          </a:stretch>
        </p:blipFill>
        <p:spPr>
          <a:xfrm>
            <a:off x="395180" y="1963076"/>
            <a:ext cx="3875484" cy="3875484"/>
          </a:xfrm>
          <a:prstGeom prst="rect">
            <a:avLst/>
          </a:prstGeom>
        </p:spPr>
      </p:pic>
      <p:pic>
        <p:nvPicPr>
          <p:cNvPr id="8" name="Picture 7"/>
          <p:cNvPicPr>
            <a:picLocks noChangeAspect="1"/>
          </p:cNvPicPr>
          <p:nvPr/>
        </p:nvPicPr>
        <p:blipFill>
          <a:blip r:embed="rId3"/>
          <a:stretch>
            <a:fillRect/>
          </a:stretch>
        </p:blipFill>
        <p:spPr>
          <a:xfrm>
            <a:off x="395179" y="1963076"/>
            <a:ext cx="3802748" cy="3842725"/>
          </a:xfrm>
          <a:prstGeom prst="rect">
            <a:avLst/>
          </a:prstGeom>
        </p:spPr>
      </p:pic>
      <p:pic>
        <p:nvPicPr>
          <p:cNvPr id="9" name="Picture 8"/>
          <p:cNvPicPr>
            <a:picLocks noChangeAspect="1"/>
          </p:cNvPicPr>
          <p:nvPr/>
        </p:nvPicPr>
        <p:blipFill>
          <a:blip r:embed="rId4"/>
          <a:stretch>
            <a:fillRect/>
          </a:stretch>
        </p:blipFill>
        <p:spPr>
          <a:xfrm>
            <a:off x="4440813" y="1963075"/>
            <a:ext cx="4175086" cy="292584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167033" y="5111524"/>
                <a:ext cx="2314736"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charset="0"/>
                        </a:rPr>
                        <m:t>𝑻𝒚𝒑𝒆</m:t>
                      </m:r>
                      <m:r>
                        <a:rPr lang="en-US" sz="1350" b="1" i="1">
                          <a:solidFill>
                            <a:srgbClr val="FF0000"/>
                          </a:solidFill>
                          <a:latin typeface="Cambria Math" charset="0"/>
                        </a:rPr>
                        <m:t> </m:t>
                      </m:r>
                      <m:r>
                        <a:rPr lang="en-US" sz="1350" b="1" i="1">
                          <a:solidFill>
                            <a:srgbClr val="FF0000"/>
                          </a:solidFill>
                          <a:latin typeface="Cambria Math" charset="0"/>
                        </a:rPr>
                        <m:t>𝑨</m:t>
                      </m:r>
                      <m:r>
                        <a:rPr lang="en-US" sz="1350" b="1" i="1">
                          <a:solidFill>
                            <a:srgbClr val="FF0000"/>
                          </a:solidFill>
                          <a:latin typeface="Cambria Math" charset="0"/>
                        </a:rPr>
                        <m:t>:   </m:t>
                      </m:r>
                      <m:acc>
                        <m:accPr>
                          <m:chr m:val="̂"/>
                          <m:ctrlPr>
                            <a:rPr lang="en-US" sz="1350" b="1" i="1">
                              <a:solidFill>
                                <a:srgbClr val="FF0000"/>
                              </a:solidFill>
                              <a:latin typeface="Cambria Math" panose="02040503050406030204" pitchFamily="18" charset="0"/>
                            </a:rPr>
                          </m:ctrlPr>
                        </m:accPr>
                        <m:e>
                          <m:r>
                            <a:rPr lang="en-US" sz="1350" b="1" i="1">
                              <a:solidFill>
                                <a:srgbClr val="FF0000"/>
                              </a:solidFill>
                              <a:latin typeface="Cambria Math" charset="0"/>
                            </a:rPr>
                            <m:t>𝒀</m:t>
                          </m:r>
                        </m:e>
                      </m:acc>
                      <m:r>
                        <a:rPr lang="en-US" sz="1350" b="1" i="1">
                          <a:solidFill>
                            <a:srgbClr val="FF0000"/>
                          </a:solidFill>
                          <a:latin typeface="Cambria Math" charset="0"/>
                        </a:rPr>
                        <m:t>=</m:t>
                      </m:r>
                      <m:r>
                        <a:rPr lang="en-US" sz="1350" b="1" i="1">
                          <a:solidFill>
                            <a:srgbClr val="FF0000"/>
                          </a:solidFill>
                          <a:latin typeface="Cambria Math" charset="0"/>
                        </a:rPr>
                        <m:t>𝟓𝟎</m:t>
                      </m:r>
                      <m:r>
                        <a:rPr lang="en-US" sz="1350" b="1" i="1">
                          <a:solidFill>
                            <a:srgbClr val="FF0000"/>
                          </a:solidFill>
                          <a:latin typeface="Cambria Math" charset="0"/>
                        </a:rPr>
                        <m:t>.</m:t>
                      </m:r>
                      <m:r>
                        <a:rPr lang="en-US" sz="1350" b="1" i="1">
                          <a:solidFill>
                            <a:srgbClr val="FF0000"/>
                          </a:solidFill>
                          <a:latin typeface="Cambria Math" charset="0"/>
                        </a:rPr>
                        <m:t>𝟐𝟕</m:t>
                      </m:r>
                      <m:r>
                        <a:rPr lang="en-US" sz="1350" b="1" i="1">
                          <a:solidFill>
                            <a:srgbClr val="FF0000"/>
                          </a:solidFill>
                          <a:latin typeface="Cambria Math" charset="0"/>
                        </a:rPr>
                        <m:t>+</m:t>
                      </m:r>
                      <m:r>
                        <a:rPr lang="en-US" sz="1350" b="1" i="1">
                          <a:solidFill>
                            <a:srgbClr val="FF0000"/>
                          </a:solidFill>
                          <a:latin typeface="Cambria Math" charset="0"/>
                        </a:rPr>
                        <m:t>𝟐</m:t>
                      </m:r>
                      <m:r>
                        <a:rPr lang="en-US" sz="1350" b="1" i="1">
                          <a:solidFill>
                            <a:srgbClr val="FF0000"/>
                          </a:solidFill>
                          <a:latin typeface="Cambria Math" charset="0"/>
                        </a:rPr>
                        <m:t>.</m:t>
                      </m:r>
                      <m:r>
                        <a:rPr lang="en-US" sz="1350" b="1" i="1">
                          <a:solidFill>
                            <a:srgbClr val="FF0000"/>
                          </a:solidFill>
                          <a:latin typeface="Cambria Math" charset="0"/>
                        </a:rPr>
                        <m:t>𝟗𝟗</m:t>
                      </m:r>
                      <m:r>
                        <a:rPr lang="en-US" sz="1350" b="1" i="1">
                          <a:solidFill>
                            <a:srgbClr val="FF0000"/>
                          </a:solidFill>
                          <a:latin typeface="Cambria Math" charset="0"/>
                        </a:rPr>
                        <m:t>𝑿</m:t>
                      </m:r>
                    </m:oMath>
                  </m:oMathPara>
                </a14:m>
                <a:endParaRPr lang="en-US" sz="1350"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67033" y="5111524"/>
                <a:ext cx="2314736" cy="213392"/>
              </a:xfrm>
              <a:prstGeom prst="rect">
                <a:avLst/>
              </a:prstGeom>
              <a:blipFill>
                <a:blip r:embed="rId5"/>
                <a:stretch>
                  <a:fillRect l="-2111" t="-25714" r="-1319"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0814" y="5442461"/>
                <a:ext cx="4463851" cy="21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b="1" i="1">
                          <a:solidFill>
                            <a:schemeClr val="accent6">
                              <a:lumMod val="75000"/>
                            </a:schemeClr>
                          </a:solidFill>
                          <a:latin typeface="Cambria Math" charset="0"/>
                        </a:rPr>
                        <m:t>𝑻𝒚𝒑𝒆</m:t>
                      </m:r>
                      <m:r>
                        <a:rPr lang="en-US" sz="1350" b="1" i="1">
                          <a:solidFill>
                            <a:schemeClr val="accent6">
                              <a:lumMod val="75000"/>
                            </a:schemeClr>
                          </a:solidFill>
                          <a:latin typeface="Cambria Math" charset="0"/>
                        </a:rPr>
                        <m:t> </m:t>
                      </m:r>
                      <m:r>
                        <a:rPr lang="en-US" sz="1350" b="1" i="1">
                          <a:solidFill>
                            <a:schemeClr val="accent6">
                              <a:lumMod val="75000"/>
                            </a:schemeClr>
                          </a:solidFill>
                          <a:latin typeface="Cambria Math" charset="0"/>
                        </a:rPr>
                        <m:t>𝑩</m:t>
                      </m:r>
                      <m:r>
                        <a:rPr lang="en-US" sz="1350" b="1" i="1">
                          <a:solidFill>
                            <a:schemeClr val="accent6">
                              <a:lumMod val="75000"/>
                            </a:schemeClr>
                          </a:solidFill>
                          <a:latin typeface="Cambria Math" charset="0"/>
                        </a:rPr>
                        <m:t>:   </m:t>
                      </m:r>
                      <m:acc>
                        <m:accPr>
                          <m:chr m:val="̂"/>
                          <m:ctrlPr>
                            <a:rPr lang="en-US" sz="1350" b="1" i="1">
                              <a:solidFill>
                                <a:schemeClr val="accent6">
                                  <a:lumMod val="75000"/>
                                </a:schemeClr>
                              </a:solidFill>
                              <a:latin typeface="Cambria Math" panose="02040503050406030204" pitchFamily="18" charset="0"/>
                            </a:rPr>
                          </m:ctrlPr>
                        </m:accPr>
                        <m:e>
                          <m:r>
                            <a:rPr lang="en-US" sz="1350" b="1" i="1">
                              <a:solidFill>
                                <a:schemeClr val="accent6">
                                  <a:lumMod val="75000"/>
                                </a:schemeClr>
                              </a:solidFill>
                              <a:latin typeface="Cambria Math" charset="0"/>
                            </a:rPr>
                            <m:t>𝒀</m:t>
                          </m:r>
                        </m:e>
                      </m:acc>
                      <m:r>
                        <a:rPr lang="en-US" sz="1350" b="1" i="1">
                          <a:solidFill>
                            <a:schemeClr val="accent6">
                              <a:lumMod val="75000"/>
                            </a:schemeClr>
                          </a:solidFill>
                          <a:latin typeface="Cambria Math" charset="0"/>
                        </a:rPr>
                        <m:t>=</m:t>
                      </m:r>
                      <m:d>
                        <m:dPr>
                          <m:ctrlPr>
                            <a:rPr lang="en-US" sz="1350" b="1" i="1">
                              <a:solidFill>
                                <a:schemeClr val="accent6">
                                  <a:lumMod val="75000"/>
                                </a:schemeClr>
                              </a:solidFill>
                              <a:latin typeface="Cambria Math" panose="02040503050406030204" pitchFamily="18" charset="0"/>
                            </a:rPr>
                          </m:ctrlPr>
                        </m:dPr>
                        <m:e>
                          <m:r>
                            <a:rPr lang="en-US" sz="1350" b="1" i="1">
                              <a:solidFill>
                                <a:schemeClr val="accent6">
                                  <a:lumMod val="75000"/>
                                </a:schemeClr>
                              </a:solidFill>
                              <a:latin typeface="Cambria Math" charset="0"/>
                            </a:rPr>
                            <m:t>𝟓𝟎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𝟐𝟕</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𝟗𝟑</m:t>
                          </m:r>
                        </m:e>
                      </m:d>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𝟔𝟎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𝟐𝟎</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𝟐</m:t>
                      </m:r>
                      <m:r>
                        <a:rPr lang="en-US" sz="1350" b="1" i="1">
                          <a:solidFill>
                            <a:schemeClr val="accent6">
                              <a:lumMod val="75000"/>
                            </a:schemeClr>
                          </a:solidFill>
                          <a:latin typeface="Cambria Math" charset="0"/>
                        </a:rPr>
                        <m:t>.</m:t>
                      </m:r>
                      <m:r>
                        <a:rPr lang="en-US" sz="1350" b="1" i="1">
                          <a:solidFill>
                            <a:schemeClr val="accent6">
                              <a:lumMod val="75000"/>
                            </a:schemeClr>
                          </a:solidFill>
                          <a:latin typeface="Cambria Math" charset="0"/>
                        </a:rPr>
                        <m:t>𝟗𝟗</m:t>
                      </m:r>
                      <m:r>
                        <a:rPr lang="en-US" sz="1350" b="1" i="1">
                          <a:solidFill>
                            <a:schemeClr val="accent6">
                              <a:lumMod val="75000"/>
                            </a:schemeClr>
                          </a:solidFill>
                          <a:latin typeface="Cambria Math" charset="0"/>
                        </a:rPr>
                        <m:t>𝑿</m:t>
                      </m:r>
                    </m:oMath>
                  </m:oMathPara>
                </a14:m>
                <a:endParaRPr lang="en-US" sz="1350" b="1" dirty="0">
                  <a:solidFill>
                    <a:schemeClr val="accent6">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440814" y="5442461"/>
                <a:ext cx="4463851" cy="213392"/>
              </a:xfrm>
              <a:prstGeom prst="rect">
                <a:avLst/>
              </a:prstGeom>
              <a:blipFill>
                <a:blip r:embed="rId6"/>
                <a:stretch>
                  <a:fillRect l="-819" t="-25714" r="-273" b="-31429"/>
                </a:stretch>
              </a:blipFill>
            </p:spPr>
            <p:txBody>
              <a:bodyPr/>
              <a:lstStyle/>
              <a:p>
                <a:r>
                  <a:rPr lang="en-US">
                    <a:noFill/>
                  </a:rPr>
                  <a:t> </a:t>
                </a:r>
              </a:p>
            </p:txBody>
          </p:sp>
        </mc:Fallback>
      </mc:AlternateContent>
    </p:spTree>
    <p:extLst>
      <p:ext uri="{BB962C8B-B14F-4D97-AF65-F5344CB8AC3E}">
        <p14:creationId xmlns:p14="http://schemas.microsoft.com/office/powerpoint/2010/main" val="847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228"/>
            <a:ext cx="7200900" cy="479822"/>
          </a:xfrm>
        </p:spPr>
        <p:txBody>
          <a:bodyPr>
            <a:normAutofit fontScale="90000"/>
          </a:bodyPr>
          <a:lstStyle/>
          <a:p>
            <a:r>
              <a:rPr lang="en-US" dirty="0"/>
              <a:t>Meadowfoam: Intensity Only</a:t>
            </a:r>
          </a:p>
        </p:txBody>
      </p:sp>
      <mc:AlternateContent xmlns:mc="http://schemas.openxmlformats.org/markup-compatibility/2006" xmlns:a14="http://schemas.microsoft.com/office/drawing/2010/main">
        <mc:Choice Requires="a14">
          <p:sp>
            <p:nvSpPr>
              <p:cNvPr id="8" name="TextBox 7"/>
              <p:cNvSpPr txBox="1"/>
              <p:nvPr/>
            </p:nvSpPr>
            <p:spPr>
              <a:xfrm>
                <a:off x="1368106" y="1620610"/>
                <a:ext cx="31318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1368106" y="1620610"/>
                <a:ext cx="3131819" cy="300082"/>
              </a:xfrm>
              <a:prstGeom prst="rect">
                <a:avLst/>
              </a:prstGeom>
              <a:blipFill>
                <a:blip r:embed="rId3"/>
                <a:stretch>
                  <a:fillRect b="-8163"/>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396" y="1470313"/>
            <a:ext cx="3128963" cy="154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stretch>
            <a:fillRect/>
          </a:stretch>
        </p:blipFill>
        <p:spPr>
          <a:xfrm>
            <a:off x="363682" y="2279999"/>
            <a:ext cx="4534334" cy="3022889"/>
          </a:xfrm>
          <a:prstGeom prst="rect">
            <a:avLst/>
          </a:prstGeom>
        </p:spPr>
      </p:pic>
      <p:pic>
        <p:nvPicPr>
          <p:cNvPr id="4" name="Picture 3"/>
          <p:cNvPicPr>
            <a:picLocks noChangeAspect="1"/>
          </p:cNvPicPr>
          <p:nvPr/>
        </p:nvPicPr>
        <p:blipFill>
          <a:blip r:embed="rId6"/>
          <a:stretch>
            <a:fillRect/>
          </a:stretch>
        </p:blipFill>
        <p:spPr>
          <a:xfrm>
            <a:off x="5485685" y="3111947"/>
            <a:ext cx="2452385" cy="2452385"/>
          </a:xfrm>
          <a:prstGeom prst="rect">
            <a:avLst/>
          </a:prstGeom>
        </p:spPr>
      </p:pic>
      <p:pic>
        <p:nvPicPr>
          <p:cNvPr id="5" name="Picture 4"/>
          <p:cNvPicPr>
            <a:picLocks noChangeAspect="1"/>
          </p:cNvPicPr>
          <p:nvPr/>
        </p:nvPicPr>
        <p:blipFill>
          <a:blip r:embed="rId7"/>
          <a:stretch>
            <a:fillRect/>
          </a:stretch>
        </p:blipFill>
        <p:spPr>
          <a:xfrm>
            <a:off x="2468707" y="5657447"/>
            <a:ext cx="6534150" cy="161925"/>
          </a:xfrm>
          <a:prstGeom prst="rect">
            <a:avLst/>
          </a:prstGeom>
        </p:spPr>
      </p:pic>
    </p:spTree>
    <p:extLst>
      <p:ext uri="{BB962C8B-B14F-4D97-AF65-F5344CB8AC3E}">
        <p14:creationId xmlns:p14="http://schemas.microsoft.com/office/powerpoint/2010/main" val="119326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740780"/>
            <a:ext cx="8938789" cy="964776"/>
          </a:xfrm>
        </p:spPr>
        <p:txBody>
          <a:bodyPr>
            <a:noAutofit/>
          </a:bodyPr>
          <a:lstStyle/>
          <a:p>
            <a:r>
              <a:rPr lang="en-US" sz="3600" dirty="0"/>
              <a:t>Causal Inference:</a:t>
            </a:r>
            <a:br>
              <a:rPr lang="en-US" sz="3600" dirty="0"/>
            </a:br>
            <a:r>
              <a:rPr lang="en-US" sz="3600" dirty="0"/>
              <a:t>Randomized vs. Observational Study</a:t>
            </a:r>
          </a:p>
        </p:txBody>
      </p:sp>
      <p:sp>
        <p:nvSpPr>
          <p:cNvPr id="3" name="Content Placeholder 2"/>
          <p:cNvSpPr>
            <a:spLocks noGrp="1"/>
          </p:cNvSpPr>
          <p:nvPr>
            <p:ph idx="1"/>
          </p:nvPr>
        </p:nvSpPr>
        <p:spPr>
          <a:xfrm>
            <a:off x="178178" y="1287739"/>
            <a:ext cx="8737222" cy="4351338"/>
          </a:xfrm>
        </p:spPr>
        <p:txBody>
          <a:bodyPr/>
          <a:lstStyle/>
          <a:p>
            <a:pPr algn="just">
              <a:buFont typeface="Arial" charset="0"/>
              <a:buChar char="•"/>
            </a:pPr>
            <a:endParaRPr lang="en-US" dirty="0"/>
          </a:p>
          <a:p>
            <a:pPr algn="just">
              <a:buFont typeface="Arial" charset="0"/>
              <a:buChar char="•"/>
            </a:pPr>
            <a:r>
              <a:rPr lang="en-US" dirty="0"/>
              <a:t> Causal inferences </a:t>
            </a:r>
            <a:r>
              <a:rPr lang="en-US" b="1" dirty="0">
                <a:solidFill>
                  <a:srgbClr val="0070C0"/>
                </a:solidFill>
              </a:rPr>
              <a:t>can</a:t>
            </a:r>
            <a:r>
              <a:rPr lang="en-US" dirty="0"/>
              <a:t> be drawn from randomized experiments</a:t>
            </a:r>
          </a:p>
          <a:p>
            <a:pPr algn="just">
              <a:buFont typeface="Arial" charset="0"/>
              <a:buChar char="•"/>
            </a:pPr>
            <a:r>
              <a:rPr lang="en-US" dirty="0"/>
              <a:t> Causal inferences </a:t>
            </a:r>
            <a:r>
              <a:rPr lang="en-US" b="1" dirty="0">
                <a:solidFill>
                  <a:srgbClr val="FF0000"/>
                </a:solidFill>
              </a:rPr>
              <a:t>cannot</a:t>
            </a:r>
            <a:r>
              <a:rPr lang="en-US" dirty="0"/>
              <a:t> be drawn from observational studies due to </a:t>
            </a:r>
            <a:r>
              <a:rPr lang="en-US" b="1" u="sng" cap="small" dirty="0"/>
              <a:t>Confounding</a:t>
            </a:r>
            <a:endParaRPr lang="en-US" b="1" cap="small" dirty="0"/>
          </a:p>
          <a:p>
            <a:pPr marL="0" indent="0" algn="just">
              <a:buNone/>
            </a:pPr>
            <a:r>
              <a:rPr lang="en-US" dirty="0"/>
              <a:t>What are some possible confounding variables in the gender/salary study?</a:t>
            </a:r>
          </a:p>
        </p:txBody>
      </p:sp>
      <p:sp>
        <p:nvSpPr>
          <p:cNvPr id="5" name="TextBox 4"/>
          <p:cNvSpPr txBox="1"/>
          <p:nvPr/>
        </p:nvSpPr>
        <p:spPr>
          <a:xfrm>
            <a:off x="102209" y="3148709"/>
            <a:ext cx="2066950" cy="2585323"/>
          </a:xfrm>
          <a:prstGeom prst="rect">
            <a:avLst/>
          </a:prstGeom>
          <a:noFill/>
        </p:spPr>
        <p:txBody>
          <a:bodyPr wrap="square" rtlCol="0">
            <a:spAutoFit/>
          </a:bodyPr>
          <a:lstStyle/>
          <a:p>
            <a:pPr algn="just"/>
            <a:r>
              <a:rPr lang="en-US" dirty="0"/>
              <a:t>In the starting salaries study, maybe males have</a:t>
            </a:r>
          </a:p>
          <a:p>
            <a:pPr marL="285750" indent="-285750" algn="just">
              <a:buFont typeface="Arial" charset="0"/>
              <a:buChar char="•"/>
            </a:pPr>
            <a:r>
              <a:rPr lang="en-US" dirty="0"/>
              <a:t>more education</a:t>
            </a:r>
          </a:p>
          <a:p>
            <a:pPr marL="285750" indent="-285750" algn="just">
              <a:buFont typeface="Arial" charset="0"/>
              <a:buChar char="•"/>
            </a:pPr>
            <a:r>
              <a:rPr lang="en-US" dirty="0"/>
              <a:t>more seniority</a:t>
            </a:r>
          </a:p>
          <a:p>
            <a:pPr marL="285750" indent="-285750" algn="just">
              <a:buFont typeface="Arial" charset="0"/>
              <a:buChar char="•"/>
            </a:pPr>
            <a:r>
              <a:rPr lang="en-US" dirty="0"/>
              <a:t>more age (older)</a:t>
            </a:r>
          </a:p>
          <a:p>
            <a:pPr marL="285750" indent="-285750" algn="just">
              <a:buFont typeface="Arial" charset="0"/>
              <a:buChar char="•"/>
            </a:pPr>
            <a:r>
              <a:rPr lang="en-US" dirty="0"/>
              <a:t>more willingness to negotiate starting salary</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511404" y="3460830"/>
            <a:ext cx="4351339" cy="2273202"/>
          </a:xfrm>
          <a:prstGeom prst="rect">
            <a:avLst/>
          </a:prstGeom>
        </p:spPr>
      </p:pic>
      <p:grpSp>
        <p:nvGrpSpPr>
          <p:cNvPr id="11" name="Group 10"/>
          <p:cNvGrpSpPr/>
          <p:nvPr/>
        </p:nvGrpSpPr>
        <p:grpSpPr>
          <a:xfrm>
            <a:off x="6958508" y="3460829"/>
            <a:ext cx="1947260" cy="2287397"/>
            <a:chOff x="6619991" y="3157274"/>
            <a:chExt cx="1947260" cy="2790836"/>
          </a:xfrm>
        </p:grpSpPr>
        <p:pic>
          <p:nvPicPr>
            <p:cNvPr id="8"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3372" t="18165" r="8754" b="13220"/>
            <a:stretch/>
          </p:blipFill>
          <p:spPr>
            <a:xfrm>
              <a:off x="6619991" y="3157274"/>
              <a:ext cx="1947260" cy="2790836"/>
            </a:xfrm>
            <a:prstGeom prst="rect">
              <a:avLst/>
            </a:prstGeom>
          </p:spPr>
        </p:pic>
        <p:sp>
          <p:nvSpPr>
            <p:cNvPr id="9" name="TextBox 8"/>
            <p:cNvSpPr txBox="1"/>
            <p:nvPr/>
          </p:nvSpPr>
          <p:spPr>
            <a:xfrm>
              <a:off x="6905066" y="3482022"/>
              <a:ext cx="127747" cy="1869743"/>
            </a:xfrm>
            <a:prstGeom prst="rect">
              <a:avLst/>
            </a:prstGeom>
            <a:solidFill>
              <a:schemeClr val="bg1">
                <a:lumMod val="75000"/>
              </a:schemeClr>
            </a:solidFill>
          </p:spPr>
          <p:txBody>
            <a:bodyPr wrap="square" rtlCol="0">
              <a:spAutoFit/>
            </a:bodyPr>
            <a:lstStyle/>
            <a:p>
              <a:pPr algn="ctr"/>
              <a:r>
                <a:rPr lang="en-US" sz="1050" dirty="0" err="1"/>
                <a:t>oyyoyyyoyoo</a:t>
              </a:r>
              <a:endParaRPr lang="en-US" sz="1050" dirty="0"/>
            </a:p>
          </p:txBody>
        </p:sp>
        <p:sp>
          <p:nvSpPr>
            <p:cNvPr id="12" name="TextBox 11"/>
            <p:cNvSpPr txBox="1"/>
            <p:nvPr/>
          </p:nvSpPr>
          <p:spPr>
            <a:xfrm>
              <a:off x="7313352" y="3437565"/>
              <a:ext cx="127747" cy="1869743"/>
            </a:xfrm>
            <a:prstGeom prst="rect">
              <a:avLst/>
            </a:prstGeom>
            <a:solidFill>
              <a:schemeClr val="bg1">
                <a:lumMod val="75000"/>
              </a:schemeClr>
            </a:solidFill>
          </p:spPr>
          <p:txBody>
            <a:bodyPr wrap="square" rtlCol="0">
              <a:spAutoFit/>
            </a:bodyPr>
            <a:lstStyle/>
            <a:p>
              <a:pPr algn="ctr"/>
              <a:r>
                <a:rPr lang="en-US" sz="1050" dirty="0" err="1"/>
                <a:t>oooyyyoyoyy</a:t>
              </a:r>
              <a:endParaRPr lang="en-US" sz="1050" dirty="0"/>
            </a:p>
          </p:txBody>
        </p:sp>
        <p:sp>
          <p:nvSpPr>
            <p:cNvPr id="13" name="TextBox 12"/>
            <p:cNvSpPr txBox="1"/>
            <p:nvPr/>
          </p:nvSpPr>
          <p:spPr>
            <a:xfrm>
              <a:off x="7979318" y="3400927"/>
              <a:ext cx="127747" cy="2031325"/>
            </a:xfrm>
            <a:prstGeom prst="rect">
              <a:avLst/>
            </a:prstGeom>
            <a:solidFill>
              <a:schemeClr val="bg1">
                <a:lumMod val="75000"/>
              </a:schemeClr>
            </a:solidFill>
          </p:spPr>
          <p:txBody>
            <a:bodyPr wrap="square" rtlCol="0">
              <a:spAutoFit/>
            </a:bodyPr>
            <a:lstStyle/>
            <a:p>
              <a:pPr algn="ctr"/>
              <a:r>
                <a:rPr lang="en-US" sz="1050" dirty="0" err="1"/>
                <a:t>oyyoyyyoyooy</a:t>
              </a:r>
              <a:endParaRPr lang="en-US" sz="1050" dirty="0"/>
            </a:p>
          </p:txBody>
        </p:sp>
        <p:sp>
          <p:nvSpPr>
            <p:cNvPr id="14" name="TextBox 13"/>
            <p:cNvSpPr txBox="1"/>
            <p:nvPr/>
          </p:nvSpPr>
          <p:spPr>
            <a:xfrm>
              <a:off x="8387604" y="3356471"/>
              <a:ext cx="127747" cy="1869743"/>
            </a:xfrm>
            <a:prstGeom prst="rect">
              <a:avLst/>
            </a:prstGeom>
            <a:solidFill>
              <a:schemeClr val="bg1">
                <a:lumMod val="75000"/>
              </a:schemeClr>
            </a:solidFill>
          </p:spPr>
          <p:txBody>
            <a:bodyPr wrap="square" rtlCol="0">
              <a:spAutoFit/>
            </a:bodyPr>
            <a:lstStyle/>
            <a:p>
              <a:pPr algn="ctr"/>
              <a:r>
                <a:rPr lang="en-US" sz="1050" dirty="0" err="1"/>
                <a:t>oooyyyoyoyy</a:t>
              </a:r>
              <a:endParaRPr lang="en-US" sz="1050" dirty="0"/>
            </a:p>
          </p:txBody>
        </p:sp>
      </p:grpSp>
      <p:sp>
        <p:nvSpPr>
          <p:cNvPr id="10" name="TextBox 9"/>
          <p:cNvSpPr txBox="1"/>
          <p:nvPr/>
        </p:nvSpPr>
        <p:spPr>
          <a:xfrm>
            <a:off x="266218" y="5722108"/>
            <a:ext cx="8755698" cy="646331"/>
          </a:xfrm>
          <a:prstGeom prst="rect">
            <a:avLst/>
          </a:prstGeom>
          <a:noFill/>
        </p:spPr>
        <p:txBody>
          <a:bodyPr wrap="square" rtlCol="0">
            <a:spAutoFit/>
          </a:bodyPr>
          <a:lstStyle/>
          <a:p>
            <a:r>
              <a:rPr lang="en-US" dirty="0"/>
              <a:t>In a randomized experiment, variables like age are also randomly distributed to each group, removing the confounding effect.</a:t>
            </a:r>
          </a:p>
        </p:txBody>
      </p:sp>
      <p:grpSp>
        <p:nvGrpSpPr>
          <p:cNvPr id="19" name="Group 18">
            <a:extLst>
              <a:ext uri="{FF2B5EF4-FFF2-40B4-BE49-F238E27FC236}">
                <a16:creationId xmlns:a16="http://schemas.microsoft.com/office/drawing/2014/main" id="{3C6E66A6-8123-4226-9540-CF45D318C48B}"/>
              </a:ext>
            </a:extLst>
          </p:cNvPr>
          <p:cNvGrpSpPr/>
          <p:nvPr/>
        </p:nvGrpSpPr>
        <p:grpSpPr>
          <a:xfrm>
            <a:off x="2500653" y="3427768"/>
            <a:ext cx="4351339" cy="2273202"/>
            <a:chOff x="2663804" y="3613230"/>
            <a:chExt cx="4351339" cy="2273202"/>
          </a:xfrm>
        </p:grpSpPr>
        <p:pic>
          <p:nvPicPr>
            <p:cNvPr id="16" name="Content Placeholder 3">
              <a:extLst>
                <a:ext uri="{FF2B5EF4-FFF2-40B4-BE49-F238E27FC236}">
                  <a16:creationId xmlns:a16="http://schemas.microsoft.com/office/drawing/2014/main" id="{BB08BF18-3BF5-4823-8581-1DC440F8EC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704" b="25525"/>
            <a:stretch/>
          </p:blipFill>
          <p:spPr>
            <a:xfrm>
              <a:off x="2663804" y="3613230"/>
              <a:ext cx="4351339" cy="2273202"/>
            </a:xfrm>
            <a:prstGeom prst="rect">
              <a:avLst/>
            </a:prstGeom>
          </p:spPr>
        </p:pic>
        <p:sp>
          <p:nvSpPr>
            <p:cNvPr id="17" name="TextBox 16">
              <a:extLst>
                <a:ext uri="{FF2B5EF4-FFF2-40B4-BE49-F238E27FC236}">
                  <a16:creationId xmlns:a16="http://schemas.microsoft.com/office/drawing/2014/main" id="{2D6E8D35-A074-4A12-8575-1F9C2C399436}"/>
                </a:ext>
              </a:extLst>
            </p:cNvPr>
            <p:cNvSpPr txBox="1"/>
            <p:nvPr/>
          </p:nvSpPr>
          <p:spPr>
            <a:xfrm>
              <a:off x="3446863" y="3994514"/>
              <a:ext cx="848799" cy="317495"/>
            </a:xfrm>
            <a:prstGeom prst="rect">
              <a:avLst/>
            </a:prstGeom>
            <a:solidFill>
              <a:schemeClr val="bg1">
                <a:lumMod val="75000"/>
              </a:schemeClr>
            </a:solidFill>
          </p:spPr>
          <p:txBody>
            <a:bodyPr wrap="square" rtlCol="0">
              <a:spAutoFit/>
            </a:bodyPr>
            <a:lstStyle/>
            <a:p>
              <a:pPr algn="ctr"/>
              <a:r>
                <a:rPr lang="en-US" dirty="0"/>
                <a:t>Older</a:t>
              </a:r>
            </a:p>
          </p:txBody>
        </p:sp>
        <p:sp>
          <p:nvSpPr>
            <p:cNvPr id="18" name="TextBox 17">
              <a:extLst>
                <a:ext uri="{FF2B5EF4-FFF2-40B4-BE49-F238E27FC236}">
                  <a16:creationId xmlns:a16="http://schemas.microsoft.com/office/drawing/2014/main" id="{0A2FC078-EB2B-4ACB-90EF-67EDA26C81EA}"/>
                </a:ext>
              </a:extLst>
            </p:cNvPr>
            <p:cNvSpPr txBox="1"/>
            <p:nvPr/>
          </p:nvSpPr>
          <p:spPr>
            <a:xfrm>
              <a:off x="5270654" y="3905480"/>
              <a:ext cx="1050709" cy="317495"/>
            </a:xfrm>
            <a:prstGeom prst="rect">
              <a:avLst/>
            </a:prstGeom>
            <a:solidFill>
              <a:schemeClr val="bg1">
                <a:lumMod val="75000"/>
              </a:schemeClr>
            </a:solidFill>
          </p:spPr>
          <p:txBody>
            <a:bodyPr wrap="square" rtlCol="0">
              <a:spAutoFit/>
            </a:bodyPr>
            <a:lstStyle/>
            <a:p>
              <a:r>
                <a:rPr lang="en-US" dirty="0"/>
                <a:t>Younger</a:t>
              </a:r>
            </a:p>
          </p:txBody>
        </p:sp>
      </p:grpSp>
    </p:spTree>
    <p:extLst>
      <p:ext uri="{BB962C8B-B14F-4D97-AF65-F5344CB8AC3E}">
        <p14:creationId xmlns:p14="http://schemas.microsoft.com/office/powerpoint/2010/main" val="390593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8857"/>
            <a:ext cx="9296400" cy="457200"/>
          </a:xfrm>
        </p:spPr>
        <p:txBody>
          <a:bodyPr>
            <a:noAutofit/>
          </a:bodyPr>
          <a:lstStyle/>
          <a:p>
            <a:r>
              <a:rPr lang="en-US" sz="2800" dirty="0"/>
              <a:t>Beach Comber patron ages: 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population mean is different from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428005"/>
                <a:ext cx="1305037" cy="12222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7.08</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438385"/>
                <a:ext cx="952697"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373264"/>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Step 4: Find the p-value: P-value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91856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REJECT Ho  </a:t>
            </a:r>
          </a:p>
        </p:txBody>
      </p:sp>
      <p:sp>
        <p:nvSpPr>
          <p:cNvPr id="13" name="TextBox 12"/>
          <p:cNvSpPr txBox="1"/>
          <p:nvPr/>
        </p:nvSpPr>
        <p:spPr>
          <a:xfrm>
            <a:off x="186367" y="5313204"/>
            <a:ext cx="8779606"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Step 6:  There is sufficient evidence to conclude that the true mean age of patrons at the Comber at 7pm is different from 21 (</a:t>
            </a:r>
            <a:r>
              <a:rPr kumimoji="0" lang="en-US" sz="2000" b="0" i="0" u="none" strike="noStrike" kern="1200" cap="none" spc="0" normalizeH="0" baseline="0" noProof="0" dirty="0">
                <a:ln>
                  <a:noFill/>
                </a:ln>
                <a:solidFill>
                  <a:srgbClr val="FF0000"/>
                </a:solidFill>
                <a:effectLst/>
                <a:uLnTx/>
                <a:uFillTx/>
                <a:latin typeface="Calibri"/>
                <a:ea typeface="+mn-ea"/>
                <a:cs typeface="+mn-cs"/>
              </a:rPr>
              <a:t>p-value =.0162 </a:t>
            </a:r>
            <a:r>
              <a:rPr kumimoji="0" lang="en-US" sz="2000" b="0" i="0" u="none" strike="noStrike" kern="1200" cap="none" spc="0" normalizeH="0" baseline="0" noProof="0" dirty="0">
                <a:ln>
                  <a:noFill/>
                </a:ln>
                <a:solidFill>
                  <a:prstClr val="black"/>
                </a:solidFill>
                <a:effectLst/>
                <a:uLnTx/>
                <a:uFillTx/>
                <a:latin typeface="Calibri"/>
                <a:ea typeface="+mn-ea"/>
                <a:cs typeface="+mn-cs"/>
              </a:rPr>
              <a:t>from a t-test).  </a:t>
            </a:r>
            <a:r>
              <a:rPr kumimoji="0" lang="en-US" sz="2000" b="0" i="0" u="none" strike="noStrike" kern="1200" cap="none" spc="0" normalizeH="0" baseline="0" noProof="0" dirty="0">
                <a:ln>
                  <a:noFill/>
                </a:ln>
                <a:solidFill>
                  <a:srgbClr val="FF0000"/>
                </a:solidFill>
                <a:effectLst/>
                <a:uLnTx/>
                <a:uFillTx/>
                <a:latin typeface="Calibri"/>
                <a:ea typeface="+mn-ea"/>
                <a:cs typeface="+mn-cs"/>
              </a:rPr>
              <a:t>A 95% confidence interval for the mean age is (23.3, 36.4) years. </a:t>
            </a:r>
            <a:r>
              <a:rPr kumimoji="0" lang="en-US" sz="2000" b="0" i="0" u="none" strike="noStrike" kern="1200" cap="none" spc="0" normalizeH="0" baseline="0" noProof="0" dirty="0">
                <a:ln>
                  <a:noFill/>
                </a:ln>
                <a:solidFill>
                  <a:prstClr val="black"/>
                </a:solidFill>
                <a:effectLst/>
                <a:uLnTx/>
                <a:uFillTx/>
                <a:latin typeface="Calibri"/>
                <a:ea typeface="+mn-ea"/>
                <a:cs typeface="+mn-cs"/>
              </a:rPr>
              <a:t>(Note that we have sufficient evidence to support the claim that the mean is greater than 21, because the burden of proof to reject a one-sided test is less than that of a two-sided test.)    </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8813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45250"/>
            <a:ext cx="8458200" cy="332021"/>
          </a:xfrm>
        </p:spPr>
        <p:txBody>
          <a:bodyPr>
            <a:normAutofit fontScale="90000"/>
          </a:bodyPr>
          <a:lstStyle/>
          <a:p>
            <a:r>
              <a:rPr lang="en-US" dirty="0"/>
              <a:t>Meadowfoam: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0" y="1628964"/>
                <a:ext cx="5372561" cy="507831"/>
              </a:xfrm>
              <a:prstGeom prst="rect">
                <a:avLst/>
              </a:prstGeom>
              <a:noFill/>
            </p:spPr>
            <p:txBody>
              <a:bodyPr wrap="none" rtlCol="0">
                <a:spAutoFit/>
              </a:bodyPr>
              <a:lstStyle/>
              <a:p>
                <a14:m>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a14:m>
                <a:r>
                  <a:rPr lang="en-US" sz="1350" dirty="0"/>
                  <a:t> </a:t>
                </a:r>
                <a14:m>
                  <m:oMath xmlns:m="http://schemas.openxmlformats.org/officeDocument/2006/math">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charset="0"/>
                            <a:ea typeface="Cambria Math"/>
                          </a:rPr>
                          <m:t>3</m:t>
                        </m:r>
                      </m:sub>
                    </m:sSub>
                    <m:r>
                      <a:rPr lang="en-US" sz="1350" i="1" dirty="0">
                        <a:latin typeface="Cambria Math" charset="0"/>
                        <a:ea typeface="Cambria Math"/>
                      </a:rPr>
                      <m:t>𝐼𝑛𝑡𝑒𝑛𝑠𝑖𝑡𝑦</m:t>
                    </m:r>
                    <m:r>
                      <a:rPr lang="en-US" sz="1350" i="1" dirty="0">
                        <a:latin typeface="Cambria Math" charset="0"/>
                        <a:ea typeface="Cambria Math"/>
                      </a:rPr>
                      <m:t>∗</m:t>
                    </m:r>
                    <m:r>
                      <a:rPr lang="en-US" sz="1350" i="1" dirty="0">
                        <a:latin typeface="Cambria Math" charset="0"/>
                        <a:ea typeface="Cambria Math"/>
                      </a:rPr>
                      <m:t>𝑡𝑖𝑚𝑒</m:t>
                    </m:r>
                  </m:oMath>
                </a14:m>
                <a:endParaRPr lang="en-US" sz="1350" dirty="0"/>
              </a:p>
              <a:p>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0" y="1628964"/>
                <a:ext cx="5372561" cy="507831"/>
              </a:xfrm>
              <a:prstGeom prst="rect">
                <a:avLst/>
              </a:prstGeom>
              <a:blipFill>
                <a:blip r:embed="rId3"/>
                <a:stretch>
                  <a:fillRect/>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5237696" y="1459924"/>
            <a:ext cx="3788198" cy="3803073"/>
          </a:xfrm>
          <a:prstGeom prst="rect">
            <a:avLst/>
          </a:prstGeom>
        </p:spPr>
      </p:pic>
      <p:pic>
        <p:nvPicPr>
          <p:cNvPr id="10" name="Picture 9"/>
          <p:cNvPicPr>
            <a:picLocks noChangeAspect="1"/>
          </p:cNvPicPr>
          <p:nvPr/>
        </p:nvPicPr>
        <p:blipFill>
          <a:blip r:embed="rId5"/>
          <a:stretch>
            <a:fillRect/>
          </a:stretch>
        </p:blipFill>
        <p:spPr>
          <a:xfrm>
            <a:off x="3234694" y="5543252"/>
            <a:ext cx="5791200" cy="142875"/>
          </a:xfrm>
          <a:prstGeom prst="rect">
            <a:avLst/>
          </a:prstGeom>
        </p:spPr>
      </p:pic>
      <p:pic>
        <p:nvPicPr>
          <p:cNvPr id="11" name="Picture 10"/>
          <p:cNvPicPr>
            <a:picLocks noChangeAspect="1"/>
          </p:cNvPicPr>
          <p:nvPr/>
        </p:nvPicPr>
        <p:blipFill>
          <a:blip r:embed="rId6"/>
          <a:stretch>
            <a:fillRect/>
          </a:stretch>
        </p:blipFill>
        <p:spPr>
          <a:xfrm>
            <a:off x="454968" y="2113711"/>
            <a:ext cx="4418734" cy="3066734"/>
          </a:xfrm>
          <a:prstGeom prst="rect">
            <a:avLst/>
          </a:prstGeom>
        </p:spPr>
      </p:pic>
    </p:spTree>
    <p:extLst>
      <p:ext uri="{BB962C8B-B14F-4D97-AF65-F5344CB8AC3E}">
        <p14:creationId xmlns:p14="http://schemas.microsoft.com/office/powerpoint/2010/main" val="191593090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13287" y="2327180"/>
            <a:ext cx="3066761" cy="3090815"/>
          </a:xfrm>
          <a:prstGeom prst="rect">
            <a:avLst/>
          </a:prstGeom>
        </p:spPr>
      </p:pic>
      <p:sp>
        <p:nvSpPr>
          <p:cNvPr id="2" name="Title 1"/>
          <p:cNvSpPr>
            <a:spLocks noGrp="1"/>
          </p:cNvSpPr>
          <p:nvPr>
            <p:ph type="title"/>
          </p:nvPr>
        </p:nvSpPr>
        <p:spPr>
          <a:xfrm>
            <a:off x="410617" y="945250"/>
            <a:ext cx="8452829" cy="332021"/>
          </a:xfrm>
        </p:spPr>
        <p:txBody>
          <a:bodyPr>
            <a:normAutofit fontScale="90000"/>
          </a:bodyPr>
          <a:lstStyle/>
          <a:p>
            <a:r>
              <a:rPr lang="en-US" dirty="0"/>
              <a:t>Meadowfoam: Light Intensity and Time</a:t>
            </a:r>
          </a:p>
        </p:txBody>
      </p:sp>
      <mc:AlternateContent xmlns:mc="http://schemas.openxmlformats.org/markup-compatibility/2006" xmlns:a14="http://schemas.microsoft.com/office/drawing/2010/main">
        <mc:Choice Requires="a14">
          <p:sp>
            <p:nvSpPr>
              <p:cNvPr id="8" name="TextBox 7"/>
              <p:cNvSpPr txBox="1"/>
              <p:nvPr/>
            </p:nvSpPr>
            <p:spPr>
              <a:xfrm>
                <a:off x="410617" y="1857563"/>
                <a:ext cx="3825919"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𝑡𝑖𝑚𝑒</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410617" y="1857563"/>
                <a:ext cx="3825919" cy="300082"/>
              </a:xfrm>
              <a:prstGeom prst="rect">
                <a:avLst/>
              </a:prstGeom>
              <a:blipFill>
                <a:blip r:embed="rId4"/>
                <a:stretch>
                  <a:fillRect b="-8163"/>
                </a:stretch>
              </a:blipFill>
            </p:spPr>
            <p:txBody>
              <a:bodyPr/>
              <a:lstStyle/>
              <a:p>
                <a:r>
                  <a:rPr lang="en-US">
                    <a:noFill/>
                  </a:rPr>
                  <a:t> </a:t>
                </a:r>
              </a:p>
            </p:txBody>
          </p:sp>
        </mc:Fallback>
      </mc:AlternateContent>
      <p:sp>
        <p:nvSpPr>
          <p:cNvPr id="3" name="TextBox 2"/>
          <p:cNvSpPr txBox="1"/>
          <p:nvPr/>
        </p:nvSpPr>
        <p:spPr>
          <a:xfrm>
            <a:off x="5657850" y="2232403"/>
            <a:ext cx="1371600" cy="300082"/>
          </a:xfrm>
          <a:prstGeom prst="rect">
            <a:avLst/>
          </a:prstGeom>
          <a:noFill/>
        </p:spPr>
        <p:txBody>
          <a:bodyPr wrap="square" rtlCol="0">
            <a:spAutoFit/>
          </a:bodyPr>
          <a:lstStyle/>
          <a:p>
            <a:r>
              <a:rPr lang="en-US" sz="1350" dirty="0"/>
              <a:t>Slopes = -.04047</a:t>
            </a:r>
          </a:p>
        </p:txBody>
      </p:sp>
      <p:cxnSp>
        <p:nvCxnSpPr>
          <p:cNvPr id="7" name="Straight Arrow Connector 6"/>
          <p:cNvCxnSpPr/>
          <p:nvPr/>
        </p:nvCxnSpPr>
        <p:spPr>
          <a:xfrm>
            <a:off x="6172200" y="2501051"/>
            <a:ext cx="0" cy="8088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46667" y="2456409"/>
            <a:ext cx="11283" cy="1623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4154" y="1371601"/>
            <a:ext cx="4149292" cy="507831"/>
          </a:xfrm>
          <a:prstGeom prst="rect">
            <a:avLst/>
          </a:prstGeom>
          <a:noFill/>
        </p:spPr>
        <p:txBody>
          <a:bodyPr wrap="square" rtlCol="0">
            <a:spAutoFit/>
          </a:bodyPr>
          <a:lstStyle/>
          <a:p>
            <a:r>
              <a:rPr lang="en-US" sz="1350" dirty="0"/>
              <a:t>Intercept = 83.46  </a:t>
            </a:r>
          </a:p>
          <a:p>
            <a:r>
              <a:rPr lang="en-US" sz="1350" dirty="0"/>
              <a:t>(Note that chart y-</a:t>
            </a:r>
            <a:r>
              <a:rPr lang="en-US" sz="1350" dirty="0" err="1"/>
              <a:t>int</a:t>
            </a:r>
            <a:r>
              <a:rPr lang="en-US" sz="1350" dirty="0"/>
              <a:t> is off the left end of the chart.   </a:t>
            </a:r>
          </a:p>
        </p:txBody>
      </p:sp>
      <p:sp>
        <p:nvSpPr>
          <p:cNvPr id="17" name="TextBox 16"/>
          <p:cNvSpPr txBox="1"/>
          <p:nvPr/>
        </p:nvSpPr>
        <p:spPr>
          <a:xfrm>
            <a:off x="4714154" y="1826341"/>
            <a:ext cx="2743200" cy="507831"/>
          </a:xfrm>
          <a:prstGeom prst="rect">
            <a:avLst/>
          </a:prstGeom>
          <a:noFill/>
        </p:spPr>
        <p:txBody>
          <a:bodyPr wrap="square" rtlCol="0">
            <a:spAutoFit/>
          </a:bodyPr>
          <a:lstStyle/>
          <a:p>
            <a:r>
              <a:rPr lang="en-US" sz="1350" dirty="0"/>
              <a:t>Intercept = 83.45417 + (- 12.15833)</a:t>
            </a:r>
          </a:p>
          <a:p>
            <a:r>
              <a:rPr lang="en-US" sz="1350" dirty="0"/>
              <a:t>	= 71.3</a:t>
            </a:r>
          </a:p>
        </p:txBody>
      </p:sp>
      <p:sp>
        <p:nvSpPr>
          <p:cNvPr id="13" name="5-Point Star 12"/>
          <p:cNvSpPr/>
          <p:nvPr/>
        </p:nvSpPr>
        <p:spPr>
          <a:xfrm>
            <a:off x="4841083" y="2610470"/>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5-Point Star 20"/>
          <p:cNvSpPr/>
          <p:nvPr/>
        </p:nvSpPr>
        <p:spPr>
          <a:xfrm>
            <a:off x="4519327" y="1505566"/>
            <a:ext cx="166973" cy="1714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5-Point Star 21"/>
          <p:cNvSpPr/>
          <p:nvPr/>
        </p:nvSpPr>
        <p:spPr>
          <a:xfrm>
            <a:off x="4841083" y="324639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5-Point Star 22"/>
          <p:cNvSpPr/>
          <p:nvPr/>
        </p:nvSpPr>
        <p:spPr>
          <a:xfrm>
            <a:off x="4547902" y="1876118"/>
            <a:ext cx="166973" cy="17145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6" name="TextBox 15"/>
              <p:cNvSpPr txBox="1"/>
              <p:nvPr/>
            </p:nvSpPr>
            <p:spPr>
              <a:xfrm>
                <a:off x="4305759" y="5434087"/>
                <a:ext cx="42862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Late</m:t>
                      </m:r>
                      <m:r>
                        <m:rPr>
                          <m:nor/>
                        </m:rPr>
                        <a:rPr lang="en-US" sz="1350" dirty="0"/>
                        <m:t>} = </m:t>
                      </m:r>
                      <m:r>
                        <a:rPr lang="en-US" sz="1350" i="1" dirty="0">
                          <a:latin typeface="Cambria Math" panose="02040503050406030204" pitchFamily="18" charset="0"/>
                        </a:rPr>
                        <m:t>71.3+</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6" name="TextBox 15"/>
              <p:cNvSpPr txBox="1">
                <a:spLocks noRot="1" noChangeAspect="1" noMove="1" noResize="1" noEditPoints="1" noAdjustHandles="1" noChangeArrowheads="1" noChangeShapeType="1" noTextEdit="1"/>
              </p:cNvSpPr>
              <p:nvPr/>
            </p:nvSpPr>
            <p:spPr>
              <a:xfrm>
                <a:off x="4305759" y="5434087"/>
                <a:ext cx="428625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91459" y="5697608"/>
                <a:ext cx="4514851"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nor/>
                        </m:rPr>
                        <a:rPr lang="en-US" sz="1350" dirty="0"/>
                        <m:t>light</m:t>
                      </m:r>
                      <m:r>
                        <m:rPr>
                          <m:nor/>
                        </m:rPr>
                        <a:rPr lang="en-US" sz="1350" dirty="0"/>
                        <m:t>,</m:t>
                      </m:r>
                      <m:r>
                        <m:rPr>
                          <m:nor/>
                        </m:rPr>
                        <a:rPr lang="en-US" sz="1350" dirty="0"/>
                        <m:t>time</m:t>
                      </m:r>
                      <m:r>
                        <m:rPr>
                          <m:nor/>
                        </m:rPr>
                        <a:rPr lang="en-US" sz="1350" dirty="0"/>
                        <m:t> = </m:t>
                      </m:r>
                      <m:r>
                        <m:rPr>
                          <m:nor/>
                        </m:rPr>
                        <a:rPr lang="en-US" sz="1350" dirty="0"/>
                        <m:t>Early</m:t>
                      </m:r>
                      <m:r>
                        <m:rPr>
                          <m:nor/>
                        </m:rPr>
                        <a:rPr lang="en-US" sz="1350" dirty="0"/>
                        <m:t>} = </m:t>
                      </m:r>
                      <m:r>
                        <a:rPr lang="en-US" sz="1350" i="1" dirty="0">
                          <a:latin typeface="Cambria Math" panose="02040503050406030204" pitchFamily="18" charset="0"/>
                        </a:rPr>
                        <m:t>83.46+</m:t>
                      </m:r>
                      <m:d>
                        <m:dPr>
                          <m:ctrlPr>
                            <a:rPr lang="en-US" sz="1350" i="1" dirty="0">
                              <a:latin typeface="Cambria Math" panose="02040503050406030204" pitchFamily="18" charset="0"/>
                            </a:rPr>
                          </m:ctrlPr>
                        </m:dPr>
                        <m:e>
                          <m:r>
                            <a:rPr lang="en-US" sz="1350" i="1" dirty="0">
                              <a:latin typeface="Cambria Math" panose="02040503050406030204" pitchFamily="18" charset="0"/>
                            </a:rPr>
                            <m:t>−.0405</m:t>
                          </m:r>
                        </m:e>
                      </m:d>
                      <m:r>
                        <a:rPr lang="en-US" sz="1350" i="1" dirty="0">
                          <a:latin typeface="Cambria Math" charset="0"/>
                        </a:rPr>
                        <m:t>𝐼𝑛𝑡𝑒𝑛𝑠𝑖𝑡𝑦</m:t>
                      </m:r>
                    </m:oMath>
                  </m:oMathPara>
                </a14:m>
                <a:endParaRPr lang="en-US" sz="1350" dirty="0">
                  <a:ea typeface="Cambria Math"/>
                </a:endParaRPr>
              </a:p>
              <a:p>
                <a:endParaRPr lang="en-US" sz="1350" dirty="0"/>
              </a:p>
            </p:txBody>
          </p:sp>
        </mc:Choice>
        <mc:Fallback xmlns="">
          <p:sp>
            <p:nvSpPr>
              <p:cNvPr id="18" name="TextBox 17"/>
              <p:cNvSpPr txBox="1">
                <a:spLocks noRot="1" noChangeAspect="1" noMove="1" noResize="1" noEditPoints="1" noAdjustHandles="1" noChangeArrowheads="1" noChangeShapeType="1" noTextEdit="1"/>
              </p:cNvSpPr>
              <p:nvPr/>
            </p:nvSpPr>
            <p:spPr>
              <a:xfrm>
                <a:off x="4191459" y="5697608"/>
                <a:ext cx="4514851" cy="507831"/>
              </a:xfrm>
              <a:prstGeom prst="rect">
                <a:avLst/>
              </a:prstGeom>
              <a:blipFill>
                <a:blip r:embed="rId6"/>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7"/>
          <a:stretch>
            <a:fillRect/>
          </a:stretch>
        </p:blipFill>
        <p:spPr>
          <a:xfrm>
            <a:off x="482382" y="2370903"/>
            <a:ext cx="3637312" cy="2677599"/>
          </a:xfrm>
          <a:prstGeom prst="rect">
            <a:avLst/>
          </a:prstGeom>
        </p:spPr>
      </p:pic>
    </p:spTree>
    <p:extLst>
      <p:ext uri="{BB962C8B-B14F-4D97-AF65-F5344CB8AC3E}">
        <p14:creationId xmlns:p14="http://schemas.microsoft.com/office/powerpoint/2010/main" val="15866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7" grpId="0"/>
      <p:bldP spid="13" grpId="0" animBg="1"/>
      <p:bldP spid="21" grpId="0" animBg="1"/>
      <p:bldP spid="22" grpId="0" animBg="1"/>
      <p:bldP spid="23" grpId="0" animBg="1"/>
      <p:bldP spid="16" grpId="0"/>
      <p:bldP spid="18" grpId="0"/>
    </p:bld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71550"/>
            <a:ext cx="7810500" cy="479822"/>
          </a:xfrm>
        </p:spPr>
        <p:txBody>
          <a:bodyPr>
            <a:normAutofit fontScale="90000"/>
          </a:bodyPr>
          <a:lstStyle/>
          <a:p>
            <a:r>
              <a:rPr lang="en-US" dirty="0" err="1"/>
              <a:t>Meadowfoam</a:t>
            </a:r>
            <a:r>
              <a:rPr lang="en-US" dirty="0"/>
              <a:t>: Intensity and Timing</a:t>
            </a:r>
          </a:p>
        </p:txBody>
      </p:sp>
      <mc:AlternateContent xmlns:mc="http://schemas.openxmlformats.org/markup-compatibility/2006" xmlns:a14="http://schemas.microsoft.com/office/drawing/2010/main">
        <mc:Choice Requires="a14">
          <p:sp>
            <p:nvSpPr>
              <p:cNvPr id="8" name="TextBox 7"/>
              <p:cNvSpPr txBox="1"/>
              <p:nvPr/>
            </p:nvSpPr>
            <p:spPr>
              <a:xfrm>
                <a:off x="2382185" y="1542664"/>
                <a:ext cx="404469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ea typeface="Cambria Math"/>
                            </a:rPr>
                          </m:ctrlPr>
                        </m:accPr>
                        <m:e>
                          <m:r>
                            <a:rPr lang="en-US" sz="1350" i="1">
                              <a:latin typeface="Cambria Math"/>
                              <a:ea typeface="Cambria Math"/>
                            </a:rPr>
                            <m:t>𝜇</m:t>
                          </m:r>
                        </m:e>
                      </m:acc>
                      <m:r>
                        <m:rPr>
                          <m:nor/>
                        </m:rPr>
                        <a:rPr lang="en-US" sz="1350" dirty="0"/>
                        <m:t>{</m:t>
                      </m:r>
                      <m:r>
                        <m:rPr>
                          <m:nor/>
                        </m:rPr>
                        <a:rPr lang="en-US" sz="1350" dirty="0"/>
                        <m:t>flowers</m:t>
                      </m:r>
                      <m:r>
                        <m:rPr>
                          <m:nor/>
                        </m:rPr>
                        <a:rPr lang="en-US" sz="1350" dirty="0"/>
                        <m:t>|</m:t>
                      </m:r>
                      <m:r>
                        <m:rPr>
                          <m:sty m:val="p"/>
                        </m:rPr>
                        <a:rPr lang="en-US" sz="1350" i="1" dirty="0">
                          <a:latin typeface="Cambria Math" panose="02040503050406030204" pitchFamily="18" charset="0"/>
                        </a:rPr>
                        <m:t>Intensity</m:t>
                      </m:r>
                      <m:r>
                        <m:rPr>
                          <m:nor/>
                        </m:rPr>
                        <a:rPr lang="en-US" sz="1350" dirty="0"/>
                        <m:t>} = </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rPr>
                            <m:t>0</m:t>
                          </m:r>
                        </m:sub>
                      </m:sSub>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1</m:t>
                          </m:r>
                        </m:sub>
                      </m:sSub>
                      <m:r>
                        <a:rPr lang="en-US" sz="1350" i="1" dirty="0">
                          <a:latin typeface="Cambria Math" charset="0"/>
                          <a:ea typeface="Cambria Math"/>
                        </a:rPr>
                        <m:t>𝐼𝑛𝑡𝑒𝑛𝑠𝑖𝑡𝑦</m:t>
                      </m:r>
                      <m:r>
                        <a:rPr lang="en-US" sz="1350" i="1" dirty="0">
                          <a:latin typeface="Cambria Math"/>
                        </a:rPr>
                        <m:t>+</m:t>
                      </m:r>
                      <m:sSub>
                        <m:sSubPr>
                          <m:ctrlPr>
                            <a:rPr lang="en-US" sz="1350" i="1" dirty="0">
                              <a:latin typeface="Cambria Math" panose="02040503050406030204" pitchFamily="18" charset="0"/>
                            </a:rPr>
                          </m:ctrlPr>
                        </m:sSubPr>
                        <m:e>
                          <m:r>
                            <a:rPr lang="en-US" sz="1350" i="1" dirty="0">
                              <a:latin typeface="Cambria Math"/>
                              <a:ea typeface="Cambria Math"/>
                            </a:rPr>
                            <m:t>𝛽</m:t>
                          </m:r>
                        </m:e>
                        <m:sub>
                          <m:r>
                            <a:rPr lang="en-US" sz="1350" i="1" dirty="0">
                              <a:latin typeface="Cambria Math"/>
                              <a:ea typeface="Cambria Math"/>
                            </a:rPr>
                            <m:t>2</m:t>
                          </m:r>
                        </m:sub>
                      </m:sSub>
                      <m:r>
                        <a:rPr lang="en-US" sz="1350" i="1" dirty="0">
                          <a:latin typeface="Cambria Math"/>
                          <a:ea typeface="Cambria Math"/>
                        </a:rPr>
                        <m:t>𝑡𝑖𝑚</m:t>
                      </m:r>
                      <m:r>
                        <a:rPr lang="en-US" sz="1350" i="1" dirty="0">
                          <a:latin typeface="Cambria Math" charset="0"/>
                          <a:ea typeface="Cambria Math"/>
                        </a:rPr>
                        <m:t>𝑖𝑛𝑔</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2382185" y="1542664"/>
                <a:ext cx="4044697" cy="300082"/>
              </a:xfrm>
              <a:prstGeom prst="rect">
                <a:avLst/>
              </a:prstGeom>
              <a:blipFill>
                <a:blip r:embed="rId3"/>
                <a:stretch>
                  <a:fillRect b="-8163"/>
                </a:stretch>
              </a:blipFill>
            </p:spPr>
            <p:txBody>
              <a:bodyPr/>
              <a:lstStyle/>
              <a:p>
                <a:r>
                  <a:rPr lang="en-US">
                    <a:noFill/>
                  </a:rPr>
                  <a:t> </a:t>
                </a:r>
              </a:p>
            </p:txBody>
          </p:sp>
        </mc:Fallback>
      </mc:AlternateContent>
      <p:sp>
        <p:nvSpPr>
          <p:cNvPr id="18" name="TextBox 17"/>
          <p:cNvSpPr txBox="1"/>
          <p:nvPr/>
        </p:nvSpPr>
        <p:spPr>
          <a:xfrm>
            <a:off x="181841" y="5432992"/>
            <a:ext cx="8780318" cy="715581"/>
          </a:xfrm>
          <a:prstGeom prst="rect">
            <a:avLst/>
          </a:prstGeom>
          <a:noFill/>
        </p:spPr>
        <p:txBody>
          <a:bodyPr wrap="square" rtlCol="0">
            <a:spAutoFit/>
          </a:bodyPr>
          <a:lstStyle/>
          <a:p>
            <a:pPr algn="ctr"/>
            <a:r>
              <a:rPr lang="en-US" sz="1350" dirty="0"/>
              <a:t>There do not appear to be any extremely influential points. Judging from the scatter plot, </a:t>
            </a:r>
            <a:r>
              <a:rPr lang="en-US" sz="1350" dirty="0" err="1"/>
              <a:t>qq</a:t>
            </a:r>
            <a:r>
              <a:rPr lang="en-US" sz="1350" dirty="0"/>
              <a:t> plot and histogram of the residuals, there is no evidence that the residuals do not follow a normal distribution with constant variance.</a:t>
            </a:r>
          </a:p>
          <a:p>
            <a:pPr algn="ctr"/>
            <a:r>
              <a:rPr lang="en-US" sz="1350" dirty="0"/>
              <a:t> </a:t>
            </a:r>
          </a:p>
        </p:txBody>
      </p:sp>
      <p:pic>
        <p:nvPicPr>
          <p:cNvPr id="3" name="Picture 2"/>
          <p:cNvPicPr>
            <a:picLocks noChangeAspect="1"/>
          </p:cNvPicPr>
          <p:nvPr/>
        </p:nvPicPr>
        <p:blipFill>
          <a:blip r:embed="rId4"/>
          <a:stretch>
            <a:fillRect/>
          </a:stretch>
        </p:blipFill>
        <p:spPr>
          <a:xfrm>
            <a:off x="1055689" y="1910955"/>
            <a:ext cx="3139534" cy="3156391"/>
          </a:xfrm>
          <a:prstGeom prst="rect">
            <a:avLst/>
          </a:prstGeom>
        </p:spPr>
      </p:pic>
      <p:pic>
        <p:nvPicPr>
          <p:cNvPr id="4" name="Picture 3"/>
          <p:cNvPicPr>
            <a:picLocks noChangeAspect="1"/>
          </p:cNvPicPr>
          <p:nvPr/>
        </p:nvPicPr>
        <p:blipFill>
          <a:blip r:embed="rId5"/>
          <a:stretch>
            <a:fillRect/>
          </a:stretch>
        </p:blipFill>
        <p:spPr>
          <a:xfrm>
            <a:off x="4942805" y="1836786"/>
            <a:ext cx="3193937" cy="3227915"/>
          </a:xfrm>
          <a:prstGeom prst="rect">
            <a:avLst/>
          </a:prstGeom>
        </p:spPr>
      </p:pic>
      <p:pic>
        <p:nvPicPr>
          <p:cNvPr id="5" name="Picture 4"/>
          <p:cNvPicPr>
            <a:picLocks noChangeAspect="1"/>
          </p:cNvPicPr>
          <p:nvPr/>
        </p:nvPicPr>
        <p:blipFill>
          <a:blip r:embed="rId6"/>
          <a:stretch>
            <a:fillRect/>
          </a:stretch>
        </p:blipFill>
        <p:spPr>
          <a:xfrm>
            <a:off x="3133725" y="5171324"/>
            <a:ext cx="2876550" cy="152400"/>
          </a:xfrm>
          <a:prstGeom prst="rect">
            <a:avLst/>
          </a:prstGeom>
        </p:spPr>
      </p:pic>
    </p:spTree>
    <p:extLst>
      <p:ext uri="{BB962C8B-B14F-4D97-AF65-F5344CB8AC3E}">
        <p14:creationId xmlns:p14="http://schemas.microsoft.com/office/powerpoint/2010/main" val="1103451785"/>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Meadowfoam</a:t>
            </a:r>
            <a:r>
              <a:rPr lang="en-US" dirty="0"/>
              <a:t>: Conclusion</a:t>
            </a:r>
          </a:p>
        </p:txBody>
      </p:sp>
      <p:sp>
        <p:nvSpPr>
          <p:cNvPr id="6" name="TextBox 5"/>
          <p:cNvSpPr txBox="1"/>
          <p:nvPr/>
        </p:nvSpPr>
        <p:spPr>
          <a:xfrm>
            <a:off x="4584742" y="1948945"/>
            <a:ext cx="4036868" cy="3554819"/>
          </a:xfrm>
          <a:prstGeom prst="rect">
            <a:avLst/>
          </a:prstGeom>
          <a:noFill/>
        </p:spPr>
        <p:txBody>
          <a:bodyPr wrap="square" rtlCol="0">
            <a:spAutoFit/>
          </a:bodyPr>
          <a:lstStyle/>
          <a:p>
            <a:r>
              <a:rPr lang="en-US" sz="1500" dirty="0"/>
              <a:t>Increasing Intensity decreased the mean number of flowers per plant by an estimated 4.0 flowers per plant per 100 </a:t>
            </a:r>
            <a:r>
              <a:rPr lang="en-US" sz="1500" dirty="0" err="1"/>
              <a:t>nano</a:t>
            </a:r>
            <a:r>
              <a:rPr lang="en-US" sz="1500" dirty="0"/>
              <a:t> </a:t>
            </a:r>
            <a:r>
              <a:rPr lang="en-US" sz="1500" dirty="0" err="1"/>
              <a:t>mol</a:t>
            </a:r>
            <a:r>
              <a:rPr lang="en-US" sz="1500" dirty="0"/>
              <a:t> / m2 / sec.  (95% confidence interval from 3.0 to 5.1)  Beginning the light treatment 24 days before PFI (timing = Early) increased the mean number of flowers per plant by an estimated 12.2 flowers (95% confidence interval from 6.7 to 17.6)  We can draw the above causal relationship since the seeds were randomly assigned to each treatment group.  Since we have assumed equal slope we can assume this difference is consistent across all intensities (not just at the intensity = 0 (the y-</a:t>
            </a:r>
            <a:r>
              <a:rPr lang="en-US" sz="1500" dirty="0" err="1"/>
              <a:t>int</a:t>
            </a:r>
            <a:r>
              <a:rPr lang="en-US" sz="1500" dirty="0"/>
              <a:t>)).  </a:t>
            </a:r>
          </a:p>
          <a:p>
            <a:endParaRPr lang="en-US" sz="1500" dirty="0"/>
          </a:p>
        </p:txBody>
      </p:sp>
      <p:pic>
        <p:nvPicPr>
          <p:cNvPr id="5" name="Picture 4"/>
          <p:cNvPicPr>
            <a:picLocks noChangeAspect="1"/>
          </p:cNvPicPr>
          <p:nvPr/>
        </p:nvPicPr>
        <p:blipFill>
          <a:blip r:embed="rId3"/>
          <a:stretch>
            <a:fillRect/>
          </a:stretch>
        </p:blipFill>
        <p:spPr>
          <a:xfrm>
            <a:off x="628650" y="2125266"/>
            <a:ext cx="3637312" cy="2677599"/>
          </a:xfrm>
          <a:prstGeom prst="rect">
            <a:avLst/>
          </a:prstGeom>
        </p:spPr>
      </p:pic>
      <p:pic>
        <p:nvPicPr>
          <p:cNvPr id="3" name="Picture 2"/>
          <p:cNvPicPr>
            <a:picLocks noChangeAspect="1"/>
          </p:cNvPicPr>
          <p:nvPr/>
        </p:nvPicPr>
        <p:blipFill>
          <a:blip r:embed="rId4"/>
          <a:stretch>
            <a:fillRect/>
          </a:stretch>
        </p:blipFill>
        <p:spPr>
          <a:xfrm>
            <a:off x="918543" y="4940287"/>
            <a:ext cx="3057525" cy="619125"/>
          </a:xfrm>
          <a:prstGeom prst="rect">
            <a:avLst/>
          </a:prstGeom>
        </p:spPr>
      </p:pic>
    </p:spTree>
    <p:extLst>
      <p:ext uri="{BB962C8B-B14F-4D97-AF65-F5344CB8AC3E}">
        <p14:creationId xmlns:p14="http://schemas.microsoft.com/office/powerpoint/2010/main" val="2609807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14400"/>
            <a:ext cx="75819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6320051" y="2088574"/>
            <a:ext cx="2676098" cy="3205595"/>
          </a:xfrm>
        </p:spPr>
        <p:txBody>
          <a:bodyPr>
            <a:normAutofit fontScale="55000" lnSpcReduction="20000"/>
          </a:bodyPr>
          <a:lstStyle/>
          <a:p>
            <a:pPr marL="0" indent="0" algn="ctr">
              <a:buNone/>
            </a:pPr>
            <a:r>
              <a:rPr lang="en-US" dirty="0"/>
              <a:t>This is a data set that records the amount of cash some one makes (Cash) and the amount of money they give to Charity (Charity) based on the Importance (Importance) each subject attributes to the charity.  Wealth is a variable that indicates if the person makes over $45,000 (Rich) or $45,000 or less (Medium).  </a:t>
            </a:r>
          </a:p>
        </p:txBody>
      </p:sp>
      <p:pic>
        <p:nvPicPr>
          <p:cNvPr id="4" name="Picture 3"/>
          <p:cNvPicPr>
            <a:picLocks noChangeAspect="1"/>
          </p:cNvPicPr>
          <p:nvPr/>
        </p:nvPicPr>
        <p:blipFill rotWithShape="1">
          <a:blip r:embed="rId2"/>
          <a:srcRect l="2487"/>
          <a:stretch/>
        </p:blipFill>
        <p:spPr>
          <a:xfrm>
            <a:off x="446810" y="1644362"/>
            <a:ext cx="1531940" cy="4239491"/>
          </a:xfrm>
          <a:prstGeom prst="rect">
            <a:avLst/>
          </a:prstGeom>
        </p:spPr>
      </p:pic>
      <p:pic>
        <p:nvPicPr>
          <p:cNvPr id="5" name="Picture 4"/>
          <p:cNvPicPr>
            <a:picLocks noChangeAspect="1"/>
          </p:cNvPicPr>
          <p:nvPr/>
        </p:nvPicPr>
        <p:blipFill>
          <a:blip r:embed="rId3"/>
          <a:stretch>
            <a:fillRect/>
          </a:stretch>
        </p:blipFill>
        <p:spPr>
          <a:xfrm>
            <a:off x="2098964" y="1731163"/>
            <a:ext cx="3812307" cy="3837289"/>
          </a:xfrm>
          <a:prstGeom prst="rect">
            <a:avLst/>
          </a:prstGeom>
        </p:spPr>
      </p:pic>
    </p:spTree>
    <p:extLst>
      <p:ext uri="{BB962C8B-B14F-4D97-AF65-F5344CB8AC3E}">
        <p14:creationId xmlns:p14="http://schemas.microsoft.com/office/powerpoint/2010/main" val="539389873"/>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 y="853223"/>
            <a:ext cx="8458200"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5683827" y="1911107"/>
            <a:ext cx="3293918" cy="3371850"/>
          </a:xfrm>
        </p:spPr>
        <p:txBody>
          <a:bodyPr>
            <a:normAutofit fontScale="77500" lnSpcReduction="20000"/>
          </a:bodyPr>
          <a:lstStyle/>
          <a:p>
            <a:pPr marL="0" indent="0" algn="ctr">
              <a:buNone/>
            </a:pPr>
            <a:r>
              <a:rPr lang="en-US" dirty="0"/>
              <a:t>Construct a multiple linear regression model in which the mean charitable donation depends on (linearly) the importance of the charity and both income groups.  Allow for possible different slopes and intercepts.</a:t>
            </a:r>
          </a:p>
        </p:txBody>
      </p:sp>
      <mc:AlternateContent xmlns:mc="http://schemas.openxmlformats.org/markup-compatibility/2006" xmlns:a14="http://schemas.microsoft.com/office/drawing/2010/main">
        <mc:Choice Requires="a14">
          <p:sp>
            <p:nvSpPr>
              <p:cNvPr id="4" name="TextBox 3"/>
              <p:cNvSpPr txBox="1"/>
              <p:nvPr/>
            </p:nvSpPr>
            <p:spPr>
              <a:xfrm>
                <a:off x="2363209" y="5536714"/>
                <a:ext cx="5543954"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charset="0"/>
                        </a:rPr>
                        <m:t>𝑜𝑟𝑎𝑛𝑐𝑒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363209" y="5536714"/>
                <a:ext cx="5543954" cy="300082"/>
              </a:xfrm>
              <a:prstGeom prst="rect">
                <a:avLst/>
              </a:prstGeom>
              <a:blipFill>
                <a:blip r:embed="rId2"/>
                <a:stretch>
                  <a:fillRect b="-8163"/>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2487"/>
          <a:stretch/>
        </p:blipFill>
        <p:spPr>
          <a:xfrm>
            <a:off x="238988" y="1574223"/>
            <a:ext cx="1531940" cy="4239491"/>
          </a:xfrm>
          <a:prstGeom prst="rect">
            <a:avLst/>
          </a:prstGeom>
        </p:spPr>
      </p:pic>
      <p:pic>
        <p:nvPicPr>
          <p:cNvPr id="5" name="Picture 4"/>
          <p:cNvPicPr>
            <a:picLocks noChangeAspect="1"/>
          </p:cNvPicPr>
          <p:nvPr/>
        </p:nvPicPr>
        <p:blipFill>
          <a:blip r:embed="rId4"/>
          <a:stretch>
            <a:fillRect/>
          </a:stretch>
        </p:blipFill>
        <p:spPr>
          <a:xfrm>
            <a:off x="2060362" y="1762627"/>
            <a:ext cx="3623465" cy="3647209"/>
          </a:xfrm>
          <a:prstGeom prst="rect">
            <a:avLst/>
          </a:prstGeom>
        </p:spPr>
      </p:pic>
    </p:spTree>
    <p:extLst>
      <p:ext uri="{BB962C8B-B14F-4D97-AF65-F5344CB8AC3E}">
        <p14:creationId xmlns:p14="http://schemas.microsoft.com/office/powerpoint/2010/main" val="99712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7" y="1096422"/>
            <a:ext cx="8780318" cy="365522"/>
          </a:xfrm>
        </p:spPr>
        <p:txBody>
          <a:bodyPr>
            <a:noAutofit/>
          </a:bodyPr>
          <a:lstStyle/>
          <a:p>
            <a:r>
              <a:rPr lang="en-US" sz="3200" dirty="0"/>
              <a:t>Charity and Perceived Importance: Fit the Model</a:t>
            </a:r>
          </a:p>
        </p:txBody>
      </p:sp>
      <mc:AlternateContent xmlns:mc="http://schemas.openxmlformats.org/markup-compatibility/2006" xmlns:a14="http://schemas.microsoft.com/office/drawing/2010/main">
        <mc:Choice Requires="a14">
          <p:sp>
            <p:nvSpPr>
              <p:cNvPr id="6" name="TextBox 5"/>
              <p:cNvSpPr txBox="1"/>
              <p:nvPr/>
            </p:nvSpPr>
            <p:spPr>
              <a:xfrm>
                <a:off x="2114335" y="1536491"/>
                <a:ext cx="5902321" cy="300082"/>
              </a:xfrm>
              <a:prstGeom prst="rect">
                <a:avLst/>
              </a:prstGeom>
              <a:noFill/>
            </p:spPr>
            <p:txBody>
              <a:bodyPr wrap="none" rtlCol="0">
                <a:spAutoFit/>
              </a:bodyPr>
              <a:lstStyle/>
              <a:p>
                <a:r>
                  <a:rPr lang="en-US" sz="1350" dirty="0" err="1"/>
                  <a:t>Pred</a:t>
                </a:r>
                <a:r>
                  <a:rPr lang="en-US" sz="1350" dirty="0"/>
                  <a:t> </a:t>
                </a:r>
                <a14:m>
                  <m:oMath xmlns:m="http://schemas.openxmlformats.org/officeDocument/2006/math">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𝑊𝑒𝑎𝑡𝑙h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charset="0"/>
                      </a:rPr>
                      <m:t>∗</m:t>
                    </m:r>
                    <m:r>
                      <a:rPr lang="en-US" sz="1350" i="1">
                        <a:latin typeface="Cambria Math" charset="0"/>
                      </a:rPr>
                      <m:t>𝑊𝑒𝑎𝑙𝑡h</m:t>
                    </m:r>
                  </m:oMath>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2114335" y="1536491"/>
                <a:ext cx="5902321" cy="300082"/>
              </a:xfrm>
              <a:prstGeom prst="rect">
                <a:avLst/>
              </a:prstGeom>
              <a:blipFill>
                <a:blip r:embed="rId2"/>
                <a:stretch>
                  <a:fillRect l="-310" t="-2041" b="-2040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27765" y="1962587"/>
            <a:ext cx="3871223" cy="3896591"/>
          </a:xfrm>
          <a:prstGeom prst="rect">
            <a:avLst/>
          </a:prstGeom>
        </p:spPr>
      </p:pic>
      <p:pic>
        <p:nvPicPr>
          <p:cNvPr id="4" name="Picture 3"/>
          <p:cNvPicPr>
            <a:picLocks noChangeAspect="1"/>
          </p:cNvPicPr>
          <p:nvPr/>
        </p:nvPicPr>
        <p:blipFill>
          <a:blip r:embed="rId4"/>
          <a:stretch>
            <a:fillRect/>
          </a:stretch>
        </p:blipFill>
        <p:spPr>
          <a:xfrm>
            <a:off x="249577" y="2214989"/>
            <a:ext cx="4878188" cy="3048867"/>
          </a:xfrm>
          <a:prstGeom prst="rect">
            <a:avLst/>
          </a:prstGeom>
        </p:spPr>
      </p:pic>
    </p:spTree>
    <p:extLst>
      <p:ext uri="{BB962C8B-B14F-4D97-AF65-F5344CB8AC3E}">
        <p14:creationId xmlns:p14="http://schemas.microsoft.com/office/powerpoint/2010/main" val="180655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15863"/>
          </a:xfrm>
        </p:spPr>
        <p:txBody>
          <a:bodyPr>
            <a:normAutofit fontScale="90000"/>
          </a:bodyPr>
          <a:lstStyle/>
          <a:p>
            <a:r>
              <a:rPr lang="en-US" dirty="0"/>
              <a:t>Check the Residuals</a:t>
            </a:r>
          </a:p>
        </p:txBody>
      </p:sp>
      <p:pic>
        <p:nvPicPr>
          <p:cNvPr id="4" name="Picture 3"/>
          <p:cNvPicPr>
            <a:picLocks noChangeAspect="1"/>
          </p:cNvPicPr>
          <p:nvPr/>
        </p:nvPicPr>
        <p:blipFill>
          <a:blip r:embed="rId2"/>
          <a:stretch>
            <a:fillRect/>
          </a:stretch>
        </p:blipFill>
        <p:spPr>
          <a:xfrm>
            <a:off x="628651" y="1646957"/>
            <a:ext cx="3665510" cy="3709555"/>
          </a:xfrm>
          <a:prstGeom prst="rect">
            <a:avLst/>
          </a:prstGeom>
        </p:spPr>
      </p:pic>
      <p:pic>
        <p:nvPicPr>
          <p:cNvPr id="5" name="Picture 4"/>
          <p:cNvPicPr>
            <a:picLocks noChangeAspect="1"/>
          </p:cNvPicPr>
          <p:nvPr/>
        </p:nvPicPr>
        <p:blipFill>
          <a:blip r:embed="rId3"/>
          <a:stretch>
            <a:fillRect/>
          </a:stretch>
        </p:blipFill>
        <p:spPr>
          <a:xfrm>
            <a:off x="4787534" y="1711886"/>
            <a:ext cx="3618712" cy="3579696"/>
          </a:xfrm>
          <a:prstGeom prst="rect">
            <a:avLst/>
          </a:prstGeom>
        </p:spPr>
      </p:pic>
      <p:pic>
        <p:nvPicPr>
          <p:cNvPr id="6" name="Picture 5"/>
          <p:cNvPicPr>
            <a:picLocks noChangeAspect="1"/>
          </p:cNvPicPr>
          <p:nvPr/>
        </p:nvPicPr>
        <p:blipFill>
          <a:blip r:embed="rId4"/>
          <a:stretch>
            <a:fillRect/>
          </a:stretch>
        </p:blipFill>
        <p:spPr>
          <a:xfrm>
            <a:off x="1316782" y="5591161"/>
            <a:ext cx="6601091" cy="281213"/>
          </a:xfrm>
          <a:prstGeom prst="rect">
            <a:avLst/>
          </a:prstGeom>
        </p:spPr>
      </p:pic>
    </p:spTree>
    <p:extLst>
      <p:ext uri="{BB962C8B-B14F-4D97-AF65-F5344CB8AC3E}">
        <p14:creationId xmlns:p14="http://schemas.microsoft.com/office/powerpoint/2010/main" val="1842856601"/>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6172200" cy="536972"/>
          </a:xfrm>
        </p:spPr>
        <p:txBody>
          <a:bodyPr>
            <a:normAutofit fontScale="90000"/>
          </a:bodyPr>
          <a:lstStyle/>
          <a:p>
            <a:r>
              <a:rPr lang="en-US" dirty="0"/>
              <a:t>Fit the Model</a:t>
            </a:r>
          </a:p>
        </p:txBody>
      </p:sp>
      <p:sp>
        <p:nvSpPr>
          <p:cNvPr id="3" name="TextBox 2"/>
          <p:cNvSpPr txBox="1"/>
          <p:nvPr/>
        </p:nvSpPr>
        <p:spPr>
          <a:xfrm>
            <a:off x="4171950" y="4584787"/>
            <a:ext cx="4972050" cy="300082"/>
          </a:xfrm>
          <a:prstGeom prst="rect">
            <a:avLst/>
          </a:prstGeom>
          <a:noFill/>
        </p:spPr>
        <p:txBody>
          <a:bodyPr wrap="square" rtlCol="0">
            <a:spAutoFit/>
          </a:bodyPr>
          <a:lstStyle/>
          <a:p>
            <a:pPr algn="ctr"/>
            <a:r>
              <a:rPr lang="en-US" sz="1350" dirty="0" err="1"/>
              <a:t>Pred</a:t>
            </a:r>
            <a:r>
              <a:rPr lang="en-US" sz="1350" dirty="0"/>
              <a:t> Charity = 48.10 - 27.68 Cash -.8803 Imp + 4.15 Cash *Imp</a:t>
            </a:r>
          </a:p>
        </p:txBody>
      </p:sp>
      <p:sp>
        <p:nvSpPr>
          <p:cNvPr id="6" name="TextBox 5"/>
          <p:cNvSpPr txBox="1"/>
          <p:nvPr/>
        </p:nvSpPr>
        <p:spPr>
          <a:xfrm>
            <a:off x="4171950" y="4899118"/>
            <a:ext cx="4972050" cy="300082"/>
          </a:xfrm>
          <a:prstGeom prst="rect">
            <a:avLst/>
          </a:prstGeom>
          <a:noFill/>
        </p:spPr>
        <p:txBody>
          <a:bodyPr wrap="square" rtlCol="0">
            <a:spAutoFit/>
          </a:bodyPr>
          <a:lstStyle/>
          <a:p>
            <a:pPr algn="ctr"/>
            <a:r>
              <a:rPr lang="en-US" sz="1350" dirty="0" err="1"/>
              <a:t>Pred</a:t>
            </a:r>
            <a:r>
              <a:rPr lang="en-US" sz="1350" dirty="0"/>
              <a:t> Charity = (48.10 - 27.68 Cash) + (-.8803 + 4.15 Cash) Imp </a:t>
            </a:r>
          </a:p>
        </p:txBody>
      </p:sp>
      <p:pic>
        <p:nvPicPr>
          <p:cNvPr id="13" name="Picture 12"/>
          <p:cNvPicPr>
            <a:picLocks noChangeAspect="1"/>
          </p:cNvPicPr>
          <p:nvPr/>
        </p:nvPicPr>
        <p:blipFill>
          <a:blip r:embed="rId2"/>
          <a:stretch>
            <a:fillRect/>
          </a:stretch>
        </p:blipFill>
        <p:spPr>
          <a:xfrm>
            <a:off x="77782" y="1682947"/>
            <a:ext cx="3756464" cy="3781079"/>
          </a:xfrm>
          <a:prstGeom prst="rect">
            <a:avLst/>
          </a:prstGeom>
        </p:spPr>
      </p:pic>
      <p:sp>
        <p:nvSpPr>
          <p:cNvPr id="4" name="TextBox 3"/>
          <p:cNvSpPr txBox="1"/>
          <p:nvPr/>
        </p:nvSpPr>
        <p:spPr>
          <a:xfrm>
            <a:off x="4171950" y="3857084"/>
            <a:ext cx="4940877" cy="300082"/>
          </a:xfrm>
          <a:prstGeom prst="rect">
            <a:avLst/>
          </a:prstGeom>
          <a:noFill/>
        </p:spPr>
        <p:txBody>
          <a:bodyPr wrap="square" rtlCol="0">
            <a:spAutoFit/>
          </a:bodyPr>
          <a:lstStyle/>
          <a:p>
            <a:pPr algn="ctr"/>
            <a:r>
              <a:rPr lang="en-US" sz="1350" dirty="0"/>
              <a:t>Remember to Include All Terms that are included in an interaction!</a:t>
            </a:r>
          </a:p>
        </p:txBody>
      </p:sp>
      <mc:AlternateContent xmlns:mc="http://schemas.openxmlformats.org/markup-compatibility/2006" xmlns:a14="http://schemas.microsoft.com/office/drawing/2010/main">
        <mc:Choice Requires="a14">
          <p:sp>
            <p:nvSpPr>
              <p:cNvPr id="12" name="TextBox 11"/>
              <p:cNvSpPr txBox="1"/>
              <p:nvPr/>
            </p:nvSpPr>
            <p:spPr>
              <a:xfrm>
                <a:off x="3200400" y="4162462"/>
                <a:ext cx="597836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b="0" i="1" smtClean="0">
                          <a:latin typeface="Cambria Math" panose="02040503050406030204" pitchFamily="18" charset="0"/>
                        </a:rPr>
                        <m:t>𝑝𝑟𝑒𝑑</m:t>
                      </m:r>
                      <m:r>
                        <a:rPr lang="en-US" sz="1350" b="0" i="1" smtClean="0">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𝐼𝑚𝑝𝑜𝑟𝑡𝑎𝑛𝑐𝑒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charset="0"/>
                        </a:rPr>
                        <m:t>𝑊𝑒𝑎𝑙𝑡h</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m:t>
                      </m:r>
                      <m:r>
                        <a:rPr lang="en-US" sz="1350" i="1">
                          <a:latin typeface="Cambria Math" charset="0"/>
                        </a:rPr>
                        <m:t>𝑝𝑜𝑟𝑡𝑎𝑛𝑐𝑒</m:t>
                      </m:r>
                      <m:r>
                        <a:rPr lang="en-US" sz="1350" i="1">
                          <a:latin typeface="Cambria Math"/>
                        </a:rPr>
                        <m:t>∗</m:t>
                      </m:r>
                      <m:r>
                        <a:rPr lang="en-US" sz="1350" i="1">
                          <a:latin typeface="Cambria Math" charset="0"/>
                        </a:rPr>
                        <m:t>𝑊𝑒𝑎𝑙𝑡h</m:t>
                      </m:r>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200400" y="4162462"/>
                <a:ext cx="5978368" cy="300082"/>
              </a:xfrm>
              <a:prstGeom prst="rect">
                <a:avLst/>
              </a:prstGeom>
              <a:blipFill>
                <a:blip r:embed="rId3"/>
                <a:stretch>
                  <a:fillRect b="-8163"/>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4171950" y="951973"/>
            <a:ext cx="4577196" cy="2860747"/>
          </a:xfrm>
          <a:prstGeom prst="rect">
            <a:avLst/>
          </a:prstGeom>
        </p:spPr>
      </p:pic>
      <p:sp>
        <p:nvSpPr>
          <p:cNvPr id="15" name="TextBox 14"/>
          <p:cNvSpPr txBox="1"/>
          <p:nvPr/>
        </p:nvSpPr>
        <p:spPr>
          <a:xfrm>
            <a:off x="3834246" y="5280916"/>
            <a:ext cx="2057401" cy="715581"/>
          </a:xfrm>
          <a:prstGeom prst="rect">
            <a:avLst/>
          </a:prstGeom>
          <a:noFill/>
        </p:spPr>
        <p:txBody>
          <a:bodyPr wrap="square" rtlCol="0">
            <a:spAutoFit/>
          </a:bodyPr>
          <a:lstStyle/>
          <a:p>
            <a:pPr algn="ctr"/>
            <a:r>
              <a:rPr lang="en-US" sz="1350" dirty="0">
                <a:solidFill>
                  <a:srgbClr val="FF0000"/>
                </a:solidFill>
              </a:rPr>
              <a:t>Medium: &lt;= $45,000</a:t>
            </a:r>
          </a:p>
          <a:p>
            <a:pPr algn="ctr"/>
            <a:endParaRPr lang="en-US" sz="1350" dirty="0">
              <a:solidFill>
                <a:srgbClr val="00B0F0"/>
              </a:solidFill>
            </a:endParaRPr>
          </a:p>
          <a:p>
            <a:pPr algn="ctr"/>
            <a:r>
              <a:rPr lang="en-US" sz="1350" dirty="0">
                <a:solidFill>
                  <a:srgbClr val="00B0F0"/>
                </a:solidFill>
              </a:rPr>
              <a:t>Rich:  &gt; $45,000 </a:t>
            </a:r>
          </a:p>
        </p:txBody>
      </p:sp>
      <p:sp>
        <p:nvSpPr>
          <p:cNvPr id="16" name="TextBox 15"/>
          <p:cNvSpPr txBox="1"/>
          <p:nvPr/>
        </p:nvSpPr>
        <p:spPr>
          <a:xfrm>
            <a:off x="5410200" y="5627164"/>
            <a:ext cx="3369990"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+ 3.27Importance</a:t>
            </a:r>
          </a:p>
        </p:txBody>
      </p:sp>
      <p:sp>
        <p:nvSpPr>
          <p:cNvPr id="17" name="TextBox 16"/>
          <p:cNvSpPr txBox="1"/>
          <p:nvPr/>
        </p:nvSpPr>
        <p:spPr>
          <a:xfrm>
            <a:off x="5486400" y="5315635"/>
            <a:ext cx="3756464"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spTree>
    <p:extLst>
      <p:ext uri="{BB962C8B-B14F-4D97-AF65-F5344CB8AC3E}">
        <p14:creationId xmlns:p14="http://schemas.microsoft.com/office/powerpoint/2010/main" val="210172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5" grpId="0"/>
      <p:bldP spid="16" grpId="0"/>
      <p:bldP spid="17" grpId="0"/>
    </p:bld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58834"/>
            <a:ext cx="6172200" cy="536972"/>
          </a:xfrm>
        </p:spPr>
        <p:txBody>
          <a:bodyPr>
            <a:normAutofit fontScale="90000"/>
          </a:bodyPr>
          <a:lstStyle/>
          <a:p>
            <a:r>
              <a:rPr lang="en-US" dirty="0"/>
              <a:t>Conclusion</a:t>
            </a:r>
          </a:p>
        </p:txBody>
      </p:sp>
      <p:sp>
        <p:nvSpPr>
          <p:cNvPr id="7" name="TextBox 6"/>
          <p:cNvSpPr txBox="1"/>
          <p:nvPr/>
        </p:nvSpPr>
        <p:spPr>
          <a:xfrm>
            <a:off x="3688773" y="1173910"/>
            <a:ext cx="2057401" cy="507831"/>
          </a:xfrm>
          <a:prstGeom prst="rect">
            <a:avLst/>
          </a:prstGeom>
          <a:noFill/>
        </p:spPr>
        <p:txBody>
          <a:bodyPr wrap="square" rtlCol="0">
            <a:spAutoFit/>
          </a:bodyPr>
          <a:lstStyle/>
          <a:p>
            <a:pPr algn="ctr"/>
            <a:r>
              <a:rPr lang="en-US" sz="1350" dirty="0">
                <a:solidFill>
                  <a:srgbClr val="FF0000"/>
                </a:solidFill>
              </a:rPr>
              <a:t>Medium: &lt;= $45,000</a:t>
            </a:r>
          </a:p>
          <a:p>
            <a:pPr algn="ctr"/>
            <a:r>
              <a:rPr lang="en-US" sz="1350" dirty="0">
                <a:solidFill>
                  <a:srgbClr val="00B0F0"/>
                </a:solidFill>
              </a:rPr>
              <a:t>Rich:  &gt; $45,000 </a:t>
            </a:r>
          </a:p>
        </p:txBody>
      </p:sp>
      <p:sp>
        <p:nvSpPr>
          <p:cNvPr id="10" name="TextBox 9"/>
          <p:cNvSpPr txBox="1"/>
          <p:nvPr/>
        </p:nvSpPr>
        <p:spPr>
          <a:xfrm>
            <a:off x="5410200" y="1386677"/>
            <a:ext cx="3353327" cy="323165"/>
          </a:xfrm>
          <a:prstGeom prst="rect">
            <a:avLst/>
          </a:prstGeom>
          <a:noFill/>
        </p:spPr>
        <p:txBody>
          <a:bodyPr wrap="square" rtlCol="0">
            <a:spAutoFit/>
          </a:bodyPr>
          <a:lstStyle/>
          <a:p>
            <a:pPr algn="ctr"/>
            <a:r>
              <a:rPr lang="en-US" sz="1500" b="1" dirty="0" err="1">
                <a:solidFill>
                  <a:srgbClr val="00B0F0"/>
                </a:solidFill>
              </a:rPr>
              <a:t>Pred</a:t>
            </a:r>
            <a:r>
              <a:rPr lang="en-US" sz="1500" b="1" dirty="0">
                <a:solidFill>
                  <a:srgbClr val="00B0F0"/>
                </a:solidFill>
              </a:rPr>
              <a:t> Charity = 20.41 + 3.27Importance</a:t>
            </a:r>
          </a:p>
        </p:txBody>
      </p:sp>
      <p:sp>
        <p:nvSpPr>
          <p:cNvPr id="11" name="TextBox 10"/>
          <p:cNvSpPr txBox="1"/>
          <p:nvPr/>
        </p:nvSpPr>
        <p:spPr>
          <a:xfrm>
            <a:off x="5410200" y="1089636"/>
            <a:ext cx="3581400" cy="323165"/>
          </a:xfrm>
          <a:prstGeom prst="rect">
            <a:avLst/>
          </a:prstGeom>
          <a:noFill/>
        </p:spPr>
        <p:txBody>
          <a:bodyPr wrap="square" rtlCol="0">
            <a:spAutoFit/>
          </a:bodyPr>
          <a:lstStyle/>
          <a:p>
            <a:pPr algn="ctr"/>
            <a:r>
              <a:rPr lang="en-US" sz="1500" b="1" dirty="0" err="1">
                <a:solidFill>
                  <a:srgbClr val="FF0000"/>
                </a:solidFill>
              </a:rPr>
              <a:t>Pred</a:t>
            </a:r>
            <a:r>
              <a:rPr lang="en-US" sz="1500" b="1" dirty="0">
                <a:solidFill>
                  <a:srgbClr val="FF0000"/>
                </a:solidFill>
              </a:rPr>
              <a:t> Charity = 48.09 + (- 0.88) Importance</a:t>
            </a:r>
          </a:p>
        </p:txBody>
      </p:sp>
      <p:pic>
        <p:nvPicPr>
          <p:cNvPr id="13" name="Picture 12"/>
          <p:cNvPicPr>
            <a:picLocks noChangeAspect="1"/>
          </p:cNvPicPr>
          <p:nvPr/>
        </p:nvPicPr>
        <p:blipFill>
          <a:blip r:embed="rId2"/>
          <a:stretch>
            <a:fillRect/>
          </a:stretch>
        </p:blipFill>
        <p:spPr>
          <a:xfrm>
            <a:off x="380473" y="1709842"/>
            <a:ext cx="3871223" cy="3896591"/>
          </a:xfrm>
          <a:prstGeom prst="rect">
            <a:avLst/>
          </a:prstGeom>
        </p:spPr>
      </p:pic>
      <p:sp>
        <p:nvSpPr>
          <p:cNvPr id="5" name="TextBox 4"/>
          <p:cNvSpPr txBox="1"/>
          <p:nvPr/>
        </p:nvSpPr>
        <p:spPr>
          <a:xfrm>
            <a:off x="4094018" y="4537498"/>
            <a:ext cx="4759038" cy="1546577"/>
          </a:xfrm>
          <a:prstGeom prst="rect">
            <a:avLst/>
          </a:prstGeom>
          <a:noFill/>
        </p:spPr>
        <p:txBody>
          <a:bodyPr wrap="square" rtlCol="0">
            <a:spAutoFit/>
          </a:bodyPr>
          <a:lstStyle/>
          <a:p>
            <a:r>
              <a:rPr lang="en-US" sz="1350" dirty="0"/>
              <a:t>For Wealthy donors, it is estimated that for every 1 additional point increase in importance, the amount they will donate to charity increases $3.27.  A 95% confidence interval for this estimate is (????will learn this later).  For donors of Medium wealth, there is not significant evidence to suggest that the level of importance is a factor in the amount they will donate (p-value = .3569 ).  </a:t>
            </a:r>
          </a:p>
        </p:txBody>
      </p:sp>
      <p:pic>
        <p:nvPicPr>
          <p:cNvPr id="16" name="Picture 15"/>
          <p:cNvPicPr>
            <a:picLocks noChangeAspect="1"/>
          </p:cNvPicPr>
          <p:nvPr/>
        </p:nvPicPr>
        <p:blipFill rotWithShape="1">
          <a:blip r:embed="rId3"/>
          <a:srcRect b="25702"/>
          <a:stretch/>
        </p:blipFill>
        <p:spPr>
          <a:xfrm>
            <a:off x="4353792" y="1866050"/>
            <a:ext cx="3835451" cy="1781022"/>
          </a:xfrm>
          <a:prstGeom prst="rect">
            <a:avLst/>
          </a:prstGeom>
        </p:spPr>
      </p:pic>
      <p:pic>
        <p:nvPicPr>
          <p:cNvPr id="8" name="Picture 7"/>
          <p:cNvPicPr>
            <a:picLocks noChangeAspect="1"/>
          </p:cNvPicPr>
          <p:nvPr/>
        </p:nvPicPr>
        <p:blipFill>
          <a:blip r:embed="rId4"/>
          <a:stretch>
            <a:fillRect/>
          </a:stretch>
        </p:blipFill>
        <p:spPr>
          <a:xfrm>
            <a:off x="4353792" y="3730441"/>
            <a:ext cx="4197400" cy="723689"/>
          </a:xfrm>
          <a:prstGeom prst="rect">
            <a:avLst/>
          </a:prstGeom>
        </p:spPr>
      </p:pic>
    </p:spTree>
    <p:extLst>
      <p:ext uri="{BB962C8B-B14F-4D97-AF65-F5344CB8AC3E}">
        <p14:creationId xmlns:p14="http://schemas.microsoft.com/office/powerpoint/2010/main" val="1668386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145686" y="4208155"/>
            <a:ext cx="4278153" cy="1880589"/>
          </a:xfrm>
          <a:prstGeom prst="rect">
            <a:avLst/>
          </a:prstGeom>
        </p:spPr>
      </p:pic>
      <p:pic>
        <p:nvPicPr>
          <p:cNvPr id="7" name="Picture 6"/>
          <p:cNvPicPr>
            <a:picLocks noChangeAspect="1"/>
          </p:cNvPicPr>
          <p:nvPr/>
        </p:nvPicPr>
        <p:blipFill>
          <a:blip r:embed="rId3"/>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800" b="0" i="1" u="none" strike="noStrike" kern="1200" cap="none" spc="0" normalizeH="0" baseline="0" noProof="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33600" y="5486400"/>
            <a:ext cx="594295" cy="23458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do you think would happen if we tested Ho: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 instead of 21?</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132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Multiple Regression II</a:t>
            </a:r>
          </a:p>
        </p:txBody>
      </p:sp>
      <p:sp>
        <p:nvSpPr>
          <p:cNvPr id="3" name="Subtitle 2"/>
          <p:cNvSpPr>
            <a:spLocks noGrp="1"/>
          </p:cNvSpPr>
          <p:nvPr>
            <p:ph type="subTitle" idx="1"/>
          </p:nvPr>
        </p:nvSpPr>
        <p:spPr/>
        <p:txBody>
          <a:bodyPr/>
          <a:lstStyle/>
          <a:p>
            <a:r>
              <a:rPr lang="en-US" dirty="0"/>
              <a:t>Interactions … FLEXIBLE SLOPES!!!!</a:t>
            </a:r>
          </a:p>
        </p:txBody>
      </p:sp>
    </p:spTree>
    <p:extLst>
      <p:ext uri="{BB962C8B-B14F-4D97-AF65-F5344CB8AC3E}">
        <p14:creationId xmlns:p14="http://schemas.microsoft.com/office/powerpoint/2010/main" val="1055697693"/>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6172200" cy="536972"/>
          </a:xfrm>
        </p:spPr>
        <p:txBody>
          <a:bodyPr>
            <a:normAutofit fontScale="90000"/>
          </a:bodyPr>
          <a:lstStyle/>
          <a:p>
            <a:r>
              <a:rPr lang="en-US" dirty="0"/>
              <a:t>Case 1: </a:t>
            </a:r>
            <a:r>
              <a:rPr lang="en-US" dirty="0" err="1"/>
              <a:t>Meadowfoam</a:t>
            </a:r>
            <a:endParaRPr lang="en-US" dirty="0"/>
          </a:p>
        </p:txBody>
      </p:sp>
      <p:sp>
        <p:nvSpPr>
          <p:cNvPr id="4" name="Rectangle 3"/>
          <p:cNvSpPr/>
          <p:nvPr/>
        </p:nvSpPr>
        <p:spPr>
          <a:xfrm>
            <a:off x="1371600" y="5486400"/>
            <a:ext cx="6457950" cy="415498"/>
          </a:xfrm>
          <a:prstGeom prst="rect">
            <a:avLst/>
          </a:prstGeom>
        </p:spPr>
        <p:txBody>
          <a:bodyPr wrap="square">
            <a:spAutoFit/>
          </a:bodyPr>
          <a:lstStyle/>
          <a:p>
            <a:pPr algn="ctr"/>
            <a:r>
              <a:rPr lang="en-US" sz="1050" dirty="0"/>
              <a:t>Data from M. </a:t>
            </a:r>
            <a:r>
              <a:rPr lang="en-US" sz="1050" dirty="0" err="1"/>
              <a:t>Seddigh</a:t>
            </a:r>
            <a:r>
              <a:rPr lang="en-US" sz="1050" dirty="0"/>
              <a:t> and G. D. </a:t>
            </a:r>
            <a:r>
              <a:rPr lang="en-US" sz="1050" dirty="0" err="1"/>
              <a:t>Jolliﬀ</a:t>
            </a:r>
            <a:r>
              <a:rPr lang="en-US" sz="1050" dirty="0"/>
              <a:t>, “Light Intensity Eﬀects on</a:t>
            </a:r>
          </a:p>
          <a:p>
            <a:pPr algn="ctr"/>
            <a:r>
              <a:rPr lang="en-US" sz="1050" dirty="0" err="1"/>
              <a:t>Meadowfoam</a:t>
            </a:r>
            <a:r>
              <a:rPr lang="en-US" sz="1050" dirty="0"/>
              <a:t> Growth and Flowering,” Crop Science 34 (1994): 497–503.)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84" y="2000250"/>
            <a:ext cx="4208177" cy="280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714500"/>
            <a:ext cx="1428750" cy="928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4" descr="data:image/jpeg;base64,/9j/4AAQSkZJRgABAQAAAQABAAD/2wCEAAkGBxIPEA8PDxAQDw8PDxAQEA8PDw8MDg8PFRQWFhQRFBQYHCggGBolGxQUITEhJSkrLi4uFx8zODMsNygtLisBCgoKDg0OFxAQFy0cHBwsLCwsLCwsLCwsKywsLCwsLCwsLCwsLCwsLCwsLCwsLCwsLCwsLCwsLCwsLCwsLCwsLP/AABEIANAA3AMBEQACEQEDEQH/xAAbAAACAwEBAQAAAAAAAAAAAAAAAQIDBAUGB//EAD4QAAEEAAMFBQQIBQMFAAAAAAEAAgMRBBIhBSIxQVETYXGBkQaSobEUFSMyQlLB0RZTYnLw0uHxMzRDg6P/xAAaAQEBAQEBAQEAAAAAAAAAAAAAAQIDBAUG/8QALhEBAQACAQMEAAUDBAMAAAAAAAECEQMSITEEE0FRBRQiMmFxkaFSgcHwM0Ji/9oADAMBAAIRAxEAPwDTK7M4nqvlcuXXncvt5SWNAUDtQNQKkBSuwUm1CIuGEkP/AI3+6VqceV8Q1TGEk/I70KvtZ/S6p/Q5PyO90p7Wf0ao+iP/ACP90qe1n9GqicM8fgd7pU9vKfBqoOjI4gjxBCmr9CCyJUqEoJBBNqokrsCm0CbCKbUlNhhXaJAIHSbVkWwFEJSgzLIkCsiSbDpFOk2OpsCWUOeyBoMjwDqGm2t4gZtOa9Xpsv1abw+nb2ThMVPEH4l0geSfs+wjDWdx3rK+rcq3qtR2O/uP/qePkVndNKTs5w5N82zBTf8AH+TSJwR/K33ph+ib/wC7TSIwTr4Dx7SX5Urs00R4aQDdc0HlmbLIAfTVNrI84/acplfFiYcPKWEjOyN8dCly5cMbN6T57uWQvkuZKBgoJhUNEK1NKVoEgVqBhyCYciDOm1ZSVvaIlybEC9S0LOsVEg5BNr0FgcinmQXYWXK9jrqnA9eauGWspV8PVfxc5hI3H1oN10RrvGq+zeWRrLKxfF7Y3xjb75/0rPvROur2e1d6dn/9B+yvvT6a66n/ABWP5TvJ7UvLPo60f4ub/Jf7zFPen0e4cnta0Ansn8PzMC1OWX4OuvP7Z2z2se5CIBK7eIcHOkA5HRef1eesZ/JlezhUvnsIFQAVEwqJIEoBBElQK0DCoaaDpNDMQgrcmxU5QJqzai1qmxYGq7RYFdqCpsNh1HiFJe404hu85fUzreRNdZHcudrDS06+au+6mDofEJs0C4BURlaCCFqUVPfcMY4094+S5+svbFclK8LKJQJUSBTanauwIEVBEqCKokFRMBaEqQZyFzqIOapaqBYpsMMWbRINUEwFdhpsKlNobUlF0x3neP6L6eV7RukG6LFZaI3aeazKEDxWpRcDoukFeIdSvyM0DT2TO8vPxXL1XexcvhYGLzyMjs00aLIlgRas1USoIlUJRAUESroLMgm2RXYnnTaqXLFQrWQrRRayHagMyoMygMyIbTqPFJ5Fsg3n/wBy+nl4jeRl2hWbezKTOCzBY0X60tyC7NQXSDNiHXfiiw4hTIx/SfmuXP3yXk8xc0LlIwdK6VFzU0yqesWCorGlRKBhUOk0IuCqIFqlikAsiSKgSpWStZ0pEqiGZTQMyaU8yaSlnTQM6mkW4TekY0cytYY7ykWNOKFOdXVfQ5Zrs3kqJvgvPtloY3RbguZE4cj97RdYJujtt87pUZZ4SB5/FFV4OXNGwniMzT5FY5fK5/DQ165MJ5kEXvVFMjliooLlgIFBIFBILUglS0E5qlioFqzoJTSqysskVlUCVRAoqNqh2mkFppEC5NDobCH2heeDG/Nd/TY/r23jO4mlzuJ/MSV25Mt0EYXFHUwrBlHeV2wx3IrqtaCT4j5L0aVjyaGvzLGkZMVwd3OUvhHOYA2Nw/EH2fA81OWbwlW+EGzLysLBKgDIggXLNEVNBhNCQCsgmAtyCbWrWhZkV6VQMaz0iPZqaGQuXBES5QQJRUSVVRJQK1UFrSIlTQ34R2WN3V3/AAvRxXUtbiOZc7doYkV1R2MBGS1p711wrfS6rGau8f0Xql7mnPE1F98nWsM/KGKFl9cwCsUrg4i846Oa5pHeNQs2/osNbilpXHTC5hTSpG00h0poATQmE0LWNWpBaGLUirGsWpFWZU0IOWaILI5DnrysoOkVVDtE0F2qoRkVEcysEg5VEgUGjmRyaGt86s/Na8Y/1b+Cc+ipEX0BRPTgt+WtOph8Wd0cBYXXDFep1+2IJ/ub8l6bE25hbb5AOYK5/NPkmnVl82C1J3iVycU3eB6PDvjR+a5zzpcfKEkdEjoSsMWJMairQxUBaomhlU0GGppFzAtxV7QtKZNIiD5lm02zvnWLTart1F2Dspy6flamiOyHKz0q6qH1O5a/Kmqj9SuV/LGqkNjOT8sapjYzlfyxqpjYxT8uaT+q8u8eA1Kznw9MtNMDTpm5ut3qf+F5s74n01YccTjRAslax47fCNUuEddEtB6Ei/Rdvas+TTpYfDEVoumOFXTrPgOv9zV26aaYWQkTuPiufRdnipxwZ2scBRFgjzWJLj5avdzMVBeYc9VjLtTGd1sOD7VrZB+IAnx5/JdceKWJnj3XDZi17LPSmNndyvsr0pfVyeymjGze5PZi6SGzU9qHSmMB3K+1DpS+gq+2dIOBT2jSDtndye1DpVnZg6J7MOlH6qHRPZh0uyIAvT0tn2ITQOwCaB2ITQOxCaC7EJoPsgmhzPaLdgNcXEN9eAXl9VdYyT5TW2OHYRAzvaRutytduk+S8nFw9V3e7rlhPNSa2Fp1eAegJce/gvZNY9mdYrYIsMdQHOPXs/1KluPnRMcXRjazk52lca0Wpn/C9MbpcutOI1bytb6omu6jI3tTT2k9DYKTKHSjEwji38R1BsKWY2GqzbSwABB+7m4XwN968+eMyl1e506rN7PaMkjPGOVw8jqF24LuLnHVyhejTAyhNB0mgUE0HQQNQCoEAgE0BNKFWSRRaAtAiUBaAtBwdu4zEMmYIIu0AYXOusoIOhJK+N+I82Hu445Zas/5engxurdNOE9qopqGKDopK1LHGWM/suuHPnhNa6ky440txmG5P0PMR5vkumPq8b5x1Wfbvw3YR8DzuTx+FEH0W/fwTpsbW4UHg+Nw8CFfcxTS0YWwdYjw5rcyn0a7qZcBGXWcgN8Q4BXsjG/ZcbQ/JMY7cCaeHD0TeM+U1Q3GNhpsjmShwrhQPXTguHLy8Wu7phjl4YsFs5zHTYjJ2UcpbkjJzEAD7x6Lz+i9bjycnRI1y4ajTa+u84tAWgdqAtAZldAzKAtUO0CtA7QFoC0CtAWgRQK0BaDy+1to/aTR9o9kZAa5zGtkIPgSLHmvznqOHi5fWzLOb09fHnlOPUcqHBMcbjxELuVPzQH0d+6+jMZ8Vi5NkWFeBeUlubJmaMzS/oCFi41drsp1zA7uhsHQ9CufRPpZf5XROIoCx4aLMwx+l3Wlk7wHDM4URzIW+jHXhPk5pnFwtzuI/E5W4zcT4PLvOvpzJKvTjvwTbJj37oI/CdE1Na0stdHD+1YeyKHJTnODC69Avn+i9Llxeq6t9nTlsywt+3UX6Z4QgaApAkAgEAgLQO0BaAtE2LRStArQFoEgT35QT0BPTgs5ZdMtJN2Pnu18QSKy5S5xcT1X570s6s7na+jyak1IWzYnE6C/kvblk4ar0mzpWxgCnB2Y53AgjLWgaOVHXvIScsnaFwtb245rmFoz/dLADwfYaA9x6jL8Uy5ZqrjjTjniDRujMAN7W7oa8eqzMsNeC41CV+YvcODnki+NEkqXLe7FkVT0XDyV33QSN3+6itb7prsy47g48NLpUjysuLySCtMrgfisyay21fD6XHJmAdycAfVfX+HjTQCBgoGgVIEgECQCAQK0QWilaAQCAtBm2m6oJXdG16ml4/X5XH0+Wvp24JLnNvFYlmeSOoyQKOS6Dh4jgvhfh/6cba9vP8O5h8FHlvJJGfyh4kZfiRa92WeF8SuEmSTotNPgucybaMFQDg6rIoWCtyzVZbH4ttjgW5QHbtCxwoclu8k2nSzykU7LZFiidCVm6+Fm/kEAlvgEt7pFjxRCtvcjJj4N3QcQVrqTTyOP2U95Lma1x46Ljy+qx4rOr5dceK5eHv8AZWkMQJstYGk94Gq+v6blnLx45z5ePlw6MrGu13cxaAtAZkEg9A0EbQK0BaAtFRtGQii0AgEAgo2jCZImxAW6aQADrWq+Z+KZWcNxnnLs9HppOrd8RB2zmxF2rTIeZ3dByC+Xw+nmOMxwy3r7ejLk3d2M00Lhq5pAvjoWk+K73jyx8s7gkwrhYAunBmhFlx5Ac1q8d7nVFEkbmktdoenHTrallxuqu0VBYTu+YW5eyfIcfu+AV+mV82tK1FbpS3jqAtZTcIUzXRH6RA3O0tqWPq3jfzXyvWcHvYdNurPD08eWr/Ddg5Y3M+zBaLNg8idV9P8AA+XPLguOfnGvP63DWcv2vtfaeMrVBaAtAZkEg9BMOBUESFRG0BaBWogtVRaAtAWgLRHN25t84KeAtYHhsbrF0QXEajyBXxvxC3LPHHG613ezhxnTbVbtoNnHaiwHdV4phcfLt2VGbouk/hOzVHtEjXKLL8ztXa63QHLxXacuvhjpVSy5iKblDWhrQTmIaOp5rGWW6smkC3RZ2qYG75ha32Dc3h4LX0i2TktVkOe0ijz5q/CNWwi2F5JdbSRu8V4/UZdt68OuON0mWMa5wjBDXku15G6WvwXk/XyY/Hap6qXolvwkv0jwBAkDQCAQFoGHoJWCoDKm1VAqxk7RRaBWgLQThFuA71MvBI8dj9pOxE057LtoY3miG2WAaXpy0Xyebj6suqPXjdRq2fjWsBERMYJstBOW/A6Ljvkw8Vv9NaZZC8gktB4brQy/GuazllcvJOwAWGljEFj3aJVNrjl8wtSfpTaRP3fD9VfpE5tQt3wyzuYRXcrvsROCQxuzVZGoXHk4vcxuN+W5lpnk20ZJ4xlDGk71c+i6fh/pceDPcrHNn1Y6dpfdeIrQFoESgVoC0BaAtA7QPMgQKiESqC0UIC0GLbM5ZBIWktcWlrSORK8/qeTo47XXhw6stPG7CxFO1Lont0JBLdfFfO69zqxd7jJ2r10BLxbhHL3luU+rVn3b8zZ0/TTh8M23nKGtczKBeejYsgnzWevHv8djVdI7PjJO43SwcrtGM3qf3mg31XXWPdN1xjA7ReaWOhuhd0S2BiJ1ajmFqWaRJ0JoadVdzSLux3RxVt7E8pDDXWhWbkRezBWrKjyO2SIJmN4vLxQ58RquuGfT3Xo29SHL7Eu5t4r27HaoVoBAIFaAQCAQCCSjItVUUBaAtBz9svGQNPAm76EL4/4zlZxyR7vRTva57MDFI53bscM0bQ17N1zS3UOb/nJfmsuTn4JOjt3338WPdljM3XwkUlHLLBOdCO0jMchHMEtPFe7D8Xl/8uGnnz4LP2urhcE9wFTYYOcTlicHggdM12T5L0YZ4cnjOON6sfhq+qpxxjYf7ZP3C6Xiz+JKz7kVuwMvOB/kWlY6OSf+i+5COCf/ACpPQJrP/TTrhHCPA/6Up15NCustftOuJfRZKH2Evut/dXWep+mp7kXDDTVQw7vN7Grr0Z9P7f8ALPuJSYSWtGwg9Hzc/ILOWOWP1F679NMOx5iPtJms/phZr7zl34/Scl/dlr+jHuVwnex2XFFxcZBJbjK4Ava0aZAuPJ6HPLmxw3+jzt6MOfHHC3Xdp2ns0wkEWWHQHoehX3eOaxk+nhy73bAtoVoC0CQCABQO0BaAzIJv4oygSgVopIBFc/bLdwOstDTqRru87Xg/EeC8vDdTdj0+m5OjPv8AKOyMS5nMyRM4nLnDf0C/KZeq5MZ03V/jJ9G8eNeh2c6J5JDQD1Gi9PHeDlmssNVxy68fFdvBSAnf14AaWvVwcOEyl08+WTpdg1wo3XcSF9GcPHnNfbl1WJjDAcC73irPRYT5v9066Ygrm71tb/KY/wCq/wBzqJ0H9TvIrF9J/wDVXr/hB2Fv8b/eWMvSdv31ev8AhmxWBZlJrMf6iXLhn6fU11VZnthwked7G5Wso2corhquXD6WZcuMvx3/ALOlzsxrvr7jysWIxQD2jqfHVc7yyZSGixbBKx7aJGU8BZvlXmu2GW+6V4xzS05XAtcOIIohdmUUAgEAgVoEgRQK0GgmwkZV2gLQIoqOZFZ8TMADmogjUHmFm0eFl2m/ByOOGkIbejCSWjupfK9X6Lh5/wB+L18XNli9r7HbfZimv7UwYeXMGsGZ32mnHhovicn4XjhdTPX9d/8AD0e/v4fQcFhpGaucx9ji22j48V7eL03Nx+M5lP7OGeeOXxps7Ujiw+W8vdhy54+cHKyfFSGIHPTxBC7z1WPzLP8AZnpqQnaeBC1+a4vs6aTpmjiR6rN9TxT5XpqDsU3rfhqueXqsPiW/7L0VTiZSWmg4accpJ8gvLycmWXjG/wBmpJPlVgsGWOa4kcDobzWV29Pw54ckyys/oZ5SzTfOywvo5RxcHFMfZaA5wA4nkT08l8X1HFz3OdM/y6yzTp4HC5QNSdOfevrcWPTNOTm43Z4lmLpn5AaayNmr6HMnku3XJ2TTJi/ZyRusThI3oTld+xW9ppxZY3MJa4FrhxBFFaREFAWgLQCCKAQWwuRlF2hQIlBElBW9yK5O1X2CPFYqx4rHxa2dV5c8du+NXbDmFmMwMma43RLo3tPC2vHD0Xl5MPmt6lfXfZrbscMLITFMwNGhc8Tmul6HTwXHCzj3C42vSx7Whd+MD+4FvzXac2P2xcK0NxLT91zXeDgVuc1TpS7Tu+Sl5cvqGjvw9ArOS/waDpQOLgPMBX3b9mmWfa0LPvTMFdDZ+CnvavenStLwQHtILTqHDgV6On5ifwr+svtGR1946knQaKzlvVMdGvlqfIzm5t+IXTttly9u7QMYDIrLnEWW8GtHHXqvN6vLPo6ePzWsdS93PwcxBD6u9bverrquPp8cuOdV7mWr2jq/SmgXmod5ryX0Z3c3n/aKYOewWCQ03rfE8LW8UrlWtIECQFoEgLCKGvVZWza0f8oqCq0CJQVylBy8ciuBNhC48uNdy5ZRuV6P2f2XE0W6rPNeDlltd8a9AWRdfkvPcK3tS7EVoHWFPbNqHY1wOlKe2vUPpjuvoaT206l8WOcPPvU9tdmJnO5fqnQu11mtarp39U6E2WFxYicA6R7Irt4Y4+tLvxSyzvqMZXt4dDEbcwLj/wBywH+oOHzC911XF57aftlh8LNEYR9KbvmUxnIWChlykiiePopMdUr3BhztDhRD2gtI4EEWF0s2yhFgyNNTzrmpMdeDbQcPlFuG6BrYsVztdIjxmLewveYhUZcS0dy6M1VaBkoFaILQK0UAoqIVZXxOsUoKbrRAiUFTygxYlv8AnzRY50jaPBYq7acLLS8+eLpK2B98yuVje02RDm8rFixY3Dt/OfRZVa2Fg1zE+VKKuZiGt4aqdJsDHdFehOoziiRyVmBtgxT7XSYs2uNiMPa7RisbsFa6SM7dDZ20sVhWdnBPIxl3k0c0eF8AqbaMVtzGT5O0nfcbszSyoyHVV7qujaRxuIk0kxEzm3qDI4g+S1pNujA/T/ZbZXeR9CgXkfRAjfQ/BAG+nxCBa93vIAE93r/siv/Z"/>
          <p:cNvSpPr>
            <a:spLocks noChangeAspect="1" noChangeArrowheads="1"/>
          </p:cNvSpPr>
          <p:nvPr/>
        </p:nvSpPr>
        <p:spPr bwMode="auto">
          <a:xfrm>
            <a:off x="1190625"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348" y="3657600"/>
            <a:ext cx="157162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500" y="1828800"/>
            <a:ext cx="57150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564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
                                        </p:tgtEl>
                                        <p:attrNameLst>
                                          <p:attrName>style.visibility</p:attrName>
                                        </p:attrNameLst>
                                      </p:cBhvr>
                                      <p:to>
                                        <p:strVal val="visible"/>
                                      </p:to>
                                    </p:set>
                                    <p:animEffect transition="in" filter="fade">
                                      <p:cBhvr>
                                        <p:cTn id="15" dur="500"/>
                                        <p:tgtEl>
                                          <p:spTgt spid="307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7"/>
                                        </p:tgtEl>
                                        <p:attrNameLst>
                                          <p:attrName>style.visibility</p:attrName>
                                        </p:attrNameLst>
                                      </p:cBhvr>
                                      <p:to>
                                        <p:strVal val="visible"/>
                                      </p:to>
                                    </p:set>
                                    <p:animEffect transition="in" filter="fade">
                                      <p:cBhvr>
                                        <p:cTn id="2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6172200" cy="536972"/>
          </a:xfrm>
        </p:spPr>
        <p:txBody>
          <a:bodyPr>
            <a:normAutofit fontScale="90000"/>
          </a:bodyPr>
          <a:lstStyle/>
          <a:p>
            <a:r>
              <a:rPr lang="en-US" dirty="0"/>
              <a:t>Case 1 Experimental Design: </a:t>
            </a:r>
            <a:r>
              <a:rPr lang="en-US" dirty="0" err="1"/>
              <a:t>Meadowfoam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85951"/>
            <a:ext cx="4664709" cy="343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71600" y="5486400"/>
            <a:ext cx="6457950" cy="415498"/>
          </a:xfrm>
          <a:prstGeom prst="rect">
            <a:avLst/>
          </a:prstGeom>
        </p:spPr>
        <p:txBody>
          <a:bodyPr wrap="square">
            <a:spAutoFit/>
          </a:bodyPr>
          <a:lstStyle/>
          <a:p>
            <a:pPr algn="ctr"/>
            <a:r>
              <a:rPr lang="en-US" sz="1050" dirty="0"/>
              <a:t>Data from M. </a:t>
            </a:r>
            <a:r>
              <a:rPr lang="en-US" sz="1050" dirty="0" err="1"/>
              <a:t>Seddigh</a:t>
            </a:r>
            <a:r>
              <a:rPr lang="en-US" sz="1050" dirty="0"/>
              <a:t> and G. D. </a:t>
            </a:r>
            <a:r>
              <a:rPr lang="en-US" sz="1050" dirty="0" err="1"/>
              <a:t>Jolliﬀ</a:t>
            </a:r>
            <a:r>
              <a:rPr lang="en-US" sz="1050" dirty="0"/>
              <a:t>, “Light Intensity Eﬀects on</a:t>
            </a:r>
          </a:p>
          <a:p>
            <a:pPr algn="ctr"/>
            <a:r>
              <a:rPr lang="en-US" sz="1050" dirty="0" err="1"/>
              <a:t>Meadowfoam</a:t>
            </a:r>
            <a:r>
              <a:rPr lang="en-US" sz="1050" dirty="0"/>
              <a:t> Growth and Flowering,” Crop Science 34 (1994): 497–503.)</a:t>
            </a:r>
          </a:p>
        </p:txBody>
      </p:sp>
      <p:sp>
        <p:nvSpPr>
          <p:cNvPr id="5" name="Rectangle 4"/>
          <p:cNvSpPr/>
          <p:nvPr/>
        </p:nvSpPr>
        <p:spPr>
          <a:xfrm>
            <a:off x="4114801" y="3323451"/>
            <a:ext cx="679160" cy="300082"/>
          </a:xfrm>
          <a:prstGeom prst="rect">
            <a:avLst/>
          </a:prstGeom>
        </p:spPr>
        <p:txBody>
          <a:bodyPr wrap="none">
            <a:spAutoFit/>
          </a:bodyPr>
          <a:lstStyle/>
          <a:p>
            <a:r>
              <a:rPr lang="en-US" sz="1350"/>
              <a:t>“Early”</a:t>
            </a:r>
          </a:p>
        </p:txBody>
      </p:sp>
      <p:sp>
        <p:nvSpPr>
          <p:cNvPr id="7" name="Rectangle 6"/>
          <p:cNvSpPr/>
          <p:nvPr/>
        </p:nvSpPr>
        <p:spPr>
          <a:xfrm>
            <a:off x="5657851" y="3943350"/>
            <a:ext cx="625236" cy="300082"/>
          </a:xfrm>
          <a:prstGeom prst="rect">
            <a:avLst/>
          </a:prstGeom>
        </p:spPr>
        <p:txBody>
          <a:bodyPr wrap="none">
            <a:spAutoFit/>
          </a:bodyPr>
          <a:lstStyle/>
          <a:p>
            <a:r>
              <a:rPr lang="en-US" sz="1350" dirty="0"/>
              <a:t>“Late”</a:t>
            </a:r>
          </a:p>
        </p:txBody>
      </p:sp>
    </p:spTree>
    <p:extLst>
      <p:ext uri="{BB962C8B-B14F-4D97-AF65-F5344CB8AC3E}">
        <p14:creationId xmlns:p14="http://schemas.microsoft.com/office/powerpoint/2010/main" val="229689112"/>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28700"/>
            <a:ext cx="6172200" cy="594122"/>
          </a:xfrm>
        </p:spPr>
        <p:txBody>
          <a:bodyPr>
            <a:normAutofit fontScale="90000"/>
          </a:bodyPr>
          <a:lstStyle/>
          <a:p>
            <a:r>
              <a:rPr lang="en-US" dirty="0" err="1"/>
              <a:t>Meadowfoam</a:t>
            </a:r>
            <a:r>
              <a:rPr lang="en-US" dirty="0"/>
              <a:t>: Data</a:t>
            </a:r>
          </a:p>
        </p:txBody>
      </p:sp>
      <p:pic>
        <p:nvPicPr>
          <p:cNvPr id="7" name="Picture 6"/>
          <p:cNvPicPr>
            <a:picLocks noChangeAspect="1"/>
          </p:cNvPicPr>
          <p:nvPr/>
        </p:nvPicPr>
        <p:blipFill>
          <a:blip r:embed="rId2"/>
          <a:stretch>
            <a:fillRect/>
          </a:stretch>
        </p:blipFill>
        <p:spPr>
          <a:xfrm>
            <a:off x="3412499" y="1771650"/>
            <a:ext cx="2319003" cy="4080272"/>
          </a:xfrm>
          <a:prstGeom prst="rect">
            <a:avLst/>
          </a:prstGeom>
        </p:spPr>
      </p:pic>
    </p:spTree>
    <p:extLst>
      <p:ext uri="{BB962C8B-B14F-4D97-AF65-F5344CB8AC3E}">
        <p14:creationId xmlns:p14="http://schemas.microsoft.com/office/powerpoint/2010/main" val="2205718484"/>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Lines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343151"/>
            <a:ext cx="6198996" cy="283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8395016"/>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Lines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343151"/>
            <a:ext cx="6140002" cy="2350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4114801" y="2407868"/>
                <a:ext cx="1784784" cy="20774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rPr>
                            <m:t>0</m:t>
                          </m:r>
                        </m:sub>
                      </m:sSub>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1</m:t>
                          </m:r>
                        </m:sub>
                      </m:sSub>
                      <m:r>
                        <a:rPr lang="en-US" sz="1350" i="1">
                          <a:latin typeface="Cambria Math" charset="0"/>
                        </a:rPr>
                        <m:t>𝐿𝑖𝑔h𝑡</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2</m:t>
                          </m:r>
                        </m:sub>
                      </m:sSub>
                      <m:r>
                        <a:rPr lang="en-US" sz="1350" i="1">
                          <a:latin typeface="Cambria Math" charset="0"/>
                        </a:rPr>
                        <m:t>𝑇𝑖𝑚𝑒</m:t>
                      </m:r>
                    </m:oMath>
                  </m:oMathPara>
                </a14:m>
                <a:endParaRPr lang="en-US" sz="1350" dirty="0"/>
              </a:p>
            </p:txBody>
          </p:sp>
        </mc:Choice>
        <mc:Fallback xmlns="">
          <p:sp>
            <p:nvSpPr>
              <p:cNvPr id="3" name="TextBox 2"/>
              <p:cNvSpPr txBox="1">
                <a:spLocks noRot="1" noChangeAspect="1" noMove="1" noResize="1" noEditPoints="1" noAdjustHandles="1" noChangeArrowheads="1" noChangeShapeType="1" noTextEdit="1"/>
              </p:cNvSpPr>
              <p:nvPr/>
            </p:nvSpPr>
            <p:spPr>
              <a:xfrm>
                <a:off x="4114801" y="2407868"/>
                <a:ext cx="1784784" cy="207749"/>
              </a:xfrm>
              <a:prstGeom prst="rect">
                <a:avLst/>
              </a:prstGeom>
              <a:blipFill>
                <a:blip r:embed="rId3"/>
                <a:stretch>
                  <a:fillRect l="-2730" t="-2941" r="-1365" b="-32353"/>
                </a:stretch>
              </a:blipFill>
            </p:spPr>
            <p:txBody>
              <a:bodyPr/>
              <a:lstStyle/>
              <a:p>
                <a:r>
                  <a:rPr lang="en-US">
                    <a:noFill/>
                  </a:rPr>
                  <a:t> </a:t>
                </a:r>
              </a:p>
            </p:txBody>
          </p:sp>
        </mc:Fallback>
      </mc:AlternateContent>
      <p:sp>
        <p:nvSpPr>
          <p:cNvPr id="6" name="TextBox 5"/>
          <p:cNvSpPr txBox="1"/>
          <p:nvPr/>
        </p:nvSpPr>
        <p:spPr>
          <a:xfrm>
            <a:off x="6057900" y="1200151"/>
            <a:ext cx="1771650" cy="923330"/>
          </a:xfrm>
          <a:prstGeom prst="rect">
            <a:avLst/>
          </a:prstGeom>
          <a:noFill/>
        </p:spPr>
        <p:txBody>
          <a:bodyPr wrap="square" rtlCol="0">
            <a:spAutoFit/>
          </a:bodyPr>
          <a:lstStyle/>
          <a:p>
            <a:r>
              <a:rPr lang="en-US" sz="1350" dirty="0"/>
              <a:t>Time is called an indicator variable:</a:t>
            </a:r>
          </a:p>
          <a:p>
            <a:r>
              <a:rPr lang="en-US" sz="1350" dirty="0"/>
              <a:t>Early = 0</a:t>
            </a:r>
          </a:p>
          <a:p>
            <a:r>
              <a:rPr lang="en-US" sz="1350" dirty="0"/>
              <a:t>Late = 1</a:t>
            </a:r>
          </a:p>
        </p:txBody>
      </p:sp>
      <p:sp>
        <p:nvSpPr>
          <p:cNvPr id="5" name="Rectangle 4"/>
          <p:cNvSpPr/>
          <p:nvPr/>
        </p:nvSpPr>
        <p:spPr>
          <a:xfrm>
            <a:off x="2914650" y="3714750"/>
            <a:ext cx="483498" cy="484748"/>
          </a:xfrm>
          <a:prstGeom prst="rect">
            <a:avLst/>
          </a:prstGeom>
          <a:solidFill>
            <a:schemeClr val="bg1"/>
          </a:solidFill>
        </p:spPr>
        <p:txBody>
          <a:bodyPr wrap="square">
            <a:spAutoFit/>
          </a:bodyPr>
          <a:lstStyle/>
          <a:p>
            <a:r>
              <a:rPr lang="en-US" sz="1200" b="1" dirty="0"/>
              <a:t>Early</a:t>
            </a:r>
            <a:r>
              <a:rPr lang="en-US" sz="1350" dirty="0"/>
              <a:t> </a:t>
            </a:r>
          </a:p>
        </p:txBody>
      </p:sp>
      <p:sp>
        <p:nvSpPr>
          <p:cNvPr id="8" name="Rectangle 7"/>
          <p:cNvSpPr/>
          <p:nvPr/>
        </p:nvSpPr>
        <p:spPr>
          <a:xfrm>
            <a:off x="6057900" y="2546435"/>
            <a:ext cx="800100" cy="276999"/>
          </a:xfrm>
          <a:prstGeom prst="rect">
            <a:avLst/>
          </a:prstGeom>
          <a:solidFill>
            <a:schemeClr val="bg1"/>
          </a:solidFill>
        </p:spPr>
        <p:txBody>
          <a:bodyPr wrap="square">
            <a:spAutoFit/>
          </a:bodyPr>
          <a:lstStyle/>
          <a:p>
            <a:r>
              <a:rPr lang="en-US" sz="1200" b="1"/>
              <a:t>         Late</a:t>
            </a:r>
            <a:endParaRPr lang="en-US" sz="1350" dirty="0"/>
          </a:p>
        </p:txBody>
      </p:sp>
    </p:spTree>
    <p:extLst>
      <p:ext uri="{BB962C8B-B14F-4D97-AF65-F5344CB8AC3E}">
        <p14:creationId xmlns:p14="http://schemas.microsoft.com/office/powerpoint/2010/main" val="197859810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063228"/>
            <a:ext cx="6172200" cy="594122"/>
          </a:xfrm>
        </p:spPr>
        <p:txBody>
          <a:bodyPr>
            <a:normAutofit fontScale="90000"/>
          </a:bodyPr>
          <a:lstStyle/>
          <a:p>
            <a:r>
              <a:rPr lang="en-US" dirty="0"/>
              <a:t>Separate Lines (Slopes)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1" y="2114550"/>
            <a:ext cx="635570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3429000" y="2249702"/>
                <a:ext cx="3412794" cy="20774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rPr>
                            <m:t>0</m:t>
                          </m:r>
                        </m:sub>
                      </m:sSub>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1</m:t>
                          </m:r>
                        </m:sub>
                      </m:sSub>
                      <m:r>
                        <a:rPr lang="en-US" sz="1350" i="1">
                          <a:latin typeface="Cambria Math" charset="0"/>
                        </a:rPr>
                        <m:t>𝐿𝑖𝑔h𝑡</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2</m:t>
                          </m:r>
                        </m:sub>
                      </m:sSub>
                      <m:r>
                        <a:rPr lang="en-US" sz="1350" i="1">
                          <a:latin typeface="Cambria Math" charset="0"/>
                        </a:rPr>
                        <m:t>𝑇𝑖𝑚𝑒</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3</m:t>
                          </m:r>
                        </m:sub>
                      </m:sSub>
                      <m:d>
                        <m:dPr>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𝐿𝑖𝑔h𝑡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𝑥</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𝑇𝑖𝑚𝑒</m:t>
                          </m:r>
                        </m:e>
                      </m:d>
                      <m:r>
                        <a:rPr lang="en-US" sz="1350" i="1">
                          <a:latin typeface="Cambria Math" charset="0"/>
                          <a:ea typeface="Cambria Math" charset="0"/>
                          <a:cs typeface="Cambria Math" charset="0"/>
                        </a:rPr>
                        <m:t>   </m:t>
                      </m:r>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3429000" y="2249702"/>
                <a:ext cx="3412794" cy="207749"/>
              </a:xfrm>
              <a:prstGeom prst="rect">
                <a:avLst/>
              </a:prstGeom>
              <a:blipFill>
                <a:blip r:embed="rId3"/>
                <a:stretch>
                  <a:fillRect l="-1431" t="-2941" b="-35294"/>
                </a:stretch>
              </a:blipFill>
            </p:spPr>
            <p:txBody>
              <a:bodyPr/>
              <a:lstStyle/>
              <a:p>
                <a:r>
                  <a:rPr lang="en-US">
                    <a:noFill/>
                  </a:rPr>
                  <a:t> </a:t>
                </a:r>
              </a:p>
            </p:txBody>
          </p:sp>
        </mc:Fallback>
      </mc:AlternateContent>
      <p:sp>
        <p:nvSpPr>
          <p:cNvPr id="6" name="Rectangle 5"/>
          <p:cNvSpPr/>
          <p:nvPr/>
        </p:nvSpPr>
        <p:spPr>
          <a:xfrm>
            <a:off x="2800350" y="3609201"/>
            <a:ext cx="540648" cy="300082"/>
          </a:xfrm>
          <a:prstGeom prst="rect">
            <a:avLst/>
          </a:prstGeom>
          <a:solidFill>
            <a:schemeClr val="bg1"/>
          </a:solidFill>
        </p:spPr>
        <p:txBody>
          <a:bodyPr wrap="square">
            <a:spAutoFit/>
          </a:bodyPr>
          <a:lstStyle/>
          <a:p>
            <a:r>
              <a:rPr lang="en-US" sz="1200" b="1"/>
              <a:t>Early</a:t>
            </a:r>
            <a:r>
              <a:rPr lang="en-US" sz="1350"/>
              <a:t> </a:t>
            </a:r>
            <a:endParaRPr lang="en-US" sz="1350" dirty="0"/>
          </a:p>
        </p:txBody>
      </p:sp>
      <p:sp>
        <p:nvSpPr>
          <p:cNvPr id="7" name="Rectangle 6"/>
          <p:cNvSpPr/>
          <p:nvPr/>
        </p:nvSpPr>
        <p:spPr>
          <a:xfrm>
            <a:off x="6057900" y="2440886"/>
            <a:ext cx="800100" cy="276999"/>
          </a:xfrm>
          <a:prstGeom prst="rect">
            <a:avLst/>
          </a:prstGeom>
          <a:solidFill>
            <a:schemeClr val="bg1"/>
          </a:solidFill>
        </p:spPr>
        <p:txBody>
          <a:bodyPr wrap="square">
            <a:spAutoFit/>
          </a:bodyPr>
          <a:lstStyle/>
          <a:p>
            <a:r>
              <a:rPr lang="en-US" sz="1200" b="1"/>
              <a:t>         Late</a:t>
            </a:r>
            <a:endParaRPr lang="en-US" sz="1350" dirty="0"/>
          </a:p>
        </p:txBody>
      </p:sp>
      <p:sp>
        <p:nvSpPr>
          <p:cNvPr id="8" name="TextBox 7"/>
          <p:cNvSpPr txBox="1"/>
          <p:nvPr/>
        </p:nvSpPr>
        <p:spPr>
          <a:xfrm>
            <a:off x="6950709" y="1200150"/>
            <a:ext cx="878841" cy="715581"/>
          </a:xfrm>
          <a:prstGeom prst="rect">
            <a:avLst/>
          </a:prstGeom>
          <a:noFill/>
        </p:spPr>
        <p:txBody>
          <a:bodyPr wrap="square" rtlCol="0">
            <a:spAutoFit/>
          </a:bodyPr>
          <a:lstStyle/>
          <a:p>
            <a:r>
              <a:rPr lang="en-US" sz="1350" dirty="0"/>
              <a:t>Time:</a:t>
            </a:r>
          </a:p>
          <a:p>
            <a:r>
              <a:rPr lang="en-US" sz="1350" dirty="0"/>
              <a:t>Early = 0</a:t>
            </a:r>
          </a:p>
          <a:p>
            <a:r>
              <a:rPr lang="en-US" sz="1350" dirty="0"/>
              <a:t>Late = 1</a:t>
            </a:r>
          </a:p>
        </p:txBody>
      </p:sp>
    </p:spTree>
    <p:extLst>
      <p:ext uri="{BB962C8B-B14F-4D97-AF65-F5344CB8AC3E}">
        <p14:creationId xmlns:p14="http://schemas.microsoft.com/office/powerpoint/2010/main" val="389094967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7850" y="4914900"/>
            <a:ext cx="1885950" cy="507831"/>
          </a:xfrm>
          <a:prstGeom prst="rect">
            <a:avLst/>
          </a:prstGeom>
          <a:noFill/>
        </p:spPr>
        <p:txBody>
          <a:bodyPr wrap="square" rtlCol="0">
            <a:spAutoFit/>
          </a:bodyPr>
          <a:lstStyle/>
          <a:p>
            <a:r>
              <a:rPr lang="en-US" sz="1350" dirty="0"/>
              <a:t>Simple Linear Regression</a:t>
            </a:r>
          </a:p>
        </p:txBody>
      </p:sp>
      <p:sp>
        <p:nvSpPr>
          <p:cNvPr id="6" name="TextBox 5"/>
          <p:cNvSpPr txBox="1"/>
          <p:nvPr/>
        </p:nvSpPr>
        <p:spPr>
          <a:xfrm>
            <a:off x="5600700" y="3437751"/>
            <a:ext cx="1885950" cy="507831"/>
          </a:xfrm>
          <a:prstGeom prst="rect">
            <a:avLst/>
          </a:prstGeom>
          <a:noFill/>
        </p:spPr>
        <p:txBody>
          <a:bodyPr wrap="square" rtlCol="0">
            <a:spAutoFit/>
          </a:bodyPr>
          <a:lstStyle/>
          <a:p>
            <a:r>
              <a:rPr lang="en-US" sz="1350" dirty="0"/>
              <a:t>Time with No Interaction</a:t>
            </a:r>
          </a:p>
        </p:txBody>
      </p:sp>
      <p:sp>
        <p:nvSpPr>
          <p:cNvPr id="7" name="TextBox 6"/>
          <p:cNvSpPr txBox="1"/>
          <p:nvPr/>
        </p:nvSpPr>
        <p:spPr>
          <a:xfrm>
            <a:off x="5657850" y="1543050"/>
            <a:ext cx="1885950" cy="300082"/>
          </a:xfrm>
          <a:prstGeom prst="rect">
            <a:avLst/>
          </a:prstGeom>
          <a:noFill/>
        </p:spPr>
        <p:txBody>
          <a:bodyPr wrap="square" rtlCol="0">
            <a:spAutoFit/>
          </a:bodyPr>
          <a:lstStyle/>
          <a:p>
            <a:r>
              <a:rPr lang="en-US" sz="1350" dirty="0"/>
              <a:t>Time with Interaction</a:t>
            </a:r>
          </a:p>
        </p:txBody>
      </p:sp>
      <p:sp>
        <p:nvSpPr>
          <p:cNvPr id="2" name="TextBox 1"/>
          <p:cNvSpPr txBox="1"/>
          <p:nvPr/>
        </p:nvSpPr>
        <p:spPr>
          <a:xfrm>
            <a:off x="5464970" y="1885951"/>
            <a:ext cx="2078831" cy="507831"/>
          </a:xfrm>
          <a:prstGeom prst="rect">
            <a:avLst/>
          </a:prstGeom>
          <a:noFill/>
        </p:spPr>
        <p:txBody>
          <a:bodyPr wrap="square" rtlCol="0">
            <a:spAutoFit/>
          </a:bodyPr>
          <a:lstStyle/>
          <a:p>
            <a:pPr algn="ctr"/>
            <a:r>
              <a:rPr lang="en-US" sz="1350" dirty="0">
                <a:solidFill>
                  <a:srgbClr val="FF0000"/>
                </a:solidFill>
              </a:rPr>
              <a:t>Interaction means we can adjust the slope!!!</a:t>
            </a:r>
          </a:p>
        </p:txBody>
      </p:sp>
      <p:pic>
        <p:nvPicPr>
          <p:cNvPr id="5" name="Picture 4"/>
          <p:cNvPicPr>
            <a:picLocks noChangeAspect="1"/>
          </p:cNvPicPr>
          <p:nvPr/>
        </p:nvPicPr>
        <p:blipFill>
          <a:blip r:embed="rId2"/>
          <a:stretch>
            <a:fillRect/>
          </a:stretch>
        </p:blipFill>
        <p:spPr>
          <a:xfrm>
            <a:off x="1466103" y="2400301"/>
            <a:ext cx="4032277" cy="1744853"/>
          </a:xfrm>
          <a:prstGeom prst="rect">
            <a:avLst/>
          </a:prstGeom>
        </p:spPr>
      </p:pic>
      <p:pic>
        <p:nvPicPr>
          <p:cNvPr id="3" name="Picture 2"/>
          <p:cNvPicPr>
            <a:picLocks noChangeAspect="1"/>
          </p:cNvPicPr>
          <p:nvPr/>
        </p:nvPicPr>
        <p:blipFill>
          <a:blip r:embed="rId3"/>
          <a:stretch>
            <a:fillRect/>
          </a:stretch>
        </p:blipFill>
        <p:spPr>
          <a:xfrm>
            <a:off x="1470214" y="857251"/>
            <a:ext cx="3904361" cy="1719850"/>
          </a:xfrm>
          <a:prstGeom prst="rect">
            <a:avLst/>
          </a:prstGeom>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683" y="4141161"/>
            <a:ext cx="3987893" cy="182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950709" y="971550"/>
            <a:ext cx="878841" cy="715581"/>
          </a:xfrm>
          <a:prstGeom prst="rect">
            <a:avLst/>
          </a:prstGeom>
          <a:noFill/>
        </p:spPr>
        <p:txBody>
          <a:bodyPr wrap="square" rtlCol="0">
            <a:spAutoFit/>
          </a:bodyPr>
          <a:lstStyle/>
          <a:p>
            <a:r>
              <a:rPr lang="en-US" sz="1350" dirty="0"/>
              <a:t>Time:</a:t>
            </a:r>
          </a:p>
          <a:p>
            <a:r>
              <a:rPr lang="en-US" sz="1350" dirty="0"/>
              <a:t>Early = 0</a:t>
            </a:r>
          </a:p>
          <a:p>
            <a:r>
              <a:rPr lang="en-US" sz="1350" dirty="0"/>
              <a:t>Late = 1</a:t>
            </a:r>
          </a:p>
        </p:txBody>
      </p:sp>
    </p:spTree>
    <p:extLst>
      <p:ext uri="{BB962C8B-B14F-4D97-AF65-F5344CB8AC3E}">
        <p14:creationId xmlns:p14="http://schemas.microsoft.com/office/powerpoint/2010/main" val="263516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Interaction Terms!</a:t>
            </a:r>
            <a:br>
              <a:rPr lang="en-US" dirty="0"/>
            </a:br>
            <a:r>
              <a:rPr lang="en-US" dirty="0"/>
              <a:t>… (Flexible Slopes!)</a:t>
            </a:r>
          </a:p>
        </p:txBody>
      </p:sp>
      <p:sp>
        <p:nvSpPr>
          <p:cNvPr id="4" name="TextBox 3"/>
          <p:cNvSpPr txBox="1"/>
          <p:nvPr/>
        </p:nvSpPr>
        <p:spPr>
          <a:xfrm>
            <a:off x="2315209" y="4630807"/>
            <a:ext cx="4229100" cy="830997"/>
          </a:xfrm>
          <a:prstGeom prst="rect">
            <a:avLst/>
          </a:prstGeom>
          <a:noFill/>
        </p:spPr>
        <p:txBody>
          <a:bodyPr wrap="square" rtlCol="0">
            <a:spAutoFit/>
          </a:bodyPr>
          <a:lstStyle/>
          <a:p>
            <a:pPr algn="ctr"/>
            <a:r>
              <a:rPr lang="en-US" sz="2400" dirty="0"/>
              <a:t>Now the intercept AND the slope depend on the time!</a:t>
            </a:r>
          </a:p>
        </p:txBody>
      </p:sp>
      <mc:AlternateContent xmlns:mc="http://schemas.openxmlformats.org/markup-compatibility/2006" xmlns:a14="http://schemas.microsoft.com/office/drawing/2010/main">
        <mc:Choice Requires="a14">
          <p:sp>
            <p:nvSpPr>
              <p:cNvPr id="6" name="TextBox 5"/>
              <p:cNvSpPr txBox="1"/>
              <p:nvPr/>
            </p:nvSpPr>
            <p:spPr>
              <a:xfrm>
                <a:off x="1793018" y="2073294"/>
                <a:ext cx="5554534" cy="20774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charset="0"/>
                          <a:ea typeface="Cambria Math" charset="0"/>
                          <a:cs typeface="Cambria Math" charset="0"/>
                        </a:rPr>
                        <m:t>𝜇</m:t>
                      </m:r>
                      <m:d>
                        <m:dPr>
                          <m:begChr m:val="{"/>
                          <m:endChr m:val="|"/>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𝑓𝑙𝑜𝑤𝑒𝑟𝑠</m:t>
                          </m:r>
                          <m:r>
                            <a:rPr lang="en-US" sz="1350" i="1">
                              <a:latin typeface="Cambria Math" charset="0"/>
                              <a:ea typeface="Cambria Math" charset="0"/>
                              <a:cs typeface="Cambria Math" charset="0"/>
                            </a:rPr>
                            <m:t> </m:t>
                          </m:r>
                        </m:e>
                      </m:d>
                      <m:r>
                        <a:rPr lang="en-US" sz="1350" i="1">
                          <a:latin typeface="Cambria Math" charset="0"/>
                          <a:ea typeface="Cambria Math" charset="0"/>
                          <a:cs typeface="Cambria Math" charset="0"/>
                        </a:rPr>
                        <m:t>𝑙𝑖𝑔h𝑡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𝑡𝑖𝑚𝑒</m:t>
                      </m:r>
                      <m:r>
                        <a:rPr lang="en-US" sz="1350" i="1">
                          <a:latin typeface="Cambria Math" charset="0"/>
                          <a:ea typeface="Cambria Math" charset="0"/>
                          <a:cs typeface="Cambria Math" charset="0"/>
                        </a:rPr>
                        <m:t>)= </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rPr>
                            <m:t>0</m:t>
                          </m:r>
                        </m:sub>
                      </m:sSub>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1</m:t>
                          </m:r>
                        </m:sub>
                      </m:sSub>
                      <m:r>
                        <a:rPr lang="en-US" sz="1350" i="1">
                          <a:latin typeface="Cambria Math" charset="0"/>
                        </a:rPr>
                        <m:t>𝐿𝑖𝑔h𝑡</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2</m:t>
                          </m:r>
                        </m:sub>
                      </m:sSub>
                      <m:r>
                        <a:rPr lang="en-US" sz="1350" i="1">
                          <a:latin typeface="Cambria Math" charset="0"/>
                        </a:rPr>
                        <m:t>𝑇𝑖𝑚𝑒</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3</m:t>
                          </m:r>
                        </m:sub>
                      </m:sSub>
                      <m:d>
                        <m:dPr>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𝐿𝑖𝑔h𝑡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𝑥</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𝑇𝑖𝑚𝑒</m:t>
                          </m:r>
                        </m:e>
                      </m:d>
                      <m:r>
                        <a:rPr lang="en-US" sz="1350" i="1">
                          <a:latin typeface="Cambria Math" charset="0"/>
                          <a:ea typeface="Cambria Math" charset="0"/>
                          <a:cs typeface="Cambria Math" charset="0"/>
                        </a:rPr>
                        <m:t>      </m:t>
                      </m:r>
                    </m:oMath>
                  </m:oMathPara>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1793018" y="2073294"/>
                <a:ext cx="5554534" cy="207749"/>
              </a:xfrm>
              <a:prstGeom prst="rect">
                <a:avLst/>
              </a:prstGeom>
              <a:blipFill>
                <a:blip r:embed="rId2"/>
                <a:stretch>
                  <a:fillRect l="-220" t="-2941"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943100" y="4021352"/>
                <a:ext cx="4834913" cy="20774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charset="0"/>
                          <a:ea typeface="Cambria Math" charset="0"/>
                          <a:cs typeface="Cambria Math" charset="0"/>
                        </a:rPr>
                        <m:t>𝜇</m:t>
                      </m:r>
                      <m:d>
                        <m:dPr>
                          <m:begChr m:val="{"/>
                          <m:endChr m:val="|"/>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𝑓𝑙𝑜𝑤𝑒𝑟𝑠</m:t>
                          </m:r>
                          <m:r>
                            <a:rPr lang="en-US" sz="1350" i="1">
                              <a:latin typeface="Cambria Math" charset="0"/>
                              <a:ea typeface="Cambria Math" charset="0"/>
                              <a:cs typeface="Cambria Math" charset="0"/>
                            </a:rPr>
                            <m:t> </m:t>
                          </m:r>
                        </m:e>
                      </m:d>
                      <m:r>
                        <a:rPr lang="en-US" sz="1350" i="1">
                          <a:latin typeface="Cambria Math" charset="0"/>
                          <a:ea typeface="Cambria Math" charset="0"/>
                          <a:cs typeface="Cambria Math" charset="0"/>
                        </a:rPr>
                        <m:t>𝑙𝑖𝑔h𝑡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𝑡𝑖𝑚𝑒</m:t>
                      </m:r>
                      <m:r>
                        <a:rPr lang="en-US" sz="1350" i="1">
                          <a:latin typeface="Cambria Math" charset="0"/>
                          <a:ea typeface="Cambria Math" charset="0"/>
                          <a:cs typeface="Cambria Math" charset="0"/>
                        </a:rPr>
                        <m:t>)=</m:t>
                      </m:r>
                      <m:d>
                        <m:dPr>
                          <m:ctrlPr>
                            <a:rPr lang="en-US" sz="1350" i="1">
                              <a:latin typeface="Cambria Math" panose="02040503050406030204" pitchFamily="18" charset="0"/>
                              <a:ea typeface="Cambria Math" charset="0"/>
                              <a:cs typeface="Cambria Math" charset="0"/>
                            </a:rPr>
                          </m:ctrlPr>
                        </m:dPr>
                        <m:e>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rPr>
                                <m:t>0</m:t>
                              </m:r>
                            </m:sub>
                          </m:sSub>
                          <m:r>
                            <a:rPr lang="en-US" sz="1350" i="1">
                              <a:latin typeface="Cambria Math"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2</m:t>
                                  </m:r>
                                </m:sub>
                              </m:sSub>
                              <m:r>
                                <a:rPr lang="en-US" sz="1350" i="1">
                                  <a:latin typeface="Cambria Math" charset="0"/>
                                </a:rPr>
                                <m:t>𝑇𝑖𝑚𝑒</m:t>
                              </m:r>
                              <m:r>
                                <a:rPr lang="en-US" sz="1350" i="1">
                                  <a:latin typeface="Cambria Math" charset="0"/>
                                </a:rPr>
                                <m:t>)+(</m:t>
                              </m:r>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1</m:t>
                              </m:r>
                            </m:sub>
                          </m:sSub>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3</m:t>
                              </m:r>
                            </m:sub>
                          </m:sSub>
                          <m:r>
                            <a:rPr lang="en-US" sz="1350" i="1">
                              <a:latin typeface="Cambria Math" charset="0"/>
                              <a:ea typeface="Cambria Math" charset="0"/>
                              <a:cs typeface="Cambria Math" charset="0"/>
                            </a:rPr>
                            <m:t>𝑇𝑖𝑚𝑒</m:t>
                          </m:r>
                        </m:e>
                      </m:d>
                      <m:r>
                        <a:rPr lang="en-US" sz="1350" i="1">
                          <a:latin typeface="Cambria Math" charset="0"/>
                          <a:ea typeface="Cambria Math" charset="0"/>
                          <a:cs typeface="Cambria Math" charset="0"/>
                        </a:rPr>
                        <m:t>𝐿𝑖𝑔h𝑡</m:t>
                      </m:r>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1943100" y="4021352"/>
                <a:ext cx="4834913" cy="207749"/>
              </a:xfrm>
              <a:prstGeom prst="rect">
                <a:avLst/>
              </a:prstGeom>
              <a:blipFill>
                <a:blip r:embed="rId3"/>
                <a:stretch>
                  <a:fillRect l="-378" t="-2941" r="-757" b="-32353"/>
                </a:stretch>
              </a:blipFill>
            </p:spPr>
            <p:txBody>
              <a:bodyPr/>
              <a:lstStyle/>
              <a:p>
                <a:r>
                  <a:rPr lang="en-US">
                    <a:noFill/>
                  </a:rPr>
                  <a:t> </a:t>
                </a:r>
              </a:p>
            </p:txBody>
          </p:sp>
        </mc:Fallback>
      </mc:AlternateContent>
      <p:sp>
        <p:nvSpPr>
          <p:cNvPr id="3" name="Right Brace 2"/>
          <p:cNvSpPr/>
          <p:nvPr/>
        </p:nvSpPr>
        <p:spPr>
          <a:xfrm rot="16200000">
            <a:off x="4341019" y="3449851"/>
            <a:ext cx="2286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Right Brace 8"/>
          <p:cNvSpPr/>
          <p:nvPr/>
        </p:nvSpPr>
        <p:spPr>
          <a:xfrm rot="16200000">
            <a:off x="5657850" y="3502189"/>
            <a:ext cx="2286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a:off x="4026929" y="3584120"/>
            <a:ext cx="973931" cy="300082"/>
          </a:xfrm>
          <a:prstGeom prst="rect">
            <a:avLst/>
          </a:prstGeom>
          <a:noFill/>
        </p:spPr>
        <p:txBody>
          <a:bodyPr wrap="square" rtlCol="0">
            <a:spAutoFit/>
          </a:bodyPr>
          <a:lstStyle/>
          <a:p>
            <a:r>
              <a:rPr lang="en-US" sz="1350" dirty="0"/>
              <a:t>intercept</a:t>
            </a:r>
          </a:p>
        </p:txBody>
      </p:sp>
      <p:sp>
        <p:nvSpPr>
          <p:cNvPr id="7" name="TextBox 6"/>
          <p:cNvSpPr txBox="1"/>
          <p:nvPr/>
        </p:nvSpPr>
        <p:spPr>
          <a:xfrm>
            <a:off x="5522648" y="3584120"/>
            <a:ext cx="1085850" cy="300082"/>
          </a:xfrm>
          <a:prstGeom prst="rect">
            <a:avLst/>
          </a:prstGeom>
          <a:noFill/>
        </p:spPr>
        <p:txBody>
          <a:bodyPr wrap="square" rtlCol="0">
            <a:spAutoFit/>
          </a:bodyPr>
          <a:lstStyle/>
          <a:p>
            <a:r>
              <a:rPr lang="en-US" sz="1350" dirty="0"/>
              <a:t>slope</a:t>
            </a:r>
          </a:p>
        </p:txBody>
      </p:sp>
      <p:sp>
        <p:nvSpPr>
          <p:cNvPr id="13" name="TextBox 12"/>
          <p:cNvSpPr txBox="1"/>
          <p:nvPr/>
        </p:nvSpPr>
        <p:spPr>
          <a:xfrm>
            <a:off x="6950709" y="1200150"/>
            <a:ext cx="878841" cy="715581"/>
          </a:xfrm>
          <a:prstGeom prst="rect">
            <a:avLst/>
          </a:prstGeom>
          <a:noFill/>
        </p:spPr>
        <p:txBody>
          <a:bodyPr wrap="square" rtlCol="0">
            <a:spAutoFit/>
          </a:bodyPr>
          <a:lstStyle/>
          <a:p>
            <a:r>
              <a:rPr lang="en-US" sz="1350" dirty="0"/>
              <a:t>Time:</a:t>
            </a:r>
          </a:p>
          <a:p>
            <a:r>
              <a:rPr lang="en-US" sz="1350" dirty="0"/>
              <a:t>Early = 0</a:t>
            </a:r>
          </a:p>
          <a:p>
            <a:r>
              <a:rPr lang="en-US" sz="1350" dirty="0"/>
              <a:t>Late =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355AD3-82D8-438C-9572-76B860A11EDC}"/>
                  </a:ext>
                </a:extLst>
              </p:cNvPr>
              <p:cNvSpPr txBox="1"/>
              <p:nvPr/>
            </p:nvSpPr>
            <p:spPr>
              <a:xfrm>
                <a:off x="1799368" y="2752000"/>
                <a:ext cx="5554534" cy="20774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charset="0"/>
                          <a:ea typeface="Cambria Math" charset="0"/>
                          <a:cs typeface="Cambria Math" charset="0"/>
                        </a:rPr>
                        <m:t>𝜇</m:t>
                      </m:r>
                      <m:d>
                        <m:dPr>
                          <m:begChr m:val="{"/>
                          <m:endChr m:val="|"/>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𝑓𝑙𝑜𝑤𝑒𝑟𝑠</m:t>
                          </m:r>
                          <m:r>
                            <a:rPr lang="en-US" sz="1350" i="1">
                              <a:latin typeface="Cambria Math" charset="0"/>
                              <a:ea typeface="Cambria Math" charset="0"/>
                              <a:cs typeface="Cambria Math" charset="0"/>
                            </a:rPr>
                            <m:t> </m:t>
                          </m:r>
                        </m:e>
                      </m:d>
                      <m:r>
                        <a:rPr lang="en-US" sz="1350" i="1">
                          <a:latin typeface="Cambria Math" charset="0"/>
                          <a:ea typeface="Cambria Math" charset="0"/>
                          <a:cs typeface="Cambria Math" charset="0"/>
                        </a:rPr>
                        <m:t>𝑙𝑖𝑔h𝑡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𝑡𝑖𝑚𝑒</m:t>
                      </m:r>
                      <m:r>
                        <a:rPr lang="en-US" sz="1350" i="1">
                          <a:latin typeface="Cambria Math" charset="0"/>
                          <a:ea typeface="Cambria Math" charset="0"/>
                          <a:cs typeface="Cambria Math" charset="0"/>
                        </a:rPr>
                        <m:t>)= </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rPr>
                            <m:t>0</m:t>
                          </m:r>
                        </m:sub>
                      </m:sSub>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panose="02040503050406030204" pitchFamily="18" charset="0"/>
                              <a:ea typeface="Cambria Math" charset="0"/>
                              <a:cs typeface="Cambria Math" charset="0"/>
                            </a:rPr>
                            <m:t>2</m:t>
                          </m:r>
                        </m:sub>
                      </m:sSub>
                      <m:r>
                        <a:rPr lang="en-US" sz="1350" i="1">
                          <a:latin typeface="Cambria Math" panose="02040503050406030204" pitchFamily="18" charset="0"/>
                        </a:rPr>
                        <m:t>𝑇𝑖𝑚𝑒</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panose="02040503050406030204" pitchFamily="18" charset="0"/>
                              <a:ea typeface="Cambria Math" charset="0"/>
                              <a:cs typeface="Cambria Math" charset="0"/>
                            </a:rPr>
                            <m:t>1</m:t>
                          </m:r>
                        </m:sub>
                      </m:sSub>
                      <m:r>
                        <a:rPr lang="en-US" sz="1350" i="1">
                          <a:latin typeface="Cambria Math" panose="02040503050406030204" pitchFamily="18" charset="0"/>
                        </a:rPr>
                        <m:t>𝐿𝑖𝑔h𝑡</m:t>
                      </m:r>
                      <m:r>
                        <a:rPr lang="en-US" sz="1350" i="1">
                          <a:latin typeface="Cambria Math" charset="0"/>
                        </a:rPr>
                        <m:t>+</m:t>
                      </m:r>
                      <m:sSub>
                        <m:sSubPr>
                          <m:ctrlPr>
                            <a:rPr lang="en-US" sz="1350" i="1">
                              <a:latin typeface="Cambria Math" panose="02040503050406030204" pitchFamily="18" charset="0"/>
                            </a:rPr>
                          </m:ctrlPr>
                        </m:sSubPr>
                        <m:e>
                          <m:r>
                            <a:rPr lang="en-US" sz="1350" i="1">
                              <a:latin typeface="Cambria Math" charset="0"/>
                              <a:ea typeface="Cambria Math" charset="0"/>
                              <a:cs typeface="Cambria Math" charset="0"/>
                            </a:rPr>
                            <m:t>𝛽</m:t>
                          </m:r>
                        </m:e>
                        <m:sub>
                          <m:r>
                            <a:rPr lang="en-US" sz="1350" i="1">
                              <a:latin typeface="Cambria Math" charset="0"/>
                              <a:ea typeface="Cambria Math" charset="0"/>
                              <a:cs typeface="Cambria Math" charset="0"/>
                            </a:rPr>
                            <m:t>3</m:t>
                          </m:r>
                        </m:sub>
                      </m:sSub>
                      <m:d>
                        <m:dPr>
                          <m:ctrlPr>
                            <a:rPr lang="en-US" sz="1350" i="1">
                              <a:latin typeface="Cambria Math" panose="02040503050406030204" pitchFamily="18" charset="0"/>
                              <a:ea typeface="Cambria Math" charset="0"/>
                              <a:cs typeface="Cambria Math" charset="0"/>
                            </a:rPr>
                          </m:ctrlPr>
                        </m:dPr>
                        <m:e>
                          <m:r>
                            <a:rPr lang="en-US" sz="1350" i="1">
                              <a:latin typeface="Cambria Math" charset="0"/>
                              <a:ea typeface="Cambria Math" charset="0"/>
                              <a:cs typeface="Cambria Math" charset="0"/>
                            </a:rPr>
                            <m:t>𝐿𝑖𝑔h𝑡</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𝑥</m:t>
                          </m:r>
                          <m:r>
                            <a:rPr lang="en-US" sz="1350" i="1">
                              <a:latin typeface="Cambria Math" charset="0"/>
                              <a:ea typeface="Cambria Math" charset="0"/>
                              <a:cs typeface="Cambria Math" charset="0"/>
                            </a:rPr>
                            <m:t> </m:t>
                          </m:r>
                          <m:r>
                            <a:rPr lang="en-US" sz="1350" i="1">
                              <a:latin typeface="Cambria Math" charset="0"/>
                              <a:ea typeface="Cambria Math" charset="0"/>
                              <a:cs typeface="Cambria Math" charset="0"/>
                            </a:rPr>
                            <m:t>𝑇𝑖𝑚𝑒</m:t>
                          </m:r>
                        </m:e>
                      </m:d>
                      <m:r>
                        <a:rPr lang="en-US" sz="1350" i="1">
                          <a:latin typeface="Cambria Math" charset="0"/>
                          <a:ea typeface="Cambria Math" charset="0"/>
                          <a:cs typeface="Cambria Math" charset="0"/>
                        </a:rPr>
                        <m:t>      </m:t>
                      </m:r>
                    </m:oMath>
                  </m:oMathPara>
                </a14:m>
                <a:endParaRPr lang="en-US" sz="1350" dirty="0"/>
              </a:p>
            </p:txBody>
          </p:sp>
        </mc:Choice>
        <mc:Fallback xmlns="">
          <p:sp>
            <p:nvSpPr>
              <p:cNvPr id="14" name="TextBox 13">
                <a:extLst>
                  <a:ext uri="{FF2B5EF4-FFF2-40B4-BE49-F238E27FC236}">
                    <a16:creationId xmlns:a16="http://schemas.microsoft.com/office/drawing/2014/main" id="{29355AD3-82D8-438C-9572-76B860A11EDC}"/>
                  </a:ext>
                </a:extLst>
              </p:cNvPr>
              <p:cNvSpPr txBox="1">
                <a:spLocks noRot="1" noChangeAspect="1" noMove="1" noResize="1" noEditPoints="1" noAdjustHandles="1" noChangeArrowheads="1" noChangeShapeType="1" noTextEdit="1"/>
              </p:cNvSpPr>
              <p:nvPr/>
            </p:nvSpPr>
            <p:spPr>
              <a:xfrm>
                <a:off x="1799368" y="2752000"/>
                <a:ext cx="5554534" cy="207749"/>
              </a:xfrm>
              <a:prstGeom prst="rect">
                <a:avLst/>
              </a:prstGeom>
              <a:blipFill>
                <a:blip r:embed="rId4"/>
                <a:stretch>
                  <a:fillRect l="-220" t="-2857" b="-31429"/>
                </a:stretch>
              </a:blipFill>
            </p:spPr>
            <p:txBody>
              <a:bodyPr/>
              <a:lstStyle/>
              <a:p>
                <a:r>
                  <a:rPr lang="en-US">
                    <a:noFill/>
                  </a:rPr>
                  <a:t> </a:t>
                </a:r>
              </a:p>
            </p:txBody>
          </p:sp>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5" name="Ink 24">
                <a:extLst>
                  <a:ext uri="{FF2B5EF4-FFF2-40B4-BE49-F238E27FC236}">
                    <a16:creationId xmlns:a16="http://schemas.microsoft.com/office/drawing/2014/main" id="{2979D2F6-B510-4AB5-91A6-D922FF777827}"/>
                  </a:ext>
                </a:extLst>
              </p14:cNvPr>
              <p14:cNvContentPartPr/>
              <p14:nvPr/>
            </p14:nvContentPartPr>
            <p14:xfrm>
              <a:off x="4429759" y="2295054"/>
              <a:ext cx="965520" cy="398250"/>
            </p14:xfrm>
          </p:contentPart>
        </mc:Choice>
        <mc:Fallback xmlns="">
          <p:pic>
            <p:nvPicPr>
              <p:cNvPr id="25" name="Ink 24">
                <a:extLst>
                  <a:ext uri="{FF2B5EF4-FFF2-40B4-BE49-F238E27FC236}">
                    <a16:creationId xmlns:a16="http://schemas.microsoft.com/office/drawing/2014/main" id="{2979D2F6-B510-4AB5-91A6-D922FF777827}"/>
                  </a:ext>
                </a:extLst>
              </p:cNvPr>
              <p:cNvPicPr/>
              <p:nvPr/>
            </p:nvPicPr>
            <p:blipFill>
              <a:blip r:embed="rId6"/>
              <a:stretch>
                <a:fillRect/>
              </a:stretch>
            </p:blipFill>
            <p:spPr>
              <a:xfrm>
                <a:off x="4411759" y="2277050"/>
                <a:ext cx="1001160" cy="433898"/>
              </a:xfrm>
              <a:prstGeom prst="rect">
                <a:avLst/>
              </a:prstGeom>
            </p:spPr>
          </p:pic>
        </mc:Fallback>
      </mc:AlternateContent>
      <p:sp>
        <p:nvSpPr>
          <p:cNvPr id="26" name="TextBox 25">
            <a:extLst>
              <a:ext uri="{FF2B5EF4-FFF2-40B4-BE49-F238E27FC236}">
                <a16:creationId xmlns:a16="http://schemas.microsoft.com/office/drawing/2014/main" id="{9A804D4D-E3A3-4878-B7C3-65FDBA4DD6CD}"/>
              </a:ext>
            </a:extLst>
          </p:cNvPr>
          <p:cNvSpPr txBox="1"/>
          <p:nvPr/>
        </p:nvSpPr>
        <p:spPr>
          <a:xfrm>
            <a:off x="3621353" y="3342645"/>
            <a:ext cx="3702050" cy="300082"/>
          </a:xfrm>
          <a:prstGeom prst="rect">
            <a:avLst/>
          </a:prstGeom>
          <a:noFill/>
        </p:spPr>
        <p:txBody>
          <a:bodyPr wrap="square" rtlCol="0">
            <a:spAutoFit/>
          </a:bodyPr>
          <a:lstStyle/>
          <a:p>
            <a:r>
              <a:rPr lang="en-US" sz="1350" dirty="0">
                <a:solidFill>
                  <a:srgbClr val="0070C0"/>
                </a:solidFill>
              </a:rPr>
              <a:t>Factor out Light and combine last two terms.</a:t>
            </a:r>
          </a:p>
        </p:txBody>
      </p:sp>
      <p:sp>
        <p:nvSpPr>
          <p:cNvPr id="29" name="Right Brace 28">
            <a:extLst>
              <a:ext uri="{FF2B5EF4-FFF2-40B4-BE49-F238E27FC236}">
                <a16:creationId xmlns:a16="http://schemas.microsoft.com/office/drawing/2014/main" id="{99C41856-AF65-4E88-98C6-B64BD7BDA611}"/>
              </a:ext>
            </a:extLst>
          </p:cNvPr>
          <p:cNvSpPr/>
          <p:nvPr/>
        </p:nvSpPr>
        <p:spPr>
          <a:xfrm rot="5400000">
            <a:off x="5796648" y="2158463"/>
            <a:ext cx="429574" cy="20211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9233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3" grpId="0" animBg="1"/>
      <p:bldP spid="9" grpId="0" animBg="1"/>
      <p:bldP spid="5" grpId="0"/>
      <p:bldP spid="7" grpId="0"/>
      <p:bldP spid="14" grpId="0" animBg="1"/>
      <p:bldP spid="26" grpId="0"/>
      <p:bldP spid="29" grpId="0" animBg="1"/>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73" y="693770"/>
            <a:ext cx="8548577" cy="857250"/>
          </a:xfrm>
        </p:spPr>
        <p:txBody>
          <a:bodyPr>
            <a:normAutofit fontScale="90000"/>
          </a:bodyPr>
          <a:lstStyle/>
          <a:p>
            <a:r>
              <a:rPr lang="en-US" dirty="0"/>
              <a:t>Is the separate slope model appropriate? </a:t>
            </a:r>
          </a:p>
        </p:txBody>
      </p:sp>
      <p:sp>
        <p:nvSpPr>
          <p:cNvPr id="3" name="TextBox 2"/>
          <p:cNvSpPr txBox="1"/>
          <p:nvPr/>
        </p:nvSpPr>
        <p:spPr>
          <a:xfrm>
            <a:off x="1191683" y="1414976"/>
            <a:ext cx="6743700" cy="923330"/>
          </a:xfrm>
          <a:prstGeom prst="rect">
            <a:avLst/>
          </a:prstGeom>
          <a:noFill/>
        </p:spPr>
        <p:txBody>
          <a:bodyPr wrap="square" rtlCol="0">
            <a:spAutoFit/>
          </a:bodyPr>
          <a:lstStyle/>
          <a:p>
            <a:pPr algn="ctr"/>
            <a:r>
              <a:rPr lang="en-US" sz="1350" dirty="0"/>
              <a:t>Construct a model in which the mean flower production depends linearly on the light intensity and the time category.  Also allow for the </a:t>
            </a:r>
            <a:r>
              <a:rPr lang="en-US" sz="1350" b="1" dirty="0"/>
              <a:t>possibility </a:t>
            </a:r>
            <a:r>
              <a:rPr lang="en-US" sz="1350" dirty="0"/>
              <a:t>of </a:t>
            </a:r>
            <a:r>
              <a:rPr lang="en-US" sz="1350" b="1" dirty="0"/>
              <a:t>unequal slopes </a:t>
            </a:r>
            <a:r>
              <a:rPr lang="en-US" sz="1350" dirty="0"/>
              <a:t>and </a:t>
            </a:r>
            <a:r>
              <a:rPr lang="en-US" sz="1350" b="1" dirty="0"/>
              <a:t>intercepts</a:t>
            </a:r>
            <a:r>
              <a:rPr lang="en-US" sz="1350" dirty="0"/>
              <a:t>.</a:t>
            </a:r>
          </a:p>
          <a:p>
            <a:pPr algn="ctr"/>
            <a:r>
              <a:rPr lang="en-US" sz="1350" dirty="0"/>
              <a:t>Which model is correct?  </a:t>
            </a:r>
          </a:p>
        </p:txBody>
      </p:sp>
      <mc:AlternateContent xmlns:mc="http://schemas.openxmlformats.org/markup-compatibility/2006" xmlns:a14="http://schemas.microsoft.com/office/drawing/2010/main">
        <mc:Choice Requires="a14">
          <p:sp>
            <p:nvSpPr>
              <p:cNvPr id="7" name="TextBox 6"/>
              <p:cNvSpPr txBox="1"/>
              <p:nvPr/>
            </p:nvSpPr>
            <p:spPr>
              <a:xfrm>
                <a:off x="2553590" y="2322299"/>
                <a:ext cx="243400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𝐹𝑙𝑜𝑤𝑒𝑟</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panose="02040503050406030204" pitchFamily="18" charset="0"/>
                        </a:rPr>
                        <m:t>𝐿𝑖𝑔h𝑡</m:t>
                      </m:r>
                    </m:oMath>
                  </m:oMathPara>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2553590" y="2322299"/>
                <a:ext cx="2434000" cy="300082"/>
              </a:xfrm>
              <a:prstGeom prst="rect">
                <a:avLst/>
              </a:prstGeom>
              <a:blipFill>
                <a:blip r:embed="rId2"/>
                <a:stretch>
                  <a:fillRect b="-81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CE301ED-D93B-4795-BC1F-B1542B7222D9}"/>
              </a:ext>
            </a:extLst>
          </p:cNvPr>
          <p:cNvSpPr txBox="1"/>
          <p:nvPr/>
        </p:nvSpPr>
        <p:spPr>
          <a:xfrm>
            <a:off x="5600700" y="2114550"/>
            <a:ext cx="2228850" cy="715581"/>
          </a:xfrm>
          <a:prstGeom prst="rect">
            <a:avLst/>
          </a:prstGeom>
          <a:noFill/>
        </p:spPr>
        <p:txBody>
          <a:bodyPr wrap="square" rtlCol="0">
            <a:spAutoFit/>
          </a:bodyPr>
          <a:lstStyle/>
          <a:p>
            <a:r>
              <a:rPr lang="en-US" sz="1350" dirty="0">
                <a:solidFill>
                  <a:srgbClr val="FF0000"/>
                </a:solidFill>
              </a:rPr>
              <a:t>No possibility of unequal intercepts OR unequal slopes for different time categories.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8A6224-4DC2-407C-9894-25F7CE8BDB93}"/>
                  </a:ext>
                </a:extLst>
              </p:cNvPr>
              <p:cNvSpPr txBox="1"/>
              <p:nvPr/>
            </p:nvSpPr>
            <p:spPr>
              <a:xfrm>
                <a:off x="2147253" y="3196250"/>
                <a:ext cx="3246723"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𝐹𝑙𝑜𝑤𝑒𝑟</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panose="02040503050406030204" pitchFamily="18" charset="0"/>
                        </a:rPr>
                        <m:t>𝐿𝑖𝑔h𝑡</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𝑇𝑖𝑚𝑒</m:t>
                      </m:r>
                    </m:oMath>
                  </m:oMathPara>
                </a14:m>
                <a:endParaRPr lang="en-US" sz="1350" dirty="0"/>
              </a:p>
            </p:txBody>
          </p:sp>
        </mc:Choice>
        <mc:Fallback xmlns="">
          <p:sp>
            <p:nvSpPr>
              <p:cNvPr id="16" name="TextBox 15">
                <a:extLst>
                  <a:ext uri="{FF2B5EF4-FFF2-40B4-BE49-F238E27FC236}">
                    <a16:creationId xmlns:a16="http://schemas.microsoft.com/office/drawing/2014/main" id="{628A6224-4DC2-407C-9894-25F7CE8BDB93}"/>
                  </a:ext>
                </a:extLst>
              </p:cNvPr>
              <p:cNvSpPr txBox="1">
                <a:spLocks noRot="1" noChangeAspect="1" noMove="1" noResize="1" noEditPoints="1" noAdjustHandles="1" noChangeArrowheads="1" noChangeShapeType="1" noTextEdit="1"/>
              </p:cNvSpPr>
              <p:nvPr/>
            </p:nvSpPr>
            <p:spPr>
              <a:xfrm>
                <a:off x="2147253" y="3196250"/>
                <a:ext cx="3246723" cy="300082"/>
              </a:xfrm>
              <a:prstGeom prst="rect">
                <a:avLst/>
              </a:prstGeom>
              <a:blipFill>
                <a:blip r:embed="rId3"/>
                <a:stretch>
                  <a:fillRect b="-6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D43EB10-9213-4A91-9BEE-F34C210D8C92}"/>
              </a:ext>
            </a:extLst>
          </p:cNvPr>
          <p:cNvSpPr txBox="1"/>
          <p:nvPr/>
        </p:nvSpPr>
        <p:spPr>
          <a:xfrm>
            <a:off x="5584825" y="2884628"/>
            <a:ext cx="2228850" cy="923330"/>
          </a:xfrm>
          <a:prstGeom prst="rect">
            <a:avLst/>
          </a:prstGeom>
          <a:noFill/>
        </p:spPr>
        <p:txBody>
          <a:bodyPr wrap="square" rtlCol="0">
            <a:spAutoFit/>
          </a:bodyPr>
          <a:lstStyle/>
          <a:p>
            <a:r>
              <a:rPr lang="en-US" sz="1350" dirty="0">
                <a:solidFill>
                  <a:srgbClr val="FF0000"/>
                </a:solidFill>
              </a:rPr>
              <a:t>Possibility of unequal intercepts BUT NO possibility of unequal slopes for different time categories.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7BAE32-64C7-4341-A761-CBF24B97FD5D}"/>
                  </a:ext>
                </a:extLst>
              </p:cNvPr>
              <p:cNvSpPr txBox="1"/>
              <p:nvPr/>
            </p:nvSpPr>
            <p:spPr>
              <a:xfrm>
                <a:off x="1816922" y="4174076"/>
                <a:ext cx="3866508"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𝐹𝑙𝑜𝑤𝑒𝑟</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panose="02040503050406030204" pitchFamily="18" charset="0"/>
                        </a:rPr>
                        <m:t>𝐿𝑖𝑔h𝑡</m:t>
                      </m:r>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panose="02040503050406030204" pitchFamily="18" charset="0"/>
                        </a:rPr>
                        <m:t>𝐿𝑖𝑔h𝑡</m:t>
                      </m:r>
                      <m:r>
                        <a:rPr lang="en-US" sz="1350" i="1">
                          <a:latin typeface="Cambria Math"/>
                        </a:rPr>
                        <m:t> ∗ </m:t>
                      </m:r>
                      <m:r>
                        <a:rPr lang="en-US" sz="1350" i="1">
                          <a:latin typeface="Cambria Math"/>
                        </a:rPr>
                        <m:t>𝑇𝑖𝑚𝑒</m:t>
                      </m:r>
                    </m:oMath>
                  </m:oMathPara>
                </a14:m>
                <a:endParaRPr lang="en-US" sz="1350" dirty="0"/>
              </a:p>
            </p:txBody>
          </p:sp>
        </mc:Choice>
        <mc:Fallback xmlns="">
          <p:sp>
            <p:nvSpPr>
              <p:cNvPr id="19" name="TextBox 18">
                <a:extLst>
                  <a:ext uri="{FF2B5EF4-FFF2-40B4-BE49-F238E27FC236}">
                    <a16:creationId xmlns:a16="http://schemas.microsoft.com/office/drawing/2014/main" id="{F87BAE32-64C7-4341-A761-CBF24B97FD5D}"/>
                  </a:ext>
                </a:extLst>
              </p:cNvPr>
              <p:cNvSpPr txBox="1">
                <a:spLocks noRot="1" noChangeAspect="1" noMove="1" noResize="1" noEditPoints="1" noAdjustHandles="1" noChangeArrowheads="1" noChangeShapeType="1" noTextEdit="1"/>
              </p:cNvSpPr>
              <p:nvPr/>
            </p:nvSpPr>
            <p:spPr>
              <a:xfrm>
                <a:off x="1816922" y="4174076"/>
                <a:ext cx="3866508" cy="300082"/>
              </a:xfrm>
              <a:prstGeom prst="rect">
                <a:avLst/>
              </a:prstGeom>
              <a:blipFill>
                <a:blip r:embed="rId4"/>
                <a:stretch>
                  <a:fillRect b="-816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A3D21E8-517E-4CAA-93F6-EC1805F6DAA7}"/>
              </a:ext>
            </a:extLst>
          </p:cNvPr>
          <p:cNvSpPr txBox="1"/>
          <p:nvPr/>
        </p:nvSpPr>
        <p:spPr>
          <a:xfrm>
            <a:off x="5600700" y="3862454"/>
            <a:ext cx="2228850" cy="923330"/>
          </a:xfrm>
          <a:prstGeom prst="rect">
            <a:avLst/>
          </a:prstGeom>
          <a:noFill/>
        </p:spPr>
        <p:txBody>
          <a:bodyPr wrap="square" rtlCol="0">
            <a:spAutoFit/>
          </a:bodyPr>
          <a:lstStyle/>
          <a:p>
            <a:r>
              <a:rPr lang="en-US" sz="1350" dirty="0">
                <a:solidFill>
                  <a:srgbClr val="FF0000"/>
                </a:solidFill>
              </a:rPr>
              <a:t>No possibility of unequal intercepts BUT has a possibility of unequal slopes for different time categories.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32BF673-8753-4732-888B-FF189D20AF1D}"/>
                  </a:ext>
                </a:extLst>
              </p:cNvPr>
              <p:cNvSpPr txBox="1"/>
              <p:nvPr/>
            </p:nvSpPr>
            <p:spPr>
              <a:xfrm>
                <a:off x="1085850" y="5048029"/>
                <a:ext cx="471770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𝐹𝑙𝑜𝑤𝑒𝑟</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panose="02040503050406030204" pitchFamily="18" charset="0"/>
                        </a:rPr>
                        <m:t>𝐿𝑖𝑔h𝑡</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𝑇𝑖𝑚𝑒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panose="02040503050406030204" pitchFamily="18" charset="0"/>
                        </a:rPr>
                        <m:t>𝐿𝑖𝑔h𝑡</m:t>
                      </m:r>
                      <m:r>
                        <a:rPr lang="en-US" sz="1350" i="1">
                          <a:latin typeface="Cambria Math"/>
                        </a:rPr>
                        <m:t> ∗ </m:t>
                      </m:r>
                      <m:r>
                        <a:rPr lang="en-US" sz="1350" i="1">
                          <a:latin typeface="Cambria Math"/>
                        </a:rPr>
                        <m:t>𝑇𝑖𝑚𝑒</m:t>
                      </m:r>
                    </m:oMath>
                  </m:oMathPara>
                </a14:m>
                <a:endParaRPr lang="en-US" sz="1350" dirty="0"/>
              </a:p>
            </p:txBody>
          </p:sp>
        </mc:Choice>
        <mc:Fallback xmlns="">
          <p:sp>
            <p:nvSpPr>
              <p:cNvPr id="21" name="TextBox 20">
                <a:extLst>
                  <a:ext uri="{FF2B5EF4-FFF2-40B4-BE49-F238E27FC236}">
                    <a16:creationId xmlns:a16="http://schemas.microsoft.com/office/drawing/2014/main" id="{D32BF673-8753-4732-888B-FF189D20AF1D}"/>
                  </a:ext>
                </a:extLst>
              </p:cNvPr>
              <p:cNvSpPr txBox="1">
                <a:spLocks noRot="1" noChangeAspect="1" noMove="1" noResize="1" noEditPoints="1" noAdjustHandles="1" noChangeArrowheads="1" noChangeShapeType="1" noTextEdit="1"/>
              </p:cNvSpPr>
              <p:nvPr/>
            </p:nvSpPr>
            <p:spPr>
              <a:xfrm>
                <a:off x="1085850" y="5048029"/>
                <a:ext cx="4717702" cy="300082"/>
              </a:xfrm>
              <a:prstGeom prst="rect">
                <a:avLst/>
              </a:prstGeom>
              <a:blipFill>
                <a:blip r:embed="rId5"/>
                <a:stretch>
                  <a:fillRect b="-81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AA429D9-C27A-4252-9A96-3EB5652FE330}"/>
              </a:ext>
            </a:extLst>
          </p:cNvPr>
          <p:cNvSpPr txBox="1"/>
          <p:nvPr/>
        </p:nvSpPr>
        <p:spPr>
          <a:xfrm>
            <a:off x="5600700" y="4840280"/>
            <a:ext cx="2228850" cy="715581"/>
          </a:xfrm>
          <a:prstGeom prst="rect">
            <a:avLst/>
          </a:prstGeom>
          <a:noFill/>
        </p:spPr>
        <p:txBody>
          <a:bodyPr wrap="square" rtlCol="0">
            <a:spAutoFit/>
          </a:bodyPr>
          <a:lstStyle/>
          <a:p>
            <a:r>
              <a:rPr lang="en-US" sz="1350" dirty="0">
                <a:solidFill>
                  <a:srgbClr val="FF0000"/>
                </a:solidFill>
              </a:rPr>
              <a:t>Possibility of both unequal intercepts or unequal slopes for different time categories.</a:t>
            </a:r>
          </a:p>
        </p:txBody>
      </p:sp>
      <p:sp>
        <p:nvSpPr>
          <p:cNvPr id="5" name="TextBox 4">
            <a:extLst>
              <a:ext uri="{FF2B5EF4-FFF2-40B4-BE49-F238E27FC236}">
                <a16:creationId xmlns:a16="http://schemas.microsoft.com/office/drawing/2014/main" id="{7D123D5D-F56C-481C-9CC9-528036DA9D5C}"/>
              </a:ext>
            </a:extLst>
          </p:cNvPr>
          <p:cNvSpPr txBox="1"/>
          <p:nvPr/>
        </p:nvSpPr>
        <p:spPr>
          <a:xfrm>
            <a:off x="1451153" y="4423528"/>
            <a:ext cx="4171950" cy="507831"/>
          </a:xfrm>
          <a:prstGeom prst="rect">
            <a:avLst/>
          </a:prstGeom>
          <a:noFill/>
        </p:spPr>
        <p:txBody>
          <a:bodyPr wrap="square" rtlCol="0">
            <a:spAutoFit/>
          </a:bodyPr>
          <a:lstStyle/>
          <a:p>
            <a:r>
              <a:rPr lang="en-US" sz="1350" b="1" dirty="0">
                <a:solidFill>
                  <a:srgbClr val="0070C0"/>
                </a:solidFill>
              </a:rPr>
              <a:t>Typically, we do NOT include an interaction term with out relevant single terms!!!</a:t>
            </a:r>
          </a:p>
        </p:txBody>
      </p:sp>
    </p:spTree>
    <p:extLst>
      <p:ext uri="{BB962C8B-B14F-4D97-AF65-F5344CB8AC3E}">
        <p14:creationId xmlns:p14="http://schemas.microsoft.com/office/powerpoint/2010/main" val="190211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1" nodeType="clickEffect">
                                  <p:stCondLst>
                                    <p:cond delay="0"/>
                                  </p:stCondLst>
                                  <p:childTnLst>
                                    <p:animClr clrSpc="rgb" dir="cw">
                                      <p:cBhvr override="childStyle">
                                        <p:cTn id="42" dur="250" autoRev="1" fill="remove"/>
                                        <p:tgtEl>
                                          <p:spTgt spid="21"/>
                                        </p:tgtEl>
                                        <p:attrNameLst>
                                          <p:attrName>style.color</p:attrName>
                                        </p:attrNameLst>
                                      </p:cBhvr>
                                      <p:to>
                                        <a:schemeClr val="bg1"/>
                                      </p:to>
                                    </p:animClr>
                                    <p:animClr clrSpc="rgb" dir="cw">
                                      <p:cBhvr>
                                        <p:cTn id="43" dur="250" autoRev="1" fill="remove"/>
                                        <p:tgtEl>
                                          <p:spTgt spid="21"/>
                                        </p:tgtEl>
                                        <p:attrNameLst>
                                          <p:attrName>fillcolor</p:attrName>
                                        </p:attrNameLst>
                                      </p:cBhvr>
                                      <p:to>
                                        <a:schemeClr val="bg1"/>
                                      </p:to>
                                    </p:animClr>
                                    <p:set>
                                      <p:cBhvr>
                                        <p:cTn id="44" dur="250" autoRev="1" fill="remove"/>
                                        <p:tgtEl>
                                          <p:spTgt spid="21"/>
                                        </p:tgtEl>
                                        <p:attrNameLst>
                                          <p:attrName>fill.type</p:attrName>
                                        </p:attrNameLst>
                                      </p:cBhvr>
                                      <p:to>
                                        <p:strVal val="solid"/>
                                      </p:to>
                                    </p:set>
                                    <p:set>
                                      <p:cBhvr>
                                        <p:cTn id="45" dur="250" autoRev="1" fill="remove"/>
                                        <p:tgtEl>
                                          <p:spTgt spid="21"/>
                                        </p:tgtEl>
                                        <p:attrNameLst>
                                          <p:attrName>fill.on</p:attrName>
                                        </p:attrNameLst>
                                      </p:cBhvr>
                                      <p:to>
                                        <p:strVal val="true"/>
                                      </p:to>
                                    </p:set>
                                  </p:childTnLst>
                                </p:cTn>
                              </p:par>
                              <p:par>
                                <p:cTn id="46" presetID="27" presetClass="emph" presetSubtype="0" fill="remove" grpId="1" nodeType="withEffect">
                                  <p:stCondLst>
                                    <p:cond delay="0"/>
                                  </p:stCondLst>
                                  <p:childTnLst>
                                    <p:animClr clrSpc="rgb" dir="cw">
                                      <p:cBhvr override="childStyle">
                                        <p:cTn id="47" dur="250" autoRev="1" fill="remove"/>
                                        <p:tgtEl>
                                          <p:spTgt spid="22"/>
                                        </p:tgtEl>
                                        <p:attrNameLst>
                                          <p:attrName>style.color</p:attrName>
                                        </p:attrNameLst>
                                      </p:cBhvr>
                                      <p:to>
                                        <a:schemeClr val="bg1"/>
                                      </p:to>
                                    </p:animClr>
                                    <p:animClr clrSpc="rgb" dir="cw">
                                      <p:cBhvr>
                                        <p:cTn id="48" dur="250" autoRev="1" fill="remove"/>
                                        <p:tgtEl>
                                          <p:spTgt spid="22"/>
                                        </p:tgtEl>
                                        <p:attrNameLst>
                                          <p:attrName>fillcolor</p:attrName>
                                        </p:attrNameLst>
                                      </p:cBhvr>
                                      <p:to>
                                        <a:schemeClr val="bg1"/>
                                      </p:to>
                                    </p:animClr>
                                    <p:set>
                                      <p:cBhvr>
                                        <p:cTn id="49" dur="250" autoRev="1" fill="remove"/>
                                        <p:tgtEl>
                                          <p:spTgt spid="22"/>
                                        </p:tgtEl>
                                        <p:attrNameLst>
                                          <p:attrName>fill.type</p:attrName>
                                        </p:attrNameLst>
                                      </p:cBhvr>
                                      <p:to>
                                        <p:strVal val="solid"/>
                                      </p:to>
                                    </p:set>
                                    <p:set>
                                      <p:cBhvr>
                                        <p:cTn id="50" dur="250" autoRev="1" fill="remove"/>
                                        <p:tgtEl>
                                          <p:spTgt spid="22"/>
                                        </p:tgtEl>
                                        <p:attrNameLst>
                                          <p:attrName>fill.on</p:attrName>
                                        </p:attrNameLst>
                                      </p:cBhvr>
                                      <p:to>
                                        <p:strVal val="true"/>
                                      </p:to>
                                    </p:set>
                                  </p:childTnLst>
                                </p:cTn>
                              </p:par>
                              <p:par>
                                <p:cTn id="51" presetID="1" presetClass="exit" presetSubtype="0" fill="hold" grpId="1"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p:bldP spid="4" grpId="1"/>
      <p:bldP spid="16" grpId="0"/>
      <p:bldP spid="16" grpId="1"/>
      <p:bldP spid="18" grpId="0"/>
      <p:bldP spid="18" grpId="1"/>
      <p:bldP spid="19" grpId="0"/>
      <p:bldP spid="19" grpId="1"/>
      <p:bldP spid="20" grpId="0"/>
      <p:bldP spid="20" grpId="1"/>
      <p:bldP spid="21" grpId="0"/>
      <p:bldP spid="21" grpId="1"/>
      <p:bldP spid="22" grpId="0"/>
      <p:bldP spid="22" grpId="1"/>
      <p:bldP spid="5" grpId="0"/>
      <p:bldP spid="5"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pic>
        <p:nvPicPr>
          <p:cNvPr id="3" name="Picture 2"/>
          <p:cNvPicPr>
            <a:picLocks noChangeAspect="1"/>
          </p:cNvPicPr>
          <p:nvPr/>
        </p:nvPicPr>
        <p:blipFill>
          <a:blip r:embed="rId2"/>
          <a:stretch>
            <a:fillRect/>
          </a:stretch>
        </p:blipFill>
        <p:spPr>
          <a:xfrm>
            <a:off x="4724400" y="3657600"/>
            <a:ext cx="4170365" cy="2519965"/>
          </a:xfrm>
          <a:prstGeom prst="rect">
            <a:avLst/>
          </a:prstGeom>
        </p:spPr>
      </p:pic>
      <p:sp>
        <p:nvSpPr>
          <p:cNvPr id="8" name="TextBox 7"/>
          <p:cNvSpPr txBox="1"/>
          <p:nvPr/>
        </p:nvSpPr>
        <p:spPr>
          <a:xfrm>
            <a:off x="6965086" y="5766346"/>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5456578" y="4944956"/>
            <a:ext cx="1326918"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800" b="0" i="1" u="none" strike="noStrike" kern="1200" cap="none" spc="0" normalizeH="0" baseline="0" noProof="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3"/>
                <a:stretch>
                  <a:fillRect l="-6442" t="-599" b="-161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do you think would happen if we tested Ho: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37</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4"/>
                <a:stretch>
                  <a:fillRect l="-783" t="-8197" b="-24590"/>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397778" y="4876800"/>
            <a:ext cx="4264955" cy="522951"/>
          </a:xfrm>
          <a:prstGeom prst="rect">
            <a:avLst/>
          </a:prstGeom>
        </p:spPr>
      </p:pic>
      <p:sp>
        <p:nvSpPr>
          <p:cNvPr id="11" name="TextBox 10"/>
          <p:cNvSpPr txBox="1"/>
          <p:nvPr/>
        </p:nvSpPr>
        <p:spPr>
          <a:xfrm>
            <a:off x="2315983" y="4868588"/>
            <a:ext cx="594295" cy="23458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038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84" y="800100"/>
            <a:ext cx="8654902" cy="857250"/>
          </a:xfrm>
        </p:spPr>
        <p:txBody>
          <a:bodyPr>
            <a:normAutofit fontScale="90000"/>
          </a:bodyPr>
          <a:lstStyle/>
          <a:p>
            <a:r>
              <a:rPr lang="en-US" dirty="0"/>
              <a:t>Is the separate slope model appropriate? </a:t>
            </a:r>
          </a:p>
        </p:txBody>
      </p:sp>
      <p:sp>
        <p:nvSpPr>
          <p:cNvPr id="6" name="TextBox 5"/>
          <p:cNvSpPr txBox="1"/>
          <p:nvPr/>
        </p:nvSpPr>
        <p:spPr>
          <a:xfrm>
            <a:off x="1943101" y="4908988"/>
            <a:ext cx="5460304" cy="715581"/>
          </a:xfrm>
          <a:prstGeom prst="rect">
            <a:avLst/>
          </a:prstGeom>
          <a:noFill/>
        </p:spPr>
        <p:txBody>
          <a:bodyPr wrap="square" rtlCol="0">
            <a:spAutoFit/>
          </a:bodyPr>
          <a:lstStyle/>
          <a:p>
            <a:r>
              <a:rPr lang="en-US" sz="1350" dirty="0"/>
              <a:t>No, there is not a statistically significant difference between the two slopes. The separate slope model is not appropriate. Rerun regression without the possibility of different slopes (without interaction term).</a:t>
            </a:r>
          </a:p>
        </p:txBody>
      </p:sp>
      <p:pic>
        <p:nvPicPr>
          <p:cNvPr id="9" name="Picture 8"/>
          <p:cNvPicPr>
            <a:picLocks noChangeAspect="1"/>
          </p:cNvPicPr>
          <p:nvPr/>
        </p:nvPicPr>
        <p:blipFill>
          <a:blip r:embed="rId2"/>
          <a:stretch>
            <a:fillRect/>
          </a:stretch>
        </p:blipFill>
        <p:spPr>
          <a:xfrm>
            <a:off x="1371601" y="3151389"/>
            <a:ext cx="2906093" cy="1519253"/>
          </a:xfrm>
          <a:prstGeom prst="rect">
            <a:avLst/>
          </a:prstGeom>
        </p:spPr>
      </p:pic>
      <p:sp>
        <p:nvSpPr>
          <p:cNvPr id="3" name="TextBox 2"/>
          <p:cNvSpPr txBox="1"/>
          <p:nvPr/>
        </p:nvSpPr>
        <p:spPr>
          <a:xfrm>
            <a:off x="1200150" y="1543051"/>
            <a:ext cx="6743700" cy="715581"/>
          </a:xfrm>
          <a:prstGeom prst="rect">
            <a:avLst/>
          </a:prstGeom>
          <a:noFill/>
        </p:spPr>
        <p:txBody>
          <a:bodyPr wrap="square" rtlCol="0">
            <a:spAutoFit/>
          </a:bodyPr>
          <a:lstStyle/>
          <a:p>
            <a:pPr algn="ctr"/>
            <a:r>
              <a:rPr lang="en-US" sz="1350" dirty="0"/>
              <a:t>Construct a model in which the mean flower production depends linearly on the light intensity and the time category.  Also allow for the possibility of unequal slopes and intercepts.  </a:t>
            </a:r>
          </a:p>
        </p:txBody>
      </p:sp>
      <mc:AlternateContent xmlns:mc="http://schemas.openxmlformats.org/markup-compatibility/2006" xmlns:a14="http://schemas.microsoft.com/office/drawing/2010/main">
        <mc:Choice Requires="a14">
          <p:sp>
            <p:nvSpPr>
              <p:cNvPr id="7" name="TextBox 6"/>
              <p:cNvSpPr txBox="1"/>
              <p:nvPr/>
            </p:nvSpPr>
            <p:spPr>
              <a:xfrm>
                <a:off x="2078371" y="2114550"/>
                <a:ext cx="471770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𝐹𝑙𝑜𝑤𝑒𝑟</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panose="02040503050406030204" pitchFamily="18" charset="0"/>
                        </a:rPr>
                        <m:t>𝐿𝑖𝑔h𝑡</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𝑇𝑖𝑚𝑒</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panose="02040503050406030204" pitchFamily="18" charset="0"/>
                        </a:rPr>
                        <m:t>𝐿𝑖𝑔h𝑡</m:t>
                      </m:r>
                      <m:r>
                        <a:rPr lang="en-US" sz="1350" i="1">
                          <a:latin typeface="Cambria Math"/>
                        </a:rPr>
                        <m:t> ∗ </m:t>
                      </m:r>
                      <m:r>
                        <a:rPr lang="en-US" sz="1350" i="1">
                          <a:latin typeface="Cambria Math"/>
                        </a:rPr>
                        <m:t>𝑇𝑖𝑚𝑒</m:t>
                      </m:r>
                    </m:oMath>
                  </m:oMathPara>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2078371" y="2114550"/>
                <a:ext cx="4717702" cy="300082"/>
              </a:xfrm>
              <a:prstGeom prst="rect">
                <a:avLst/>
              </a:prstGeom>
              <a:blipFill>
                <a:blip r:embed="rId3"/>
                <a:stretch>
                  <a:fillRect b="-8163"/>
                </a:stretch>
              </a:blipFill>
            </p:spPr>
            <p:txBody>
              <a:bodyPr/>
              <a:lstStyle/>
              <a:p>
                <a:r>
                  <a:rPr lang="en-US">
                    <a:noFill/>
                  </a:rPr>
                  <a:t> </a:t>
                </a:r>
              </a:p>
            </p:txBody>
          </p:sp>
        </mc:Fallback>
      </mc:AlternateContent>
      <p:sp>
        <p:nvSpPr>
          <p:cNvPr id="11" name="Rectangle 10"/>
          <p:cNvSpPr/>
          <p:nvPr/>
        </p:nvSpPr>
        <p:spPr>
          <a:xfrm>
            <a:off x="3863397" y="4268775"/>
            <a:ext cx="355903" cy="188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p:cNvPicPr>
            <a:picLocks noChangeAspect="1"/>
          </p:cNvPicPr>
          <p:nvPr/>
        </p:nvPicPr>
        <p:blipFill>
          <a:blip r:embed="rId4"/>
          <a:stretch>
            <a:fillRect/>
          </a:stretch>
        </p:blipFill>
        <p:spPr>
          <a:xfrm>
            <a:off x="1371601" y="2514601"/>
            <a:ext cx="2823208" cy="532681"/>
          </a:xfrm>
          <a:prstGeom prst="rect">
            <a:avLst/>
          </a:prstGeom>
        </p:spPr>
      </p:pic>
      <p:pic>
        <p:nvPicPr>
          <p:cNvPr id="13" name="Picture 12"/>
          <p:cNvPicPr>
            <a:picLocks noChangeAspect="1"/>
          </p:cNvPicPr>
          <p:nvPr/>
        </p:nvPicPr>
        <p:blipFill>
          <a:blip r:embed="rId5"/>
          <a:stretch>
            <a:fillRect/>
          </a:stretch>
        </p:blipFill>
        <p:spPr>
          <a:xfrm>
            <a:off x="4686300" y="3171381"/>
            <a:ext cx="2914650" cy="1527558"/>
          </a:xfrm>
          <a:prstGeom prst="rect">
            <a:avLst/>
          </a:prstGeom>
        </p:spPr>
      </p:pic>
      <p:sp>
        <p:nvSpPr>
          <p:cNvPr id="17" name="Rectangle 16"/>
          <p:cNvSpPr/>
          <p:nvPr/>
        </p:nvSpPr>
        <p:spPr>
          <a:xfrm>
            <a:off x="7225454" y="4261335"/>
            <a:ext cx="355903" cy="1889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p:cNvPicPr>
            <a:picLocks noChangeAspect="1"/>
          </p:cNvPicPr>
          <p:nvPr/>
        </p:nvPicPr>
        <p:blipFill>
          <a:blip r:embed="rId6"/>
          <a:stretch>
            <a:fillRect/>
          </a:stretch>
        </p:blipFill>
        <p:spPr>
          <a:xfrm>
            <a:off x="4514850" y="2457451"/>
            <a:ext cx="3171824" cy="609823"/>
          </a:xfrm>
          <a:prstGeom prst="rect">
            <a:avLst/>
          </a:prstGeom>
        </p:spPr>
      </p:pic>
      <p:pic>
        <p:nvPicPr>
          <p:cNvPr id="15" name="Picture 14"/>
          <p:cNvPicPr>
            <a:picLocks noChangeAspect="1"/>
          </p:cNvPicPr>
          <p:nvPr/>
        </p:nvPicPr>
        <p:blipFill>
          <a:blip r:embed="rId7"/>
          <a:stretch>
            <a:fillRect/>
          </a:stretch>
        </p:blipFill>
        <p:spPr>
          <a:xfrm>
            <a:off x="2544400" y="1650715"/>
            <a:ext cx="3630279" cy="2755073"/>
          </a:xfrm>
          <a:prstGeom prst="rect">
            <a:avLst/>
          </a:prstGeom>
        </p:spPr>
      </p:pic>
      <p:sp>
        <p:nvSpPr>
          <p:cNvPr id="16" name="TextBox 15">
            <a:extLst>
              <a:ext uri="{FF2B5EF4-FFF2-40B4-BE49-F238E27FC236}">
                <a16:creationId xmlns:a16="http://schemas.microsoft.com/office/drawing/2014/main" id="{26FFB669-0182-4EE3-BE9C-485033AC2596}"/>
              </a:ext>
            </a:extLst>
          </p:cNvPr>
          <p:cNvSpPr txBox="1"/>
          <p:nvPr/>
        </p:nvSpPr>
        <p:spPr>
          <a:xfrm>
            <a:off x="1224491" y="1857842"/>
            <a:ext cx="878841" cy="715581"/>
          </a:xfrm>
          <a:prstGeom prst="rect">
            <a:avLst/>
          </a:prstGeom>
          <a:noFill/>
        </p:spPr>
        <p:txBody>
          <a:bodyPr wrap="square" rtlCol="0">
            <a:spAutoFit/>
          </a:bodyPr>
          <a:lstStyle/>
          <a:p>
            <a:r>
              <a:rPr lang="en-US" sz="1350" dirty="0"/>
              <a:t>Time:</a:t>
            </a:r>
          </a:p>
          <a:p>
            <a:r>
              <a:rPr lang="en-US" sz="1350" dirty="0"/>
              <a:t>Early = 0</a:t>
            </a:r>
          </a:p>
          <a:p>
            <a:r>
              <a:rPr lang="en-US" sz="1350" dirty="0"/>
              <a:t>Late = 1</a:t>
            </a:r>
          </a:p>
        </p:txBody>
      </p:sp>
      <p:sp>
        <p:nvSpPr>
          <p:cNvPr id="18" name="TextBox 17">
            <a:extLst>
              <a:ext uri="{FF2B5EF4-FFF2-40B4-BE49-F238E27FC236}">
                <a16:creationId xmlns:a16="http://schemas.microsoft.com/office/drawing/2014/main" id="{5CC5B90F-F01D-4FE7-A3BF-B8FB25EEFC9F}"/>
              </a:ext>
            </a:extLst>
          </p:cNvPr>
          <p:cNvSpPr txBox="1"/>
          <p:nvPr/>
        </p:nvSpPr>
        <p:spPr>
          <a:xfrm>
            <a:off x="6745918" y="1949013"/>
            <a:ext cx="878841" cy="715581"/>
          </a:xfrm>
          <a:prstGeom prst="rect">
            <a:avLst/>
          </a:prstGeom>
          <a:noFill/>
        </p:spPr>
        <p:txBody>
          <a:bodyPr wrap="square" rtlCol="0">
            <a:spAutoFit/>
          </a:bodyPr>
          <a:lstStyle/>
          <a:p>
            <a:r>
              <a:rPr lang="en-US" sz="1350" dirty="0"/>
              <a:t>Time:</a:t>
            </a:r>
          </a:p>
          <a:p>
            <a:r>
              <a:rPr lang="en-US" sz="1350" dirty="0"/>
              <a:t>Late = 0</a:t>
            </a:r>
          </a:p>
          <a:p>
            <a:r>
              <a:rPr lang="en-US" sz="1350" dirty="0"/>
              <a:t>Early = 1</a:t>
            </a:r>
          </a:p>
        </p:txBody>
      </p:sp>
    </p:spTree>
    <p:extLst>
      <p:ext uri="{BB962C8B-B14F-4D97-AF65-F5344CB8AC3E}">
        <p14:creationId xmlns:p14="http://schemas.microsoft.com/office/powerpoint/2010/main" val="26613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7" grpId="0" animBg="1"/>
      <p:bldP spid="16" grpId="0"/>
      <p:bldP spid="18" grpId="0"/>
    </p:bld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14" y="1063228"/>
            <a:ext cx="8304028"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943101"/>
            <a:ext cx="3086100" cy="3657599"/>
          </a:xfrm>
        </p:spPr>
        <p:txBody>
          <a:bodyPr>
            <a:normAutofit fontScale="70000" lnSpcReduction="20000"/>
          </a:bodyPr>
          <a:lstStyle/>
          <a:p>
            <a:pPr marL="0" indent="0" algn="ctr">
              <a:buNone/>
            </a:pPr>
            <a:r>
              <a:rPr lang="en-US" dirty="0"/>
              <a:t>This is a data set that records the amount of cash someone makes (Cash in $1000s) and the amount of money he gives to Charity (Charity in $1s) based on the Importance (Imp) each subject attributes to charity.  </a:t>
            </a:r>
            <a:r>
              <a:rPr lang="en-US" dirty="0" err="1"/>
              <a:t>Cash_C</a:t>
            </a:r>
            <a:r>
              <a:rPr lang="en-US" dirty="0"/>
              <a:t> is a variable that indicates if the person makes over $45,000.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1" y="1828800"/>
            <a:ext cx="2443360"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92DAE2-BB21-496C-BFCD-41F0A343D886}"/>
              </a:ext>
            </a:extLst>
          </p:cNvPr>
          <p:cNvSpPr txBox="1"/>
          <p:nvPr/>
        </p:nvSpPr>
        <p:spPr>
          <a:xfrm>
            <a:off x="3350321" y="5254451"/>
            <a:ext cx="2443360" cy="715581"/>
          </a:xfrm>
          <a:prstGeom prst="rect">
            <a:avLst/>
          </a:prstGeom>
          <a:noFill/>
        </p:spPr>
        <p:txBody>
          <a:bodyPr wrap="square" rtlCol="0">
            <a:spAutoFit/>
          </a:bodyPr>
          <a:lstStyle/>
          <a:p>
            <a:pPr algn="ctr"/>
            <a:r>
              <a:rPr lang="en-US" sz="1350" dirty="0"/>
              <a:t>Indicator </a:t>
            </a:r>
            <a:r>
              <a:rPr lang="en-US" sz="1350" dirty="0" err="1"/>
              <a:t>variableCash_C</a:t>
            </a:r>
            <a:r>
              <a:rPr lang="en-US" sz="1350" dirty="0"/>
              <a:t>:</a:t>
            </a:r>
          </a:p>
          <a:p>
            <a:pPr algn="ctr"/>
            <a:r>
              <a:rPr lang="en-US" sz="1350" dirty="0"/>
              <a:t>0: &lt;= $45,000</a:t>
            </a:r>
          </a:p>
          <a:p>
            <a:pPr algn="ctr"/>
            <a:r>
              <a:rPr lang="en-US" sz="1350" dirty="0"/>
              <a:t>1:  &gt; $45,000 </a:t>
            </a:r>
          </a:p>
        </p:txBody>
      </p:sp>
    </p:spTree>
    <p:extLst>
      <p:ext uri="{BB962C8B-B14F-4D97-AF65-F5344CB8AC3E}">
        <p14:creationId xmlns:p14="http://schemas.microsoft.com/office/powerpoint/2010/main" val="182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767" y="1073861"/>
            <a:ext cx="7931889" cy="594122"/>
          </a:xfrm>
        </p:spPr>
        <p:txBody>
          <a:bodyPr>
            <a:normAutofit fontScale="90000"/>
          </a:bodyPr>
          <a:lstStyle/>
          <a:p>
            <a:r>
              <a:rPr lang="en-US" dirty="0"/>
              <a:t>Example Where Interaction Matters</a:t>
            </a:r>
          </a:p>
        </p:txBody>
      </p:sp>
      <p:sp>
        <p:nvSpPr>
          <p:cNvPr id="3" name="Content Placeholder 2"/>
          <p:cNvSpPr>
            <a:spLocks noGrp="1"/>
          </p:cNvSpPr>
          <p:nvPr>
            <p:ph idx="1"/>
          </p:nvPr>
        </p:nvSpPr>
        <p:spPr>
          <a:xfrm>
            <a:off x="4572000" y="1828800"/>
            <a:ext cx="3086100" cy="3371850"/>
          </a:xfrm>
        </p:spPr>
        <p:txBody>
          <a:bodyPr>
            <a:normAutofit fontScale="70000" lnSpcReduction="20000"/>
          </a:bodyPr>
          <a:lstStyle/>
          <a:p>
            <a:pPr marL="0" indent="0" algn="ctr">
              <a:buNone/>
            </a:pPr>
            <a:r>
              <a:rPr lang="en-US" dirty="0"/>
              <a:t>Construct a multiple linear regression model in which the mean charitable donation depends (linearly) on the importance of the charity and both income groups.  Allow for possible different slopes and intercepts.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57350"/>
            <a:ext cx="2175839"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2114551" y="5453449"/>
                <a:ext cx="5005345"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𝑃𝑟𝑒𝑑𝑖𝑐𝑡𝑒𝑑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114551" y="5453449"/>
                <a:ext cx="5005345" cy="300082"/>
              </a:xfrm>
              <a:prstGeom prst="rect">
                <a:avLst/>
              </a:prstGeom>
              <a:blipFill>
                <a:blip r:embed="rId3"/>
                <a:stretch>
                  <a:fillRect b="-8163"/>
                </a:stretch>
              </a:blipFill>
            </p:spPr>
            <p:txBody>
              <a:bodyPr/>
              <a:lstStyle/>
              <a:p>
                <a:r>
                  <a:rPr lang="en-US">
                    <a:noFill/>
                  </a:rPr>
                  <a:t> </a:t>
                </a:r>
              </a:p>
            </p:txBody>
          </p:sp>
        </mc:Fallback>
      </mc:AlternateContent>
      <p:sp>
        <p:nvSpPr>
          <p:cNvPr id="5" name="TextBox 4"/>
          <p:cNvSpPr txBox="1"/>
          <p:nvPr/>
        </p:nvSpPr>
        <p:spPr>
          <a:xfrm>
            <a:off x="3371851" y="2057400"/>
            <a:ext cx="1164517" cy="300082"/>
          </a:xfrm>
          <a:prstGeom prst="rect">
            <a:avLst/>
          </a:prstGeom>
          <a:noFill/>
        </p:spPr>
        <p:txBody>
          <a:bodyPr wrap="square" rtlCol="0">
            <a:spAutoFit/>
          </a:bodyPr>
          <a:lstStyle/>
          <a:p>
            <a:r>
              <a:rPr lang="en-US" sz="1350" dirty="0"/>
              <a:t>Charity in $s.</a:t>
            </a:r>
          </a:p>
        </p:txBody>
      </p:sp>
      <p:sp>
        <p:nvSpPr>
          <p:cNvPr id="8" name="TextBox 7"/>
          <p:cNvSpPr txBox="1"/>
          <p:nvPr/>
        </p:nvSpPr>
        <p:spPr>
          <a:xfrm>
            <a:off x="3314700" y="2710249"/>
            <a:ext cx="1278817" cy="507831"/>
          </a:xfrm>
          <a:prstGeom prst="rect">
            <a:avLst/>
          </a:prstGeom>
          <a:noFill/>
        </p:spPr>
        <p:txBody>
          <a:bodyPr wrap="square" rtlCol="0">
            <a:spAutoFit/>
          </a:bodyPr>
          <a:lstStyle/>
          <a:p>
            <a:r>
              <a:rPr lang="en-US" sz="1350" dirty="0"/>
              <a:t>Cash in $1,000s.</a:t>
            </a:r>
          </a:p>
        </p:txBody>
      </p:sp>
      <p:sp>
        <p:nvSpPr>
          <p:cNvPr id="9" name="TextBox 8">
            <a:extLst>
              <a:ext uri="{FF2B5EF4-FFF2-40B4-BE49-F238E27FC236}">
                <a16:creationId xmlns:a16="http://schemas.microsoft.com/office/drawing/2014/main" id="{26511362-B7F0-428A-ACB7-F05EC1974B5F}"/>
              </a:ext>
            </a:extLst>
          </p:cNvPr>
          <p:cNvSpPr txBox="1"/>
          <p:nvPr/>
        </p:nvSpPr>
        <p:spPr>
          <a:xfrm>
            <a:off x="2925408" y="3600450"/>
            <a:ext cx="2057401" cy="715581"/>
          </a:xfrm>
          <a:prstGeom prst="rect">
            <a:avLst/>
          </a:prstGeom>
          <a:noFill/>
        </p:spPr>
        <p:txBody>
          <a:bodyPr wrap="square" rtlCol="0">
            <a:spAutoFit/>
          </a:bodyPr>
          <a:lstStyle/>
          <a:p>
            <a:pPr algn="ctr"/>
            <a:r>
              <a:rPr lang="en-US" sz="1350" dirty="0" err="1"/>
              <a:t>Cash_C</a:t>
            </a:r>
            <a:r>
              <a:rPr lang="en-US" sz="1350" dirty="0"/>
              <a:t>:</a:t>
            </a:r>
          </a:p>
          <a:p>
            <a:pPr algn="ctr"/>
            <a:r>
              <a:rPr lang="en-US" sz="1350" dirty="0"/>
              <a:t>0: &lt;= $45,000</a:t>
            </a:r>
          </a:p>
          <a:p>
            <a:pPr algn="ctr"/>
            <a:r>
              <a:rPr lang="en-US" sz="1350" dirty="0"/>
              <a:t>1:  &gt; $45,000 </a:t>
            </a:r>
          </a:p>
        </p:txBody>
      </p:sp>
    </p:spTree>
    <p:extLst>
      <p:ext uri="{BB962C8B-B14F-4D97-AF65-F5344CB8AC3E}">
        <p14:creationId xmlns:p14="http://schemas.microsoft.com/office/powerpoint/2010/main" val="2708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6460" y="358975"/>
            <a:ext cx="6172200" cy="53697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1" y="1943100"/>
            <a:ext cx="285621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57350" y="4440019"/>
            <a:ext cx="5200650" cy="300082"/>
          </a:xfrm>
          <a:prstGeom prst="rect">
            <a:avLst/>
          </a:prstGeom>
          <a:noFill/>
        </p:spPr>
        <p:txBody>
          <a:bodyPr wrap="square" rtlCol="0">
            <a:spAutoFit/>
          </a:bodyPr>
          <a:lstStyle/>
          <a:p>
            <a:pPr algn="ctr"/>
            <a:r>
              <a:rPr lang="en-US" sz="1350" dirty="0"/>
              <a:t>Predicted Charity = 48.10 - .8803 Imp - 27.68 </a:t>
            </a:r>
            <a:r>
              <a:rPr lang="en-US" sz="1350" dirty="0" err="1"/>
              <a:t>Cash</a:t>
            </a:r>
            <a:r>
              <a:rPr lang="en-US" sz="1350" baseline="-25000" dirty="0" err="1"/>
              <a:t>C</a:t>
            </a:r>
            <a:r>
              <a:rPr lang="en-US" sz="1350" dirty="0"/>
              <a:t> + 4.15 </a:t>
            </a:r>
            <a:r>
              <a:rPr lang="en-US" sz="1350" dirty="0" err="1"/>
              <a:t>Cash</a:t>
            </a:r>
            <a:r>
              <a:rPr lang="en-US" sz="1350" baseline="-25000" dirty="0" err="1"/>
              <a:t>C</a:t>
            </a:r>
            <a:r>
              <a:rPr lang="en-US" sz="1350" dirty="0"/>
              <a:t> *Imp</a:t>
            </a:r>
          </a:p>
        </p:txBody>
      </p:sp>
      <p:sp>
        <p:nvSpPr>
          <p:cNvPr id="6" name="TextBox 5"/>
          <p:cNvSpPr txBox="1"/>
          <p:nvPr/>
        </p:nvSpPr>
        <p:spPr>
          <a:xfrm>
            <a:off x="1828800" y="4843825"/>
            <a:ext cx="4972050" cy="300082"/>
          </a:xfrm>
          <a:prstGeom prst="rect">
            <a:avLst/>
          </a:prstGeom>
          <a:noFill/>
        </p:spPr>
        <p:txBody>
          <a:bodyPr wrap="square" rtlCol="0">
            <a:spAutoFit/>
          </a:bodyPr>
          <a:lstStyle/>
          <a:p>
            <a:pPr algn="ctr"/>
            <a:r>
              <a:rPr lang="en-US" sz="1350" dirty="0"/>
              <a:t>Predicted Charity = (48.10 - 27.68 </a:t>
            </a:r>
            <a:r>
              <a:rPr lang="en-US" sz="1350" dirty="0" err="1"/>
              <a:t>Cash</a:t>
            </a:r>
            <a:r>
              <a:rPr lang="en-US" sz="1350" baseline="-25000" dirty="0" err="1"/>
              <a:t>C</a:t>
            </a:r>
            <a:r>
              <a:rPr lang="en-US" sz="1350" dirty="0"/>
              <a:t>) + (-.8803 + 4.15 </a:t>
            </a:r>
            <a:r>
              <a:rPr lang="en-US" sz="1350" dirty="0" err="1"/>
              <a:t>Cash</a:t>
            </a:r>
            <a:r>
              <a:rPr lang="en-US" sz="1350" baseline="-25000" dirty="0" err="1"/>
              <a:t>C</a:t>
            </a:r>
            <a:r>
              <a:rPr lang="en-US" sz="1350" dirty="0"/>
              <a:t>) Imp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2114551"/>
            <a:ext cx="2878931" cy="1407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84961" y="3500354"/>
            <a:ext cx="3544589" cy="300082"/>
          </a:xfrm>
          <a:prstGeom prst="rect">
            <a:avLst/>
          </a:prstGeom>
          <a:noFill/>
        </p:spPr>
        <p:txBody>
          <a:bodyPr wrap="square" rtlCol="0">
            <a:spAutoFit/>
          </a:bodyPr>
          <a:lstStyle/>
          <a:p>
            <a:pPr algn="ctr"/>
            <a:r>
              <a:rPr lang="en-US" sz="1350" dirty="0"/>
              <a:t>Check the highest order terms first!</a:t>
            </a: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763" y="1650207"/>
            <a:ext cx="2314575"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827548" y="4114800"/>
                <a:ext cx="5005345"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𝑃𝑟𝑒𝑑𝑖𝑐𝑡𝑒𝑑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1827548" y="4114800"/>
                <a:ext cx="5005345" cy="300082"/>
              </a:xfrm>
              <a:prstGeom prst="rect">
                <a:avLst/>
              </a:prstGeom>
              <a:blipFill>
                <a:blip r:embed="rId5"/>
                <a:stretch>
                  <a:fillRect b="-816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552F827-2572-4760-A105-D1FDAF9547EA}"/>
              </a:ext>
            </a:extLst>
          </p:cNvPr>
          <p:cNvSpPr/>
          <p:nvPr/>
        </p:nvSpPr>
        <p:spPr>
          <a:xfrm>
            <a:off x="7080649" y="3086100"/>
            <a:ext cx="370283" cy="1714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47D94E2F-D3ED-4E82-B172-D794487610B1}"/>
              </a:ext>
            </a:extLst>
          </p:cNvPr>
          <p:cNvSpPr/>
          <p:nvPr/>
        </p:nvSpPr>
        <p:spPr>
          <a:xfrm>
            <a:off x="5257800" y="2373310"/>
            <a:ext cx="628650" cy="1682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a:extLst>
              <a:ext uri="{FF2B5EF4-FFF2-40B4-BE49-F238E27FC236}">
                <a16:creationId xmlns:a16="http://schemas.microsoft.com/office/drawing/2014/main" id="{E0B132E1-8E8D-4B6D-B0B6-31DE57E0E367}"/>
              </a:ext>
            </a:extLst>
          </p:cNvPr>
          <p:cNvCxnSpPr>
            <a:cxnSpLocks/>
            <a:stCxn id="8" idx="1"/>
          </p:cNvCxnSpPr>
          <p:nvPr/>
        </p:nvCxnSpPr>
        <p:spPr>
          <a:xfrm flipH="1">
            <a:off x="3429000" y="2457450"/>
            <a:ext cx="1828800" cy="201103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A89845-D57A-4E36-B4F7-E7F7300B0247}"/>
              </a:ext>
            </a:extLst>
          </p:cNvPr>
          <p:cNvSpPr/>
          <p:nvPr/>
        </p:nvSpPr>
        <p:spPr>
          <a:xfrm>
            <a:off x="5257800" y="2917819"/>
            <a:ext cx="628650" cy="1682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 name="Straight Arrow Connector 18">
            <a:extLst>
              <a:ext uri="{FF2B5EF4-FFF2-40B4-BE49-F238E27FC236}">
                <a16:creationId xmlns:a16="http://schemas.microsoft.com/office/drawing/2014/main" id="{B5218E1C-BAD9-4951-A29B-AD0CE83934CF}"/>
              </a:ext>
            </a:extLst>
          </p:cNvPr>
          <p:cNvCxnSpPr>
            <a:cxnSpLocks/>
            <a:stCxn id="18" idx="1"/>
          </p:cNvCxnSpPr>
          <p:nvPr/>
        </p:nvCxnSpPr>
        <p:spPr>
          <a:xfrm flipH="1">
            <a:off x="4000500" y="3001960"/>
            <a:ext cx="1257300" cy="147215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D6ED7A3-FC0D-44DD-BFAF-ABA6B4B17FCD}"/>
              </a:ext>
            </a:extLst>
          </p:cNvPr>
          <p:cNvSpPr/>
          <p:nvPr/>
        </p:nvSpPr>
        <p:spPr>
          <a:xfrm>
            <a:off x="5257800" y="2555543"/>
            <a:ext cx="628650" cy="1682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BA90C38E-D361-40FF-B332-C1F24BE36D7D}"/>
              </a:ext>
            </a:extLst>
          </p:cNvPr>
          <p:cNvCxnSpPr>
            <a:cxnSpLocks/>
            <a:stCxn id="20" idx="1"/>
          </p:cNvCxnSpPr>
          <p:nvPr/>
        </p:nvCxnSpPr>
        <p:spPr>
          <a:xfrm flipH="1">
            <a:off x="4859040" y="2639684"/>
            <a:ext cx="398760" cy="18427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F0EDF45-83E7-49B6-A3B3-1CE77F5DC0C0}"/>
              </a:ext>
            </a:extLst>
          </p:cNvPr>
          <p:cNvSpPr/>
          <p:nvPr/>
        </p:nvSpPr>
        <p:spPr>
          <a:xfrm>
            <a:off x="5257800" y="3086100"/>
            <a:ext cx="628650" cy="1682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3" name="Straight Arrow Connector 22">
            <a:extLst>
              <a:ext uri="{FF2B5EF4-FFF2-40B4-BE49-F238E27FC236}">
                <a16:creationId xmlns:a16="http://schemas.microsoft.com/office/drawing/2014/main" id="{DA6D57E9-102B-4381-B39D-62B51C5D7BAD}"/>
              </a:ext>
            </a:extLst>
          </p:cNvPr>
          <p:cNvCxnSpPr>
            <a:cxnSpLocks/>
            <a:stCxn id="22" idx="2"/>
          </p:cNvCxnSpPr>
          <p:nvPr/>
        </p:nvCxnSpPr>
        <p:spPr>
          <a:xfrm>
            <a:off x="5572125" y="3254382"/>
            <a:ext cx="142875" cy="11763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CB274-DB3C-43AF-AE92-6E0A17D3C5BA}"/>
              </a:ext>
            </a:extLst>
          </p:cNvPr>
          <p:cNvSpPr txBox="1"/>
          <p:nvPr/>
        </p:nvSpPr>
        <p:spPr>
          <a:xfrm>
            <a:off x="4312478" y="3706430"/>
            <a:ext cx="3544589" cy="507831"/>
          </a:xfrm>
          <a:prstGeom prst="rect">
            <a:avLst/>
          </a:prstGeom>
          <a:noFill/>
        </p:spPr>
        <p:txBody>
          <a:bodyPr wrap="square" rtlCol="0">
            <a:spAutoFit/>
          </a:bodyPr>
          <a:lstStyle/>
          <a:p>
            <a:pPr algn="ctr"/>
            <a:r>
              <a:rPr lang="en-US" sz="1350" dirty="0"/>
              <a:t>Include all lower order terms that are included in a significant interaction!</a:t>
            </a:r>
          </a:p>
        </p:txBody>
      </p:sp>
      <p:sp>
        <p:nvSpPr>
          <p:cNvPr id="24" name="TextBox 23">
            <a:extLst>
              <a:ext uri="{FF2B5EF4-FFF2-40B4-BE49-F238E27FC236}">
                <a16:creationId xmlns:a16="http://schemas.microsoft.com/office/drawing/2014/main" id="{3543FFAA-9F7C-4B2F-974C-1B36C4023410}"/>
              </a:ext>
            </a:extLst>
          </p:cNvPr>
          <p:cNvSpPr txBox="1"/>
          <p:nvPr/>
        </p:nvSpPr>
        <p:spPr>
          <a:xfrm>
            <a:off x="1507746" y="1100183"/>
            <a:ext cx="2057401" cy="715581"/>
          </a:xfrm>
          <a:prstGeom prst="rect">
            <a:avLst/>
          </a:prstGeom>
          <a:noFill/>
        </p:spPr>
        <p:txBody>
          <a:bodyPr wrap="square" rtlCol="0">
            <a:spAutoFit/>
          </a:bodyPr>
          <a:lstStyle/>
          <a:p>
            <a:pPr algn="ctr"/>
            <a:r>
              <a:rPr lang="en-US" sz="1350" dirty="0" err="1"/>
              <a:t>Cash_C</a:t>
            </a:r>
            <a:r>
              <a:rPr lang="en-US" sz="1350" dirty="0"/>
              <a:t>:</a:t>
            </a:r>
          </a:p>
          <a:p>
            <a:pPr algn="ctr"/>
            <a:r>
              <a:rPr lang="en-US" sz="1350" dirty="0"/>
              <a:t>0: &lt;= $45,000</a:t>
            </a:r>
          </a:p>
          <a:p>
            <a:pPr algn="ctr"/>
            <a:r>
              <a:rPr lang="en-US" sz="1350" dirty="0"/>
              <a:t>1:  &gt; $45,000 </a:t>
            </a:r>
          </a:p>
        </p:txBody>
      </p:sp>
    </p:spTree>
    <p:extLst>
      <p:ext uri="{BB962C8B-B14F-4D97-AF65-F5344CB8AC3E}">
        <p14:creationId xmlns:p14="http://schemas.microsoft.com/office/powerpoint/2010/main" val="135799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12" grpId="0"/>
      <p:bldP spid="5" grpId="0" animBg="1"/>
      <p:bldP spid="8" grpId="0" animBg="1"/>
      <p:bldP spid="8" grpId="1" animBg="1"/>
      <p:bldP spid="18" grpId="0" animBg="1"/>
      <p:bldP spid="18" grpId="1" animBg="1"/>
      <p:bldP spid="20" grpId="0" animBg="1"/>
      <p:bldP spid="20" grpId="1" animBg="1"/>
      <p:bldP spid="22" grpId="0" animBg="1"/>
      <p:bldP spid="22" grpId="1" animBg="1"/>
      <p:bldP spid="28" grpId="0"/>
    </p:bld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5390" y="750101"/>
            <a:ext cx="6172200" cy="536972"/>
          </a:xfrm>
        </p:spPr>
        <p:txBody>
          <a:bodyPr>
            <a:normAutofit fontScale="90000"/>
          </a:bodyPr>
          <a:lstStyle/>
          <a:p>
            <a:r>
              <a:rPr lang="en-US" dirty="0"/>
              <a:t>Fit the Model</a:t>
            </a:r>
          </a:p>
        </p:txBody>
      </p:sp>
      <p:sp>
        <p:nvSpPr>
          <p:cNvPr id="3" name="TextBox 2"/>
          <p:cNvSpPr txBox="1"/>
          <p:nvPr/>
        </p:nvSpPr>
        <p:spPr>
          <a:xfrm>
            <a:off x="1257300" y="1849429"/>
            <a:ext cx="5200650" cy="300082"/>
          </a:xfrm>
          <a:prstGeom prst="rect">
            <a:avLst/>
          </a:prstGeom>
          <a:noFill/>
        </p:spPr>
        <p:txBody>
          <a:bodyPr wrap="square" rtlCol="0">
            <a:spAutoFit/>
          </a:bodyPr>
          <a:lstStyle/>
          <a:p>
            <a:pPr algn="ctr"/>
            <a:r>
              <a:rPr lang="en-US" sz="1350" dirty="0"/>
              <a:t>Predicted Charity = 48.10 - .8803 Imp - 27.68 </a:t>
            </a:r>
            <a:r>
              <a:rPr lang="en-US" sz="1350" dirty="0" err="1"/>
              <a:t>Cash</a:t>
            </a:r>
            <a:r>
              <a:rPr lang="en-US" sz="1350" baseline="-25000" dirty="0" err="1"/>
              <a:t>C</a:t>
            </a:r>
            <a:r>
              <a:rPr lang="en-US" sz="1350" dirty="0"/>
              <a:t> + 4.15 </a:t>
            </a:r>
            <a:r>
              <a:rPr lang="en-US" sz="1350" dirty="0" err="1"/>
              <a:t>Cash</a:t>
            </a:r>
            <a:r>
              <a:rPr lang="en-US" sz="1350" baseline="-25000" dirty="0" err="1"/>
              <a:t>C</a:t>
            </a:r>
            <a:r>
              <a:rPr lang="en-US" sz="1350" dirty="0"/>
              <a:t> *Imp</a:t>
            </a:r>
          </a:p>
        </p:txBody>
      </p:sp>
      <p:sp>
        <p:nvSpPr>
          <p:cNvPr id="10" name="TextBox 9"/>
          <p:cNvSpPr txBox="1"/>
          <p:nvPr/>
        </p:nvSpPr>
        <p:spPr>
          <a:xfrm>
            <a:off x="1600844" y="5049189"/>
            <a:ext cx="5942312" cy="323165"/>
          </a:xfrm>
          <a:prstGeom prst="rect">
            <a:avLst/>
          </a:prstGeom>
          <a:noFill/>
        </p:spPr>
        <p:txBody>
          <a:bodyPr wrap="square" rtlCol="0">
            <a:spAutoFit/>
          </a:bodyPr>
          <a:lstStyle/>
          <a:p>
            <a:pPr algn="ctr"/>
            <a:r>
              <a:rPr lang="en-US" sz="1500" b="1" dirty="0">
                <a:solidFill>
                  <a:srgbClr val="FF0000"/>
                </a:solidFill>
              </a:rPr>
              <a:t>For high income (</a:t>
            </a:r>
            <a:r>
              <a:rPr lang="en-US" sz="1500" b="1" dirty="0" err="1">
                <a:solidFill>
                  <a:srgbClr val="FF0000"/>
                </a:solidFill>
              </a:rPr>
              <a:t>Cash_C</a:t>
            </a:r>
            <a:r>
              <a:rPr lang="en-US" sz="1500" b="1" dirty="0">
                <a:solidFill>
                  <a:srgbClr val="FF0000"/>
                </a:solidFill>
              </a:rPr>
              <a:t> = 1):</a:t>
            </a:r>
          </a:p>
        </p:txBody>
      </p:sp>
      <p:sp>
        <p:nvSpPr>
          <p:cNvPr id="11" name="TextBox 10"/>
          <p:cNvSpPr txBox="1"/>
          <p:nvPr/>
        </p:nvSpPr>
        <p:spPr>
          <a:xfrm>
            <a:off x="1315093" y="4263141"/>
            <a:ext cx="5942312" cy="323165"/>
          </a:xfrm>
          <a:prstGeom prst="rect">
            <a:avLst/>
          </a:prstGeom>
          <a:noFill/>
        </p:spPr>
        <p:txBody>
          <a:bodyPr wrap="square" rtlCol="0">
            <a:spAutoFit/>
          </a:bodyPr>
          <a:lstStyle/>
          <a:p>
            <a:pPr algn="ctr"/>
            <a:r>
              <a:rPr lang="en-US" sz="1500" b="1" dirty="0">
                <a:solidFill>
                  <a:srgbClr val="0070C0"/>
                </a:solidFill>
              </a:rPr>
              <a:t>For low income (</a:t>
            </a:r>
            <a:r>
              <a:rPr lang="en-US" sz="1500" b="1" dirty="0" err="1">
                <a:solidFill>
                  <a:srgbClr val="0070C0"/>
                </a:solidFill>
              </a:rPr>
              <a:t>Cash_C</a:t>
            </a:r>
            <a:r>
              <a:rPr lang="en-US" sz="15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1507746" y="1100183"/>
            <a:ext cx="2057401" cy="715581"/>
          </a:xfrm>
          <a:prstGeom prst="rect">
            <a:avLst/>
          </a:prstGeom>
          <a:noFill/>
        </p:spPr>
        <p:txBody>
          <a:bodyPr wrap="square" rtlCol="0">
            <a:spAutoFit/>
          </a:bodyPr>
          <a:lstStyle/>
          <a:p>
            <a:pPr algn="ctr"/>
            <a:r>
              <a:rPr lang="en-US" sz="1350" dirty="0" err="1"/>
              <a:t>Cash_C</a:t>
            </a:r>
            <a:r>
              <a:rPr lang="en-US" sz="1350" dirty="0"/>
              <a:t>:</a:t>
            </a:r>
          </a:p>
          <a:p>
            <a:pPr algn="ctr"/>
            <a:r>
              <a:rPr lang="en-US" sz="1350" dirty="0"/>
              <a:t>0: &lt;= $45,000</a:t>
            </a:r>
          </a:p>
          <a:p>
            <a:pPr algn="ctr"/>
            <a:r>
              <a:rPr lang="en-US" sz="1350" dirty="0"/>
              <a:t>1:  &gt; $45,000 </a:t>
            </a:r>
          </a:p>
        </p:txBody>
      </p:sp>
      <p:sp>
        <p:nvSpPr>
          <p:cNvPr id="25" name="Right Brace 24">
            <a:extLst>
              <a:ext uri="{FF2B5EF4-FFF2-40B4-BE49-F238E27FC236}">
                <a16:creationId xmlns:a16="http://schemas.microsoft.com/office/drawing/2014/main" id="{29E11E6C-DC64-4D5E-918D-C3B188E6859A}"/>
              </a:ext>
            </a:extLst>
          </p:cNvPr>
          <p:cNvSpPr/>
          <p:nvPr/>
        </p:nvSpPr>
        <p:spPr>
          <a:xfrm rot="16200000">
            <a:off x="3853389" y="3160067"/>
            <a:ext cx="268663" cy="13971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6" name="Right Brace 25">
            <a:extLst>
              <a:ext uri="{FF2B5EF4-FFF2-40B4-BE49-F238E27FC236}">
                <a16:creationId xmlns:a16="http://schemas.microsoft.com/office/drawing/2014/main" id="{A4C60EF7-58D5-4630-A282-D371A5C8571E}"/>
              </a:ext>
            </a:extLst>
          </p:cNvPr>
          <p:cNvSpPr/>
          <p:nvPr/>
        </p:nvSpPr>
        <p:spPr>
          <a:xfrm rot="16200000">
            <a:off x="5473619" y="3130471"/>
            <a:ext cx="228600" cy="13971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7" name="TextBox 26">
            <a:extLst>
              <a:ext uri="{FF2B5EF4-FFF2-40B4-BE49-F238E27FC236}">
                <a16:creationId xmlns:a16="http://schemas.microsoft.com/office/drawing/2014/main" id="{2CB2293D-2434-41E0-AFED-C16905FDB969}"/>
              </a:ext>
            </a:extLst>
          </p:cNvPr>
          <p:cNvSpPr txBox="1"/>
          <p:nvPr/>
        </p:nvSpPr>
        <p:spPr>
          <a:xfrm>
            <a:off x="3422601" y="3479892"/>
            <a:ext cx="973931" cy="300082"/>
          </a:xfrm>
          <a:prstGeom prst="rect">
            <a:avLst/>
          </a:prstGeom>
          <a:noFill/>
        </p:spPr>
        <p:txBody>
          <a:bodyPr wrap="square" rtlCol="0">
            <a:spAutoFit/>
          </a:bodyPr>
          <a:lstStyle/>
          <a:p>
            <a:r>
              <a:rPr lang="en-US" sz="1350" dirty="0"/>
              <a:t>intercept</a:t>
            </a:r>
          </a:p>
        </p:txBody>
      </p:sp>
      <p:sp>
        <p:nvSpPr>
          <p:cNvPr id="29" name="TextBox 28">
            <a:extLst>
              <a:ext uri="{FF2B5EF4-FFF2-40B4-BE49-F238E27FC236}">
                <a16:creationId xmlns:a16="http://schemas.microsoft.com/office/drawing/2014/main" id="{CBB235DC-2F6D-48A4-AAF3-D46B85F4DA40}"/>
              </a:ext>
            </a:extLst>
          </p:cNvPr>
          <p:cNvSpPr txBox="1"/>
          <p:nvPr/>
        </p:nvSpPr>
        <p:spPr>
          <a:xfrm>
            <a:off x="5273420" y="3479892"/>
            <a:ext cx="1085850" cy="300082"/>
          </a:xfrm>
          <a:prstGeom prst="rect">
            <a:avLst/>
          </a:prstGeom>
          <a:noFill/>
        </p:spPr>
        <p:txBody>
          <a:bodyPr wrap="square" rtlCol="0">
            <a:spAutoFit/>
          </a:bodyPr>
          <a:lstStyle/>
          <a:p>
            <a:r>
              <a:rPr lang="en-US" sz="1350" dirty="0"/>
              <a:t>slope</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0" name="Ink 29">
                <a:extLst>
                  <a:ext uri="{FF2B5EF4-FFF2-40B4-BE49-F238E27FC236}">
                    <a16:creationId xmlns:a16="http://schemas.microsoft.com/office/drawing/2014/main" id="{E611AAA8-BE73-4552-AE4E-1458DB4FE59F}"/>
                  </a:ext>
                </a:extLst>
              </p14:cNvPr>
              <p14:cNvContentPartPr/>
              <p14:nvPr/>
            </p14:nvContentPartPr>
            <p14:xfrm>
              <a:off x="3606480" y="2141410"/>
              <a:ext cx="965520" cy="398250"/>
            </p14:xfrm>
          </p:contentPart>
        </mc:Choice>
        <mc:Fallback xmlns="">
          <p:pic>
            <p:nvPicPr>
              <p:cNvPr id="30" name="Ink 29">
                <a:extLst>
                  <a:ext uri="{FF2B5EF4-FFF2-40B4-BE49-F238E27FC236}">
                    <a16:creationId xmlns:a16="http://schemas.microsoft.com/office/drawing/2014/main" id="{E611AAA8-BE73-4552-AE4E-1458DB4FE59F}"/>
                  </a:ext>
                </a:extLst>
              </p:cNvPr>
              <p:cNvPicPr/>
              <p:nvPr/>
            </p:nvPicPr>
            <p:blipFill>
              <a:blip r:embed="rId3"/>
              <a:stretch>
                <a:fillRect/>
              </a:stretch>
            </p:blipFill>
            <p:spPr>
              <a:xfrm>
                <a:off x="3588480" y="2123406"/>
                <a:ext cx="1001160" cy="433898"/>
              </a:xfrm>
              <a:prstGeom prst="rect">
                <a:avLst/>
              </a:prstGeom>
            </p:spPr>
          </p:pic>
        </mc:Fallback>
      </mc:AlternateContent>
      <p:sp>
        <p:nvSpPr>
          <p:cNvPr id="31" name="TextBox 30">
            <a:extLst>
              <a:ext uri="{FF2B5EF4-FFF2-40B4-BE49-F238E27FC236}">
                <a16:creationId xmlns:a16="http://schemas.microsoft.com/office/drawing/2014/main" id="{B148D76C-F2D2-4A2F-83BF-5EEEBAFFA049}"/>
              </a:ext>
            </a:extLst>
          </p:cNvPr>
          <p:cNvSpPr txBox="1"/>
          <p:nvPr/>
        </p:nvSpPr>
        <p:spPr>
          <a:xfrm>
            <a:off x="2798074" y="3189001"/>
            <a:ext cx="3702050" cy="300082"/>
          </a:xfrm>
          <a:prstGeom prst="rect">
            <a:avLst/>
          </a:prstGeom>
          <a:noFill/>
        </p:spPr>
        <p:txBody>
          <a:bodyPr wrap="square" rtlCol="0">
            <a:spAutoFit/>
          </a:bodyPr>
          <a:lstStyle/>
          <a:p>
            <a:r>
              <a:rPr lang="en-US" sz="1350" dirty="0">
                <a:solidFill>
                  <a:srgbClr val="0070C0"/>
                </a:solidFill>
              </a:rPr>
              <a:t>Factor out Imp and combine last two terms.</a:t>
            </a:r>
          </a:p>
        </p:txBody>
      </p:sp>
      <p:sp>
        <p:nvSpPr>
          <p:cNvPr id="32" name="Right Brace 31">
            <a:extLst>
              <a:ext uri="{FF2B5EF4-FFF2-40B4-BE49-F238E27FC236}">
                <a16:creationId xmlns:a16="http://schemas.microsoft.com/office/drawing/2014/main" id="{7BE73FE3-F9A4-4CBD-872E-F083DC814410}"/>
              </a:ext>
            </a:extLst>
          </p:cNvPr>
          <p:cNvSpPr/>
          <p:nvPr/>
        </p:nvSpPr>
        <p:spPr>
          <a:xfrm rot="5400000">
            <a:off x="5027704" y="2059156"/>
            <a:ext cx="429574" cy="19124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3" name="TextBox 32">
            <a:extLst>
              <a:ext uri="{FF2B5EF4-FFF2-40B4-BE49-F238E27FC236}">
                <a16:creationId xmlns:a16="http://schemas.microsoft.com/office/drawing/2014/main" id="{2E77172F-1F57-4306-AFBE-248508C381C9}"/>
              </a:ext>
            </a:extLst>
          </p:cNvPr>
          <p:cNvSpPr txBox="1"/>
          <p:nvPr/>
        </p:nvSpPr>
        <p:spPr>
          <a:xfrm>
            <a:off x="1257300" y="2571750"/>
            <a:ext cx="5200650" cy="300082"/>
          </a:xfrm>
          <a:prstGeom prst="rect">
            <a:avLst/>
          </a:prstGeom>
          <a:noFill/>
        </p:spPr>
        <p:txBody>
          <a:bodyPr wrap="square" rtlCol="0">
            <a:spAutoFit/>
          </a:bodyPr>
          <a:lstStyle/>
          <a:p>
            <a:pPr algn="ctr"/>
            <a:r>
              <a:rPr lang="en-US" sz="1350" dirty="0"/>
              <a:t>Predicted Charity = 48.10 - 27.68 </a:t>
            </a:r>
            <a:r>
              <a:rPr lang="en-US" sz="1350" dirty="0" err="1"/>
              <a:t>Cash</a:t>
            </a:r>
            <a:r>
              <a:rPr lang="en-US" sz="1350" baseline="-25000" dirty="0" err="1"/>
              <a:t>C</a:t>
            </a:r>
            <a:r>
              <a:rPr lang="en-US" sz="1350" dirty="0"/>
              <a:t> -.8803 Imp + 4.15 </a:t>
            </a:r>
            <a:r>
              <a:rPr lang="en-US" sz="1350" dirty="0" err="1"/>
              <a:t>Cash</a:t>
            </a:r>
            <a:r>
              <a:rPr lang="en-US" sz="1350" baseline="-25000" dirty="0" err="1"/>
              <a:t>C</a:t>
            </a:r>
            <a:r>
              <a:rPr lang="en-US" sz="1350" dirty="0"/>
              <a:t> *Imp</a:t>
            </a:r>
          </a:p>
        </p:txBody>
      </p:sp>
      <p:sp>
        <p:nvSpPr>
          <p:cNvPr id="34" name="TextBox 33">
            <a:extLst>
              <a:ext uri="{FF2B5EF4-FFF2-40B4-BE49-F238E27FC236}">
                <a16:creationId xmlns:a16="http://schemas.microsoft.com/office/drawing/2014/main" id="{1381D021-A8AD-4629-BA71-018B006BA0D1}"/>
              </a:ext>
            </a:extLst>
          </p:cNvPr>
          <p:cNvSpPr txBox="1"/>
          <p:nvPr/>
        </p:nvSpPr>
        <p:spPr>
          <a:xfrm>
            <a:off x="1650840" y="3945973"/>
            <a:ext cx="5200650" cy="300082"/>
          </a:xfrm>
          <a:prstGeom prst="rect">
            <a:avLst/>
          </a:prstGeom>
          <a:noFill/>
        </p:spPr>
        <p:txBody>
          <a:bodyPr wrap="square" rtlCol="0">
            <a:spAutoFit/>
          </a:bodyPr>
          <a:lstStyle/>
          <a:p>
            <a:pPr algn="ctr"/>
            <a:r>
              <a:rPr lang="en-US" sz="1350" dirty="0"/>
              <a:t>Predicted Charity = (48.10 - 27.68 </a:t>
            </a:r>
            <a:r>
              <a:rPr lang="en-US" sz="1350" dirty="0" err="1"/>
              <a:t>Cash</a:t>
            </a:r>
            <a:r>
              <a:rPr lang="en-US" sz="1350" baseline="-25000" dirty="0" err="1"/>
              <a:t>C</a:t>
            </a:r>
            <a:r>
              <a:rPr lang="en-US" sz="1350" dirty="0"/>
              <a:t>) +(-.8803 + 4.15 </a:t>
            </a:r>
            <a:r>
              <a:rPr lang="en-US" sz="1350" dirty="0" err="1"/>
              <a:t>Cash</a:t>
            </a:r>
            <a:r>
              <a:rPr lang="en-US" sz="1350" baseline="-25000" dirty="0" err="1"/>
              <a:t>C</a:t>
            </a:r>
            <a:r>
              <a:rPr lang="en-US" sz="1350" dirty="0"/>
              <a:t>) Imp</a:t>
            </a:r>
          </a:p>
        </p:txBody>
      </p:sp>
      <p:sp>
        <p:nvSpPr>
          <p:cNvPr id="35" name="TextBox 34">
            <a:extLst>
              <a:ext uri="{FF2B5EF4-FFF2-40B4-BE49-F238E27FC236}">
                <a16:creationId xmlns:a16="http://schemas.microsoft.com/office/drawing/2014/main" id="{EFFB19A9-E1C6-465C-AD57-3BF7F198AA46}"/>
              </a:ext>
            </a:extLst>
          </p:cNvPr>
          <p:cNvSpPr txBox="1"/>
          <p:nvPr/>
        </p:nvSpPr>
        <p:spPr>
          <a:xfrm>
            <a:off x="1324239" y="4521084"/>
            <a:ext cx="5942312" cy="323165"/>
          </a:xfrm>
          <a:prstGeom prst="rect">
            <a:avLst/>
          </a:prstGeom>
          <a:noFill/>
        </p:spPr>
        <p:txBody>
          <a:bodyPr wrap="square" rtlCol="0">
            <a:spAutoFit/>
          </a:bodyPr>
          <a:lstStyle/>
          <a:p>
            <a:pPr algn="ctr"/>
            <a:r>
              <a:rPr lang="en-US" sz="1500" b="1" dirty="0">
                <a:solidFill>
                  <a:srgbClr val="0070C0"/>
                </a:solidFill>
              </a:rPr>
              <a:t>predicted Charity = 48.10 -27.68*0+ (-0.8803 +4.15*0)Importance</a:t>
            </a:r>
          </a:p>
        </p:txBody>
      </p:sp>
      <p:sp>
        <p:nvSpPr>
          <p:cNvPr id="36" name="TextBox 35">
            <a:extLst>
              <a:ext uri="{FF2B5EF4-FFF2-40B4-BE49-F238E27FC236}">
                <a16:creationId xmlns:a16="http://schemas.microsoft.com/office/drawing/2014/main" id="{EE39D634-B39B-4182-8B7F-F6807E8D91BD}"/>
              </a:ext>
            </a:extLst>
          </p:cNvPr>
          <p:cNvSpPr txBox="1"/>
          <p:nvPr/>
        </p:nvSpPr>
        <p:spPr>
          <a:xfrm>
            <a:off x="1425375" y="4761335"/>
            <a:ext cx="5942312" cy="323165"/>
          </a:xfrm>
          <a:prstGeom prst="rect">
            <a:avLst/>
          </a:prstGeom>
          <a:noFill/>
        </p:spPr>
        <p:txBody>
          <a:bodyPr wrap="square" rtlCol="0">
            <a:spAutoFit/>
          </a:bodyPr>
          <a:lstStyle/>
          <a:p>
            <a:pPr algn="ctr"/>
            <a:r>
              <a:rPr lang="en-US" sz="1500" b="1" dirty="0">
                <a:solidFill>
                  <a:srgbClr val="0070C0"/>
                </a:solidFill>
              </a:rPr>
              <a:t>predicted Charity = 48.10 - 0.8803Importance</a:t>
            </a:r>
          </a:p>
        </p:txBody>
      </p:sp>
      <p:grpSp>
        <p:nvGrpSpPr>
          <p:cNvPr id="16" name="Group 15">
            <a:extLst>
              <a:ext uri="{FF2B5EF4-FFF2-40B4-BE49-F238E27FC236}">
                <a16:creationId xmlns:a16="http://schemas.microsoft.com/office/drawing/2014/main" id="{E26F3151-AB01-4F5B-B713-708219827072}"/>
              </a:ext>
            </a:extLst>
          </p:cNvPr>
          <p:cNvGrpSpPr/>
          <p:nvPr/>
        </p:nvGrpSpPr>
        <p:grpSpPr>
          <a:xfrm>
            <a:off x="5358376" y="4384226"/>
            <a:ext cx="457970" cy="348510"/>
            <a:chOff x="685631" y="2907441"/>
            <a:chExt cx="610627" cy="464680"/>
          </a:xfrm>
        </p:grpSpPr>
        <p:cxnSp>
          <p:nvCxnSpPr>
            <p:cNvPr id="9" name="Straight Arrow Connector 8">
              <a:extLst>
                <a:ext uri="{FF2B5EF4-FFF2-40B4-BE49-F238E27FC236}">
                  <a16:creationId xmlns:a16="http://schemas.microsoft.com/office/drawing/2014/main" id="{6A8DBB8E-6563-41BD-A44E-E0FBC0629F29}"/>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901699-809B-42B2-B0ED-B9A36446CF7D}"/>
                </a:ext>
              </a:extLst>
            </p:cNvPr>
            <p:cNvSpPr txBox="1"/>
            <p:nvPr/>
          </p:nvSpPr>
          <p:spPr>
            <a:xfrm>
              <a:off x="1071990" y="2907441"/>
              <a:ext cx="224268" cy="400109"/>
            </a:xfrm>
            <a:prstGeom prst="rect">
              <a:avLst/>
            </a:prstGeom>
            <a:noFill/>
          </p:spPr>
          <p:txBody>
            <a:bodyPr wrap="square" rtlCol="0">
              <a:spAutoFit/>
            </a:bodyPr>
            <a:lstStyle/>
            <a:p>
              <a:r>
                <a:rPr lang="en-US" sz="1350" b="1" dirty="0">
                  <a:solidFill>
                    <a:srgbClr val="FF0000"/>
                  </a:solidFill>
                </a:rPr>
                <a:t>0</a:t>
              </a:r>
            </a:p>
          </p:txBody>
        </p:sp>
      </p:grpSp>
      <p:grpSp>
        <p:nvGrpSpPr>
          <p:cNvPr id="39" name="Group 38">
            <a:extLst>
              <a:ext uri="{FF2B5EF4-FFF2-40B4-BE49-F238E27FC236}">
                <a16:creationId xmlns:a16="http://schemas.microsoft.com/office/drawing/2014/main" id="{0624B02D-CEED-491C-AD97-ADCF7C999FCE}"/>
              </a:ext>
            </a:extLst>
          </p:cNvPr>
          <p:cNvGrpSpPr/>
          <p:nvPr/>
        </p:nvGrpSpPr>
        <p:grpSpPr>
          <a:xfrm>
            <a:off x="3941272" y="4388034"/>
            <a:ext cx="457970" cy="348510"/>
            <a:chOff x="685631" y="2907441"/>
            <a:chExt cx="610627" cy="464680"/>
          </a:xfrm>
        </p:grpSpPr>
        <p:cxnSp>
          <p:nvCxnSpPr>
            <p:cNvPr id="40" name="Straight Arrow Connector 39">
              <a:extLst>
                <a:ext uri="{FF2B5EF4-FFF2-40B4-BE49-F238E27FC236}">
                  <a16:creationId xmlns:a16="http://schemas.microsoft.com/office/drawing/2014/main" id="{0079FE59-35BC-4E37-8E0B-B5FD316F684A}"/>
                </a:ext>
              </a:extLst>
            </p:cNvPr>
            <p:cNvCxnSpPr>
              <a:cxnSpLocks/>
            </p:cNvCxnSpPr>
            <p:nvPr/>
          </p:nvCxnSpPr>
          <p:spPr>
            <a:xfrm flipV="1">
              <a:off x="685631" y="3163909"/>
              <a:ext cx="457369" cy="2082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A55629-9B62-40D2-8CF7-2453E9295388}"/>
                </a:ext>
              </a:extLst>
            </p:cNvPr>
            <p:cNvSpPr txBox="1"/>
            <p:nvPr/>
          </p:nvSpPr>
          <p:spPr>
            <a:xfrm>
              <a:off x="1071990" y="2907441"/>
              <a:ext cx="224268" cy="400109"/>
            </a:xfrm>
            <a:prstGeom prst="rect">
              <a:avLst/>
            </a:prstGeom>
            <a:noFill/>
          </p:spPr>
          <p:txBody>
            <a:bodyPr wrap="square" rtlCol="0">
              <a:spAutoFit/>
            </a:bodyPr>
            <a:lstStyle/>
            <a:p>
              <a:r>
                <a:rPr lang="en-US" sz="1350" b="1" dirty="0">
                  <a:solidFill>
                    <a:srgbClr val="FF0000"/>
                  </a:solidFill>
                </a:rPr>
                <a:t>0</a:t>
              </a:r>
            </a:p>
          </p:txBody>
        </p:sp>
      </p:grpSp>
      <p:sp>
        <p:nvSpPr>
          <p:cNvPr id="42" name="TextBox 41">
            <a:extLst>
              <a:ext uri="{FF2B5EF4-FFF2-40B4-BE49-F238E27FC236}">
                <a16:creationId xmlns:a16="http://schemas.microsoft.com/office/drawing/2014/main" id="{2E7DBB60-8C2B-4CC6-9390-7DBFBBDFA6B6}"/>
              </a:ext>
            </a:extLst>
          </p:cNvPr>
          <p:cNvSpPr txBox="1"/>
          <p:nvPr/>
        </p:nvSpPr>
        <p:spPr>
          <a:xfrm>
            <a:off x="1418878" y="5466832"/>
            <a:ext cx="5942312" cy="323165"/>
          </a:xfrm>
          <a:prstGeom prst="rect">
            <a:avLst/>
          </a:prstGeom>
          <a:noFill/>
        </p:spPr>
        <p:txBody>
          <a:bodyPr wrap="square" rtlCol="0">
            <a:spAutoFit/>
          </a:bodyPr>
          <a:lstStyle/>
          <a:p>
            <a:pPr algn="ctr"/>
            <a:r>
              <a:rPr lang="en-US" sz="1500" b="1" dirty="0">
                <a:solidFill>
                  <a:srgbClr val="FF0000"/>
                </a:solidFill>
              </a:rPr>
              <a:t>predicted Charity = 20.42 + 3.27 Importance</a:t>
            </a:r>
          </a:p>
        </p:txBody>
      </p:sp>
      <p:sp>
        <p:nvSpPr>
          <p:cNvPr id="43" name="TextBox 42">
            <a:extLst>
              <a:ext uri="{FF2B5EF4-FFF2-40B4-BE49-F238E27FC236}">
                <a16:creationId xmlns:a16="http://schemas.microsoft.com/office/drawing/2014/main" id="{4CE977DE-AD52-4756-9EB8-4A3CF70B29E8}"/>
              </a:ext>
            </a:extLst>
          </p:cNvPr>
          <p:cNvSpPr txBox="1"/>
          <p:nvPr/>
        </p:nvSpPr>
        <p:spPr>
          <a:xfrm>
            <a:off x="1509861" y="5230134"/>
            <a:ext cx="5942312" cy="323165"/>
          </a:xfrm>
          <a:prstGeom prst="rect">
            <a:avLst/>
          </a:prstGeom>
          <a:noFill/>
        </p:spPr>
        <p:txBody>
          <a:bodyPr wrap="square" rtlCol="0">
            <a:spAutoFit/>
          </a:bodyPr>
          <a:lstStyle/>
          <a:p>
            <a:pPr algn="ctr"/>
            <a:r>
              <a:rPr lang="en-US" sz="1500" b="1" dirty="0">
                <a:solidFill>
                  <a:srgbClr val="FF0000"/>
                </a:solidFill>
              </a:rPr>
              <a:t>predicted Charity = 48.10 – 27.68*1+(-0.8803 +4.15*1) Importance</a:t>
            </a:r>
          </a:p>
        </p:txBody>
      </p:sp>
    </p:spTree>
    <p:extLst>
      <p:ext uri="{BB962C8B-B14F-4D97-AF65-F5344CB8AC3E}">
        <p14:creationId xmlns:p14="http://schemas.microsoft.com/office/powerpoint/2010/main" val="42945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25" grpId="0" animBg="1"/>
      <p:bldP spid="26" grpId="0" animBg="1"/>
      <p:bldP spid="27" grpId="0"/>
      <p:bldP spid="29" grpId="0"/>
      <p:bldP spid="31" grpId="0"/>
      <p:bldP spid="32" grpId="0" animBg="1"/>
      <p:bldP spid="33" grpId="0"/>
      <p:bldP spid="34" grpId="0"/>
      <p:bldP spid="35" grpId="0"/>
      <p:bldP spid="36" grpId="0"/>
      <p:bldP spid="42" grpId="0"/>
      <p:bldP spid="43" grpId="0"/>
    </p:bld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469" y="447329"/>
            <a:ext cx="6172200" cy="536972"/>
          </a:xfrm>
        </p:spPr>
        <p:txBody>
          <a:bodyPr>
            <a:normAutofit fontScale="90000"/>
          </a:bodyPr>
          <a:lstStyle/>
          <a:p>
            <a:r>
              <a:rPr lang="en-US" dirty="0"/>
              <a:t>Fit the Model</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3314700"/>
            <a:ext cx="285621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315094" y="2400300"/>
            <a:ext cx="2571750" cy="323165"/>
          </a:xfrm>
          <a:prstGeom prst="rect">
            <a:avLst/>
          </a:prstGeom>
          <a:noFill/>
        </p:spPr>
        <p:txBody>
          <a:bodyPr wrap="square" rtlCol="0">
            <a:spAutoFit/>
          </a:bodyPr>
          <a:lstStyle/>
          <a:p>
            <a:r>
              <a:rPr lang="en-US" sz="1500" b="1" dirty="0">
                <a:solidFill>
                  <a:srgbClr val="FF0000"/>
                </a:solidFill>
              </a:rPr>
              <a:t>For high income (</a:t>
            </a:r>
            <a:r>
              <a:rPr lang="en-US" sz="1500" b="1" dirty="0" err="1">
                <a:solidFill>
                  <a:srgbClr val="FF0000"/>
                </a:solidFill>
              </a:rPr>
              <a:t>Cash_C</a:t>
            </a:r>
            <a:r>
              <a:rPr lang="en-US" sz="1500" b="1" dirty="0">
                <a:solidFill>
                  <a:srgbClr val="FF0000"/>
                </a:solidFill>
              </a:rPr>
              <a:t> = 1):</a:t>
            </a:r>
          </a:p>
        </p:txBody>
      </p:sp>
      <p:sp>
        <p:nvSpPr>
          <p:cNvPr id="11" name="TextBox 10"/>
          <p:cNvSpPr txBox="1"/>
          <p:nvPr/>
        </p:nvSpPr>
        <p:spPr>
          <a:xfrm>
            <a:off x="1315093" y="1714500"/>
            <a:ext cx="2742557" cy="323165"/>
          </a:xfrm>
          <a:prstGeom prst="rect">
            <a:avLst/>
          </a:prstGeom>
          <a:noFill/>
        </p:spPr>
        <p:txBody>
          <a:bodyPr wrap="square" rtlCol="0">
            <a:spAutoFit/>
          </a:bodyPr>
          <a:lstStyle/>
          <a:p>
            <a:r>
              <a:rPr lang="en-US" sz="1500" b="1" dirty="0">
                <a:solidFill>
                  <a:srgbClr val="0070C0"/>
                </a:solidFill>
              </a:rPr>
              <a:t>For low income (</a:t>
            </a:r>
            <a:r>
              <a:rPr lang="en-US" sz="1500" b="1" dirty="0" err="1">
                <a:solidFill>
                  <a:srgbClr val="0070C0"/>
                </a:solidFill>
              </a:rPr>
              <a:t>Cash_C</a:t>
            </a:r>
            <a:r>
              <a:rPr lang="en-US" sz="1500" b="1" dirty="0">
                <a:solidFill>
                  <a:srgbClr val="0070C0"/>
                </a:solidFill>
              </a:rPr>
              <a:t> = 0):</a:t>
            </a:r>
          </a:p>
        </p:txBody>
      </p:sp>
      <p:sp>
        <p:nvSpPr>
          <p:cNvPr id="24" name="TextBox 23">
            <a:extLst>
              <a:ext uri="{FF2B5EF4-FFF2-40B4-BE49-F238E27FC236}">
                <a16:creationId xmlns:a16="http://schemas.microsoft.com/office/drawing/2014/main" id="{3543FFAA-9F7C-4B2F-974C-1B36C4023410}"/>
              </a:ext>
            </a:extLst>
          </p:cNvPr>
          <p:cNvSpPr txBox="1"/>
          <p:nvPr/>
        </p:nvSpPr>
        <p:spPr>
          <a:xfrm>
            <a:off x="1507746" y="1100183"/>
            <a:ext cx="2057401" cy="715581"/>
          </a:xfrm>
          <a:prstGeom prst="rect">
            <a:avLst/>
          </a:prstGeom>
          <a:noFill/>
        </p:spPr>
        <p:txBody>
          <a:bodyPr wrap="square" rtlCol="0">
            <a:spAutoFit/>
          </a:bodyPr>
          <a:lstStyle/>
          <a:p>
            <a:pPr algn="ctr"/>
            <a:r>
              <a:rPr lang="en-US" sz="1350" dirty="0" err="1"/>
              <a:t>Cash_C</a:t>
            </a:r>
            <a:r>
              <a:rPr lang="en-US" sz="1350" dirty="0"/>
              <a:t>:</a:t>
            </a:r>
          </a:p>
          <a:p>
            <a:pPr algn="ctr"/>
            <a:r>
              <a:rPr lang="en-US" sz="1350" dirty="0"/>
              <a:t>0: &lt;= $45,000</a:t>
            </a:r>
          </a:p>
          <a:p>
            <a:pPr algn="ctr"/>
            <a:r>
              <a:rPr lang="en-US" sz="1350" dirty="0"/>
              <a:t>1:  &gt; $45,000 </a:t>
            </a:r>
          </a:p>
        </p:txBody>
      </p:sp>
      <p:sp>
        <p:nvSpPr>
          <p:cNvPr id="36" name="TextBox 35">
            <a:extLst>
              <a:ext uri="{FF2B5EF4-FFF2-40B4-BE49-F238E27FC236}">
                <a16:creationId xmlns:a16="http://schemas.microsoft.com/office/drawing/2014/main" id="{EE39D634-B39B-4182-8B7F-F6807E8D91BD}"/>
              </a:ext>
            </a:extLst>
          </p:cNvPr>
          <p:cNvSpPr txBox="1"/>
          <p:nvPr/>
        </p:nvSpPr>
        <p:spPr>
          <a:xfrm>
            <a:off x="1315093" y="1995837"/>
            <a:ext cx="3807206" cy="323165"/>
          </a:xfrm>
          <a:prstGeom prst="rect">
            <a:avLst/>
          </a:prstGeom>
          <a:noFill/>
        </p:spPr>
        <p:txBody>
          <a:bodyPr wrap="square" rtlCol="0">
            <a:spAutoFit/>
          </a:bodyPr>
          <a:lstStyle/>
          <a:p>
            <a:r>
              <a:rPr lang="en-US" sz="1500" b="1" dirty="0">
                <a:solidFill>
                  <a:srgbClr val="0070C0"/>
                </a:solidFill>
              </a:rPr>
              <a:t>predicted Charity = 48.10 - 0.8803Importance</a:t>
            </a:r>
          </a:p>
        </p:txBody>
      </p:sp>
      <p:sp>
        <p:nvSpPr>
          <p:cNvPr id="42" name="TextBox 41">
            <a:extLst>
              <a:ext uri="{FF2B5EF4-FFF2-40B4-BE49-F238E27FC236}">
                <a16:creationId xmlns:a16="http://schemas.microsoft.com/office/drawing/2014/main" id="{2E7DBB60-8C2B-4CC6-9390-7DBFBBDFA6B6}"/>
              </a:ext>
            </a:extLst>
          </p:cNvPr>
          <p:cNvSpPr txBox="1"/>
          <p:nvPr/>
        </p:nvSpPr>
        <p:spPr>
          <a:xfrm>
            <a:off x="1315094" y="2743200"/>
            <a:ext cx="3714750" cy="323165"/>
          </a:xfrm>
          <a:prstGeom prst="rect">
            <a:avLst/>
          </a:prstGeom>
          <a:noFill/>
        </p:spPr>
        <p:txBody>
          <a:bodyPr wrap="square" rtlCol="0">
            <a:spAutoFit/>
          </a:bodyPr>
          <a:lstStyle/>
          <a:p>
            <a:r>
              <a:rPr lang="en-US" sz="1500" b="1" dirty="0">
                <a:solidFill>
                  <a:srgbClr val="FF0000"/>
                </a:solidFill>
              </a:rPr>
              <a:t>predicted Charity = 20.42 + 3.27 Importance</a:t>
            </a:r>
          </a:p>
        </p:txBody>
      </p:sp>
      <p:sp>
        <p:nvSpPr>
          <p:cNvPr id="3" name="TextBox 2">
            <a:extLst>
              <a:ext uri="{FF2B5EF4-FFF2-40B4-BE49-F238E27FC236}">
                <a16:creationId xmlns:a16="http://schemas.microsoft.com/office/drawing/2014/main" id="{1E25D399-3795-4269-9BBD-606B94FCB508}"/>
              </a:ext>
            </a:extLst>
          </p:cNvPr>
          <p:cNvSpPr txBox="1"/>
          <p:nvPr/>
        </p:nvSpPr>
        <p:spPr>
          <a:xfrm>
            <a:off x="4862778" y="2234807"/>
            <a:ext cx="2628899" cy="1546577"/>
          </a:xfrm>
          <a:prstGeom prst="rect">
            <a:avLst/>
          </a:prstGeom>
          <a:noFill/>
        </p:spPr>
        <p:txBody>
          <a:bodyPr wrap="square" rtlCol="0">
            <a:spAutoFit/>
          </a:bodyPr>
          <a:lstStyle/>
          <a:p>
            <a:r>
              <a:rPr lang="en-US" sz="1350" dirty="0"/>
              <a:t>If </a:t>
            </a:r>
            <a:r>
              <a:rPr lang="en-US" sz="1350" dirty="0" err="1"/>
              <a:t>Cash_C</a:t>
            </a:r>
            <a:r>
              <a:rPr lang="en-US" sz="1350" dirty="0"/>
              <a:t> is left out of the model, Importance alone is significant, but the unique relationship with each income group changes. In other cases, the independent variable could even be insignificant.</a:t>
            </a:r>
          </a:p>
        </p:txBody>
      </p:sp>
      <p:pic>
        <p:nvPicPr>
          <p:cNvPr id="4" name="Picture 3">
            <a:extLst>
              <a:ext uri="{FF2B5EF4-FFF2-40B4-BE49-F238E27FC236}">
                <a16:creationId xmlns:a16="http://schemas.microsoft.com/office/drawing/2014/main" id="{BF52BAD2-4A16-4462-A955-EF002D8D0770}"/>
              </a:ext>
            </a:extLst>
          </p:cNvPr>
          <p:cNvPicPr>
            <a:picLocks noChangeAspect="1"/>
          </p:cNvPicPr>
          <p:nvPr/>
        </p:nvPicPr>
        <p:blipFill>
          <a:blip r:embed="rId3"/>
          <a:stretch>
            <a:fillRect/>
          </a:stretch>
        </p:blipFill>
        <p:spPr>
          <a:xfrm>
            <a:off x="4641321" y="1567288"/>
            <a:ext cx="3071813" cy="507206"/>
          </a:xfrm>
          <a:prstGeom prst="rect">
            <a:avLst/>
          </a:prstGeom>
        </p:spPr>
      </p:pic>
      <p:pic>
        <p:nvPicPr>
          <p:cNvPr id="5" name="Picture 4">
            <a:extLst>
              <a:ext uri="{FF2B5EF4-FFF2-40B4-BE49-F238E27FC236}">
                <a16:creationId xmlns:a16="http://schemas.microsoft.com/office/drawing/2014/main" id="{79390132-0AA4-4CB1-8AA3-DD09ACC76FB5}"/>
              </a:ext>
            </a:extLst>
          </p:cNvPr>
          <p:cNvPicPr>
            <a:picLocks noChangeAspect="1"/>
          </p:cNvPicPr>
          <p:nvPr/>
        </p:nvPicPr>
        <p:blipFill>
          <a:blip r:embed="rId4"/>
          <a:stretch>
            <a:fillRect/>
          </a:stretch>
        </p:blipFill>
        <p:spPr>
          <a:xfrm>
            <a:off x="4641322" y="3534892"/>
            <a:ext cx="2994329" cy="2086673"/>
          </a:xfrm>
          <a:prstGeom prst="rect">
            <a:avLst/>
          </a:prstGeom>
        </p:spPr>
      </p:pic>
      <p:sp>
        <p:nvSpPr>
          <p:cNvPr id="6" name="Rectangle 5">
            <a:extLst>
              <a:ext uri="{FF2B5EF4-FFF2-40B4-BE49-F238E27FC236}">
                <a16:creationId xmlns:a16="http://schemas.microsoft.com/office/drawing/2014/main" id="{F3726961-50D8-45ED-A748-5B4971277F19}"/>
              </a:ext>
            </a:extLst>
          </p:cNvPr>
          <p:cNvSpPr/>
          <p:nvPr/>
        </p:nvSpPr>
        <p:spPr>
          <a:xfrm>
            <a:off x="6400801" y="1946418"/>
            <a:ext cx="285750" cy="1280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25560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014" y="1074265"/>
            <a:ext cx="8306686" cy="536972"/>
          </a:xfrm>
        </p:spPr>
        <p:txBody>
          <a:bodyPr>
            <a:normAutofit fontScale="90000"/>
          </a:bodyPr>
          <a:lstStyle/>
          <a:p>
            <a:r>
              <a:rPr lang="en-US" dirty="0"/>
              <a:t>Charity and Perceived Importance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1" y="1943100"/>
            <a:ext cx="285621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14500" y="4441351"/>
            <a:ext cx="4972050" cy="507831"/>
          </a:xfrm>
          <a:prstGeom prst="rect">
            <a:avLst/>
          </a:prstGeom>
          <a:noFill/>
        </p:spPr>
        <p:txBody>
          <a:bodyPr wrap="square" rtlCol="0">
            <a:spAutoFit/>
          </a:bodyPr>
          <a:lstStyle/>
          <a:p>
            <a:pPr algn="ctr"/>
            <a:r>
              <a:rPr lang="en-US" sz="1350" dirty="0"/>
              <a:t>Predicted Charity = 48.10 - 27.68 </a:t>
            </a:r>
            <a:r>
              <a:rPr lang="en-US" sz="1350" dirty="0" err="1"/>
              <a:t>Cash</a:t>
            </a:r>
            <a:r>
              <a:rPr lang="en-US" sz="1350" baseline="-25000" dirty="0" err="1"/>
              <a:t>C</a:t>
            </a:r>
            <a:r>
              <a:rPr lang="en-US" sz="1350" dirty="0"/>
              <a:t> -.8803 Imp + 4.15 </a:t>
            </a:r>
            <a:r>
              <a:rPr lang="en-US" sz="1350" dirty="0" err="1"/>
              <a:t>Cash</a:t>
            </a:r>
            <a:r>
              <a:rPr lang="en-US" sz="1350" baseline="-25000" dirty="0" err="1"/>
              <a:t>C</a:t>
            </a:r>
            <a:r>
              <a:rPr lang="en-US" sz="1350" dirty="0"/>
              <a:t> *Imp</a:t>
            </a:r>
          </a:p>
        </p:txBody>
      </p:sp>
      <p:sp>
        <p:nvSpPr>
          <p:cNvPr id="6" name="TextBox 5"/>
          <p:cNvSpPr txBox="1"/>
          <p:nvPr/>
        </p:nvSpPr>
        <p:spPr>
          <a:xfrm>
            <a:off x="1714500" y="4686300"/>
            <a:ext cx="4972050" cy="300082"/>
          </a:xfrm>
          <a:prstGeom prst="rect">
            <a:avLst/>
          </a:prstGeom>
          <a:noFill/>
        </p:spPr>
        <p:txBody>
          <a:bodyPr wrap="square" rtlCol="0">
            <a:spAutoFit/>
          </a:bodyPr>
          <a:lstStyle/>
          <a:p>
            <a:pPr algn="ctr"/>
            <a:r>
              <a:rPr lang="en-US" sz="1350" dirty="0"/>
              <a:t>Predicted Charity = (48.10 - 27.68 </a:t>
            </a:r>
            <a:r>
              <a:rPr lang="en-US" sz="1350" dirty="0" err="1"/>
              <a:t>Cash</a:t>
            </a:r>
            <a:r>
              <a:rPr lang="en-US" sz="1350" baseline="-25000" dirty="0" err="1"/>
              <a:t>C</a:t>
            </a:r>
            <a:r>
              <a:rPr lang="en-US" sz="1350" dirty="0"/>
              <a:t>) + (-.8803 + 4.15 </a:t>
            </a:r>
            <a:r>
              <a:rPr lang="en-US" sz="1350" dirty="0" err="1"/>
              <a:t>Cash</a:t>
            </a:r>
            <a:r>
              <a:rPr lang="en-US" sz="1350" baseline="-25000" dirty="0" err="1"/>
              <a:t>C</a:t>
            </a:r>
            <a:r>
              <a:rPr lang="en-US" sz="1350" dirty="0"/>
              <a:t>) Imp </a:t>
            </a:r>
          </a:p>
        </p:txBody>
      </p:sp>
      <p:sp>
        <p:nvSpPr>
          <p:cNvPr id="7" name="TextBox 6"/>
          <p:cNvSpPr txBox="1"/>
          <p:nvPr/>
        </p:nvSpPr>
        <p:spPr>
          <a:xfrm>
            <a:off x="831437" y="3670187"/>
            <a:ext cx="2000250" cy="507831"/>
          </a:xfrm>
          <a:prstGeom prst="rect">
            <a:avLst/>
          </a:prstGeom>
          <a:noFill/>
        </p:spPr>
        <p:txBody>
          <a:bodyPr wrap="square" rtlCol="0">
            <a:spAutoFit/>
          </a:bodyPr>
          <a:lstStyle/>
          <a:p>
            <a:pPr algn="ctr"/>
            <a:r>
              <a:rPr lang="en-US" sz="1350" dirty="0"/>
              <a:t>0: &lt;= $45,000</a:t>
            </a:r>
          </a:p>
          <a:p>
            <a:pPr algn="ctr"/>
            <a:r>
              <a:rPr lang="en-US" sz="1350" dirty="0"/>
              <a:t>1:  &gt; $45,000 </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783" y="2171700"/>
            <a:ext cx="3270739"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191" y="1764506"/>
            <a:ext cx="2321719" cy="35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1714501" y="4114800"/>
                <a:ext cx="5005345"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𝑃𝑟𝑒𝑑𝑖𝑐𝑡𝑒𝑑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1714501" y="4114800"/>
                <a:ext cx="5005345" cy="300082"/>
              </a:xfrm>
              <a:prstGeom prst="rect">
                <a:avLst/>
              </a:prstGeom>
              <a:blipFill>
                <a:blip r:embed="rId5"/>
                <a:stretch>
                  <a:fillRect b="-8163"/>
                </a:stretch>
              </a:blipFill>
            </p:spPr>
            <p:txBody>
              <a:bodyPr/>
              <a:lstStyle/>
              <a:p>
                <a:r>
                  <a:rPr lang="en-US">
                    <a:noFill/>
                  </a:rPr>
                  <a:t> </a:t>
                </a:r>
              </a:p>
            </p:txBody>
          </p:sp>
        </mc:Fallback>
      </mc:AlternateContent>
      <p:sp>
        <p:nvSpPr>
          <p:cNvPr id="5" name="TextBox 4"/>
          <p:cNvSpPr txBox="1"/>
          <p:nvPr/>
        </p:nvSpPr>
        <p:spPr>
          <a:xfrm>
            <a:off x="1543050" y="1600200"/>
            <a:ext cx="2918732" cy="300082"/>
          </a:xfrm>
          <a:prstGeom prst="rect">
            <a:avLst/>
          </a:prstGeom>
          <a:noFill/>
        </p:spPr>
        <p:txBody>
          <a:bodyPr wrap="square" rtlCol="0">
            <a:spAutoFit/>
          </a:bodyPr>
          <a:lstStyle/>
          <a:p>
            <a:r>
              <a:rPr lang="en-US" sz="1350" b="1" dirty="0"/>
              <a:t>Slightly different code—same results</a:t>
            </a:r>
          </a:p>
        </p:txBody>
      </p:sp>
      <p:sp>
        <p:nvSpPr>
          <p:cNvPr id="14" name="Rectangle 13">
            <a:extLst>
              <a:ext uri="{FF2B5EF4-FFF2-40B4-BE49-F238E27FC236}">
                <a16:creationId xmlns:a16="http://schemas.microsoft.com/office/drawing/2014/main" id="{3191F613-B8A5-4BDF-B619-D2ED27A82C6F}"/>
              </a:ext>
            </a:extLst>
          </p:cNvPr>
          <p:cNvSpPr/>
          <p:nvPr/>
        </p:nvSpPr>
        <p:spPr>
          <a:xfrm>
            <a:off x="7287818" y="3200400"/>
            <a:ext cx="370283" cy="1714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2E64DF5-9144-485E-A5A8-EB525AF34474}"/>
              </a:ext>
            </a:extLst>
          </p:cNvPr>
          <p:cNvSpPr/>
          <p:nvPr/>
        </p:nvSpPr>
        <p:spPr>
          <a:xfrm>
            <a:off x="5257800" y="2526157"/>
            <a:ext cx="685800" cy="159893"/>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a:extLst>
              <a:ext uri="{FF2B5EF4-FFF2-40B4-BE49-F238E27FC236}">
                <a16:creationId xmlns:a16="http://schemas.microsoft.com/office/drawing/2014/main" id="{BA788BB4-BB54-4910-9A1C-65CEC8F9710D}"/>
              </a:ext>
            </a:extLst>
          </p:cNvPr>
          <p:cNvCxnSpPr>
            <a:cxnSpLocks/>
            <a:stCxn id="15" idx="1"/>
          </p:cNvCxnSpPr>
          <p:nvPr/>
        </p:nvCxnSpPr>
        <p:spPr>
          <a:xfrm flipH="1">
            <a:off x="3410442" y="2606105"/>
            <a:ext cx="1847359" cy="187633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BB81676-B333-4EB9-906F-3A44B70E6DAC}"/>
              </a:ext>
            </a:extLst>
          </p:cNvPr>
          <p:cNvSpPr/>
          <p:nvPr/>
        </p:nvSpPr>
        <p:spPr>
          <a:xfrm>
            <a:off x="5257800" y="2974969"/>
            <a:ext cx="685800" cy="1682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8" name="Straight Arrow Connector 17">
            <a:extLst>
              <a:ext uri="{FF2B5EF4-FFF2-40B4-BE49-F238E27FC236}">
                <a16:creationId xmlns:a16="http://schemas.microsoft.com/office/drawing/2014/main" id="{D3E92854-77F6-4C48-A02D-C9CC9B91F5F7}"/>
              </a:ext>
            </a:extLst>
          </p:cNvPr>
          <p:cNvCxnSpPr>
            <a:cxnSpLocks/>
            <a:stCxn id="17" idx="1"/>
          </p:cNvCxnSpPr>
          <p:nvPr/>
        </p:nvCxnSpPr>
        <p:spPr>
          <a:xfrm flipH="1">
            <a:off x="4725411" y="3059111"/>
            <a:ext cx="532389" cy="13987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7B21EB-5D00-428D-95AB-7CDD01607D70}"/>
              </a:ext>
            </a:extLst>
          </p:cNvPr>
          <p:cNvSpPr/>
          <p:nvPr/>
        </p:nvSpPr>
        <p:spPr>
          <a:xfrm>
            <a:off x="5257800" y="2730021"/>
            <a:ext cx="685800" cy="18462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a:extLst>
              <a:ext uri="{FF2B5EF4-FFF2-40B4-BE49-F238E27FC236}">
                <a16:creationId xmlns:a16="http://schemas.microsoft.com/office/drawing/2014/main" id="{8A70646A-23FA-425C-BD89-28C1163BB011}"/>
              </a:ext>
            </a:extLst>
          </p:cNvPr>
          <p:cNvCxnSpPr>
            <a:cxnSpLocks/>
            <a:stCxn id="19" idx="1"/>
          </p:cNvCxnSpPr>
          <p:nvPr/>
        </p:nvCxnSpPr>
        <p:spPr>
          <a:xfrm flipH="1">
            <a:off x="3844512" y="2822335"/>
            <a:ext cx="1413288" cy="16957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CD25A58-E4B8-4939-9AF9-CE4F83051E9E}"/>
              </a:ext>
            </a:extLst>
          </p:cNvPr>
          <p:cNvSpPr/>
          <p:nvPr/>
        </p:nvSpPr>
        <p:spPr>
          <a:xfrm>
            <a:off x="5257800" y="3214605"/>
            <a:ext cx="685800" cy="15724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2" name="Straight Arrow Connector 21">
            <a:extLst>
              <a:ext uri="{FF2B5EF4-FFF2-40B4-BE49-F238E27FC236}">
                <a16:creationId xmlns:a16="http://schemas.microsoft.com/office/drawing/2014/main" id="{42DDC722-D646-4533-BC11-0E3F66F6C533}"/>
              </a:ext>
            </a:extLst>
          </p:cNvPr>
          <p:cNvCxnSpPr>
            <a:cxnSpLocks/>
            <a:stCxn id="21" idx="2"/>
          </p:cNvCxnSpPr>
          <p:nvPr/>
        </p:nvCxnSpPr>
        <p:spPr>
          <a:xfrm flipH="1">
            <a:off x="5542261" y="3371851"/>
            <a:ext cx="58439" cy="11105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87D9A-B0EF-4BAD-81C2-EB0038A577AA}"/>
              </a:ext>
            </a:extLst>
          </p:cNvPr>
          <p:cNvSpPr txBox="1"/>
          <p:nvPr/>
        </p:nvSpPr>
        <p:spPr>
          <a:xfrm>
            <a:off x="4284961" y="3500354"/>
            <a:ext cx="3544589" cy="300082"/>
          </a:xfrm>
          <a:prstGeom prst="rect">
            <a:avLst/>
          </a:prstGeom>
          <a:noFill/>
        </p:spPr>
        <p:txBody>
          <a:bodyPr wrap="square" rtlCol="0">
            <a:spAutoFit/>
          </a:bodyPr>
          <a:lstStyle/>
          <a:p>
            <a:pPr algn="ctr"/>
            <a:r>
              <a:rPr lang="en-US" sz="1350" dirty="0"/>
              <a:t>Check the highest order terms first!</a:t>
            </a:r>
          </a:p>
        </p:txBody>
      </p:sp>
      <p:sp>
        <p:nvSpPr>
          <p:cNvPr id="24" name="TextBox 23">
            <a:extLst>
              <a:ext uri="{FF2B5EF4-FFF2-40B4-BE49-F238E27FC236}">
                <a16:creationId xmlns:a16="http://schemas.microsoft.com/office/drawing/2014/main" id="{DAA389EE-357A-4741-B69E-5EDC9DA67616}"/>
              </a:ext>
            </a:extLst>
          </p:cNvPr>
          <p:cNvSpPr txBox="1"/>
          <p:nvPr/>
        </p:nvSpPr>
        <p:spPr>
          <a:xfrm>
            <a:off x="4312478" y="3706430"/>
            <a:ext cx="3544589" cy="507831"/>
          </a:xfrm>
          <a:prstGeom prst="rect">
            <a:avLst/>
          </a:prstGeom>
          <a:noFill/>
        </p:spPr>
        <p:txBody>
          <a:bodyPr wrap="square" rtlCol="0">
            <a:spAutoFit/>
          </a:bodyPr>
          <a:lstStyle/>
          <a:p>
            <a:pPr algn="ctr"/>
            <a:r>
              <a:rPr lang="en-US" sz="1350" dirty="0"/>
              <a:t>Include all lower order terms that are included in a significant interaction!</a:t>
            </a:r>
          </a:p>
        </p:txBody>
      </p:sp>
      <p:sp>
        <p:nvSpPr>
          <p:cNvPr id="25" name="TextBox 24">
            <a:extLst>
              <a:ext uri="{FF2B5EF4-FFF2-40B4-BE49-F238E27FC236}">
                <a16:creationId xmlns:a16="http://schemas.microsoft.com/office/drawing/2014/main" id="{0FF5D3E5-42CA-462F-999E-4B508DFDE2FE}"/>
              </a:ext>
            </a:extLst>
          </p:cNvPr>
          <p:cNvSpPr txBox="1"/>
          <p:nvPr/>
        </p:nvSpPr>
        <p:spPr>
          <a:xfrm>
            <a:off x="1717905" y="5546845"/>
            <a:ext cx="5942312" cy="553998"/>
          </a:xfrm>
          <a:prstGeom prst="rect">
            <a:avLst/>
          </a:prstGeom>
          <a:noFill/>
        </p:spPr>
        <p:txBody>
          <a:bodyPr wrap="square" rtlCol="0">
            <a:spAutoFit/>
          </a:bodyPr>
          <a:lstStyle/>
          <a:p>
            <a:pPr algn="ctr"/>
            <a:r>
              <a:rPr lang="en-US" sz="1500" b="1" dirty="0">
                <a:solidFill>
                  <a:srgbClr val="FF0000"/>
                </a:solidFill>
              </a:rPr>
              <a:t>For high income (</a:t>
            </a:r>
            <a:r>
              <a:rPr lang="en-US" sz="1500" b="1" dirty="0" err="1">
                <a:solidFill>
                  <a:srgbClr val="FF0000"/>
                </a:solidFill>
              </a:rPr>
              <a:t>Cash_C</a:t>
            </a:r>
            <a:r>
              <a:rPr lang="en-US" sz="1500" b="1" dirty="0">
                <a:solidFill>
                  <a:srgbClr val="FF0000"/>
                </a:solidFill>
              </a:rPr>
              <a:t> = 1), predicted Charity = 20.41 + 3.27Importance</a:t>
            </a:r>
          </a:p>
        </p:txBody>
      </p:sp>
      <p:sp>
        <p:nvSpPr>
          <p:cNvPr id="26" name="TextBox 25">
            <a:extLst>
              <a:ext uri="{FF2B5EF4-FFF2-40B4-BE49-F238E27FC236}">
                <a16:creationId xmlns:a16="http://schemas.microsoft.com/office/drawing/2014/main" id="{12EB11CA-73C1-4A02-8555-81119507F691}"/>
              </a:ext>
            </a:extLst>
          </p:cNvPr>
          <p:cNvSpPr txBox="1"/>
          <p:nvPr/>
        </p:nvSpPr>
        <p:spPr>
          <a:xfrm>
            <a:off x="1717905" y="5232870"/>
            <a:ext cx="5942312" cy="553998"/>
          </a:xfrm>
          <a:prstGeom prst="rect">
            <a:avLst/>
          </a:prstGeom>
          <a:noFill/>
        </p:spPr>
        <p:txBody>
          <a:bodyPr wrap="square" rtlCol="0">
            <a:spAutoFit/>
          </a:bodyPr>
          <a:lstStyle/>
          <a:p>
            <a:pPr algn="ctr"/>
            <a:r>
              <a:rPr lang="en-US" sz="1500" b="1" dirty="0">
                <a:solidFill>
                  <a:srgbClr val="0070C0"/>
                </a:solidFill>
              </a:rPr>
              <a:t>For low income (</a:t>
            </a:r>
            <a:r>
              <a:rPr lang="en-US" sz="1500" b="1" dirty="0" err="1">
                <a:solidFill>
                  <a:srgbClr val="0070C0"/>
                </a:solidFill>
              </a:rPr>
              <a:t>Cash_C</a:t>
            </a:r>
            <a:r>
              <a:rPr lang="en-US" sz="1500" b="1" dirty="0">
                <a:solidFill>
                  <a:srgbClr val="0070C0"/>
                </a:solidFill>
              </a:rPr>
              <a:t> = 0), predicted Charity = 48.10 + -0.88Importance</a:t>
            </a:r>
          </a:p>
        </p:txBody>
      </p:sp>
    </p:spTree>
    <p:extLst>
      <p:ext uri="{BB962C8B-B14F-4D97-AF65-F5344CB8AC3E}">
        <p14:creationId xmlns:p14="http://schemas.microsoft.com/office/powerpoint/2010/main" val="19378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4" grpId="0" animBg="1"/>
      <p:bldP spid="15" grpId="0" animBg="1"/>
      <p:bldP spid="15" grpId="1" animBg="1"/>
      <p:bldP spid="17" grpId="0" animBg="1"/>
      <p:bldP spid="17" grpId="1" animBg="1"/>
      <p:bldP spid="19" grpId="0" animBg="1"/>
      <p:bldP spid="19" grpId="1" animBg="1"/>
      <p:bldP spid="21" grpId="0" animBg="1"/>
      <p:bldP spid="21" grpId="1" animBg="1"/>
      <p:bldP spid="23" grpId="0"/>
      <p:bldP spid="24" grpId="0"/>
      <p:bldP spid="25" grpId="0"/>
      <p:bldP spid="26" grpId="0"/>
    </p:bldLst>
  </p:timing>
</p:sld>
</file>

<file path=ppt/slides/slide6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85899" y="1063228"/>
            <a:ext cx="7487979" cy="536972"/>
          </a:xfrm>
        </p:spPr>
        <p:txBody>
          <a:bodyPr>
            <a:normAutofit fontScale="90000"/>
          </a:bodyPr>
          <a:lstStyle/>
          <a:p>
            <a:r>
              <a:rPr lang="en-US" dirty="0"/>
              <a:t>Charity and Perceived Importance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216" y="2228851"/>
            <a:ext cx="2878931" cy="1407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46084" y="3679339"/>
            <a:ext cx="2971800" cy="507831"/>
          </a:xfrm>
          <a:prstGeom prst="rect">
            <a:avLst/>
          </a:prstGeom>
          <a:noFill/>
        </p:spPr>
        <p:txBody>
          <a:bodyPr wrap="square" rtlCol="0">
            <a:spAutoFit/>
          </a:bodyPr>
          <a:lstStyle/>
          <a:p>
            <a:pPr algn="ctr"/>
            <a:r>
              <a:rPr lang="en-US" sz="1350" dirty="0"/>
              <a:t>Remember to Include All Terms that are included in an interaction!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392" y="1757363"/>
            <a:ext cx="2314575" cy="464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737" y="3829051"/>
            <a:ext cx="2677886" cy="1875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62" y="2221706"/>
            <a:ext cx="2871788"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491" y="1701232"/>
            <a:ext cx="2321719" cy="41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94745" y="4774330"/>
            <a:ext cx="2971800" cy="553998"/>
          </a:xfrm>
          <a:prstGeom prst="rect">
            <a:avLst/>
          </a:prstGeom>
          <a:noFill/>
        </p:spPr>
        <p:txBody>
          <a:bodyPr wrap="square" rtlCol="0">
            <a:spAutoFit/>
          </a:bodyPr>
          <a:lstStyle/>
          <a:p>
            <a:pPr algn="ctr"/>
            <a:r>
              <a:rPr lang="en-US" sz="1500" b="1" dirty="0">
                <a:solidFill>
                  <a:srgbClr val="FF0000"/>
                </a:solidFill>
              </a:rPr>
              <a:t>Predicted (</a:t>
            </a:r>
            <a:r>
              <a:rPr lang="en-US" sz="1500" b="1" dirty="0" err="1">
                <a:solidFill>
                  <a:srgbClr val="FF0000"/>
                </a:solidFill>
              </a:rPr>
              <a:t>Charity|Cash_C</a:t>
            </a:r>
            <a:r>
              <a:rPr lang="en-US" sz="1500" b="1" dirty="0">
                <a:solidFill>
                  <a:srgbClr val="FF0000"/>
                </a:solidFill>
              </a:rPr>
              <a:t>=1) = 20.41 + 3.27Importance</a:t>
            </a:r>
          </a:p>
        </p:txBody>
      </p:sp>
      <p:sp>
        <p:nvSpPr>
          <p:cNvPr id="11" name="TextBox 10"/>
          <p:cNvSpPr txBox="1"/>
          <p:nvPr/>
        </p:nvSpPr>
        <p:spPr>
          <a:xfrm>
            <a:off x="4616087" y="4229100"/>
            <a:ext cx="2971800" cy="553998"/>
          </a:xfrm>
          <a:prstGeom prst="rect">
            <a:avLst/>
          </a:prstGeom>
          <a:noFill/>
        </p:spPr>
        <p:txBody>
          <a:bodyPr wrap="square" rtlCol="0">
            <a:spAutoFit/>
          </a:bodyPr>
          <a:lstStyle/>
          <a:p>
            <a:pPr algn="ctr"/>
            <a:r>
              <a:rPr lang="en-US" sz="1500" b="1" dirty="0">
                <a:solidFill>
                  <a:srgbClr val="0070C0"/>
                </a:solidFill>
              </a:rPr>
              <a:t>Predicted (</a:t>
            </a:r>
            <a:r>
              <a:rPr lang="en-US" sz="1500" b="1" dirty="0" err="1">
                <a:solidFill>
                  <a:srgbClr val="0070C0"/>
                </a:solidFill>
              </a:rPr>
              <a:t>Charity|Cash_C</a:t>
            </a:r>
            <a:r>
              <a:rPr lang="en-US" sz="1500" b="1" dirty="0">
                <a:solidFill>
                  <a:srgbClr val="0070C0"/>
                </a:solidFill>
              </a:rPr>
              <a:t> =0) = 48.10 + - 0.88Importance</a:t>
            </a:r>
          </a:p>
        </p:txBody>
      </p:sp>
      <mc:AlternateContent xmlns:mc="http://schemas.openxmlformats.org/markup-compatibility/2006" xmlns:a14="http://schemas.microsoft.com/office/drawing/2010/main">
        <mc:Choice Requires="a14">
          <p:sp>
            <p:nvSpPr>
              <p:cNvPr id="12" name="TextBox 11"/>
              <p:cNvSpPr txBox="1"/>
              <p:nvPr/>
            </p:nvSpPr>
            <p:spPr>
              <a:xfrm>
                <a:off x="3486150" y="5429250"/>
                <a:ext cx="461421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486150" y="5429250"/>
                <a:ext cx="4614212" cy="300082"/>
              </a:xfrm>
              <a:prstGeom prst="rect">
                <a:avLst/>
              </a:prstGeom>
              <a:blipFill>
                <a:blip r:embed="rId7"/>
                <a:stretch>
                  <a:fillRect b="-8163"/>
                </a:stretch>
              </a:blipFill>
            </p:spPr>
            <p:txBody>
              <a:bodyPr/>
              <a:lstStyle/>
              <a:p>
                <a:r>
                  <a:rPr lang="en-US">
                    <a:noFill/>
                  </a:rPr>
                  <a:t> </a:t>
                </a:r>
              </a:p>
            </p:txBody>
          </p:sp>
        </mc:Fallback>
      </mc:AlternateContent>
    </p:spTree>
    <p:extLst>
      <p:ext uri="{BB962C8B-B14F-4D97-AF65-F5344CB8AC3E}">
        <p14:creationId xmlns:p14="http://schemas.microsoft.com/office/powerpoint/2010/main" val="270434949"/>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23862" y="1022546"/>
            <a:ext cx="2954486" cy="4857750"/>
          </a:xfrm>
          <a:prstGeom prst="rect">
            <a:avLst/>
          </a:prstGeom>
        </p:spPr>
      </p:pic>
      <p:sp>
        <p:nvSpPr>
          <p:cNvPr id="2" name="Title 1"/>
          <p:cNvSpPr>
            <a:spLocks noGrp="1"/>
          </p:cNvSpPr>
          <p:nvPr>
            <p:ph type="title"/>
          </p:nvPr>
        </p:nvSpPr>
        <p:spPr>
          <a:xfrm>
            <a:off x="3371850" y="2628900"/>
            <a:ext cx="4400550" cy="857250"/>
          </a:xfrm>
        </p:spPr>
        <p:txBody>
          <a:bodyPr>
            <a:normAutofit fontScale="90000"/>
          </a:bodyPr>
          <a:lstStyle/>
          <a:p>
            <a:r>
              <a:rPr lang="en-US" dirty="0"/>
              <a:t>Charity and Perceived Importance:</a:t>
            </a:r>
            <a:br>
              <a:rPr lang="en-US" dirty="0"/>
            </a:br>
            <a:r>
              <a:rPr lang="en-US" dirty="0"/>
              <a:t>Recoded!</a:t>
            </a:r>
          </a:p>
        </p:txBody>
      </p:sp>
      <p:sp>
        <p:nvSpPr>
          <p:cNvPr id="5" name="Rectangle 4"/>
          <p:cNvSpPr/>
          <p:nvPr/>
        </p:nvSpPr>
        <p:spPr>
          <a:xfrm>
            <a:off x="3768383" y="1143000"/>
            <a:ext cx="50644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2808253" y="1371600"/>
            <a:ext cx="563597" cy="4400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6779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6447" y="747764"/>
            <a:ext cx="7381653" cy="536972"/>
          </a:xfrm>
        </p:spPr>
        <p:txBody>
          <a:bodyPr>
            <a:normAutofit fontScale="90000"/>
          </a:bodyPr>
          <a:lstStyle/>
          <a:p>
            <a:r>
              <a:rPr lang="en-US" dirty="0"/>
              <a:t>Charity and Perceived Importance: Easier Read and Interpretation</a:t>
            </a:r>
          </a:p>
        </p:txBody>
      </p:sp>
      <p:sp>
        <p:nvSpPr>
          <p:cNvPr id="4" name="TextBox 3"/>
          <p:cNvSpPr txBox="1"/>
          <p:nvPr/>
        </p:nvSpPr>
        <p:spPr>
          <a:xfrm>
            <a:off x="4563836" y="3725336"/>
            <a:ext cx="2971800" cy="507831"/>
          </a:xfrm>
          <a:prstGeom prst="rect">
            <a:avLst/>
          </a:prstGeom>
          <a:noFill/>
        </p:spPr>
        <p:txBody>
          <a:bodyPr wrap="square" rtlCol="0">
            <a:spAutoFit/>
          </a:bodyPr>
          <a:lstStyle/>
          <a:p>
            <a:pPr algn="ctr"/>
            <a:r>
              <a:rPr lang="en-US" sz="1350" dirty="0"/>
              <a:t>Remember to Include All Terms that are included in an interaction!</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422" y="4011086"/>
            <a:ext cx="2677886" cy="1875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522759" y="4749426"/>
            <a:ext cx="2971800" cy="553998"/>
          </a:xfrm>
          <a:prstGeom prst="rect">
            <a:avLst/>
          </a:prstGeom>
          <a:noFill/>
        </p:spPr>
        <p:txBody>
          <a:bodyPr wrap="square" rtlCol="0">
            <a:spAutoFit/>
          </a:bodyPr>
          <a:lstStyle/>
          <a:p>
            <a:pPr algn="ctr"/>
            <a:r>
              <a:rPr lang="en-US" sz="1500" b="1" dirty="0">
                <a:solidFill>
                  <a:srgbClr val="FF0000"/>
                </a:solidFill>
              </a:rPr>
              <a:t>Predicted Charity = 20.41 + 3.27Importance</a:t>
            </a:r>
          </a:p>
        </p:txBody>
      </p:sp>
      <p:sp>
        <p:nvSpPr>
          <p:cNvPr id="11" name="TextBox 10"/>
          <p:cNvSpPr txBox="1"/>
          <p:nvPr/>
        </p:nvSpPr>
        <p:spPr>
          <a:xfrm>
            <a:off x="4532556" y="4326659"/>
            <a:ext cx="2971800" cy="553998"/>
          </a:xfrm>
          <a:prstGeom prst="rect">
            <a:avLst/>
          </a:prstGeom>
          <a:noFill/>
        </p:spPr>
        <p:txBody>
          <a:bodyPr wrap="square" rtlCol="0">
            <a:spAutoFit/>
          </a:bodyPr>
          <a:lstStyle/>
          <a:p>
            <a:pPr algn="ctr"/>
            <a:r>
              <a:rPr lang="en-US" sz="1500" b="1" dirty="0">
                <a:solidFill>
                  <a:srgbClr val="0070C0"/>
                </a:solidFill>
              </a:rPr>
              <a:t>Predicted Charity = 48.09 + -0.88Importance</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912" y="2392609"/>
            <a:ext cx="2889647" cy="1291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439" y="2403741"/>
            <a:ext cx="2899853" cy="129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857" y="1828800"/>
            <a:ext cx="2411016" cy="458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448" y="1818722"/>
            <a:ext cx="2365602" cy="467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2" name="TextBox 11"/>
              <p:cNvSpPr txBox="1"/>
              <p:nvPr/>
            </p:nvSpPr>
            <p:spPr>
              <a:xfrm>
                <a:off x="3429000" y="5552301"/>
                <a:ext cx="4614212"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3429000" y="5552301"/>
                <a:ext cx="4614212" cy="300082"/>
              </a:xfrm>
              <a:prstGeom prst="rect">
                <a:avLst/>
              </a:prstGeom>
              <a:blipFill>
                <a:blip r:embed="rId7"/>
                <a:stretch>
                  <a:fillRect b="-8163"/>
                </a:stretch>
              </a:blipFill>
            </p:spPr>
            <p:txBody>
              <a:bodyPr/>
              <a:lstStyle/>
              <a:p>
                <a:r>
                  <a:rPr lang="en-US">
                    <a:noFill/>
                  </a:rPr>
                  <a:t> </a:t>
                </a:r>
              </a:p>
            </p:txBody>
          </p:sp>
        </mc:Fallback>
      </mc:AlternateContent>
    </p:spTree>
    <p:extLst>
      <p:ext uri="{BB962C8B-B14F-4D97-AF65-F5344CB8AC3E}">
        <p14:creationId xmlns:p14="http://schemas.microsoft.com/office/powerpoint/2010/main" val="2582784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3" name="Picture 2"/>
          <p:cNvPicPr>
            <a:picLocks noChangeAspect="1"/>
          </p:cNvPicPr>
          <p:nvPr/>
        </p:nvPicPr>
        <p:blipFill>
          <a:blip r:embed="rId3"/>
          <a:stretch>
            <a:fillRect/>
          </a:stretch>
        </p:blipFill>
        <p:spPr>
          <a:xfrm>
            <a:off x="4764230" y="3816800"/>
            <a:ext cx="3742308" cy="2256311"/>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5410200" y="4944956"/>
            <a:ext cx="1225184"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37</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800" b="0" i="1" u="none" strike="noStrike" kern="1200" cap="none" spc="0" normalizeH="0" baseline="0" noProof="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37</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139202" y="5503278"/>
            <a:ext cx="4395787" cy="495976"/>
          </a:xfrm>
          <a:prstGeom prst="rect">
            <a:avLst/>
          </a:prstGeom>
        </p:spPr>
      </p:pic>
      <p:sp>
        <p:nvSpPr>
          <p:cNvPr id="11" name="TextBox 10"/>
          <p:cNvSpPr txBox="1"/>
          <p:nvPr/>
        </p:nvSpPr>
        <p:spPr>
          <a:xfrm>
            <a:off x="2117555" y="5486400"/>
            <a:ext cx="594295" cy="23458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do you think would happen if we tested Ho: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6"/>
                <a:stretch>
                  <a:fillRect l="-783" t="-8197" b="-2459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401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67531"/>
            <a:ext cx="7360388" cy="536972"/>
          </a:xfrm>
        </p:spPr>
        <p:txBody>
          <a:bodyPr>
            <a:normAutofit fontScale="90000"/>
          </a:bodyPr>
          <a:lstStyle/>
          <a:p>
            <a:r>
              <a:rPr lang="en-US" dirty="0"/>
              <a:t>Charity and Perceived Importance: Easier Read and Interpretation</a:t>
            </a:r>
          </a:p>
        </p:txBody>
      </p:sp>
      <p:sp>
        <p:nvSpPr>
          <p:cNvPr id="3" name="TextBox 2"/>
          <p:cNvSpPr txBox="1"/>
          <p:nvPr/>
        </p:nvSpPr>
        <p:spPr>
          <a:xfrm>
            <a:off x="3007784" y="4369941"/>
            <a:ext cx="3735917" cy="323165"/>
          </a:xfrm>
          <a:prstGeom prst="rect">
            <a:avLst/>
          </a:prstGeom>
          <a:noFill/>
        </p:spPr>
        <p:txBody>
          <a:bodyPr wrap="square" rtlCol="0">
            <a:spAutoFit/>
          </a:bodyPr>
          <a:lstStyle/>
          <a:p>
            <a:pPr algn="ctr"/>
            <a:r>
              <a:rPr lang="en-US" sz="1500" b="1" dirty="0">
                <a:solidFill>
                  <a:srgbClr val="FF0000"/>
                </a:solidFill>
              </a:rPr>
              <a:t>Predicted Charity = 20.41 + 3.27Importance</a:t>
            </a:r>
          </a:p>
        </p:txBody>
      </p:sp>
      <p:sp>
        <p:nvSpPr>
          <p:cNvPr id="11" name="TextBox 10"/>
          <p:cNvSpPr txBox="1"/>
          <p:nvPr/>
        </p:nvSpPr>
        <p:spPr>
          <a:xfrm>
            <a:off x="3007785" y="4137659"/>
            <a:ext cx="3808004" cy="323165"/>
          </a:xfrm>
          <a:prstGeom prst="rect">
            <a:avLst/>
          </a:prstGeom>
          <a:noFill/>
        </p:spPr>
        <p:txBody>
          <a:bodyPr wrap="square" rtlCol="0">
            <a:spAutoFit/>
          </a:bodyPr>
          <a:lstStyle/>
          <a:p>
            <a:pPr algn="ctr"/>
            <a:r>
              <a:rPr lang="en-US" sz="1500" b="1" dirty="0">
                <a:solidFill>
                  <a:srgbClr val="0070C0"/>
                </a:solidFill>
              </a:rPr>
              <a:t>Predicted Charity = 48.10 + -0.88Importance</a:t>
            </a:r>
          </a:p>
        </p:txBody>
      </p:sp>
      <p:sp>
        <p:nvSpPr>
          <p:cNvPr id="5" name="TextBox 4"/>
          <p:cNvSpPr txBox="1"/>
          <p:nvPr/>
        </p:nvSpPr>
        <p:spPr>
          <a:xfrm>
            <a:off x="1421221" y="4571128"/>
            <a:ext cx="6229350" cy="1338828"/>
          </a:xfrm>
          <a:prstGeom prst="rect">
            <a:avLst/>
          </a:prstGeom>
          <a:noFill/>
        </p:spPr>
        <p:txBody>
          <a:bodyPr wrap="square" rtlCol="0">
            <a:spAutoFit/>
          </a:bodyPr>
          <a:lstStyle/>
          <a:p>
            <a:r>
              <a:rPr lang="en-US" sz="1350" dirty="0"/>
              <a:t>A wealthy individual is predicted to donate on average $27 less than a person of medium wealth when the importance of the charity is negligible (p-value = .0331).    However, this is not practical.  The important inference is that for each unit of importance more a wealthy person feels the charity is, he or she will on average donate $4.14 more than a person of medium wealth (p-value = .0019).  A 95% confidence interval for this estimate is ($1.64, $6.66).   </a:t>
            </a:r>
          </a:p>
        </p:txBody>
      </p:sp>
      <p:pic>
        <p:nvPicPr>
          <p:cNvPr id="6" name="Picture 5"/>
          <p:cNvPicPr>
            <a:picLocks noChangeAspect="1"/>
          </p:cNvPicPr>
          <p:nvPr/>
        </p:nvPicPr>
        <p:blipFill>
          <a:blip r:embed="rId2"/>
          <a:stretch>
            <a:fillRect/>
          </a:stretch>
        </p:blipFill>
        <p:spPr>
          <a:xfrm>
            <a:off x="2608749" y="2501935"/>
            <a:ext cx="3926502" cy="1342610"/>
          </a:xfrm>
          <a:prstGeom prst="rect">
            <a:avLst/>
          </a:prstGeom>
        </p:spPr>
      </p:pic>
      <p:pic>
        <p:nvPicPr>
          <p:cNvPr id="7" name="Picture 6"/>
          <p:cNvPicPr>
            <a:picLocks noChangeAspect="1"/>
          </p:cNvPicPr>
          <p:nvPr/>
        </p:nvPicPr>
        <p:blipFill>
          <a:blip r:embed="rId3"/>
          <a:stretch>
            <a:fillRect/>
          </a:stretch>
        </p:blipFill>
        <p:spPr>
          <a:xfrm>
            <a:off x="3257550" y="1873853"/>
            <a:ext cx="2964501" cy="551535"/>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286001" y="3878166"/>
                <a:ext cx="5005345"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𝑃𝑟𝑒𝑑𝑖𝑐𝑡𝑒𝑑</m:t>
                      </m:r>
                      <m:r>
                        <a:rPr lang="en-US" sz="1350" i="1">
                          <a:latin typeface="Cambria Math" panose="02040503050406030204" pitchFamily="18" charset="0"/>
                        </a:rPr>
                        <m:t> </m:t>
                      </m:r>
                      <m:r>
                        <a:rPr lang="en-US" sz="1350" i="1">
                          <a:latin typeface="Cambria Math"/>
                        </a:rPr>
                        <m:t>𝐶h𝑎𝑟𝑖𝑡𝑦</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1</m:t>
                          </m:r>
                        </m:sub>
                      </m:sSub>
                      <m:r>
                        <a:rPr lang="en-US" sz="1350" i="1">
                          <a:latin typeface="Cambria Math"/>
                        </a:rPr>
                        <m:t>𝐼𝑚𝑝</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2</m:t>
                          </m:r>
                        </m:sub>
                      </m:sSub>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3</m:t>
                          </m:r>
                        </m:sub>
                      </m:sSub>
                      <m:r>
                        <a:rPr lang="en-US" sz="1350" i="1">
                          <a:latin typeface="Cambria Math"/>
                        </a:rPr>
                        <m:t>𝐼𝑚𝑝</m:t>
                      </m:r>
                      <m:r>
                        <a:rPr lang="en-US" sz="1350" i="1">
                          <a:latin typeface="Cambria Math"/>
                        </a:rPr>
                        <m:t>∗</m:t>
                      </m:r>
                      <m:r>
                        <a:rPr lang="en-US" sz="1350" i="1">
                          <a:latin typeface="Cambria Math"/>
                        </a:rPr>
                        <m:t>𝐶𝑎𝑠</m:t>
                      </m:r>
                      <m:sSub>
                        <m:sSubPr>
                          <m:ctrlPr>
                            <a:rPr lang="en-US" sz="1350" i="1">
                              <a:latin typeface="Cambria Math" panose="02040503050406030204" pitchFamily="18" charset="0"/>
                            </a:rPr>
                          </m:ctrlPr>
                        </m:sSubPr>
                        <m:e>
                          <m:r>
                            <a:rPr lang="en-US" sz="1350" i="1">
                              <a:latin typeface="Cambria Math"/>
                            </a:rPr>
                            <m:t>h</m:t>
                          </m:r>
                        </m:e>
                        <m:sub>
                          <m:r>
                            <a:rPr lang="en-US" sz="1350" i="1">
                              <a:latin typeface="Cambria Math"/>
                            </a:rPr>
                            <m:t>𝐶</m:t>
                          </m:r>
                        </m:sub>
                      </m:sSub>
                    </m:oMath>
                  </m:oMathPara>
                </a14:m>
                <a:endParaRPr lang="en-US" sz="1350" dirty="0"/>
              </a:p>
            </p:txBody>
          </p:sp>
        </mc:Choice>
        <mc:Fallback xmlns="">
          <p:sp>
            <p:nvSpPr>
              <p:cNvPr id="8" name="TextBox 7"/>
              <p:cNvSpPr txBox="1">
                <a:spLocks noRot="1" noChangeAspect="1" noMove="1" noResize="1" noEditPoints="1" noAdjustHandles="1" noChangeArrowheads="1" noChangeShapeType="1" noTextEdit="1"/>
              </p:cNvSpPr>
              <p:nvPr/>
            </p:nvSpPr>
            <p:spPr>
              <a:xfrm>
                <a:off x="2286001" y="3878166"/>
                <a:ext cx="5005345" cy="300082"/>
              </a:xfrm>
              <a:prstGeom prst="rect">
                <a:avLst/>
              </a:prstGeom>
              <a:blipFill>
                <a:blip r:embed="rId4"/>
                <a:stretch>
                  <a:fillRect b="-81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B07852-86B1-4F75-BD0C-67A9A9925227}"/>
              </a:ext>
            </a:extLst>
          </p:cNvPr>
          <p:cNvSpPr txBox="1"/>
          <p:nvPr/>
        </p:nvSpPr>
        <p:spPr>
          <a:xfrm>
            <a:off x="1371601" y="2284706"/>
            <a:ext cx="1187528" cy="1754326"/>
          </a:xfrm>
          <a:prstGeom prst="rect">
            <a:avLst/>
          </a:prstGeom>
          <a:noFill/>
        </p:spPr>
        <p:txBody>
          <a:bodyPr wrap="square" rtlCol="0">
            <a:spAutoFit/>
          </a:bodyPr>
          <a:lstStyle/>
          <a:p>
            <a:r>
              <a:rPr lang="en-US" sz="1350" dirty="0"/>
              <a:t>Wealth is still a dichotomous variable. SAS will treat it like an indicator variable.</a:t>
            </a:r>
          </a:p>
        </p:txBody>
      </p:sp>
      <p:sp>
        <p:nvSpPr>
          <p:cNvPr id="12" name="Rectangle 11">
            <a:extLst>
              <a:ext uri="{FF2B5EF4-FFF2-40B4-BE49-F238E27FC236}">
                <a16:creationId xmlns:a16="http://schemas.microsoft.com/office/drawing/2014/main" id="{A5D6CF7A-5134-4ACF-B12A-D95E4C64889B}"/>
              </a:ext>
            </a:extLst>
          </p:cNvPr>
          <p:cNvSpPr/>
          <p:nvPr/>
        </p:nvSpPr>
        <p:spPr>
          <a:xfrm>
            <a:off x="5448136" y="3467493"/>
            <a:ext cx="1087115" cy="201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7DE1E00-5291-4973-BF89-001141EE7928}"/>
              </a:ext>
            </a:extLst>
          </p:cNvPr>
          <p:cNvSpPr/>
          <p:nvPr/>
        </p:nvSpPr>
        <p:spPr>
          <a:xfrm>
            <a:off x="5086350" y="3462205"/>
            <a:ext cx="322749" cy="2011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43361338"/>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a:t>
            </a:r>
          </a:p>
        </p:txBody>
      </p:sp>
      <p:sp>
        <p:nvSpPr>
          <p:cNvPr id="3" name="Content Placeholder 2"/>
          <p:cNvSpPr>
            <a:spLocks noGrp="1"/>
          </p:cNvSpPr>
          <p:nvPr>
            <p:ph idx="1"/>
          </p:nvPr>
        </p:nvSpPr>
        <p:spPr/>
        <p:txBody>
          <a:bodyPr>
            <a:normAutofit/>
          </a:bodyPr>
          <a:lstStyle/>
          <a:p>
            <a:pPr marL="0" indent="0">
              <a:buNone/>
            </a:pPr>
            <a:r>
              <a:rPr lang="en-US" dirty="0"/>
              <a:t>The Exercise 8.26 data set contains the mass (in kilograms),  average basal metabolic rate (in kilojoules  per day),  and lifespan (in years) for 95 mammal species.  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529647252"/>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Plot the Data!</a:t>
            </a:r>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1" y="2571750"/>
            <a:ext cx="3125539"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2571750"/>
            <a:ext cx="3066629"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835" y="2062781"/>
            <a:ext cx="221196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68" y="1885950"/>
            <a:ext cx="13001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596" y="2057586"/>
            <a:ext cx="1762647" cy="357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025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Construct </a:t>
            </a:r>
            <a:r>
              <a:rPr lang="en-US"/>
              <a:t>a Model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1" y="2457450"/>
            <a:ext cx="3066629"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4343401" y="3200401"/>
                <a:ext cx="371300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𝑝𝑟𝑒𝑑</m:t>
                      </m:r>
                      <m:r>
                        <a:rPr lang="en-US" sz="1200" i="1">
                          <a:latin typeface="Cambria Math" panose="02040503050406030204" pitchFamily="18" charset="0"/>
                        </a:rPr>
                        <m:t> </m:t>
                      </m:r>
                      <m:func>
                        <m:funcPr>
                          <m:ctrlPr>
                            <a:rPr lang="en-US" sz="1200" i="1">
                              <a:latin typeface="Cambria Math" panose="02040503050406030204" pitchFamily="18" charset="0"/>
                            </a:rPr>
                          </m:ctrlPr>
                        </m:funcPr>
                        <m:fName>
                          <m:r>
                            <m:rPr>
                              <m:sty m:val="p"/>
                            </m:rPr>
                            <a:rPr lang="en-US" sz="1200">
                              <a:latin typeface="Cambria Math"/>
                            </a:rPr>
                            <m:t>log</m:t>
                          </m:r>
                        </m:fName>
                        <m:e>
                          <m:d>
                            <m:dPr>
                              <m:ctrlPr>
                                <a:rPr lang="en-US" sz="1200" i="1">
                                  <a:latin typeface="Cambria Math" panose="02040503050406030204" pitchFamily="18" charset="0"/>
                                </a:rPr>
                              </m:ctrlPr>
                            </m:dPr>
                            <m:e>
                              <m:r>
                                <a:rPr lang="en-US" sz="1200" i="1">
                                  <a:latin typeface="Cambria Math"/>
                                </a:rPr>
                                <m:t>𝑙𝑖𝑓𝑒</m:t>
                              </m:r>
                            </m:e>
                          </m:d>
                          <m:r>
                            <a:rPr lang="en-US" sz="1200" i="1">
                              <a:latin typeface="Cambria Math"/>
                            </a:rPr>
                            <m:t>= </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rPr>
                                <m:t>0</m:t>
                              </m:r>
                            </m:sub>
                          </m:sSub>
                          <m:r>
                            <a:rPr lang="en-US" sz="1200" i="1">
                              <a:latin typeface="Cambria Math"/>
                            </a:rPr>
                            <m:t>+</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a:ea typeface="Cambria Math"/>
                                </a:rPr>
                                <m:t>1</m:t>
                              </m:r>
                            </m:sub>
                          </m:sSub>
                          <m:r>
                            <m:rPr>
                              <m:sty m:val="p"/>
                            </m:rPr>
                            <a:rPr lang="en-US" sz="1200">
                              <a:latin typeface="Cambria Math"/>
                            </a:rPr>
                            <m:t>log</m:t>
                          </m:r>
                          <m:r>
                            <a:rPr lang="en-US" sz="1200" i="1">
                              <a:latin typeface="Cambria Math"/>
                            </a:rPr>
                            <m:t>⁡(</m:t>
                          </m:r>
                          <m:r>
                            <a:rPr lang="en-US" sz="1200" i="1">
                              <a:latin typeface="Cambria Math"/>
                            </a:rPr>
                            <m:t>𝑚𝑒𝑡𝑎𝑏</m:t>
                          </m:r>
                          <m:r>
                            <a:rPr lang="en-US" sz="1200" i="1">
                              <a:latin typeface="Cambria Math"/>
                            </a:rPr>
                            <m:t>)+</m:t>
                          </m:r>
                          <m:sSub>
                            <m:sSubPr>
                              <m:ctrlPr>
                                <a:rPr lang="en-US" sz="1200" i="1">
                                  <a:latin typeface="Cambria Math" panose="02040503050406030204" pitchFamily="18" charset="0"/>
                                </a:rPr>
                              </m:ctrlPr>
                            </m:sSubPr>
                            <m:e>
                              <m:r>
                                <a:rPr lang="en-US" sz="1200" i="1">
                                  <a:latin typeface="Cambria Math"/>
                                  <a:ea typeface="Cambria Math"/>
                                </a:rPr>
                                <m:t>𝛽</m:t>
                              </m:r>
                            </m:e>
                            <m:sub>
                              <m:r>
                                <a:rPr lang="en-US" sz="1200" i="1">
                                  <a:latin typeface="Cambria Math" panose="02040503050406030204" pitchFamily="18" charset="0"/>
                                  <a:ea typeface="Cambria Math"/>
                                </a:rPr>
                                <m:t>2</m:t>
                              </m:r>
                            </m:sub>
                          </m:sSub>
                          <m:r>
                            <m:rPr>
                              <m:sty m:val="p"/>
                            </m:rPr>
                            <a:rPr lang="en-US" sz="1200">
                              <a:latin typeface="Cambria Math"/>
                            </a:rPr>
                            <m:t>log</m:t>
                          </m:r>
                          <m:r>
                            <a:rPr lang="en-US" sz="1200" i="1">
                              <a:latin typeface="Cambria Math"/>
                            </a:rPr>
                            <m:t>⁡(</m:t>
                          </m:r>
                          <m:r>
                            <a:rPr lang="en-US" sz="1200" i="1">
                              <a:latin typeface="Cambria Math"/>
                            </a:rPr>
                            <m:t>𝑚𝑎𝑠𝑠</m:t>
                          </m:r>
                          <m:r>
                            <a:rPr lang="en-US" sz="1200" i="1">
                              <a:latin typeface="Cambria Math"/>
                            </a:rPr>
                            <m:t>)</m:t>
                          </m:r>
                        </m:e>
                      </m:func>
                    </m:oMath>
                  </m:oMathPara>
                </a14:m>
                <a:endParaRPr lang="en-US" sz="1200" dirty="0"/>
              </a:p>
            </p:txBody>
          </p:sp>
        </mc:Choice>
        <mc:Fallback xmlns="">
          <p:sp>
            <p:nvSpPr>
              <p:cNvPr id="5" name="TextBox 4"/>
              <p:cNvSpPr txBox="1">
                <a:spLocks noRot="1" noChangeAspect="1" noMove="1" noResize="1" noEditPoints="1" noAdjustHandles="1" noChangeArrowheads="1" noChangeShapeType="1" noTextEdit="1"/>
              </p:cNvSpPr>
              <p:nvPr/>
            </p:nvSpPr>
            <p:spPr>
              <a:xfrm>
                <a:off x="4343401" y="3200401"/>
                <a:ext cx="3713004" cy="276999"/>
              </a:xfrm>
              <a:prstGeom prst="rect">
                <a:avLst/>
              </a:prstGeom>
              <a:blipFill>
                <a:blip r:embed="rId3"/>
                <a:stretch>
                  <a:fillRect b="-8889"/>
                </a:stretch>
              </a:blipFill>
            </p:spPr>
            <p:txBody>
              <a:bodyPr/>
              <a:lstStyle/>
              <a:p>
                <a:r>
                  <a:rPr lang="en-US">
                    <a:noFill/>
                  </a:rPr>
                  <a:t> </a:t>
                </a:r>
              </a:p>
            </p:txBody>
          </p:sp>
        </mc:Fallback>
      </mc:AlternateContent>
      <p:sp>
        <p:nvSpPr>
          <p:cNvPr id="6" name="TextBox 5"/>
          <p:cNvSpPr txBox="1"/>
          <p:nvPr/>
        </p:nvSpPr>
        <p:spPr>
          <a:xfrm>
            <a:off x="4743450" y="3829051"/>
            <a:ext cx="2686050" cy="923330"/>
          </a:xfrm>
          <a:prstGeom prst="rect">
            <a:avLst/>
          </a:prstGeom>
          <a:noFill/>
        </p:spPr>
        <p:txBody>
          <a:bodyPr wrap="square" rtlCol="0">
            <a:spAutoFit/>
          </a:bodyPr>
          <a:lstStyle/>
          <a:p>
            <a:pPr algn="ctr"/>
            <a:r>
              <a:rPr lang="en-US" sz="1350" dirty="0"/>
              <a:t>No interaction term right now as we are simply putting mass in the model in order to adjust for its effects.  </a:t>
            </a:r>
          </a:p>
        </p:txBody>
      </p:sp>
      <p:sp>
        <p:nvSpPr>
          <p:cNvPr id="3" name="Rectangle 2">
            <a:extLst>
              <a:ext uri="{FF2B5EF4-FFF2-40B4-BE49-F238E27FC236}">
                <a16:creationId xmlns:a16="http://schemas.microsoft.com/office/drawing/2014/main" id="{5AAE9EFF-EA73-404B-BECC-7975715CDCB2}"/>
              </a:ext>
            </a:extLst>
          </p:cNvPr>
          <p:cNvSpPr/>
          <p:nvPr/>
        </p:nvSpPr>
        <p:spPr>
          <a:xfrm>
            <a:off x="1513417" y="1718132"/>
            <a:ext cx="5916083" cy="715581"/>
          </a:xfrm>
          <a:prstGeom prst="rect">
            <a:avLst/>
          </a:prstGeom>
        </p:spPr>
        <p:txBody>
          <a:bodyPr wrap="square">
            <a:spAutoFit/>
          </a:bodyPr>
          <a:lstStyle/>
          <a:p>
            <a:r>
              <a:rPr lang="en-US" sz="1350" dirty="0"/>
              <a:t>Is metabolic rate a useful predictor of lifespan after accounting for the effect of body mass? Describe the dependence of the distribution of lifespan on metabolic rate for species of similar body mass.</a:t>
            </a:r>
          </a:p>
        </p:txBody>
      </p:sp>
    </p:spTree>
    <p:extLst>
      <p:ext uri="{BB962C8B-B14F-4D97-AF65-F5344CB8AC3E}">
        <p14:creationId xmlns:p14="http://schemas.microsoft.com/office/powerpoint/2010/main" val="420707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Fit the Model!</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223" y="3600450"/>
            <a:ext cx="4913396"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1831576" y="2311539"/>
                <a:ext cx="5327099" cy="369332"/>
              </a:xfrm>
              <a:prstGeom prst="rect">
                <a:avLst/>
              </a:prstGeom>
              <a:noFill/>
            </p:spPr>
            <p:txBody>
              <a:bodyPr wrap="none" rtlCol="0">
                <a:spAutoFit/>
              </a:bodyPr>
              <a:lstStyle/>
              <a:p>
                <a:r>
                  <a:rPr lang="en-US" dirty="0" err="1"/>
                  <a:t>Pred</a:t>
                </a:r>
                <a:r>
                  <a:rPr lang="en-US" dirty="0"/>
                  <a: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a:rPr>
                          <m:t>log</m:t>
                        </m:r>
                      </m:fName>
                      <m:e>
                        <m:d>
                          <m:dPr>
                            <m:ctrlPr>
                              <a:rPr lang="en-US" i="1">
                                <a:latin typeface="Cambria Math" panose="02040503050406030204" pitchFamily="18" charset="0"/>
                              </a:rPr>
                            </m:ctrlPr>
                          </m:dPr>
                          <m:e>
                            <m:r>
                              <a:rPr lang="en-US" i="1">
                                <a:latin typeface="Cambria Math"/>
                              </a:rPr>
                              <m:t>𝑙𝑖𝑓𝑒</m:t>
                            </m:r>
                          </m:e>
                        </m:d>
                        <m:r>
                          <a:rPr lang="en-US" i="1">
                            <a:latin typeface="Cambria Math"/>
                          </a:rPr>
                          <m:t>= </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1</m:t>
                            </m:r>
                          </m:sub>
                        </m:sSub>
                        <m:r>
                          <m:rPr>
                            <m:sty m:val="p"/>
                          </m:rPr>
                          <a:rPr lang="en-US">
                            <a:latin typeface="Cambria Math"/>
                          </a:rPr>
                          <m:t>log</m:t>
                        </m:r>
                        <m:r>
                          <a:rPr lang="en-US" i="1">
                            <a:latin typeface="Cambria Math"/>
                          </a:rPr>
                          <m:t>⁡(</m:t>
                        </m:r>
                        <m:r>
                          <a:rPr lang="en-US" i="1">
                            <a:latin typeface="Cambria Math"/>
                          </a:rPr>
                          <m:t>𝑚𝑒𝑡𝑎𝑏</m:t>
                        </m:r>
                        <m:r>
                          <a:rPr lang="en-US" i="1">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panose="02040503050406030204" pitchFamily="18" charset="0"/>
                                <a:ea typeface="Cambria Math"/>
                              </a:rPr>
                              <m:t>2</m:t>
                            </m:r>
                          </m:sub>
                        </m:sSub>
                        <m:r>
                          <m:rPr>
                            <m:sty m:val="p"/>
                          </m:rPr>
                          <a:rPr lang="en-US">
                            <a:latin typeface="Cambria Math"/>
                          </a:rPr>
                          <m:t>log</m:t>
                        </m:r>
                        <m:r>
                          <a:rPr lang="en-US" i="1">
                            <a:latin typeface="Cambria Math"/>
                          </a:rPr>
                          <m:t>⁡(</m:t>
                        </m:r>
                        <m:r>
                          <a:rPr lang="en-US" i="1">
                            <a:latin typeface="Cambria Math"/>
                          </a:rPr>
                          <m:t>𝑚𝑎𝑠𝑠</m:t>
                        </m:r>
                        <m:r>
                          <a:rPr lang="en-US" i="1">
                            <a:latin typeface="Cambria Math"/>
                          </a:rPr>
                          <m:t>)</m:t>
                        </m:r>
                      </m:e>
                    </m:func>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831576" y="2311539"/>
                <a:ext cx="5327099" cy="369332"/>
              </a:xfrm>
              <a:prstGeom prst="rect">
                <a:avLst/>
              </a:prstGeom>
              <a:blipFill>
                <a:blip r:embed="rId3"/>
                <a:stretch>
                  <a:fillRect l="-915" t="-8197" b="-2459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55E9842-04BD-4927-9E9C-DFEBE604C001}"/>
              </a:ext>
            </a:extLst>
          </p:cNvPr>
          <p:cNvSpPr/>
          <p:nvPr/>
        </p:nvSpPr>
        <p:spPr>
          <a:xfrm>
            <a:off x="1513417" y="1718132"/>
            <a:ext cx="5916083" cy="715581"/>
          </a:xfrm>
          <a:prstGeom prst="rect">
            <a:avLst/>
          </a:prstGeom>
        </p:spPr>
        <p:txBody>
          <a:bodyPr wrap="square">
            <a:spAutoFit/>
          </a:bodyPr>
          <a:lstStyle/>
          <a:p>
            <a:r>
              <a:rPr lang="en-US" sz="1350"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062250-8130-4D23-883E-23784EAA826B}"/>
                  </a:ext>
                </a:extLst>
              </p:cNvPr>
              <p:cNvSpPr txBox="1"/>
              <p:nvPr/>
            </p:nvSpPr>
            <p:spPr>
              <a:xfrm>
                <a:off x="1388138" y="2606924"/>
                <a:ext cx="62260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Pred</m:t>
                          </m:r>
                          <m:r>
                            <a:rPr lang="en-US">
                              <a:latin typeface="Cambria Math" panose="02040503050406030204" pitchFamily="18" charset="0"/>
                            </a:rPr>
                            <m:t> </m:t>
                          </m:r>
                          <m:r>
                            <m:rPr>
                              <m:sty m:val="p"/>
                            </m:rPr>
                            <a:rPr lang="en-US">
                              <a:latin typeface="Cambria Math"/>
                            </a:rPr>
                            <m:t>log</m:t>
                          </m:r>
                        </m:fName>
                        <m:e>
                          <m:d>
                            <m:dPr>
                              <m:ctrlPr>
                                <a:rPr lang="en-US" i="1">
                                  <a:latin typeface="Cambria Math" panose="02040503050406030204" pitchFamily="18" charset="0"/>
                                </a:rPr>
                              </m:ctrlPr>
                            </m:dPr>
                            <m:e>
                              <m:r>
                                <a:rPr lang="en-US" i="1">
                                  <a:latin typeface="Cambria Math"/>
                                </a:rPr>
                                <m:t>𝑙𝑖𝑓𝑒</m:t>
                              </m:r>
                            </m:e>
                          </m:d>
                          <m:r>
                            <a:rPr lang="en-US" i="1">
                              <a:latin typeface="Cambria Math"/>
                            </a:rPr>
                            <m:t>=</m:t>
                          </m:r>
                          <m:r>
                            <a:rPr lang="en-US" i="1">
                              <a:latin typeface="Cambria Math" panose="02040503050406030204" pitchFamily="18" charset="0"/>
                            </a:rPr>
                            <m:t>4.25−0.414</m:t>
                          </m:r>
                          <m:r>
                            <m:rPr>
                              <m:sty m:val="p"/>
                            </m:rPr>
                            <a:rPr lang="en-US">
                              <a:latin typeface="Cambria Math"/>
                            </a:rPr>
                            <m:t>log</m:t>
                          </m:r>
                          <m:r>
                            <a:rPr lang="en-US" i="1">
                              <a:latin typeface="Cambria Math"/>
                            </a:rPr>
                            <m:t>⁡(</m:t>
                          </m:r>
                          <m:r>
                            <a:rPr lang="en-US" i="1">
                              <a:latin typeface="Cambria Math"/>
                            </a:rPr>
                            <m:t>𝑚𝑒𝑡𝑎𝑏</m:t>
                          </m:r>
                          <m:r>
                            <a:rPr lang="en-US" i="1">
                              <a:latin typeface="Cambria Math"/>
                            </a:rPr>
                            <m:t>)+0.616</m:t>
                          </m:r>
                          <m:r>
                            <m:rPr>
                              <m:sty m:val="p"/>
                            </m:rPr>
                            <a:rPr lang="en-US">
                              <a:latin typeface="Cambria Math"/>
                            </a:rPr>
                            <m:t>log</m:t>
                          </m:r>
                          <m:r>
                            <a:rPr lang="en-US" i="1">
                              <a:latin typeface="Cambria Math"/>
                            </a:rPr>
                            <m:t>⁡(</m:t>
                          </m:r>
                          <m:r>
                            <a:rPr lang="en-US" i="1">
                              <a:latin typeface="Cambria Math"/>
                            </a:rPr>
                            <m:t>𝑚𝑎𝑠𝑠</m:t>
                          </m:r>
                          <m:r>
                            <a:rPr lang="en-US" i="1">
                              <a:latin typeface="Cambria Math"/>
                            </a:rPr>
                            <m:t>)</m:t>
                          </m:r>
                        </m:e>
                      </m:func>
                    </m:oMath>
                  </m:oMathPara>
                </a14:m>
                <a:endParaRPr lang="en-US" dirty="0"/>
              </a:p>
            </p:txBody>
          </p:sp>
        </mc:Choice>
        <mc:Fallback xmlns="">
          <p:sp>
            <p:nvSpPr>
              <p:cNvPr id="7" name="TextBox 6">
                <a:extLst>
                  <a:ext uri="{FF2B5EF4-FFF2-40B4-BE49-F238E27FC236}">
                    <a16:creationId xmlns:a16="http://schemas.microsoft.com/office/drawing/2014/main" id="{64062250-8130-4D23-883E-23784EAA826B}"/>
                  </a:ext>
                </a:extLst>
              </p:cNvPr>
              <p:cNvSpPr txBox="1">
                <a:spLocks noRot="1" noChangeAspect="1" noMove="1" noResize="1" noEditPoints="1" noAdjustHandles="1" noChangeArrowheads="1" noChangeShapeType="1" noTextEdit="1"/>
              </p:cNvSpPr>
              <p:nvPr/>
            </p:nvSpPr>
            <p:spPr>
              <a:xfrm>
                <a:off x="1388138" y="2606924"/>
                <a:ext cx="6226063" cy="369332"/>
              </a:xfrm>
              <a:prstGeom prst="rect">
                <a:avLst/>
              </a:prstGeom>
              <a:blipFill>
                <a:blip r:embed="rId4"/>
                <a:stretch>
                  <a:fillRect b="-133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E7FAA68-63E0-4FFB-A0D6-2B9663A09B92}"/>
              </a:ext>
            </a:extLst>
          </p:cNvPr>
          <p:cNvSpPr/>
          <p:nvPr/>
        </p:nvSpPr>
        <p:spPr>
          <a:xfrm>
            <a:off x="6115050" y="4400550"/>
            <a:ext cx="685800"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DB577B4A-D245-412F-80B3-D7A03158BD2F}"/>
              </a:ext>
            </a:extLst>
          </p:cNvPr>
          <p:cNvSpPr/>
          <p:nvPr/>
        </p:nvSpPr>
        <p:spPr>
          <a:xfrm>
            <a:off x="6115050" y="4743450"/>
            <a:ext cx="685800"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BD4C262F-3BCA-437F-82E1-477933933D0D}"/>
              </a:ext>
            </a:extLst>
          </p:cNvPr>
          <p:cNvSpPr txBox="1"/>
          <p:nvPr/>
        </p:nvSpPr>
        <p:spPr>
          <a:xfrm>
            <a:off x="6813620" y="4175767"/>
            <a:ext cx="1073081" cy="1546577"/>
          </a:xfrm>
          <a:prstGeom prst="rect">
            <a:avLst/>
          </a:prstGeom>
          <a:noFill/>
        </p:spPr>
        <p:txBody>
          <a:bodyPr wrap="square" rtlCol="0">
            <a:spAutoFit/>
          </a:bodyPr>
          <a:lstStyle/>
          <a:p>
            <a:r>
              <a:rPr lang="en-US" sz="1350" dirty="0"/>
              <a:t>Both terms are significant so we leave both terms in the model.</a:t>
            </a:r>
          </a:p>
        </p:txBody>
      </p:sp>
      <p:pic>
        <p:nvPicPr>
          <p:cNvPr id="9" name="Picture 8">
            <a:extLst>
              <a:ext uri="{FF2B5EF4-FFF2-40B4-BE49-F238E27FC236}">
                <a16:creationId xmlns:a16="http://schemas.microsoft.com/office/drawing/2014/main" id="{934EE52A-088A-46D4-AA99-408ED942019D}"/>
              </a:ext>
            </a:extLst>
          </p:cNvPr>
          <p:cNvPicPr>
            <a:picLocks noChangeAspect="1"/>
          </p:cNvPicPr>
          <p:nvPr/>
        </p:nvPicPr>
        <p:blipFill>
          <a:blip r:embed="rId5"/>
          <a:stretch>
            <a:fillRect/>
          </a:stretch>
        </p:blipFill>
        <p:spPr>
          <a:xfrm>
            <a:off x="1900223" y="3028689"/>
            <a:ext cx="3400425" cy="535781"/>
          </a:xfrm>
          <a:prstGeom prst="rect">
            <a:avLst/>
          </a:prstGeom>
        </p:spPr>
      </p:pic>
    </p:spTree>
    <p:extLst>
      <p:ext uri="{BB962C8B-B14F-4D97-AF65-F5344CB8AC3E}">
        <p14:creationId xmlns:p14="http://schemas.microsoft.com/office/powerpoint/2010/main" val="20352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4" grpId="0"/>
    </p:bld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971550"/>
            <a:ext cx="6172200" cy="857250"/>
          </a:xfrm>
        </p:spPr>
        <p:txBody>
          <a:bodyPr>
            <a:normAutofit fontScale="90000"/>
          </a:bodyPr>
          <a:lstStyle/>
          <a:p>
            <a:r>
              <a:rPr lang="en-US" dirty="0"/>
              <a:t>Fourth Step: Check the Assumptions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221215"/>
            <a:ext cx="2286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00" y="2263754"/>
            <a:ext cx="1230618" cy="2289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0" y="4510333"/>
            <a:ext cx="5257800" cy="461665"/>
          </a:xfrm>
          <a:prstGeom prst="rect">
            <a:avLst/>
          </a:prstGeom>
          <a:noFill/>
        </p:spPr>
        <p:txBody>
          <a:bodyPr wrap="square" rtlCol="0">
            <a:spAutoFit/>
          </a:bodyPr>
          <a:lstStyle/>
          <a:p>
            <a:r>
              <a:rPr lang="en-US" sz="1200" dirty="0"/>
              <a:t>Judging from scatter plot, q-q plot, and histogram of residuals, there is some right skew but not strong enough evidence against normality. </a:t>
            </a:r>
          </a:p>
        </p:txBody>
      </p:sp>
      <p:sp>
        <p:nvSpPr>
          <p:cNvPr id="8" name="TextBox 7"/>
          <p:cNvSpPr txBox="1"/>
          <p:nvPr/>
        </p:nvSpPr>
        <p:spPr>
          <a:xfrm>
            <a:off x="2286000" y="4922748"/>
            <a:ext cx="5257800" cy="461665"/>
          </a:xfrm>
          <a:prstGeom prst="rect">
            <a:avLst/>
          </a:prstGeom>
          <a:noFill/>
        </p:spPr>
        <p:txBody>
          <a:bodyPr wrap="square" rtlCol="0">
            <a:spAutoFit/>
          </a:bodyPr>
          <a:lstStyle/>
          <a:p>
            <a:r>
              <a:rPr lang="en-US" sz="1200" dirty="0"/>
              <a:t>It is tough to check linearity in multiple dimensions, although checking pairwise scatter plots indicates a strong linear trend between each log(EV) and log(life).</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475" y="2368384"/>
            <a:ext cx="2022605" cy="2035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2286000" y="5314951"/>
            <a:ext cx="5257800" cy="276999"/>
          </a:xfrm>
          <a:prstGeom prst="rect">
            <a:avLst/>
          </a:prstGeom>
          <a:noFill/>
        </p:spPr>
        <p:txBody>
          <a:bodyPr wrap="square" rtlCol="0">
            <a:spAutoFit/>
          </a:bodyPr>
          <a:lstStyle/>
          <a:p>
            <a:r>
              <a:rPr lang="en-US" sz="1200" dirty="0"/>
              <a:t>There is little evidence from the scatter plots of heteroscedasticity.  </a:t>
            </a:r>
          </a:p>
        </p:txBody>
      </p:sp>
      <p:sp>
        <p:nvSpPr>
          <p:cNvPr id="11" name="TextBox 10"/>
          <p:cNvSpPr txBox="1"/>
          <p:nvPr/>
        </p:nvSpPr>
        <p:spPr>
          <a:xfrm>
            <a:off x="2286000" y="5577535"/>
            <a:ext cx="5257800" cy="276999"/>
          </a:xfrm>
          <a:prstGeom prst="rect">
            <a:avLst/>
          </a:prstGeom>
          <a:noFill/>
        </p:spPr>
        <p:txBody>
          <a:bodyPr wrap="square" rtlCol="0">
            <a:spAutoFit/>
          </a:bodyPr>
          <a:lstStyle/>
          <a:p>
            <a:r>
              <a:rPr lang="en-US" sz="1200" dirty="0"/>
              <a:t>We will assume the observations are independent. </a:t>
            </a:r>
          </a:p>
        </p:txBody>
      </p:sp>
      <p:sp>
        <p:nvSpPr>
          <p:cNvPr id="12" name="TextBox 11">
            <a:extLst>
              <a:ext uri="{FF2B5EF4-FFF2-40B4-BE49-F238E27FC236}">
                <a16:creationId xmlns:a16="http://schemas.microsoft.com/office/drawing/2014/main" id="{399202E3-F0A7-4DD1-9946-8D22D0458C20}"/>
              </a:ext>
            </a:extLst>
          </p:cNvPr>
          <p:cNvSpPr txBox="1"/>
          <p:nvPr/>
        </p:nvSpPr>
        <p:spPr>
          <a:xfrm>
            <a:off x="1143000" y="4523601"/>
            <a:ext cx="1002242" cy="300082"/>
          </a:xfrm>
          <a:prstGeom prst="rect">
            <a:avLst/>
          </a:prstGeom>
          <a:noFill/>
        </p:spPr>
        <p:txBody>
          <a:bodyPr wrap="square" rtlCol="0">
            <a:spAutoFit/>
          </a:bodyPr>
          <a:lstStyle/>
          <a:p>
            <a:r>
              <a:rPr lang="en-US" sz="1350" b="1" dirty="0"/>
              <a:t>Normality</a:t>
            </a:r>
            <a:r>
              <a:rPr lang="en-US" sz="1350" dirty="0"/>
              <a:t>:</a:t>
            </a:r>
          </a:p>
        </p:txBody>
      </p:sp>
      <p:sp>
        <p:nvSpPr>
          <p:cNvPr id="13" name="TextBox 12">
            <a:extLst>
              <a:ext uri="{FF2B5EF4-FFF2-40B4-BE49-F238E27FC236}">
                <a16:creationId xmlns:a16="http://schemas.microsoft.com/office/drawing/2014/main" id="{75BDBEC3-0FEE-4570-9E48-28112D454E62}"/>
              </a:ext>
            </a:extLst>
          </p:cNvPr>
          <p:cNvSpPr txBox="1"/>
          <p:nvPr/>
        </p:nvSpPr>
        <p:spPr>
          <a:xfrm>
            <a:off x="1143000" y="5323701"/>
            <a:ext cx="981075" cy="300082"/>
          </a:xfrm>
          <a:prstGeom prst="rect">
            <a:avLst/>
          </a:prstGeom>
          <a:noFill/>
        </p:spPr>
        <p:txBody>
          <a:bodyPr wrap="square" rtlCol="0">
            <a:spAutoFit/>
          </a:bodyPr>
          <a:lstStyle/>
          <a:p>
            <a:r>
              <a:rPr lang="en-US" sz="1350" b="1" dirty="0"/>
              <a:t>Equal SD</a:t>
            </a:r>
            <a:r>
              <a:rPr lang="en-US" sz="1350" dirty="0"/>
              <a:t>:</a:t>
            </a:r>
          </a:p>
        </p:txBody>
      </p:sp>
      <p:sp>
        <p:nvSpPr>
          <p:cNvPr id="14" name="TextBox 13">
            <a:extLst>
              <a:ext uri="{FF2B5EF4-FFF2-40B4-BE49-F238E27FC236}">
                <a16:creationId xmlns:a16="http://schemas.microsoft.com/office/drawing/2014/main" id="{8191E04E-59E1-4E10-886D-A717A8FF82FD}"/>
              </a:ext>
            </a:extLst>
          </p:cNvPr>
          <p:cNvSpPr txBox="1"/>
          <p:nvPr/>
        </p:nvSpPr>
        <p:spPr>
          <a:xfrm>
            <a:off x="1147233" y="4923651"/>
            <a:ext cx="1253067" cy="300082"/>
          </a:xfrm>
          <a:prstGeom prst="rect">
            <a:avLst/>
          </a:prstGeom>
          <a:noFill/>
        </p:spPr>
        <p:txBody>
          <a:bodyPr wrap="square" rtlCol="0">
            <a:spAutoFit/>
          </a:bodyPr>
          <a:lstStyle/>
          <a:p>
            <a:r>
              <a:rPr lang="en-US" sz="1350" b="1" dirty="0"/>
              <a:t>Linear Trend</a:t>
            </a:r>
            <a:r>
              <a:rPr lang="en-US" sz="1350" dirty="0"/>
              <a:t>:</a:t>
            </a:r>
          </a:p>
        </p:txBody>
      </p:sp>
      <p:sp>
        <p:nvSpPr>
          <p:cNvPr id="15" name="TextBox 14">
            <a:extLst>
              <a:ext uri="{FF2B5EF4-FFF2-40B4-BE49-F238E27FC236}">
                <a16:creationId xmlns:a16="http://schemas.microsoft.com/office/drawing/2014/main" id="{ABB68E14-1257-4ED5-96B5-D5D45843AD62}"/>
              </a:ext>
            </a:extLst>
          </p:cNvPr>
          <p:cNvSpPr txBox="1"/>
          <p:nvPr/>
        </p:nvSpPr>
        <p:spPr>
          <a:xfrm>
            <a:off x="1138576" y="5546269"/>
            <a:ext cx="1376024" cy="300082"/>
          </a:xfrm>
          <a:prstGeom prst="rect">
            <a:avLst/>
          </a:prstGeom>
          <a:noFill/>
        </p:spPr>
        <p:txBody>
          <a:bodyPr wrap="square" rtlCol="0">
            <a:spAutoFit/>
          </a:bodyPr>
          <a:lstStyle/>
          <a:p>
            <a:r>
              <a:rPr lang="en-US" sz="1350" b="1" dirty="0"/>
              <a:t>Independence</a:t>
            </a:r>
            <a:r>
              <a:rPr lang="en-US" sz="1350" dirty="0"/>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D46048-A9C6-4F1D-B81E-FFE730786EF7}"/>
                  </a:ext>
                </a:extLst>
              </p:cNvPr>
              <p:cNvSpPr txBox="1"/>
              <p:nvPr/>
            </p:nvSpPr>
            <p:spPr>
              <a:xfrm>
                <a:off x="1147234" y="1768302"/>
                <a:ext cx="62260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Pred</m:t>
                          </m:r>
                          <m:r>
                            <a:rPr lang="en-US">
                              <a:latin typeface="Cambria Math" panose="02040503050406030204" pitchFamily="18" charset="0"/>
                            </a:rPr>
                            <m:t> </m:t>
                          </m:r>
                          <m:r>
                            <m:rPr>
                              <m:sty m:val="p"/>
                            </m:rPr>
                            <a:rPr lang="en-US">
                              <a:latin typeface="Cambria Math"/>
                            </a:rPr>
                            <m:t>log</m:t>
                          </m:r>
                        </m:fName>
                        <m:e>
                          <m:d>
                            <m:dPr>
                              <m:ctrlPr>
                                <a:rPr lang="en-US" i="1">
                                  <a:latin typeface="Cambria Math" panose="02040503050406030204" pitchFamily="18" charset="0"/>
                                </a:rPr>
                              </m:ctrlPr>
                            </m:dPr>
                            <m:e>
                              <m:r>
                                <a:rPr lang="en-US" i="1">
                                  <a:latin typeface="Cambria Math"/>
                                </a:rPr>
                                <m:t>𝑙𝑖𝑓𝑒</m:t>
                              </m:r>
                            </m:e>
                          </m:d>
                          <m:r>
                            <a:rPr lang="en-US" i="1">
                              <a:latin typeface="Cambria Math"/>
                            </a:rPr>
                            <m:t>=</m:t>
                          </m:r>
                          <m:r>
                            <a:rPr lang="en-US" i="1">
                              <a:latin typeface="Cambria Math" panose="02040503050406030204" pitchFamily="18" charset="0"/>
                            </a:rPr>
                            <m:t>4.25−0.414</m:t>
                          </m:r>
                          <m:r>
                            <m:rPr>
                              <m:sty m:val="p"/>
                            </m:rPr>
                            <a:rPr lang="en-US">
                              <a:latin typeface="Cambria Math"/>
                            </a:rPr>
                            <m:t>log</m:t>
                          </m:r>
                          <m:r>
                            <a:rPr lang="en-US" i="1">
                              <a:latin typeface="Cambria Math"/>
                            </a:rPr>
                            <m:t>⁡(</m:t>
                          </m:r>
                          <m:r>
                            <a:rPr lang="en-US" i="1">
                              <a:latin typeface="Cambria Math"/>
                            </a:rPr>
                            <m:t>𝑚𝑒𝑡𝑎𝑏</m:t>
                          </m:r>
                          <m:r>
                            <a:rPr lang="en-US" i="1">
                              <a:latin typeface="Cambria Math"/>
                            </a:rPr>
                            <m:t>)+0.616</m:t>
                          </m:r>
                          <m:r>
                            <m:rPr>
                              <m:sty m:val="p"/>
                            </m:rPr>
                            <a:rPr lang="en-US">
                              <a:latin typeface="Cambria Math"/>
                            </a:rPr>
                            <m:t>log</m:t>
                          </m:r>
                          <m:r>
                            <a:rPr lang="en-US" i="1">
                              <a:latin typeface="Cambria Math"/>
                            </a:rPr>
                            <m:t>⁡(</m:t>
                          </m:r>
                          <m:r>
                            <a:rPr lang="en-US" i="1">
                              <a:latin typeface="Cambria Math"/>
                            </a:rPr>
                            <m:t>𝑚𝑎𝑠𝑠</m:t>
                          </m:r>
                          <m:r>
                            <a:rPr lang="en-US" i="1">
                              <a:latin typeface="Cambria Math"/>
                            </a:rPr>
                            <m:t>)</m:t>
                          </m:r>
                        </m:e>
                      </m:func>
                    </m:oMath>
                  </m:oMathPara>
                </a14:m>
                <a:endParaRPr lang="en-US" dirty="0"/>
              </a:p>
            </p:txBody>
          </p:sp>
        </mc:Choice>
        <mc:Fallback xmlns="">
          <p:sp>
            <p:nvSpPr>
              <p:cNvPr id="17" name="TextBox 16">
                <a:extLst>
                  <a:ext uri="{FF2B5EF4-FFF2-40B4-BE49-F238E27FC236}">
                    <a16:creationId xmlns:a16="http://schemas.microsoft.com/office/drawing/2014/main" id="{2ED46048-A9C6-4F1D-B81E-FFE730786EF7}"/>
                  </a:ext>
                </a:extLst>
              </p:cNvPr>
              <p:cNvSpPr txBox="1">
                <a:spLocks noRot="1" noChangeAspect="1" noMove="1" noResize="1" noEditPoints="1" noAdjustHandles="1" noChangeArrowheads="1" noChangeShapeType="1" noTextEdit="1"/>
              </p:cNvSpPr>
              <p:nvPr/>
            </p:nvSpPr>
            <p:spPr>
              <a:xfrm>
                <a:off x="1147234" y="1768302"/>
                <a:ext cx="6226063" cy="369332"/>
              </a:xfrm>
              <a:prstGeom prst="rect">
                <a:avLst/>
              </a:prstGeom>
              <a:blipFill>
                <a:blip r:embed="rId5"/>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23922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1" grpId="0"/>
      <p:bldP spid="12" grpId="0"/>
      <p:bldP spid="13" grpId="0"/>
      <p:bldP spid="14" grpId="0"/>
      <p:bldP spid="15" grpId="0"/>
      <p:bldP spid="17" grpId="0"/>
    </p:bld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Fifth Step: Interpret!</a:t>
            </a:r>
          </a:p>
        </p:txBody>
      </p:sp>
      <p:sp>
        <p:nvSpPr>
          <p:cNvPr id="6" name="TextBox 5"/>
          <p:cNvSpPr txBox="1"/>
          <p:nvPr/>
        </p:nvSpPr>
        <p:spPr>
          <a:xfrm>
            <a:off x="1543050" y="4514850"/>
            <a:ext cx="5943600" cy="1338828"/>
          </a:xfrm>
          <a:prstGeom prst="rect">
            <a:avLst/>
          </a:prstGeom>
          <a:noFill/>
        </p:spPr>
        <p:txBody>
          <a:bodyPr wrap="square" rtlCol="0">
            <a:spAutoFit/>
          </a:bodyPr>
          <a:lstStyle/>
          <a:p>
            <a:r>
              <a:rPr lang="en-US" sz="1350" dirty="0"/>
              <a:t>A convenient change in Metabolism is a 10-fold increase.  Holding body mass constant, it is estimated that a 10-fold increase in metabolism is associated with a (10</a:t>
            </a:r>
            <a:r>
              <a:rPr lang="en-US" sz="1350" baseline="30000" dirty="0"/>
              <a:t>-.41438 </a:t>
            </a:r>
            <a:r>
              <a:rPr lang="en-US" sz="1350" dirty="0"/>
              <a:t>= 0.39) 61% decrease in the median Life Span of these 95 mammal species (p-value  &lt; .0001).   A 95% confidence interval for the decrease is (10</a:t>
            </a:r>
            <a:r>
              <a:rPr lang="en-US" sz="1350" baseline="30000" dirty="0"/>
              <a:t>-.59939</a:t>
            </a:r>
            <a:r>
              <a:rPr lang="en-US" sz="1350" dirty="0"/>
              <a:t>,10</a:t>
            </a:r>
            <a:r>
              <a:rPr lang="en-US" sz="1350" baseline="30000" dirty="0"/>
              <a:t>-.22938</a:t>
            </a:r>
            <a:r>
              <a:rPr lang="en-US" sz="1350" dirty="0"/>
              <a:t>) = (.25,.59) which equates to an estimated decrease between 41% and 75%.  </a:t>
            </a:r>
          </a:p>
        </p:txBody>
      </p:sp>
      <p:pic>
        <p:nvPicPr>
          <p:cNvPr id="3" name="Picture 2"/>
          <p:cNvPicPr>
            <a:picLocks noChangeAspect="1"/>
          </p:cNvPicPr>
          <p:nvPr/>
        </p:nvPicPr>
        <p:blipFill>
          <a:blip r:embed="rId2"/>
          <a:stretch>
            <a:fillRect/>
          </a:stretch>
        </p:blipFill>
        <p:spPr>
          <a:xfrm>
            <a:off x="1857375" y="2662083"/>
            <a:ext cx="5429250" cy="1713940"/>
          </a:xfrm>
          <a:prstGeom prst="rect">
            <a:avLst/>
          </a:prstGeom>
        </p:spPr>
      </p:pic>
      <p:sp>
        <p:nvSpPr>
          <p:cNvPr id="7" name="Rectangle 6">
            <a:extLst>
              <a:ext uri="{FF2B5EF4-FFF2-40B4-BE49-F238E27FC236}">
                <a16:creationId xmlns:a16="http://schemas.microsoft.com/office/drawing/2014/main" id="{96955032-6A94-4B6E-9DA6-05FDF698B286}"/>
              </a:ext>
            </a:extLst>
          </p:cNvPr>
          <p:cNvSpPr/>
          <p:nvPr/>
        </p:nvSpPr>
        <p:spPr>
          <a:xfrm>
            <a:off x="1513417" y="1718132"/>
            <a:ext cx="5916083" cy="715581"/>
          </a:xfrm>
          <a:prstGeom prst="rect">
            <a:avLst/>
          </a:prstGeom>
        </p:spPr>
        <p:txBody>
          <a:bodyPr wrap="square">
            <a:spAutoFit/>
          </a:bodyPr>
          <a:lstStyle/>
          <a:p>
            <a:r>
              <a:rPr lang="en-US" sz="1350" dirty="0"/>
              <a:t>Is metabolic rate a useful predictor of lifespan after accounting for the effect of body mass? Describe the dependence of the distribution of lifespan on metabolic rate for species of similar body mass.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1268EC-B1C9-47A6-B7DE-C8F92447791E}"/>
                  </a:ext>
                </a:extLst>
              </p:cNvPr>
              <p:cNvSpPr txBox="1"/>
              <p:nvPr/>
            </p:nvSpPr>
            <p:spPr>
              <a:xfrm>
                <a:off x="1306628" y="2343151"/>
                <a:ext cx="62260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Pred</m:t>
                          </m:r>
                          <m:r>
                            <a:rPr lang="en-US">
                              <a:latin typeface="Cambria Math" panose="02040503050406030204" pitchFamily="18" charset="0"/>
                            </a:rPr>
                            <m:t> </m:t>
                          </m:r>
                          <m:r>
                            <m:rPr>
                              <m:sty m:val="p"/>
                            </m:rPr>
                            <a:rPr lang="en-US">
                              <a:latin typeface="Cambria Math"/>
                            </a:rPr>
                            <m:t>log</m:t>
                          </m:r>
                        </m:fName>
                        <m:e>
                          <m:d>
                            <m:dPr>
                              <m:ctrlPr>
                                <a:rPr lang="en-US" i="1">
                                  <a:latin typeface="Cambria Math" panose="02040503050406030204" pitchFamily="18" charset="0"/>
                                </a:rPr>
                              </m:ctrlPr>
                            </m:dPr>
                            <m:e>
                              <m:r>
                                <a:rPr lang="en-US" i="1">
                                  <a:latin typeface="Cambria Math"/>
                                </a:rPr>
                                <m:t>𝑙𝑖𝑓𝑒</m:t>
                              </m:r>
                            </m:e>
                          </m:d>
                          <m:r>
                            <a:rPr lang="en-US" i="1">
                              <a:latin typeface="Cambria Math"/>
                            </a:rPr>
                            <m:t>=</m:t>
                          </m:r>
                          <m:r>
                            <a:rPr lang="en-US" i="1">
                              <a:latin typeface="Cambria Math" panose="02040503050406030204" pitchFamily="18" charset="0"/>
                            </a:rPr>
                            <m:t>4.25−0.414</m:t>
                          </m:r>
                          <m:r>
                            <m:rPr>
                              <m:sty m:val="p"/>
                            </m:rPr>
                            <a:rPr lang="en-US">
                              <a:latin typeface="Cambria Math"/>
                            </a:rPr>
                            <m:t>log</m:t>
                          </m:r>
                          <m:r>
                            <a:rPr lang="en-US" i="1">
                              <a:latin typeface="Cambria Math"/>
                            </a:rPr>
                            <m:t>⁡(</m:t>
                          </m:r>
                          <m:r>
                            <a:rPr lang="en-US" i="1">
                              <a:latin typeface="Cambria Math"/>
                            </a:rPr>
                            <m:t>𝑚𝑒𝑡𝑎𝑏</m:t>
                          </m:r>
                          <m:r>
                            <a:rPr lang="en-US" i="1">
                              <a:latin typeface="Cambria Math"/>
                            </a:rPr>
                            <m:t>)+0.616</m:t>
                          </m:r>
                          <m:r>
                            <m:rPr>
                              <m:sty m:val="p"/>
                            </m:rPr>
                            <a:rPr lang="en-US">
                              <a:latin typeface="Cambria Math"/>
                            </a:rPr>
                            <m:t>log</m:t>
                          </m:r>
                          <m:r>
                            <a:rPr lang="en-US" i="1">
                              <a:latin typeface="Cambria Math"/>
                            </a:rPr>
                            <m:t>⁡(</m:t>
                          </m:r>
                          <m:r>
                            <a:rPr lang="en-US" i="1">
                              <a:latin typeface="Cambria Math"/>
                            </a:rPr>
                            <m:t>𝑚𝑎𝑠𝑠</m:t>
                          </m:r>
                          <m:r>
                            <a:rPr lang="en-US" i="1">
                              <a:latin typeface="Cambria Math"/>
                            </a:rPr>
                            <m:t>)</m:t>
                          </m:r>
                        </m:e>
                      </m:func>
                    </m:oMath>
                  </m:oMathPara>
                </a14:m>
                <a:endParaRPr lang="en-US" dirty="0"/>
              </a:p>
            </p:txBody>
          </p:sp>
        </mc:Choice>
        <mc:Fallback xmlns="">
          <p:sp>
            <p:nvSpPr>
              <p:cNvPr id="8" name="TextBox 7">
                <a:extLst>
                  <a:ext uri="{FF2B5EF4-FFF2-40B4-BE49-F238E27FC236}">
                    <a16:creationId xmlns:a16="http://schemas.microsoft.com/office/drawing/2014/main" id="{551268EC-B1C9-47A6-B7DE-C8F92447791E}"/>
                  </a:ext>
                </a:extLst>
              </p:cNvPr>
              <p:cNvSpPr txBox="1">
                <a:spLocks noRot="1" noChangeAspect="1" noMove="1" noResize="1" noEditPoints="1" noAdjustHandles="1" noChangeArrowheads="1" noChangeShapeType="1" noTextEdit="1"/>
              </p:cNvSpPr>
              <p:nvPr/>
            </p:nvSpPr>
            <p:spPr>
              <a:xfrm>
                <a:off x="1306628" y="2343151"/>
                <a:ext cx="6226063" cy="369332"/>
              </a:xfrm>
              <a:prstGeom prst="rect">
                <a:avLst/>
              </a:prstGeom>
              <a:blipFill>
                <a:blip r:embed="rId3"/>
                <a:stretch>
                  <a:fillRect b="-1311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6B21A643-DBA8-40A8-A55F-F2339356450D}"/>
              </a:ext>
            </a:extLst>
          </p:cNvPr>
          <p:cNvSpPr/>
          <p:nvPr/>
        </p:nvSpPr>
        <p:spPr>
          <a:xfrm>
            <a:off x="2971800" y="4065678"/>
            <a:ext cx="742950" cy="2205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E14EA38-6A08-4466-B029-8883FD118341}"/>
              </a:ext>
            </a:extLst>
          </p:cNvPr>
          <p:cNvSpPr/>
          <p:nvPr/>
        </p:nvSpPr>
        <p:spPr>
          <a:xfrm>
            <a:off x="5657850" y="4058316"/>
            <a:ext cx="1543050" cy="227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7103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90708-97FC-4748-B2DB-25E90334D531}"/>
              </a:ext>
            </a:extLst>
          </p:cNvPr>
          <p:cNvSpPr>
            <a:spLocks noGrp="1"/>
          </p:cNvSpPr>
          <p:nvPr>
            <p:ph type="title"/>
          </p:nvPr>
        </p:nvSpPr>
        <p:spPr/>
        <p:txBody>
          <a:bodyPr/>
          <a:lstStyle/>
          <a:p>
            <a:r>
              <a:rPr lang="en-US" dirty="0"/>
              <a:t>Indicator (Dummy) variables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73DA59-E52A-4BC2-A326-F108AEFDEF74}"/>
                  </a:ext>
                </a:extLst>
              </p:cNvPr>
              <p:cNvSpPr>
                <a:spLocks noGrp="1"/>
              </p:cNvSpPr>
              <p:nvPr>
                <p:ph idx="1"/>
              </p:nvPr>
            </p:nvSpPr>
            <p:spPr>
              <a:xfrm>
                <a:off x="1257300" y="1771651"/>
                <a:ext cx="6572250" cy="2628900"/>
              </a:xfrm>
            </p:spPr>
            <p:txBody>
              <a:bodyPr>
                <a:normAutofit fontScale="55000" lnSpcReduction="20000"/>
              </a:bodyPr>
              <a:lstStyle/>
              <a:p>
                <a:pPr marL="0" indent="0">
                  <a:buNone/>
                </a:pPr>
                <a:r>
                  <a:rPr lang="en-US" dirty="0"/>
                  <a:t>Suppose we have the independent variable </a:t>
                </a:r>
                <a:r>
                  <a:rPr lang="en-US" i="1" dirty="0"/>
                  <a:t>color</a:t>
                </a:r>
                <a:r>
                  <a:rPr lang="en-US" dirty="0"/>
                  <a:t>, which can take on the values ‘</a:t>
                </a:r>
                <a:r>
                  <a:rPr lang="en-US" dirty="0">
                    <a:solidFill>
                      <a:srgbClr val="0070C0"/>
                    </a:solidFill>
                  </a:rPr>
                  <a:t>blue</a:t>
                </a:r>
                <a:r>
                  <a:rPr lang="en-US" dirty="0"/>
                  <a:t>,’ ‘</a:t>
                </a:r>
                <a:r>
                  <a:rPr lang="en-US" dirty="0">
                    <a:solidFill>
                      <a:srgbClr val="FF0000"/>
                    </a:solidFill>
                  </a:rPr>
                  <a:t>red</a:t>
                </a:r>
                <a:r>
                  <a:rPr lang="en-US" dirty="0"/>
                  <a:t>,’ and ‘</a:t>
                </a:r>
                <a:r>
                  <a:rPr lang="en-US" dirty="0">
                    <a:solidFill>
                      <a:srgbClr val="00B050"/>
                    </a:solidFill>
                  </a:rPr>
                  <a:t>green</a:t>
                </a:r>
                <a:r>
                  <a:rPr lang="en-US" dirty="0"/>
                  <a:t>.’</a:t>
                </a:r>
              </a:p>
              <a:p>
                <a:pPr marL="0" indent="0">
                  <a:buNone/>
                </a:pPr>
                <a:r>
                  <a:rPr lang="en-US" dirty="0"/>
                  <a:t>When we plug the values of the independent variables into the regression equation, we obviously can’t do any math with these colors. So, we create indicator variables. If we create the binary variables </a:t>
                </a:r>
                <a:r>
                  <a:rPr lang="en-US" i="1" dirty="0"/>
                  <a:t>color1</a:t>
                </a:r>
                <a:r>
                  <a:rPr lang="en-US" dirty="0"/>
                  <a:t> and </a:t>
                </a:r>
                <a:r>
                  <a:rPr lang="en-US" i="1" dirty="0"/>
                  <a:t>color2</a:t>
                </a:r>
                <a:r>
                  <a:rPr lang="en-US" dirty="0"/>
                  <a:t>, we have a unique and complete mapping from color to the set color1 and color2.</a:t>
                </a:r>
              </a:p>
              <a:p>
                <a:pPr marL="0" indent="0">
                  <a:buNone/>
                </a:pPr>
                <a:r>
                  <a:rPr lang="en-US" dirty="0"/>
                  <a:t>Set </a:t>
                </a:r>
                <a14:m>
                  <m:oMath xmlns:m="http://schemas.openxmlformats.org/officeDocument/2006/math">
                    <m:r>
                      <a:rPr lang="en-US" b="0" i="1" smtClean="0">
                        <a:latin typeface="Cambria Math" panose="02040503050406030204" pitchFamily="18" charset="0"/>
                      </a:rPr>
                      <m:t>𝑐𝑜𝑙𝑜𝑟</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𝑏𝑙𝑢𝑒</m:t>
                            </m:r>
                            <m:r>
                              <a:rPr lang="en-US" b="0" i="1" smtClean="0">
                                <a:latin typeface="Cambria Math" panose="02040503050406030204" pitchFamily="18" charset="0"/>
                              </a:rPr>
                              <m:t> </m:t>
                            </m:r>
                          </m:e>
                          <m:e>
                            <m:r>
                              <a:rPr lang="en-US" b="0" i="1" smtClean="0">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𝑏𝑙𝑢𝑒</m:t>
                            </m:r>
                          </m:e>
                        </m:eqArr>
                      </m:e>
                    </m:d>
                  </m:oMath>
                </a14:m>
                <a:r>
                  <a:rPr lang="en-US" b="0" dirty="0"/>
                  <a:t> and </a:t>
                </a:r>
                <a14:m>
                  <m:oMath xmlns:m="http://schemas.openxmlformats.org/officeDocument/2006/math">
                    <m:r>
                      <a:rPr lang="en-US" i="1">
                        <a:latin typeface="Cambria Math" panose="02040503050406030204" pitchFamily="18" charset="0"/>
                      </a:rPr>
                      <m:t>𝑐𝑜𝑙𝑜𝑟</m:t>
                    </m:r>
                    <m:r>
                      <a:rPr lang="en-US" b="0" i="1" smtClean="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𝑐𝑜𝑙𝑜𝑟</m:t>
                            </m:r>
                            <m:r>
                              <a:rPr lang="en-US" i="1">
                                <a:latin typeface="Cambria Math" panose="02040503050406030204" pitchFamily="18" charset="0"/>
                              </a:rPr>
                              <m:t>=</m:t>
                            </m:r>
                            <m:r>
                              <a:rPr lang="en-US" b="0" i="1" smtClean="0">
                                <a:latin typeface="Cambria Math" panose="02040503050406030204" pitchFamily="18" charset="0"/>
                              </a:rPr>
                              <m:t>𝑟𝑒𝑑</m:t>
                            </m:r>
                            <m:r>
                              <a:rPr lang="en-US" i="1">
                                <a:latin typeface="Cambria Math" panose="02040503050406030204" pitchFamily="18" charset="0"/>
                              </a:rPr>
                              <m:t> </m:t>
                            </m:r>
                          </m:e>
                          <m:e>
                            <m:r>
                              <a:rPr lang="en-US" i="1">
                                <a:latin typeface="Cambria Math" panose="02040503050406030204" pitchFamily="18" charset="0"/>
                              </a:rPr>
                              <m:t>0 </m:t>
                            </m:r>
                            <m:r>
                              <a:rPr lang="en-US" b="0" i="1" smtClean="0">
                                <a:latin typeface="Cambria Math" panose="02040503050406030204" pitchFamily="18" charset="0"/>
                              </a:rPr>
                              <m:t>𝑛𝑜𝑡</m:t>
                            </m:r>
                            <m:r>
                              <a:rPr lang="en-US" b="0" i="1" smtClean="0">
                                <a:latin typeface="Cambria Math" panose="02040503050406030204" pitchFamily="18" charset="0"/>
                              </a:rPr>
                              <m:t> </m:t>
                            </m:r>
                            <m:r>
                              <a:rPr lang="en-US" b="0" i="1" smtClean="0">
                                <a:latin typeface="Cambria Math" panose="02040503050406030204" pitchFamily="18" charset="0"/>
                              </a:rPr>
                              <m:t>𝑟𝑒𝑑</m:t>
                            </m:r>
                          </m:e>
                        </m:eqArr>
                      </m:e>
                    </m:d>
                  </m:oMath>
                </a14:m>
                <a:endParaRPr lang="en-US" dirty="0"/>
              </a:p>
              <a:p>
                <a:pPr marL="0" indent="0">
                  <a:buNone/>
                </a:pPr>
                <a:r>
                  <a:rPr lang="en-US" dirty="0"/>
                  <a:t>By default, if color = green, then color1=0 and color2=0.</a:t>
                </a:r>
              </a:p>
            </p:txBody>
          </p:sp>
        </mc:Choice>
        <mc:Fallback>
          <p:sp>
            <p:nvSpPr>
              <p:cNvPr id="3" name="Content Placeholder 2">
                <a:extLst>
                  <a:ext uri="{FF2B5EF4-FFF2-40B4-BE49-F238E27FC236}">
                    <a16:creationId xmlns:a16="http://schemas.microsoft.com/office/drawing/2014/main" id="{C073DA59-E52A-4BC2-A326-F108AEFDEF74}"/>
                  </a:ext>
                </a:extLst>
              </p:cNvPr>
              <p:cNvSpPr>
                <a:spLocks noGrp="1" noRot="1" noChangeAspect="1" noMove="1" noResize="1" noEditPoints="1" noAdjustHandles="1" noChangeArrowheads="1" noChangeShapeType="1" noTextEdit="1"/>
              </p:cNvSpPr>
              <p:nvPr>
                <p:ph idx="1"/>
              </p:nvPr>
            </p:nvSpPr>
            <p:spPr>
              <a:xfrm>
                <a:off x="1257300" y="1771651"/>
                <a:ext cx="6572250" cy="2628900"/>
              </a:xfrm>
              <a:blipFill>
                <a:blip r:embed="rId2"/>
                <a:stretch>
                  <a:fillRect l="-742" t="-3248" r="-371" b="-1624"/>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70454D0-AEBF-482C-B0CA-B2B4E19A9767}"/>
              </a:ext>
            </a:extLst>
          </p:cNvPr>
          <p:cNvGraphicFramePr>
            <a:graphicFrameLocks noGrp="1"/>
          </p:cNvGraphicFramePr>
          <p:nvPr>
            <p:extLst/>
          </p:nvPr>
        </p:nvGraphicFramePr>
        <p:xfrm>
          <a:off x="2724150" y="4186237"/>
          <a:ext cx="2819400" cy="614364"/>
        </p:xfrm>
        <a:graphic>
          <a:graphicData uri="http://schemas.openxmlformats.org/drawingml/2006/table">
            <a:tbl>
              <a:tblPr/>
              <a:tblGrid>
                <a:gridCol w="704850">
                  <a:extLst>
                    <a:ext uri="{9D8B030D-6E8A-4147-A177-3AD203B41FA5}">
                      <a16:colId xmlns:a16="http://schemas.microsoft.com/office/drawing/2014/main" val="2794117885"/>
                    </a:ext>
                  </a:extLst>
                </a:gridCol>
                <a:gridCol w="704850">
                  <a:extLst>
                    <a:ext uri="{9D8B030D-6E8A-4147-A177-3AD203B41FA5}">
                      <a16:colId xmlns:a16="http://schemas.microsoft.com/office/drawing/2014/main" val="613132451"/>
                    </a:ext>
                  </a:extLst>
                </a:gridCol>
                <a:gridCol w="704850">
                  <a:extLst>
                    <a:ext uri="{9D8B030D-6E8A-4147-A177-3AD203B41FA5}">
                      <a16:colId xmlns:a16="http://schemas.microsoft.com/office/drawing/2014/main" val="2880271266"/>
                    </a:ext>
                  </a:extLst>
                </a:gridCol>
                <a:gridCol w="704850">
                  <a:extLst>
                    <a:ext uri="{9D8B030D-6E8A-4147-A177-3AD203B41FA5}">
                      <a16:colId xmlns:a16="http://schemas.microsoft.com/office/drawing/2014/main" val="4185821194"/>
                    </a:ext>
                  </a:extLst>
                </a:gridCol>
              </a:tblGrid>
              <a:tr h="204788">
                <a:tc>
                  <a:txBody>
                    <a:bodyPr/>
                    <a:lstStyle/>
                    <a:p>
                      <a:pPr algn="l" fontAlgn="b"/>
                      <a:r>
                        <a:rPr lang="en-US" sz="800" b="0" i="0" u="none" strike="noStrike" dirty="0">
                          <a:solidFill>
                            <a:srgbClr val="000000"/>
                          </a:solidFill>
                          <a:effectLst/>
                          <a:latin typeface="Calibri" panose="020F050202020403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Blue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Red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Green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903889"/>
                  </a:ext>
                </a:extLst>
              </a:tr>
              <a:tr h="204788">
                <a:tc>
                  <a:txBody>
                    <a:bodyPr/>
                    <a:lstStyle/>
                    <a:p>
                      <a:pPr algn="l" fontAlgn="b"/>
                      <a:r>
                        <a:rPr lang="en-US" sz="800" b="0" i="0" u="none" strike="noStrike">
                          <a:solidFill>
                            <a:srgbClr val="000000"/>
                          </a:solidFill>
                          <a:effectLst/>
                          <a:latin typeface="Calibri" panose="020F0502020204030204" pitchFamily="34" charset="0"/>
                        </a:rPr>
                        <a:t>Color1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597219"/>
                  </a:ext>
                </a:extLst>
              </a:tr>
              <a:tr h="204788">
                <a:tc>
                  <a:txBody>
                    <a:bodyPr/>
                    <a:lstStyle/>
                    <a:p>
                      <a:pPr algn="l" fontAlgn="b"/>
                      <a:r>
                        <a:rPr lang="en-US" sz="800" b="0" i="0" u="none" strike="noStrike">
                          <a:solidFill>
                            <a:srgbClr val="000000"/>
                          </a:solidFill>
                          <a:effectLst/>
                          <a:latin typeface="Calibri" panose="020F0502020204030204" pitchFamily="34" charset="0"/>
                        </a:rPr>
                        <a:t>Color2</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1</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2674066"/>
                  </a:ext>
                </a:extLst>
              </a:tr>
            </a:tbl>
          </a:graphicData>
        </a:graphic>
      </p:graphicFrame>
      <p:sp>
        <p:nvSpPr>
          <p:cNvPr id="5" name="TextBox 4">
            <a:extLst>
              <a:ext uri="{FF2B5EF4-FFF2-40B4-BE49-F238E27FC236}">
                <a16:creationId xmlns:a16="http://schemas.microsoft.com/office/drawing/2014/main" id="{9B46A860-3426-4017-9345-9C5FD1443B84}"/>
              </a:ext>
            </a:extLst>
          </p:cNvPr>
          <p:cNvSpPr txBox="1"/>
          <p:nvPr/>
        </p:nvSpPr>
        <p:spPr>
          <a:xfrm>
            <a:off x="1371600" y="4800601"/>
            <a:ext cx="6115050" cy="507831"/>
          </a:xfrm>
          <a:prstGeom prst="rect">
            <a:avLst/>
          </a:prstGeom>
          <a:noFill/>
        </p:spPr>
        <p:txBody>
          <a:bodyPr wrap="square" rtlCol="0">
            <a:spAutoFit/>
          </a:bodyPr>
          <a:lstStyle/>
          <a:p>
            <a:r>
              <a:rPr lang="en-US" sz="1350" dirty="0"/>
              <a:t>Because the last category will always occur when all of the indicator variables equal 0, we need c-1 indicator variables for c categories.</a:t>
            </a:r>
          </a:p>
        </p:txBody>
      </p:sp>
      <p:sp>
        <p:nvSpPr>
          <p:cNvPr id="6" name="TextBox 5">
            <a:extLst>
              <a:ext uri="{FF2B5EF4-FFF2-40B4-BE49-F238E27FC236}">
                <a16:creationId xmlns:a16="http://schemas.microsoft.com/office/drawing/2014/main" id="{2C5E9BB4-CB5A-43E5-9737-CDBBF76DCA27}"/>
              </a:ext>
            </a:extLst>
          </p:cNvPr>
          <p:cNvSpPr txBox="1"/>
          <p:nvPr/>
        </p:nvSpPr>
        <p:spPr>
          <a:xfrm>
            <a:off x="1354667" y="5270532"/>
            <a:ext cx="6115050" cy="715581"/>
          </a:xfrm>
          <a:prstGeom prst="rect">
            <a:avLst/>
          </a:prstGeom>
          <a:noFill/>
        </p:spPr>
        <p:txBody>
          <a:bodyPr wrap="square" rtlCol="0">
            <a:spAutoFit/>
          </a:bodyPr>
          <a:lstStyle/>
          <a:p>
            <a:r>
              <a:rPr lang="en-US" sz="1350" dirty="0"/>
              <a:t>SAS can automatically create indicator variables from categorical ones.</a:t>
            </a:r>
          </a:p>
          <a:p>
            <a:r>
              <a:rPr lang="en-US" sz="1350" dirty="0"/>
              <a:t>Rule of thumb: If you can’t assign units to categories with values 1, 2, 3, etc., the variables should be treated as categorical and indicator variables should be created.</a:t>
            </a:r>
          </a:p>
        </p:txBody>
      </p:sp>
    </p:spTree>
    <p:extLst>
      <p:ext uri="{BB962C8B-B14F-4D97-AF65-F5344CB8AC3E}">
        <p14:creationId xmlns:p14="http://schemas.microsoft.com/office/powerpoint/2010/main" val="314674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normAutofit/>
          </a:bodyPr>
          <a:lstStyle/>
          <a:p>
            <a:r>
              <a:rPr lang="en-US" dirty="0"/>
              <a:t>UNIT 13</a:t>
            </a:r>
          </a:p>
        </p:txBody>
      </p:sp>
    </p:spTree>
    <p:extLst>
      <p:ext uri="{BB962C8B-B14F-4D97-AF65-F5344CB8AC3E}">
        <p14:creationId xmlns:p14="http://schemas.microsoft.com/office/powerpoint/2010/main" val="1579862483"/>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2200"/>
            <a:ext cx="8229600" cy="1143000"/>
          </a:xfrm>
        </p:spPr>
        <p:txBody>
          <a:bodyPr/>
          <a:lstStyle/>
          <a:p>
            <a:r>
              <a:rPr lang="en-US" dirty="0"/>
              <a:t>Chapter 10.3</a:t>
            </a:r>
          </a:p>
        </p:txBody>
      </p:sp>
    </p:spTree>
    <p:extLst>
      <p:ext uri="{BB962C8B-B14F-4D97-AF65-F5344CB8AC3E}">
        <p14:creationId xmlns:p14="http://schemas.microsoft.com/office/powerpoint/2010/main" val="207943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5" name="Rectangle 4"/>
          <p:cNvSpPr/>
          <p:nvPr/>
        </p:nvSpPr>
        <p:spPr>
          <a:xfrm>
            <a:off x="822960" y="1832042"/>
            <a:ext cx="666137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4605528" y="3682384"/>
            <a:ext cx="4051824" cy="2419350"/>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5301891" y="4925690"/>
            <a:ext cx="1301384"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p:cNvPicPr>
            <a:picLocks noChangeAspect="1"/>
          </p:cNvPicPr>
          <p:nvPr/>
        </p:nvPicPr>
        <p:blipFill>
          <a:blip r:embed="rId3"/>
          <a:stretch>
            <a:fillRect/>
          </a:stretch>
        </p:blipFill>
        <p:spPr>
          <a:xfrm>
            <a:off x="304800" y="4191000"/>
            <a:ext cx="4181475" cy="1828921"/>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934200" y="356607"/>
                <a:ext cx="1990032"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800" b="0" i="1" u="none" strike="noStrike" kern="1200" cap="none" spc="0" normalizeH="0" baseline="0" noProof="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31</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934200" y="356607"/>
                <a:ext cx="1990032" cy="1015663"/>
              </a:xfrm>
              <a:prstGeom prst="rect">
                <a:avLst/>
              </a:prstGeom>
              <a:blipFill rotWithShape="0">
                <a:blip r:embed="rId4"/>
                <a:stretch>
                  <a:fillRect l="-6442" t="-599" b="-16168"/>
                </a:stretch>
              </a:blipFill>
            </p:spPr>
            <p:txBody>
              <a:bodyPr/>
              <a:lstStyle/>
              <a:p>
                <a:r>
                  <a:rPr lang="en-US">
                    <a:noFill/>
                  </a:rPr>
                  <a:t> </a:t>
                </a:r>
              </a:p>
            </p:txBody>
          </p:sp>
        </mc:Fallback>
      </mc:AlternateContent>
      <p:sp>
        <p:nvSpPr>
          <p:cNvPr id="11" name="TextBox 10"/>
          <p:cNvSpPr txBox="1"/>
          <p:nvPr/>
        </p:nvSpPr>
        <p:spPr>
          <a:xfrm>
            <a:off x="2169805" y="5491625"/>
            <a:ext cx="594295" cy="23458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2" name="TextBox 11"/>
              <p:cNvSpPr txBox="1"/>
              <p:nvPr/>
            </p:nvSpPr>
            <p:spPr>
              <a:xfrm>
                <a:off x="1157533" y="6257234"/>
                <a:ext cx="7010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What do you think would happen if we tested Ho: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a:ea typeface="+mn-ea"/>
                        <a:cs typeface="+mn-cs"/>
                      </a:rPr>
                      <m:t>µ=</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23.2</m:t>
                    </m:r>
                  </m:oMath>
                </a14:m>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12" name="TextBox 11"/>
              <p:cNvSpPr txBox="1">
                <a:spLocks noRot="1" noChangeAspect="1" noMove="1" noResize="1" noEditPoints="1" noAdjustHandles="1" noChangeArrowheads="1" noChangeShapeType="1" noTextEdit="1"/>
              </p:cNvSpPr>
              <p:nvPr/>
            </p:nvSpPr>
            <p:spPr>
              <a:xfrm>
                <a:off x="1157533" y="6257234"/>
                <a:ext cx="7010400" cy="369332"/>
              </a:xfrm>
              <a:prstGeom prst="rect">
                <a:avLst/>
              </a:prstGeom>
              <a:blipFill rotWithShape="0">
                <a:blip r:embed="rId5"/>
                <a:stretch>
                  <a:fillRect l="-783" t="-8197" b="-2459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666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343400" cy="1143000"/>
          </a:xfrm>
        </p:spPr>
        <p:txBody>
          <a:bodyPr/>
          <a:lstStyle/>
          <a:p>
            <a:r>
              <a:rPr lang="en-US" dirty="0"/>
              <a:t>Echolocation!!!</a:t>
            </a:r>
          </a:p>
        </p:txBody>
      </p:sp>
      <p:pic>
        <p:nvPicPr>
          <p:cNvPr id="4" name="Picture 3"/>
          <p:cNvPicPr>
            <a:picLocks noChangeAspect="1"/>
          </p:cNvPicPr>
          <p:nvPr/>
        </p:nvPicPr>
        <p:blipFill>
          <a:blip r:embed="rId2"/>
          <a:stretch>
            <a:fillRect/>
          </a:stretch>
        </p:blipFill>
        <p:spPr>
          <a:xfrm>
            <a:off x="5029200" y="274638"/>
            <a:ext cx="2781877" cy="1504950"/>
          </a:xfrm>
          <a:prstGeom prst="rect">
            <a:avLst/>
          </a:prstGeom>
        </p:spPr>
      </p:pic>
      <p:sp>
        <p:nvSpPr>
          <p:cNvPr id="5" name="TextBox 4"/>
          <p:cNvSpPr txBox="1"/>
          <p:nvPr/>
        </p:nvSpPr>
        <p:spPr>
          <a:xfrm>
            <a:off x="666044" y="1858375"/>
            <a:ext cx="7696200" cy="646331"/>
          </a:xfrm>
          <a:prstGeom prst="rect">
            <a:avLst/>
          </a:prstGeom>
          <a:noFill/>
        </p:spPr>
        <p:txBody>
          <a:bodyPr wrap="square" rtlCol="0">
            <a:spAutoFit/>
          </a:bodyPr>
          <a:lstStyle/>
          <a:p>
            <a:r>
              <a:rPr lang="en-US" dirty="0"/>
              <a:t>QOI: Is there a difference in the in-flight energy expenditures among all three animals after body size is accounted for? </a:t>
            </a:r>
          </a:p>
        </p:txBody>
      </p:sp>
      <mc:AlternateContent xmlns:mc="http://schemas.openxmlformats.org/markup-compatibility/2006" xmlns:a14="http://schemas.microsoft.com/office/drawing/2010/main">
        <mc:Choice Requires="a14">
          <p:sp>
            <p:nvSpPr>
              <p:cNvPr id="6" name="TextBox 5"/>
              <p:cNvSpPr txBox="1"/>
              <p:nvPr/>
            </p:nvSpPr>
            <p:spPr>
              <a:xfrm>
                <a:off x="152400" y="3399424"/>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4</m:t>
                          </m:r>
                        </m:sub>
                      </m:sSub>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5</m:t>
                          </m:r>
                        </m:sub>
                      </m:sSub>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 y="3399424"/>
                <a:ext cx="8915400" cy="246221"/>
              </a:xfrm>
              <a:prstGeom prst="rect">
                <a:avLst/>
              </a:prstGeom>
              <a:blipFill>
                <a:blip r:embed="rId3"/>
                <a:stretch>
                  <a:fillRect b="-32500"/>
                </a:stretch>
              </a:blipFill>
            </p:spPr>
            <p:txBody>
              <a:bodyPr/>
              <a:lstStyle/>
              <a:p>
                <a:r>
                  <a:rPr lang="en-US">
                    <a:noFill/>
                  </a:rPr>
                  <a:t> </a:t>
                </a:r>
              </a:p>
            </p:txBody>
          </p:sp>
        </mc:Fallback>
      </mc:AlternateContent>
      <p:sp>
        <p:nvSpPr>
          <p:cNvPr id="7" name="TextBox 6"/>
          <p:cNvSpPr txBox="1"/>
          <p:nvPr/>
        </p:nvSpPr>
        <p:spPr>
          <a:xfrm>
            <a:off x="419100" y="2436302"/>
            <a:ext cx="8382000" cy="923330"/>
          </a:xfrm>
          <a:prstGeom prst="rect">
            <a:avLst/>
          </a:prstGeom>
          <a:noFill/>
        </p:spPr>
        <p:txBody>
          <a:bodyPr wrap="square" rtlCol="0">
            <a:spAutoFit/>
          </a:bodyPr>
          <a:lstStyle/>
          <a:p>
            <a:r>
              <a:rPr lang="en-US" dirty="0"/>
              <a:t>In order to answer this question, it will help first to test if all the regression lines are parallel (if the slopes are equal). If they are, then we can check for a difference in energy expenditure across all body sizes simultaneously.  See Display 10.5 on page 276.</a:t>
            </a:r>
          </a:p>
        </p:txBody>
      </p:sp>
      <p:sp>
        <p:nvSpPr>
          <p:cNvPr id="8" name="Rectangle 7">
            <a:extLst>
              <a:ext uri="{FF2B5EF4-FFF2-40B4-BE49-F238E27FC236}">
                <a16:creationId xmlns:a16="http://schemas.microsoft.com/office/drawing/2014/main" id="{5EE7BF99-17DA-4DE2-9E9A-D2B21216B7F5}"/>
              </a:ext>
            </a:extLst>
          </p:cNvPr>
          <p:cNvSpPr/>
          <p:nvPr/>
        </p:nvSpPr>
        <p:spPr>
          <a:xfrm>
            <a:off x="4419600" y="3359633"/>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7F4379-143C-48F5-8DB3-C75B3410D38E}"/>
              </a:ext>
            </a:extLst>
          </p:cNvPr>
          <p:cNvSpPr/>
          <p:nvPr/>
        </p:nvSpPr>
        <p:spPr>
          <a:xfrm>
            <a:off x="5257800" y="3359633"/>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FDEFB9-6F6B-48F6-B283-07A96214B7EB}"/>
              </a:ext>
            </a:extLst>
          </p:cNvPr>
          <p:cNvSpPr/>
          <p:nvPr/>
        </p:nvSpPr>
        <p:spPr>
          <a:xfrm>
            <a:off x="8534400" y="3359633"/>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9A3D62-6450-40B6-99EB-879E64B8CA79}"/>
              </a:ext>
            </a:extLst>
          </p:cNvPr>
          <p:cNvSpPr/>
          <p:nvPr/>
        </p:nvSpPr>
        <p:spPr>
          <a:xfrm>
            <a:off x="6869866" y="3359633"/>
            <a:ext cx="457200" cy="2833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44A96B8-1471-4352-B1EF-8F2C008E8375}"/>
              </a:ext>
            </a:extLst>
          </p:cNvPr>
          <p:cNvSpPr txBox="1"/>
          <p:nvPr/>
        </p:nvSpPr>
        <p:spPr>
          <a:xfrm>
            <a:off x="666044" y="4410717"/>
            <a:ext cx="4343400" cy="369332"/>
          </a:xfrm>
          <a:prstGeom prst="rect">
            <a:avLst/>
          </a:prstGeom>
          <a:noFill/>
          <a:ln w="19050">
            <a:solidFill>
              <a:srgbClr val="00B050"/>
            </a:solidFill>
          </a:ln>
        </p:spPr>
        <p:txBody>
          <a:bodyPr wrap="square" rtlCol="0">
            <a:spAutoFit/>
          </a:bodyPr>
          <a:lstStyle/>
          <a:p>
            <a:r>
              <a:rPr lang="en-US" dirty="0"/>
              <a:t>Indicator variables for the variable TYPE. </a:t>
            </a:r>
          </a:p>
        </p:txBody>
      </p:sp>
      <p:cxnSp>
        <p:nvCxnSpPr>
          <p:cNvPr id="19" name="Straight Arrow Connector 18">
            <a:extLst>
              <a:ext uri="{FF2B5EF4-FFF2-40B4-BE49-F238E27FC236}">
                <a16:creationId xmlns:a16="http://schemas.microsoft.com/office/drawing/2014/main" id="{D63559D9-A9E0-4E1F-926E-A2D2B548776A}"/>
              </a:ext>
            </a:extLst>
          </p:cNvPr>
          <p:cNvCxnSpPr>
            <a:cxnSpLocks/>
            <a:stCxn id="17" idx="0"/>
            <a:endCxn id="8" idx="2"/>
          </p:cNvCxnSpPr>
          <p:nvPr/>
        </p:nvCxnSpPr>
        <p:spPr>
          <a:xfrm flipV="1">
            <a:off x="2837744" y="3642947"/>
            <a:ext cx="1810456" cy="7677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780D842-CEF2-417D-BC53-C1ED4627EE77}"/>
              </a:ext>
            </a:extLst>
          </p:cNvPr>
          <p:cNvCxnSpPr>
            <a:cxnSpLocks/>
            <a:stCxn id="17" idx="0"/>
            <a:endCxn id="16" idx="1"/>
          </p:cNvCxnSpPr>
          <p:nvPr/>
        </p:nvCxnSpPr>
        <p:spPr>
          <a:xfrm flipV="1">
            <a:off x="2837744" y="3501290"/>
            <a:ext cx="4032122" cy="90942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D64064-E6E3-4BAE-800A-AE425D7C3C40}"/>
              </a:ext>
            </a:extLst>
          </p:cNvPr>
          <p:cNvCxnSpPr>
            <a:cxnSpLocks/>
            <a:stCxn id="17" idx="0"/>
            <a:endCxn id="15" idx="1"/>
          </p:cNvCxnSpPr>
          <p:nvPr/>
        </p:nvCxnSpPr>
        <p:spPr>
          <a:xfrm flipV="1">
            <a:off x="2837744" y="3501290"/>
            <a:ext cx="5696656" cy="909427"/>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AC25C52-19F5-4565-810F-2A428850C2E2}"/>
              </a:ext>
            </a:extLst>
          </p:cNvPr>
          <p:cNvCxnSpPr>
            <a:cxnSpLocks/>
            <a:stCxn id="17" idx="0"/>
            <a:endCxn id="14" idx="2"/>
          </p:cNvCxnSpPr>
          <p:nvPr/>
        </p:nvCxnSpPr>
        <p:spPr>
          <a:xfrm flipV="1">
            <a:off x="2837744" y="3642947"/>
            <a:ext cx="2648656" cy="767770"/>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398B7A-9958-408F-882E-FCC0A84B500B}"/>
              </a:ext>
            </a:extLst>
          </p:cNvPr>
          <p:cNvSpPr txBox="1"/>
          <p:nvPr/>
        </p:nvSpPr>
        <p:spPr>
          <a:xfrm>
            <a:off x="666044" y="5105400"/>
            <a:ext cx="7030156" cy="646331"/>
          </a:xfrm>
          <a:prstGeom prst="rect">
            <a:avLst/>
          </a:prstGeom>
          <a:noFill/>
        </p:spPr>
        <p:txBody>
          <a:bodyPr wrap="square" rtlCol="0">
            <a:spAutoFit/>
          </a:bodyPr>
          <a:lstStyle/>
          <a:p>
            <a:r>
              <a:rPr lang="en-US" dirty="0"/>
              <a:t>Which of the three types of animals (bird, </a:t>
            </a:r>
            <a:r>
              <a:rPr lang="en-US" dirty="0" err="1"/>
              <a:t>ebat</a:t>
            </a:r>
            <a:r>
              <a:rPr lang="en-US" dirty="0"/>
              <a:t>, or </a:t>
            </a:r>
            <a:r>
              <a:rPr lang="en-US" dirty="0" err="1"/>
              <a:t>nebat</a:t>
            </a:r>
            <a:r>
              <a:rPr lang="en-US" dirty="0"/>
              <a:t>) is the reference type in this model?</a:t>
            </a:r>
          </a:p>
        </p:txBody>
      </p:sp>
      <p:sp>
        <p:nvSpPr>
          <p:cNvPr id="39" name="TextBox 38">
            <a:extLst>
              <a:ext uri="{FF2B5EF4-FFF2-40B4-BE49-F238E27FC236}">
                <a16:creationId xmlns:a16="http://schemas.microsoft.com/office/drawing/2014/main" id="{6BBAECF6-BE49-412B-A686-D5EAE049E3B0}"/>
              </a:ext>
            </a:extLst>
          </p:cNvPr>
          <p:cNvSpPr txBox="1"/>
          <p:nvPr/>
        </p:nvSpPr>
        <p:spPr>
          <a:xfrm>
            <a:off x="2733322" y="5430751"/>
            <a:ext cx="5506156" cy="646331"/>
          </a:xfrm>
          <a:prstGeom prst="rect">
            <a:avLst/>
          </a:prstGeom>
          <a:noFill/>
        </p:spPr>
        <p:txBody>
          <a:bodyPr wrap="square" rtlCol="0">
            <a:spAutoFit/>
          </a:bodyPr>
          <a:lstStyle/>
          <a:p>
            <a:r>
              <a:rPr lang="en-US" dirty="0" err="1"/>
              <a:t>Nebat</a:t>
            </a:r>
            <a:endParaRPr lang="en-US" dirty="0"/>
          </a:p>
          <a:p>
            <a:r>
              <a:rPr lang="en-US" dirty="0"/>
              <a:t>It occurs when </a:t>
            </a:r>
            <a:r>
              <a:rPr lang="en-US" dirty="0" err="1"/>
              <a:t>ebat</a:t>
            </a:r>
            <a:r>
              <a:rPr lang="en-US" dirty="0"/>
              <a:t> = 0 and bird = 0.</a:t>
            </a:r>
          </a:p>
        </p:txBody>
      </p:sp>
    </p:spTree>
    <p:extLst>
      <p:ext uri="{BB962C8B-B14F-4D97-AF65-F5344CB8AC3E}">
        <p14:creationId xmlns:p14="http://schemas.microsoft.com/office/powerpoint/2010/main" val="8718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4" grpId="0" animBg="1"/>
      <p:bldP spid="15" grpId="0" animBg="1"/>
      <p:bldP spid="16" grpId="0" animBg="1"/>
      <p:bldP spid="17" grpId="0" animBg="1"/>
      <p:bldP spid="38" grpId="0"/>
      <p:bldP spid="39" grpId="0"/>
    </p:bld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9492"/>
            <a:ext cx="4343400" cy="1143000"/>
          </a:xfrm>
        </p:spPr>
        <p:txBody>
          <a:bodyPr/>
          <a:lstStyle/>
          <a:p>
            <a:r>
              <a:rPr lang="en-US" dirty="0"/>
              <a:t>Echolocation!!!</a:t>
            </a:r>
          </a:p>
        </p:txBody>
      </p:sp>
      <mc:AlternateContent xmlns:mc="http://schemas.openxmlformats.org/markup-compatibility/2006" xmlns:a14="http://schemas.microsoft.com/office/drawing/2010/main">
        <mc:Choice Requires="a14">
          <p:sp>
            <p:nvSpPr>
              <p:cNvPr id="6" name="TextBox 5"/>
              <p:cNvSpPr txBox="1"/>
              <p:nvPr/>
            </p:nvSpPr>
            <p:spPr>
              <a:xfrm>
                <a:off x="0" y="1213585"/>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4</m:t>
                          </m:r>
                        </m:sub>
                      </m:sSub>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5</m:t>
                          </m:r>
                        </m:sub>
                      </m:sSub>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0" y="1213585"/>
                <a:ext cx="8915400" cy="246221"/>
              </a:xfrm>
              <a:prstGeom prst="rect">
                <a:avLst/>
              </a:prstGeom>
              <a:blipFill>
                <a:blip r:embed="rId2"/>
                <a:stretch>
                  <a:fillRect b="-3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1F60FEC-C84B-434C-B59C-73C09DF483E2}"/>
              </a:ext>
            </a:extLst>
          </p:cNvPr>
          <p:cNvSpPr txBox="1"/>
          <p:nvPr/>
        </p:nvSpPr>
        <p:spPr>
          <a:xfrm>
            <a:off x="9474" y="1595323"/>
            <a:ext cx="5656237" cy="369332"/>
          </a:xfrm>
          <a:prstGeom prst="rect">
            <a:avLst/>
          </a:prstGeom>
          <a:noFill/>
        </p:spPr>
        <p:txBody>
          <a:bodyPr wrap="square" rtlCol="0">
            <a:spAutoFit/>
          </a:bodyPr>
          <a:lstStyle/>
          <a:p>
            <a:r>
              <a:rPr lang="en-US" dirty="0"/>
              <a:t>Individual regression equations for each value of TYPE:</a:t>
            </a:r>
          </a:p>
        </p:txBody>
      </p:sp>
      <p:sp>
        <p:nvSpPr>
          <p:cNvPr id="32" name="TextBox 31">
            <a:extLst>
              <a:ext uri="{FF2B5EF4-FFF2-40B4-BE49-F238E27FC236}">
                <a16:creationId xmlns:a16="http://schemas.microsoft.com/office/drawing/2014/main" id="{2CD0A17A-E97B-499A-88A4-302B7D4BD384}"/>
              </a:ext>
            </a:extLst>
          </p:cNvPr>
          <p:cNvSpPr txBox="1"/>
          <p:nvPr/>
        </p:nvSpPr>
        <p:spPr>
          <a:xfrm>
            <a:off x="-7459" y="1883399"/>
            <a:ext cx="6487455" cy="369332"/>
          </a:xfrm>
          <a:prstGeom prst="rect">
            <a:avLst/>
          </a:prstGeom>
          <a:noFill/>
        </p:spPr>
        <p:txBody>
          <a:bodyPr wrap="square" rtlCol="0">
            <a:spAutoFit/>
          </a:bodyPr>
          <a:lstStyle/>
          <a:p>
            <a:r>
              <a:rPr lang="en-US" dirty="0">
                <a:solidFill>
                  <a:srgbClr val="00B050"/>
                </a:solidFill>
              </a:rPr>
              <a:t>Type = </a:t>
            </a:r>
            <a:r>
              <a:rPr lang="en-US" dirty="0" err="1">
                <a:solidFill>
                  <a:srgbClr val="00B050"/>
                </a:solidFill>
              </a:rPr>
              <a:t>ebat</a:t>
            </a:r>
            <a:r>
              <a:rPr lang="en-US" dirty="0">
                <a:solidFill>
                  <a:srgbClr val="00B050"/>
                </a:solidFill>
              </a:rPr>
              <a:t> occurs when </a:t>
            </a:r>
            <a:r>
              <a:rPr lang="en-US" dirty="0" err="1">
                <a:solidFill>
                  <a:srgbClr val="00B050"/>
                </a:solidFill>
              </a:rPr>
              <a:t>ebat</a:t>
            </a:r>
            <a:r>
              <a:rPr lang="en-US" dirty="0">
                <a:solidFill>
                  <a:srgbClr val="00B050"/>
                </a:solidFill>
              </a:rPr>
              <a:t>=1 and bird = 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C694171-CAC3-40B0-AC96-3C9C27BE8601}"/>
                  </a:ext>
                </a:extLst>
              </p:cNvPr>
              <p:cNvSpPr txBox="1"/>
              <p:nvPr/>
            </p:nvSpPr>
            <p:spPr>
              <a:xfrm>
                <a:off x="-14111" y="2268379"/>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B050"/>
                          </a:solidFill>
                          <a:latin typeface="Cambria Math" charset="0"/>
                          <a:ea typeface="Cambria Math" charset="0"/>
                          <a:cs typeface="Cambria Math" charset="0"/>
                        </a:rPr>
                        <m:t>𝜇</m:t>
                      </m:r>
                      <m:d>
                        <m:dPr>
                          <m:begChr m:val="{"/>
                          <m:endChr m:val="|"/>
                          <m:ctrlPr>
                            <a:rPr lang="en-US" sz="1600" i="1" smtClean="0">
                              <a:solidFill>
                                <a:srgbClr val="00B050"/>
                              </a:solidFill>
                              <a:latin typeface="Cambria Math" panose="02040503050406030204" pitchFamily="18" charset="0"/>
                              <a:ea typeface="Cambria Math" charset="0"/>
                              <a:cs typeface="Cambria Math" charset="0"/>
                            </a:rPr>
                          </m:ctrlPr>
                        </m:dPr>
                        <m:e>
                          <m:r>
                            <a:rPr lang="en-US" sz="1600" b="0" i="1" smtClean="0">
                              <a:solidFill>
                                <a:srgbClr val="00B050"/>
                              </a:solidFill>
                              <a:latin typeface="Cambria Math" charset="0"/>
                              <a:ea typeface="Cambria Math" charset="0"/>
                              <a:cs typeface="Cambria Math" charset="0"/>
                            </a:rPr>
                            <m:t>𝑙𝑒𝑛𝑒𝑟</m:t>
                          </m:r>
                          <m:r>
                            <a:rPr lang="en-US" sz="1600" b="0" i="1" smtClean="0">
                              <a:solidFill>
                                <a:srgbClr val="00B050"/>
                              </a:solidFill>
                              <a:latin typeface="Cambria Math" panose="02040503050406030204" pitchFamily="18" charset="0"/>
                              <a:ea typeface="Cambria Math" charset="0"/>
                              <a:cs typeface="Cambria Math" charset="0"/>
                            </a:rPr>
                            <m:t>𝑔</m:t>
                          </m:r>
                          <m:r>
                            <a:rPr lang="en-US" sz="1600" b="0" i="1" smtClean="0">
                              <a:solidFill>
                                <a:srgbClr val="00B050"/>
                              </a:solidFill>
                              <a:latin typeface="Cambria Math" charset="0"/>
                              <a:ea typeface="Cambria Math" charset="0"/>
                              <a:cs typeface="Cambria Math" charset="0"/>
                            </a:rPr>
                            <m:t>𝑦</m:t>
                          </m:r>
                          <m:r>
                            <a:rPr lang="en-US" sz="1600" b="0" i="1" smtClean="0">
                              <a:solidFill>
                                <a:srgbClr val="00B050"/>
                              </a:solidFill>
                              <a:latin typeface="Cambria Math" charset="0"/>
                              <a:ea typeface="Cambria Math" charset="0"/>
                              <a:cs typeface="Cambria Math" charset="0"/>
                            </a:rPr>
                            <m:t> </m:t>
                          </m:r>
                        </m:e>
                      </m:d>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𝑇𝑌𝑃𝐸</m:t>
                      </m:r>
                      <m:r>
                        <a:rPr lang="en-US" sz="1600" b="0" i="1" smtClean="0">
                          <a:solidFill>
                            <a:srgbClr val="00B050"/>
                          </a:solidFill>
                          <a:latin typeface="Cambria Math" panose="02040503050406030204" pitchFamily="18" charset="0"/>
                          <a:ea typeface="Cambria Math" charset="0"/>
                          <a:cs typeface="Cambria Math" charset="0"/>
                        </a:rPr>
                        <m:t>=</m:t>
                      </m:r>
                      <m:r>
                        <a:rPr lang="en-US" sz="1600" b="1" i="1" smtClean="0">
                          <a:solidFill>
                            <a:srgbClr val="00B050"/>
                          </a:solidFill>
                          <a:latin typeface="Cambria Math" panose="02040503050406030204" pitchFamily="18" charset="0"/>
                          <a:ea typeface="Cambria Math" charset="0"/>
                          <a:cs typeface="Cambria Math" charset="0"/>
                        </a:rPr>
                        <m:t>𝒆𝒃𝒂𝒕</m:t>
                      </m:r>
                      <m:r>
                        <a:rPr lang="en-US" sz="1600" b="0" i="1" smtClean="0">
                          <a:solidFill>
                            <a:srgbClr val="00B050"/>
                          </a:solidFill>
                          <a:latin typeface="Cambria Math" charset="0"/>
                          <a:ea typeface="Cambria Math" charset="0"/>
                          <a:cs typeface="Cambria Math" charset="0"/>
                        </a:rPr>
                        <m:t>}= </m:t>
                      </m:r>
                      <m:sSub>
                        <m:sSubPr>
                          <m:ctrlPr>
                            <a:rPr lang="en-US" sz="1600" i="1" smtClean="0">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1</m:t>
                          </m:r>
                        </m:sub>
                      </m:sSub>
                      <m:r>
                        <a:rPr lang="en-US" sz="1600" b="0" i="1" smtClean="0">
                          <a:solidFill>
                            <a:srgbClr val="00B050"/>
                          </a:solidFill>
                          <a:latin typeface="Cambria Math" charset="0"/>
                          <a:ea typeface="Cambria Math" charset="0"/>
                          <a:cs typeface="Cambria Math" charset="0"/>
                        </a:rPr>
                        <m:t>𝑙𝑚𝑎𝑠𝑠</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2</m:t>
                          </m:r>
                        </m:sub>
                      </m:sSub>
                      <m:r>
                        <a:rPr lang="en-US" sz="1600" b="0" i="1" smtClean="0">
                          <a:solidFill>
                            <a:srgbClr val="00B050"/>
                          </a:solidFill>
                          <a:latin typeface="Cambria Math" panose="02040503050406030204" pitchFamily="18" charset="0"/>
                          <a:ea typeface="Cambria Math" charset="0"/>
                          <a:cs typeface="Cambria Math" charset="0"/>
                        </a:rPr>
                        <m:t>∗0</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3</m:t>
                          </m:r>
                        </m:sub>
                      </m:sSub>
                      <m:r>
                        <a:rPr lang="en-US" sz="1600" b="0" i="1" smtClean="0">
                          <a:solidFill>
                            <a:srgbClr val="00B050"/>
                          </a:solidFill>
                          <a:latin typeface="Cambria Math" panose="02040503050406030204" pitchFamily="18" charset="0"/>
                          <a:ea typeface="Cambria Math" charset="0"/>
                          <a:cs typeface="Cambria Math" charset="0"/>
                        </a:rPr>
                        <m:t>∗1</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4</m:t>
                          </m:r>
                        </m:sub>
                      </m:sSub>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∗0</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5</m:t>
                          </m:r>
                        </m:sub>
                      </m:sSub>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∗1</m:t>
                      </m:r>
                    </m:oMath>
                  </m:oMathPara>
                </a14:m>
                <a:endParaRPr lang="en-US" sz="1600" i="1" dirty="0">
                  <a:solidFill>
                    <a:srgbClr val="00B050"/>
                  </a:solidFill>
                </a:endParaRPr>
              </a:p>
            </p:txBody>
          </p:sp>
        </mc:Choice>
        <mc:Fallback xmlns="">
          <p:sp>
            <p:nvSpPr>
              <p:cNvPr id="35" name="TextBox 34">
                <a:extLst>
                  <a:ext uri="{FF2B5EF4-FFF2-40B4-BE49-F238E27FC236}">
                    <a16:creationId xmlns:a16="http://schemas.microsoft.com/office/drawing/2014/main" id="{EC694171-CAC3-40B0-AC96-3C9C27BE8601}"/>
                  </a:ext>
                </a:extLst>
              </p:cNvPr>
              <p:cNvSpPr txBox="1">
                <a:spLocks noRot="1" noChangeAspect="1" noMove="1" noResize="1" noEditPoints="1" noAdjustHandles="1" noChangeArrowheads="1" noChangeShapeType="1" noTextEdit="1"/>
              </p:cNvSpPr>
              <p:nvPr/>
            </p:nvSpPr>
            <p:spPr>
              <a:xfrm>
                <a:off x="-14111" y="2268379"/>
                <a:ext cx="8915400" cy="246221"/>
              </a:xfrm>
              <a:prstGeom prst="rect">
                <a:avLst/>
              </a:prstGeom>
              <a:blipFill>
                <a:blip r:embed="rId3"/>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9C0BD13-3739-4A5A-8644-4FFFF4565D33}"/>
                  </a:ext>
                </a:extLst>
              </p:cNvPr>
              <p:cNvSpPr txBox="1"/>
              <p:nvPr/>
            </p:nvSpPr>
            <p:spPr>
              <a:xfrm>
                <a:off x="-14111" y="2598936"/>
                <a:ext cx="70866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B050"/>
                          </a:solidFill>
                          <a:latin typeface="Cambria Math" charset="0"/>
                          <a:ea typeface="Cambria Math" charset="0"/>
                          <a:cs typeface="Cambria Math" charset="0"/>
                        </a:rPr>
                        <m:t>𝜇</m:t>
                      </m:r>
                      <m:d>
                        <m:dPr>
                          <m:begChr m:val="{"/>
                          <m:endChr m:val="|"/>
                          <m:ctrlPr>
                            <a:rPr lang="en-US" sz="1600" i="1" smtClean="0">
                              <a:solidFill>
                                <a:srgbClr val="00B050"/>
                              </a:solidFill>
                              <a:latin typeface="Cambria Math" panose="02040503050406030204" pitchFamily="18" charset="0"/>
                              <a:ea typeface="Cambria Math" charset="0"/>
                              <a:cs typeface="Cambria Math" charset="0"/>
                            </a:rPr>
                          </m:ctrlPr>
                        </m:dPr>
                        <m:e>
                          <m:r>
                            <a:rPr lang="en-US" sz="1600" b="0" i="1" smtClean="0">
                              <a:solidFill>
                                <a:srgbClr val="00B050"/>
                              </a:solidFill>
                              <a:latin typeface="Cambria Math" charset="0"/>
                              <a:ea typeface="Cambria Math" charset="0"/>
                              <a:cs typeface="Cambria Math" charset="0"/>
                            </a:rPr>
                            <m:t>𝑙𝑒𝑛𝑒𝑟</m:t>
                          </m:r>
                          <m:r>
                            <a:rPr lang="en-US" sz="1600" b="0" i="1" smtClean="0">
                              <a:solidFill>
                                <a:srgbClr val="00B050"/>
                              </a:solidFill>
                              <a:latin typeface="Cambria Math" panose="02040503050406030204" pitchFamily="18" charset="0"/>
                              <a:ea typeface="Cambria Math" charset="0"/>
                              <a:cs typeface="Cambria Math" charset="0"/>
                            </a:rPr>
                            <m:t>𝑔</m:t>
                          </m:r>
                          <m:r>
                            <a:rPr lang="en-US" sz="1600" b="0" i="1" smtClean="0">
                              <a:solidFill>
                                <a:srgbClr val="00B050"/>
                              </a:solidFill>
                              <a:latin typeface="Cambria Math" charset="0"/>
                              <a:ea typeface="Cambria Math" charset="0"/>
                              <a:cs typeface="Cambria Math" charset="0"/>
                            </a:rPr>
                            <m:t>𝑦</m:t>
                          </m:r>
                          <m:r>
                            <a:rPr lang="en-US" sz="1600" b="0" i="1" smtClean="0">
                              <a:solidFill>
                                <a:srgbClr val="00B050"/>
                              </a:solidFill>
                              <a:latin typeface="Cambria Math" charset="0"/>
                              <a:ea typeface="Cambria Math" charset="0"/>
                              <a:cs typeface="Cambria Math" charset="0"/>
                            </a:rPr>
                            <m:t> </m:t>
                          </m:r>
                        </m:e>
                      </m:d>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𝑇𝑌𝑃𝐸</m:t>
                      </m:r>
                      <m:r>
                        <a:rPr lang="en-US" sz="1600" b="0" i="1" smtClean="0">
                          <a:solidFill>
                            <a:srgbClr val="00B050"/>
                          </a:solidFill>
                          <a:latin typeface="Cambria Math" panose="02040503050406030204" pitchFamily="18" charset="0"/>
                          <a:ea typeface="Cambria Math" charset="0"/>
                          <a:cs typeface="Cambria Math" charset="0"/>
                        </a:rPr>
                        <m:t>=</m:t>
                      </m:r>
                      <m:r>
                        <a:rPr lang="en-US" sz="1600" b="1" i="1" smtClean="0">
                          <a:solidFill>
                            <a:srgbClr val="00B050"/>
                          </a:solidFill>
                          <a:latin typeface="Cambria Math" panose="02040503050406030204" pitchFamily="18" charset="0"/>
                          <a:ea typeface="Cambria Math" charset="0"/>
                          <a:cs typeface="Cambria Math" charset="0"/>
                        </a:rPr>
                        <m:t>𝒆𝒃𝒂𝒕</m:t>
                      </m:r>
                      <m:r>
                        <a:rPr lang="en-US" sz="1600" b="0" i="1" smtClean="0">
                          <a:solidFill>
                            <a:srgbClr val="00B050"/>
                          </a:solidFill>
                          <a:latin typeface="Cambria Math" charset="0"/>
                          <a:ea typeface="Cambria Math" charset="0"/>
                          <a:cs typeface="Cambria Math" charset="0"/>
                        </a:rPr>
                        <m:t>}= </m:t>
                      </m:r>
                      <m:sSub>
                        <m:sSubPr>
                          <m:ctrlPr>
                            <a:rPr lang="en-US" sz="1600" i="1" smtClean="0">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1</m:t>
                          </m:r>
                        </m:sub>
                      </m:sSub>
                      <m:r>
                        <a:rPr lang="en-US" sz="1600" b="0" i="1" smtClean="0">
                          <a:solidFill>
                            <a:srgbClr val="00B050"/>
                          </a:solidFill>
                          <a:latin typeface="Cambria Math" charset="0"/>
                          <a:ea typeface="Cambria Math" charset="0"/>
                          <a:cs typeface="Cambria Math" charset="0"/>
                        </a:rPr>
                        <m:t>𝑙𝑚𝑎𝑠𝑠</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3</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5</m:t>
                          </m:r>
                        </m:sub>
                      </m:sSub>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oMath>
                  </m:oMathPara>
                </a14:m>
                <a:endParaRPr lang="en-US" sz="1600" i="1" dirty="0">
                  <a:solidFill>
                    <a:srgbClr val="00B050"/>
                  </a:solidFill>
                </a:endParaRPr>
              </a:p>
            </p:txBody>
          </p:sp>
        </mc:Choice>
        <mc:Fallback xmlns="">
          <p:sp>
            <p:nvSpPr>
              <p:cNvPr id="36" name="TextBox 35">
                <a:extLst>
                  <a:ext uri="{FF2B5EF4-FFF2-40B4-BE49-F238E27FC236}">
                    <a16:creationId xmlns:a16="http://schemas.microsoft.com/office/drawing/2014/main" id="{B9C0BD13-3739-4A5A-8644-4FFFF4565D33}"/>
                  </a:ext>
                </a:extLst>
              </p:cNvPr>
              <p:cNvSpPr txBox="1">
                <a:spLocks noRot="1" noChangeAspect="1" noMove="1" noResize="1" noEditPoints="1" noAdjustHandles="1" noChangeArrowheads="1" noChangeShapeType="1" noTextEdit="1"/>
              </p:cNvSpPr>
              <p:nvPr/>
            </p:nvSpPr>
            <p:spPr>
              <a:xfrm>
                <a:off x="-14111" y="2598936"/>
                <a:ext cx="7086600" cy="246221"/>
              </a:xfrm>
              <a:prstGeom prst="rect">
                <a:avLst/>
              </a:prstGeom>
              <a:blipFill>
                <a:blip r:embed="rId4"/>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EC52666-230D-4F4B-84C6-376AF6291E94}"/>
                  </a:ext>
                </a:extLst>
              </p:cNvPr>
              <p:cNvSpPr txBox="1"/>
              <p:nvPr/>
            </p:nvSpPr>
            <p:spPr>
              <a:xfrm>
                <a:off x="-39511" y="3067049"/>
                <a:ext cx="70866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B050"/>
                          </a:solidFill>
                          <a:latin typeface="Cambria Math" charset="0"/>
                          <a:ea typeface="Cambria Math" charset="0"/>
                          <a:cs typeface="Cambria Math" charset="0"/>
                        </a:rPr>
                        <m:t>𝜇</m:t>
                      </m:r>
                      <m:d>
                        <m:dPr>
                          <m:begChr m:val="{"/>
                          <m:endChr m:val="|"/>
                          <m:ctrlPr>
                            <a:rPr lang="en-US" sz="1600" i="1" smtClean="0">
                              <a:solidFill>
                                <a:srgbClr val="00B050"/>
                              </a:solidFill>
                              <a:latin typeface="Cambria Math" panose="02040503050406030204" pitchFamily="18" charset="0"/>
                              <a:ea typeface="Cambria Math" charset="0"/>
                              <a:cs typeface="Cambria Math" charset="0"/>
                            </a:rPr>
                          </m:ctrlPr>
                        </m:dPr>
                        <m:e>
                          <m:r>
                            <a:rPr lang="en-US" sz="1600" b="0" i="1" smtClean="0">
                              <a:solidFill>
                                <a:srgbClr val="00B050"/>
                              </a:solidFill>
                              <a:latin typeface="Cambria Math" charset="0"/>
                              <a:ea typeface="Cambria Math" charset="0"/>
                              <a:cs typeface="Cambria Math" charset="0"/>
                            </a:rPr>
                            <m:t>𝑙𝑒𝑛𝑒𝑟</m:t>
                          </m:r>
                          <m:r>
                            <a:rPr lang="en-US" sz="1600" b="0" i="1" smtClean="0">
                              <a:solidFill>
                                <a:srgbClr val="00B050"/>
                              </a:solidFill>
                              <a:latin typeface="Cambria Math" panose="02040503050406030204" pitchFamily="18" charset="0"/>
                              <a:ea typeface="Cambria Math" charset="0"/>
                              <a:cs typeface="Cambria Math" charset="0"/>
                            </a:rPr>
                            <m:t>𝑔</m:t>
                          </m:r>
                          <m:r>
                            <a:rPr lang="en-US" sz="1600" b="0" i="1" smtClean="0">
                              <a:solidFill>
                                <a:srgbClr val="00B050"/>
                              </a:solidFill>
                              <a:latin typeface="Cambria Math" charset="0"/>
                              <a:ea typeface="Cambria Math" charset="0"/>
                              <a:cs typeface="Cambria Math" charset="0"/>
                            </a:rPr>
                            <m:t>𝑦</m:t>
                          </m:r>
                          <m:r>
                            <a:rPr lang="en-US" sz="1600" b="0" i="1" smtClean="0">
                              <a:solidFill>
                                <a:srgbClr val="00B050"/>
                              </a:solidFill>
                              <a:latin typeface="Cambria Math" charset="0"/>
                              <a:ea typeface="Cambria Math" charset="0"/>
                              <a:cs typeface="Cambria Math" charset="0"/>
                            </a:rPr>
                            <m:t> </m:t>
                          </m:r>
                        </m:e>
                      </m:d>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𝑇𝑌𝑃𝐸</m:t>
                      </m:r>
                      <m:r>
                        <a:rPr lang="en-US" sz="1600" b="0" i="1" smtClean="0">
                          <a:solidFill>
                            <a:srgbClr val="00B050"/>
                          </a:solidFill>
                          <a:latin typeface="Cambria Math" panose="02040503050406030204" pitchFamily="18" charset="0"/>
                          <a:ea typeface="Cambria Math" charset="0"/>
                          <a:cs typeface="Cambria Math" charset="0"/>
                        </a:rPr>
                        <m:t>=</m:t>
                      </m:r>
                      <m:r>
                        <a:rPr lang="en-US" sz="1600" b="1" i="1" smtClean="0">
                          <a:solidFill>
                            <a:srgbClr val="00B050"/>
                          </a:solidFill>
                          <a:latin typeface="Cambria Math" panose="02040503050406030204" pitchFamily="18" charset="0"/>
                          <a:ea typeface="Cambria Math" charset="0"/>
                          <a:cs typeface="Cambria Math" charset="0"/>
                        </a:rPr>
                        <m:t>𝒆𝒃𝒂𝒕</m:t>
                      </m:r>
                      <m:r>
                        <a:rPr lang="en-US" sz="1600" b="0" i="1" smtClean="0">
                          <a:solidFill>
                            <a:srgbClr val="00B050"/>
                          </a:solidFill>
                          <a:latin typeface="Cambria Math" charset="0"/>
                          <a:ea typeface="Cambria Math" charset="0"/>
                          <a:cs typeface="Cambria Math" charset="0"/>
                        </a:rPr>
                        <m:t>}= </m:t>
                      </m:r>
                      <m:sSub>
                        <m:sSubPr>
                          <m:ctrlPr>
                            <a:rPr lang="en-US" sz="1600" i="1" smtClean="0">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3</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1</m:t>
                          </m:r>
                        </m:sub>
                      </m:sSub>
                      <m:r>
                        <a:rPr lang="en-US" sz="1600" b="0" i="1" smtClean="0">
                          <a:solidFill>
                            <a:srgbClr val="00B050"/>
                          </a:solidFill>
                          <a:latin typeface="Cambria Math" charset="0"/>
                          <a:ea typeface="Cambria Math" charset="0"/>
                          <a:cs typeface="Cambria Math" charset="0"/>
                        </a:rPr>
                        <m:t>𝑙𝑚𝑎𝑠𝑠</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m:t>
                          </m:r>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5</m:t>
                          </m:r>
                        </m:sub>
                      </m:sSub>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oMath>
                  </m:oMathPara>
                </a14:m>
                <a:endParaRPr lang="en-US" sz="1600" i="1" dirty="0">
                  <a:solidFill>
                    <a:srgbClr val="00B050"/>
                  </a:solidFill>
                </a:endParaRPr>
              </a:p>
            </p:txBody>
          </p:sp>
        </mc:Choice>
        <mc:Fallback xmlns="">
          <p:sp>
            <p:nvSpPr>
              <p:cNvPr id="37" name="TextBox 36">
                <a:extLst>
                  <a:ext uri="{FF2B5EF4-FFF2-40B4-BE49-F238E27FC236}">
                    <a16:creationId xmlns:a16="http://schemas.microsoft.com/office/drawing/2014/main" id="{9EC52666-230D-4F4B-84C6-376AF6291E94}"/>
                  </a:ext>
                </a:extLst>
              </p:cNvPr>
              <p:cNvSpPr txBox="1">
                <a:spLocks noRot="1" noChangeAspect="1" noMove="1" noResize="1" noEditPoints="1" noAdjustHandles="1" noChangeArrowheads="1" noChangeShapeType="1" noTextEdit="1"/>
              </p:cNvSpPr>
              <p:nvPr/>
            </p:nvSpPr>
            <p:spPr>
              <a:xfrm>
                <a:off x="-39511" y="3067049"/>
                <a:ext cx="7086600" cy="246221"/>
              </a:xfrm>
              <a:prstGeom prst="rect">
                <a:avLst/>
              </a:prstGeom>
              <a:blipFill>
                <a:blip r:embed="rId5"/>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1253D51-3C0C-402F-B698-E8C1E7248654}"/>
                  </a:ext>
                </a:extLst>
              </p:cNvPr>
              <p:cNvSpPr txBox="1"/>
              <p:nvPr/>
            </p:nvSpPr>
            <p:spPr>
              <a:xfrm>
                <a:off x="304800" y="3397606"/>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solidFill>
                          <a:srgbClr val="00B050"/>
                        </a:solidFill>
                        <a:latin typeface="Cambria Math" charset="0"/>
                        <a:ea typeface="Cambria Math" charset="0"/>
                        <a:cs typeface="Cambria Math" charset="0"/>
                      </a:rPr>
                      <m:t>𝜇</m:t>
                    </m:r>
                    <m:d>
                      <m:dPr>
                        <m:begChr m:val="{"/>
                        <m:endChr m:val="|"/>
                        <m:ctrlPr>
                          <a:rPr lang="en-US" sz="1600" i="1" smtClean="0">
                            <a:solidFill>
                              <a:srgbClr val="00B050"/>
                            </a:solidFill>
                            <a:latin typeface="Cambria Math" panose="02040503050406030204" pitchFamily="18" charset="0"/>
                            <a:ea typeface="Cambria Math" charset="0"/>
                            <a:cs typeface="Cambria Math" charset="0"/>
                          </a:rPr>
                        </m:ctrlPr>
                      </m:dPr>
                      <m:e>
                        <m:r>
                          <a:rPr lang="en-US" sz="1600" b="0" i="1" smtClean="0">
                            <a:solidFill>
                              <a:srgbClr val="00B050"/>
                            </a:solidFill>
                            <a:latin typeface="Cambria Math" charset="0"/>
                            <a:ea typeface="Cambria Math" charset="0"/>
                            <a:cs typeface="Cambria Math" charset="0"/>
                          </a:rPr>
                          <m:t>𝑙𝑒𝑛𝑒𝑟</m:t>
                        </m:r>
                        <m:r>
                          <a:rPr lang="en-US" sz="1600" b="0" i="1" smtClean="0">
                            <a:solidFill>
                              <a:srgbClr val="00B050"/>
                            </a:solidFill>
                            <a:latin typeface="Cambria Math" panose="02040503050406030204" pitchFamily="18" charset="0"/>
                            <a:ea typeface="Cambria Math" charset="0"/>
                            <a:cs typeface="Cambria Math" charset="0"/>
                          </a:rPr>
                          <m:t>𝑔</m:t>
                        </m:r>
                        <m:r>
                          <a:rPr lang="en-US" sz="1600" b="0" i="1" smtClean="0">
                            <a:solidFill>
                              <a:srgbClr val="00B050"/>
                            </a:solidFill>
                            <a:latin typeface="Cambria Math" charset="0"/>
                            <a:ea typeface="Cambria Math" charset="0"/>
                            <a:cs typeface="Cambria Math" charset="0"/>
                          </a:rPr>
                          <m:t>𝑦</m:t>
                        </m:r>
                        <m:r>
                          <a:rPr lang="en-US" sz="1600" b="0" i="1" smtClean="0">
                            <a:solidFill>
                              <a:srgbClr val="00B050"/>
                            </a:solidFill>
                            <a:latin typeface="Cambria Math" charset="0"/>
                            <a:ea typeface="Cambria Math" charset="0"/>
                            <a:cs typeface="Cambria Math" charset="0"/>
                          </a:rPr>
                          <m:t> </m:t>
                        </m:r>
                      </m:e>
                    </m:d>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𝑇𝑌𝑃𝐸</m:t>
                    </m:r>
                    <m:r>
                      <a:rPr lang="en-US" sz="1600" b="0" i="1" smtClean="0">
                        <a:solidFill>
                          <a:srgbClr val="00B050"/>
                        </a:solidFill>
                        <a:latin typeface="Cambria Math" panose="02040503050406030204" pitchFamily="18" charset="0"/>
                        <a:ea typeface="Cambria Math" charset="0"/>
                        <a:cs typeface="Cambria Math" charset="0"/>
                      </a:rPr>
                      <m:t>=</m:t>
                    </m:r>
                    <m:r>
                      <a:rPr lang="en-US" sz="1600" b="1" i="1" smtClean="0">
                        <a:solidFill>
                          <a:srgbClr val="00B050"/>
                        </a:solidFill>
                        <a:latin typeface="Cambria Math" panose="02040503050406030204" pitchFamily="18" charset="0"/>
                        <a:ea typeface="Cambria Math" charset="0"/>
                        <a:cs typeface="Cambria Math" charset="0"/>
                      </a:rPr>
                      <m:t>𝒆𝒃𝒂𝒕</m:t>
                    </m:r>
                    <m:r>
                      <a:rPr lang="en-US" sz="1600" b="0" i="1" smtClean="0">
                        <a:solidFill>
                          <a:srgbClr val="00B050"/>
                        </a:solidFill>
                        <a:latin typeface="Cambria Math" charset="0"/>
                        <a:ea typeface="Cambria Math" charset="0"/>
                        <a:cs typeface="Cambria Math" charset="0"/>
                      </a:rPr>
                      <m:t>}=</m:t>
                    </m:r>
                    <m:d>
                      <m:dPr>
                        <m:ctrlPr>
                          <a:rPr lang="en-US" sz="1600" b="0" i="1" smtClean="0">
                            <a:solidFill>
                              <a:srgbClr val="00B050"/>
                            </a:solidFill>
                            <a:latin typeface="Cambria Math" panose="02040503050406030204" pitchFamily="18" charset="0"/>
                            <a:ea typeface="Cambria Math" charset="0"/>
                            <a:cs typeface="Cambria Math" charset="0"/>
                          </a:rPr>
                        </m:ctrlPr>
                      </m:dPr>
                      <m:e>
                        <m:sSub>
                          <m:sSubPr>
                            <m:ctrlPr>
                              <a:rPr lang="en-US" sz="1600" i="1" smtClean="0">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3</m:t>
                            </m:r>
                          </m:sub>
                        </m:sSub>
                      </m:e>
                    </m:d>
                    <m:r>
                      <a:rPr lang="en-US" sz="1600" b="0" i="1" smtClean="0">
                        <a:solidFill>
                          <a:srgbClr val="00B050"/>
                        </a:solidFill>
                        <a:latin typeface="Cambria Math" panose="02040503050406030204" pitchFamily="18" charset="0"/>
                        <a:ea typeface="Cambria Math" charset="0"/>
                        <a:cs typeface="Cambria Math" charset="0"/>
                      </a:rPr>
                      <m:t>+(</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1</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5</m:t>
                        </m:r>
                      </m:sub>
                    </m:sSub>
                    <m:r>
                      <a:rPr lang="en-US" sz="1600" b="0" i="1" smtClean="0">
                        <a:solidFill>
                          <a:srgbClr val="00B050"/>
                        </a:solidFill>
                        <a:latin typeface="Cambria Math" panose="02040503050406030204" pitchFamily="18" charset="0"/>
                        <a:ea typeface="Cambria Math" charset="0"/>
                        <a:cs typeface="Cambria Math" charset="0"/>
                      </a:rPr>
                      <m:t>)</m:t>
                    </m:r>
                    <m:r>
                      <a:rPr lang="en-US" sz="1600" b="0" i="1" smtClean="0">
                        <a:solidFill>
                          <a:srgbClr val="00B050"/>
                        </a:solidFill>
                        <a:latin typeface="Cambria Math" charset="0"/>
                        <a:ea typeface="Cambria Math" charset="0"/>
                        <a:cs typeface="Cambria Math" charset="0"/>
                      </a:rPr>
                      <m:t>𝑙𝑚𝑎𝑠𝑠</m:t>
                    </m:r>
                  </m:oMath>
                </a14:m>
                <a:r>
                  <a:rPr lang="en-US" sz="1600" i="1" dirty="0">
                    <a:solidFill>
                      <a:srgbClr val="00B050"/>
                    </a:solidFill>
                  </a:rPr>
                  <a:t>:  slope =</a:t>
                </a:r>
                <a:r>
                  <a:rPr lang="en-US" sz="1600" dirty="0">
                    <a:solidFill>
                      <a:srgbClr val="00B050"/>
                    </a:solidFill>
                    <a:ea typeface="Cambria Math" charset="0"/>
                    <a:cs typeface="Cambria Math" charset="0"/>
                  </a:rPr>
                  <a:t> </a:t>
                </a:r>
                <a14:m>
                  <m:oMath xmlns:m="http://schemas.openxmlformats.org/officeDocument/2006/math">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𝟏</m:t>
                        </m:r>
                      </m:sub>
                    </m:sSub>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m:t>
                        </m:r>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𝟓</m:t>
                        </m:r>
                      </m:sub>
                    </m:sSub>
                  </m:oMath>
                </a14:m>
                <a:r>
                  <a:rPr lang="en-US" sz="1600" i="1" dirty="0">
                    <a:solidFill>
                      <a:srgbClr val="00B050"/>
                    </a:solidFill>
                  </a:rPr>
                  <a:t> </a:t>
                </a:r>
              </a:p>
            </p:txBody>
          </p:sp>
        </mc:Choice>
        <mc:Fallback xmlns="">
          <p:sp>
            <p:nvSpPr>
              <p:cNvPr id="38" name="TextBox 37">
                <a:extLst>
                  <a:ext uri="{FF2B5EF4-FFF2-40B4-BE49-F238E27FC236}">
                    <a16:creationId xmlns:a16="http://schemas.microsoft.com/office/drawing/2014/main" id="{C1253D51-3C0C-402F-B698-E8C1E7248654}"/>
                  </a:ext>
                </a:extLst>
              </p:cNvPr>
              <p:cNvSpPr txBox="1">
                <a:spLocks noRot="1" noChangeAspect="1" noMove="1" noResize="1" noEditPoints="1" noAdjustHandles="1" noChangeArrowheads="1" noChangeShapeType="1" noTextEdit="1"/>
              </p:cNvSpPr>
              <p:nvPr/>
            </p:nvSpPr>
            <p:spPr>
              <a:xfrm>
                <a:off x="304800" y="3397606"/>
                <a:ext cx="7086600" cy="246221"/>
              </a:xfrm>
              <a:prstGeom prst="rect">
                <a:avLst/>
              </a:prstGeom>
              <a:blipFill>
                <a:blip r:embed="rId6"/>
                <a:stretch>
                  <a:fillRect l="-946" t="-24390" b="-4878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AECCD0E4-3E3A-4C71-AD59-9444C93C0643}"/>
              </a:ext>
            </a:extLst>
          </p:cNvPr>
          <p:cNvCxnSpPr/>
          <p:nvPr/>
        </p:nvCxnSpPr>
        <p:spPr>
          <a:xfrm flipV="1">
            <a:off x="4953000" y="22527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0842513-728E-45BC-97F5-1DE8E32ABFCF}"/>
              </a:ext>
            </a:extLst>
          </p:cNvPr>
          <p:cNvSpPr txBox="1"/>
          <p:nvPr/>
        </p:nvSpPr>
        <p:spPr>
          <a:xfrm>
            <a:off x="5257800" y="2006161"/>
            <a:ext cx="304800" cy="369332"/>
          </a:xfrm>
          <a:prstGeom prst="rect">
            <a:avLst/>
          </a:prstGeom>
          <a:noFill/>
        </p:spPr>
        <p:txBody>
          <a:bodyPr wrap="square" rtlCol="0">
            <a:spAutoFit/>
          </a:bodyPr>
          <a:lstStyle/>
          <a:p>
            <a:r>
              <a:rPr lang="en-US" dirty="0">
                <a:solidFill>
                  <a:srgbClr val="FF0000"/>
                </a:solidFill>
              </a:rPr>
              <a:t>0</a:t>
            </a:r>
          </a:p>
        </p:txBody>
      </p:sp>
      <p:cxnSp>
        <p:nvCxnSpPr>
          <p:cNvPr id="46" name="Straight Arrow Connector 45">
            <a:extLst>
              <a:ext uri="{FF2B5EF4-FFF2-40B4-BE49-F238E27FC236}">
                <a16:creationId xmlns:a16="http://schemas.microsoft.com/office/drawing/2014/main" id="{1F0910B2-1815-411F-AA27-28B915C5E7E3}"/>
              </a:ext>
            </a:extLst>
          </p:cNvPr>
          <p:cNvCxnSpPr/>
          <p:nvPr/>
        </p:nvCxnSpPr>
        <p:spPr>
          <a:xfrm flipV="1">
            <a:off x="6553200" y="2252731"/>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8008B5-22B0-4D2E-B377-7F26E7A662E6}"/>
              </a:ext>
            </a:extLst>
          </p:cNvPr>
          <p:cNvSpPr txBox="1"/>
          <p:nvPr/>
        </p:nvSpPr>
        <p:spPr>
          <a:xfrm>
            <a:off x="6858000" y="2006161"/>
            <a:ext cx="304800"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8" name="Ink 47">
                <a:extLst>
                  <a:ext uri="{FF2B5EF4-FFF2-40B4-BE49-F238E27FC236}">
                    <a16:creationId xmlns:a16="http://schemas.microsoft.com/office/drawing/2014/main" id="{0E46A5A5-1F2D-4D35-B774-421ADB17B4F6}"/>
                  </a:ext>
                </a:extLst>
              </p14:cNvPr>
              <p14:cNvContentPartPr/>
              <p14:nvPr/>
            </p14:nvContentPartPr>
            <p14:xfrm>
              <a:off x="4648200" y="2826090"/>
              <a:ext cx="737166" cy="221910"/>
            </p14:xfrm>
          </p:contentPart>
        </mc:Choice>
        <mc:Fallback xmlns="">
          <p:pic>
            <p:nvPicPr>
              <p:cNvPr id="48" name="Ink 47">
                <a:extLst>
                  <a:ext uri="{FF2B5EF4-FFF2-40B4-BE49-F238E27FC236}">
                    <a16:creationId xmlns:a16="http://schemas.microsoft.com/office/drawing/2014/main" id="{0E46A5A5-1F2D-4D35-B774-421ADB17B4F6}"/>
                  </a:ext>
                </a:extLst>
              </p:cNvPr>
              <p:cNvPicPr/>
              <p:nvPr/>
            </p:nvPicPr>
            <p:blipFill>
              <a:blip r:embed="rId15"/>
              <a:stretch>
                <a:fillRect/>
              </a:stretch>
            </p:blipFill>
            <p:spPr>
              <a:xfrm>
                <a:off x="4630194" y="2808467"/>
                <a:ext cx="772818" cy="257516"/>
              </a:xfrm>
              <a:prstGeom prst="rect">
                <a:avLst/>
              </a:prstGeom>
            </p:spPr>
          </p:pic>
        </mc:Fallback>
      </mc:AlternateContent>
      <p:sp>
        <p:nvSpPr>
          <p:cNvPr id="22" name="TextBox 21">
            <a:extLst>
              <a:ext uri="{FF2B5EF4-FFF2-40B4-BE49-F238E27FC236}">
                <a16:creationId xmlns:a16="http://schemas.microsoft.com/office/drawing/2014/main" id="{FA305D30-C6EB-42F2-8737-D0EFA93AC55B}"/>
              </a:ext>
            </a:extLst>
          </p:cNvPr>
          <p:cNvSpPr txBox="1"/>
          <p:nvPr/>
        </p:nvSpPr>
        <p:spPr>
          <a:xfrm>
            <a:off x="144941" y="3573572"/>
            <a:ext cx="6487455" cy="369332"/>
          </a:xfrm>
          <a:prstGeom prst="rect">
            <a:avLst/>
          </a:prstGeom>
          <a:noFill/>
        </p:spPr>
        <p:txBody>
          <a:bodyPr wrap="square" rtlCol="0">
            <a:spAutoFit/>
          </a:bodyPr>
          <a:lstStyle/>
          <a:p>
            <a:r>
              <a:rPr lang="en-US" dirty="0">
                <a:solidFill>
                  <a:srgbClr val="7030A0"/>
                </a:solidFill>
              </a:rPr>
              <a:t>Type = bird occurs when </a:t>
            </a:r>
            <a:r>
              <a:rPr lang="en-US" dirty="0" err="1">
                <a:solidFill>
                  <a:srgbClr val="7030A0"/>
                </a:solidFill>
              </a:rPr>
              <a:t>ebat</a:t>
            </a:r>
            <a:r>
              <a:rPr lang="en-US" dirty="0">
                <a:solidFill>
                  <a:srgbClr val="7030A0"/>
                </a:solidFill>
              </a:rPr>
              <a:t>=0 and bird = 1.</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3E3F899-460F-4A10-9B1D-C91DD2E6EC35}"/>
                  </a:ext>
                </a:extLst>
              </p:cNvPr>
              <p:cNvSpPr txBox="1"/>
              <p:nvPr/>
            </p:nvSpPr>
            <p:spPr>
              <a:xfrm>
                <a:off x="138289" y="3958552"/>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charset="0"/>
                          <a:ea typeface="Cambria Math" charset="0"/>
                          <a:cs typeface="Cambria Math" charset="0"/>
                        </a:rPr>
                        <m:t>𝜇</m:t>
                      </m:r>
                      <m:d>
                        <m:dPr>
                          <m:begChr m:val="{"/>
                          <m:endChr m:val="|"/>
                          <m:ctrlPr>
                            <a:rPr lang="en-US" sz="1600" i="1" smtClean="0">
                              <a:solidFill>
                                <a:srgbClr val="7030A0"/>
                              </a:solidFill>
                              <a:latin typeface="Cambria Math" panose="02040503050406030204" pitchFamily="18" charset="0"/>
                              <a:ea typeface="Cambria Math" charset="0"/>
                              <a:cs typeface="Cambria Math" charset="0"/>
                            </a:rPr>
                          </m:ctrlPr>
                        </m:dPr>
                        <m:e>
                          <m:r>
                            <a:rPr lang="en-US" sz="1600" b="0" i="1" smtClean="0">
                              <a:solidFill>
                                <a:srgbClr val="7030A0"/>
                              </a:solidFill>
                              <a:latin typeface="Cambria Math" charset="0"/>
                              <a:ea typeface="Cambria Math" charset="0"/>
                              <a:cs typeface="Cambria Math" charset="0"/>
                            </a:rPr>
                            <m:t>𝑙𝑒𝑛𝑒𝑟</m:t>
                          </m:r>
                          <m:r>
                            <a:rPr lang="en-US" sz="1600" b="0" i="1" smtClean="0">
                              <a:solidFill>
                                <a:srgbClr val="7030A0"/>
                              </a:solidFill>
                              <a:latin typeface="Cambria Math" panose="02040503050406030204" pitchFamily="18" charset="0"/>
                              <a:ea typeface="Cambria Math" charset="0"/>
                              <a:cs typeface="Cambria Math" charset="0"/>
                            </a:rPr>
                            <m:t>𝑔</m:t>
                          </m:r>
                          <m:r>
                            <a:rPr lang="en-US" sz="1600" b="0" i="1" smtClean="0">
                              <a:solidFill>
                                <a:srgbClr val="7030A0"/>
                              </a:solidFill>
                              <a:latin typeface="Cambria Math" charset="0"/>
                              <a:ea typeface="Cambria Math" charset="0"/>
                              <a:cs typeface="Cambria Math" charset="0"/>
                            </a:rPr>
                            <m:t>𝑦</m:t>
                          </m:r>
                          <m:r>
                            <a:rPr lang="en-US" sz="1600" b="0" i="1" smtClean="0">
                              <a:solidFill>
                                <a:srgbClr val="7030A0"/>
                              </a:solidFill>
                              <a:latin typeface="Cambria Math" charset="0"/>
                              <a:ea typeface="Cambria Math" charset="0"/>
                              <a:cs typeface="Cambria Math" charset="0"/>
                            </a:rPr>
                            <m:t> </m:t>
                          </m:r>
                        </m:e>
                      </m:d>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𝑇𝑌𝑃𝐸</m:t>
                      </m:r>
                      <m:r>
                        <a:rPr lang="en-US" sz="1600" b="0" i="1" smtClean="0">
                          <a:solidFill>
                            <a:srgbClr val="7030A0"/>
                          </a:solidFill>
                          <a:latin typeface="Cambria Math" panose="02040503050406030204" pitchFamily="18" charset="0"/>
                          <a:ea typeface="Cambria Math" charset="0"/>
                          <a:cs typeface="Cambria Math" charset="0"/>
                        </a:rPr>
                        <m:t>=</m:t>
                      </m:r>
                      <m:r>
                        <a:rPr lang="en-US" sz="1600" b="1" i="1" smtClean="0">
                          <a:solidFill>
                            <a:srgbClr val="7030A0"/>
                          </a:solidFill>
                          <a:latin typeface="Cambria Math" panose="02040503050406030204" pitchFamily="18" charset="0"/>
                          <a:ea typeface="Cambria Math" charset="0"/>
                          <a:cs typeface="Cambria Math" charset="0"/>
                        </a:rPr>
                        <m:t>𝒃𝒊𝒓𝒅</m:t>
                      </m:r>
                      <m:r>
                        <a:rPr lang="en-US" sz="1600" b="0" i="1" smtClean="0">
                          <a:solidFill>
                            <a:srgbClr val="7030A0"/>
                          </a:solidFill>
                          <a:latin typeface="Cambria Math" charset="0"/>
                          <a:ea typeface="Cambria Math" charset="0"/>
                          <a:cs typeface="Cambria Math" charset="0"/>
                        </a:rPr>
                        <m:t>}= </m:t>
                      </m:r>
                      <m:sSub>
                        <m:sSubPr>
                          <m:ctrlPr>
                            <a:rPr lang="en-US" sz="1600" i="1" smtClean="0">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1</m:t>
                          </m:r>
                        </m:sub>
                      </m:sSub>
                      <m:r>
                        <a:rPr lang="en-US" sz="1600" b="0" i="1" smtClean="0">
                          <a:solidFill>
                            <a:srgbClr val="7030A0"/>
                          </a:solidFill>
                          <a:latin typeface="Cambria Math" charset="0"/>
                          <a:ea typeface="Cambria Math" charset="0"/>
                          <a:cs typeface="Cambria Math" charset="0"/>
                        </a:rPr>
                        <m:t>𝑙𝑚𝑎𝑠𝑠</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2</m:t>
                          </m:r>
                        </m:sub>
                      </m:sSub>
                      <m:r>
                        <a:rPr lang="en-US" sz="1600" b="0" i="1" smtClean="0">
                          <a:solidFill>
                            <a:srgbClr val="7030A0"/>
                          </a:solidFill>
                          <a:latin typeface="Cambria Math" panose="02040503050406030204" pitchFamily="18" charset="0"/>
                          <a:ea typeface="Cambria Math" charset="0"/>
                          <a:cs typeface="Cambria Math" charset="0"/>
                        </a:rPr>
                        <m:t>∗1</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3</m:t>
                          </m:r>
                        </m:sub>
                      </m:sSub>
                      <m:r>
                        <a:rPr lang="en-US" sz="1600" b="0" i="1" smtClean="0">
                          <a:solidFill>
                            <a:srgbClr val="7030A0"/>
                          </a:solidFill>
                          <a:latin typeface="Cambria Math" panose="02040503050406030204" pitchFamily="18" charset="0"/>
                          <a:ea typeface="Cambria Math" charset="0"/>
                          <a:cs typeface="Cambria Math" charset="0"/>
                        </a:rPr>
                        <m:t>∗0</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4</m:t>
                          </m:r>
                        </m:sub>
                      </m:sSub>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∗1</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5</m:t>
                          </m:r>
                        </m:sub>
                      </m:sSub>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∗0</m:t>
                      </m:r>
                    </m:oMath>
                  </m:oMathPara>
                </a14:m>
                <a:endParaRPr lang="en-US" sz="1600" i="1" dirty="0">
                  <a:solidFill>
                    <a:srgbClr val="7030A0"/>
                  </a:solidFill>
                </a:endParaRPr>
              </a:p>
            </p:txBody>
          </p:sp>
        </mc:Choice>
        <mc:Fallback xmlns="">
          <p:sp>
            <p:nvSpPr>
              <p:cNvPr id="23" name="TextBox 22">
                <a:extLst>
                  <a:ext uri="{FF2B5EF4-FFF2-40B4-BE49-F238E27FC236}">
                    <a16:creationId xmlns:a16="http://schemas.microsoft.com/office/drawing/2014/main" id="{F3E3F899-460F-4A10-9B1D-C91DD2E6EC35}"/>
                  </a:ext>
                </a:extLst>
              </p:cNvPr>
              <p:cNvSpPr txBox="1">
                <a:spLocks noRot="1" noChangeAspect="1" noMove="1" noResize="1" noEditPoints="1" noAdjustHandles="1" noChangeArrowheads="1" noChangeShapeType="1" noTextEdit="1"/>
              </p:cNvSpPr>
              <p:nvPr/>
            </p:nvSpPr>
            <p:spPr>
              <a:xfrm>
                <a:off x="138289" y="3958552"/>
                <a:ext cx="8915400" cy="246221"/>
              </a:xfrm>
              <a:prstGeom prst="rect">
                <a:avLst/>
              </a:prstGeom>
              <a:blipFill>
                <a:blip r:embed="rId16"/>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89D2349-24C6-46F9-AAFA-8E16530BE377}"/>
                  </a:ext>
                </a:extLst>
              </p:cNvPr>
              <p:cNvSpPr txBox="1"/>
              <p:nvPr/>
            </p:nvSpPr>
            <p:spPr>
              <a:xfrm>
                <a:off x="138289" y="4289109"/>
                <a:ext cx="70866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charset="0"/>
                          <a:ea typeface="Cambria Math" charset="0"/>
                          <a:cs typeface="Cambria Math" charset="0"/>
                        </a:rPr>
                        <m:t>𝜇</m:t>
                      </m:r>
                      <m:d>
                        <m:dPr>
                          <m:begChr m:val="{"/>
                          <m:endChr m:val="|"/>
                          <m:ctrlPr>
                            <a:rPr lang="en-US" sz="1600" i="1" smtClean="0">
                              <a:solidFill>
                                <a:srgbClr val="7030A0"/>
                              </a:solidFill>
                              <a:latin typeface="Cambria Math" panose="02040503050406030204" pitchFamily="18" charset="0"/>
                              <a:ea typeface="Cambria Math" charset="0"/>
                              <a:cs typeface="Cambria Math" charset="0"/>
                            </a:rPr>
                          </m:ctrlPr>
                        </m:dPr>
                        <m:e>
                          <m:r>
                            <a:rPr lang="en-US" sz="1600" b="0" i="1" smtClean="0">
                              <a:solidFill>
                                <a:srgbClr val="7030A0"/>
                              </a:solidFill>
                              <a:latin typeface="Cambria Math" charset="0"/>
                              <a:ea typeface="Cambria Math" charset="0"/>
                              <a:cs typeface="Cambria Math" charset="0"/>
                            </a:rPr>
                            <m:t>𝑙𝑒𝑛𝑒𝑟</m:t>
                          </m:r>
                          <m:r>
                            <a:rPr lang="en-US" sz="1600" b="0" i="1" smtClean="0">
                              <a:solidFill>
                                <a:srgbClr val="7030A0"/>
                              </a:solidFill>
                              <a:latin typeface="Cambria Math" panose="02040503050406030204" pitchFamily="18" charset="0"/>
                              <a:ea typeface="Cambria Math" charset="0"/>
                              <a:cs typeface="Cambria Math" charset="0"/>
                            </a:rPr>
                            <m:t>𝑔</m:t>
                          </m:r>
                          <m:r>
                            <a:rPr lang="en-US" sz="1600" b="0" i="1" smtClean="0">
                              <a:solidFill>
                                <a:srgbClr val="7030A0"/>
                              </a:solidFill>
                              <a:latin typeface="Cambria Math" charset="0"/>
                              <a:ea typeface="Cambria Math" charset="0"/>
                              <a:cs typeface="Cambria Math" charset="0"/>
                            </a:rPr>
                            <m:t>𝑦</m:t>
                          </m:r>
                          <m:r>
                            <a:rPr lang="en-US" sz="1600" b="0" i="1" smtClean="0">
                              <a:solidFill>
                                <a:srgbClr val="7030A0"/>
                              </a:solidFill>
                              <a:latin typeface="Cambria Math" charset="0"/>
                              <a:ea typeface="Cambria Math" charset="0"/>
                              <a:cs typeface="Cambria Math" charset="0"/>
                            </a:rPr>
                            <m:t> </m:t>
                          </m:r>
                        </m:e>
                      </m:d>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𝑇𝑌𝑃𝐸</m:t>
                      </m:r>
                      <m:r>
                        <a:rPr lang="en-US" sz="1600" b="0" i="1" smtClean="0">
                          <a:solidFill>
                            <a:srgbClr val="7030A0"/>
                          </a:solidFill>
                          <a:latin typeface="Cambria Math" panose="02040503050406030204" pitchFamily="18" charset="0"/>
                          <a:ea typeface="Cambria Math" charset="0"/>
                          <a:cs typeface="Cambria Math" charset="0"/>
                        </a:rPr>
                        <m:t>=</m:t>
                      </m:r>
                      <m:r>
                        <a:rPr lang="en-US" sz="1600" b="1" i="1" smtClean="0">
                          <a:solidFill>
                            <a:srgbClr val="7030A0"/>
                          </a:solidFill>
                          <a:latin typeface="Cambria Math" panose="02040503050406030204" pitchFamily="18" charset="0"/>
                          <a:ea typeface="Cambria Math" charset="0"/>
                          <a:cs typeface="Cambria Math" charset="0"/>
                        </a:rPr>
                        <m:t>𝒃𝒊𝒓𝒅</m:t>
                      </m:r>
                      <m:r>
                        <a:rPr lang="en-US" sz="1600" b="0" i="1" smtClean="0">
                          <a:solidFill>
                            <a:srgbClr val="7030A0"/>
                          </a:solidFill>
                          <a:latin typeface="Cambria Math" charset="0"/>
                          <a:ea typeface="Cambria Math" charset="0"/>
                          <a:cs typeface="Cambria Math" charset="0"/>
                        </a:rPr>
                        <m:t>}= </m:t>
                      </m:r>
                      <m:sSub>
                        <m:sSubPr>
                          <m:ctrlPr>
                            <a:rPr lang="en-US" sz="1600" i="1" smtClean="0">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1</m:t>
                          </m:r>
                        </m:sub>
                      </m:sSub>
                      <m:r>
                        <a:rPr lang="en-US" sz="1600" b="0" i="1" smtClean="0">
                          <a:solidFill>
                            <a:srgbClr val="7030A0"/>
                          </a:solidFill>
                          <a:latin typeface="Cambria Math" charset="0"/>
                          <a:ea typeface="Cambria Math" charset="0"/>
                          <a:cs typeface="Cambria Math" charset="0"/>
                        </a:rPr>
                        <m:t>𝑙𝑚𝑎𝑠𝑠</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2</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4</m:t>
                          </m:r>
                        </m:sub>
                      </m:sSub>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oMath>
                  </m:oMathPara>
                </a14:m>
                <a:endParaRPr lang="en-US" sz="1600" i="1" dirty="0">
                  <a:solidFill>
                    <a:srgbClr val="7030A0"/>
                  </a:solidFill>
                </a:endParaRPr>
              </a:p>
            </p:txBody>
          </p:sp>
        </mc:Choice>
        <mc:Fallback xmlns="">
          <p:sp>
            <p:nvSpPr>
              <p:cNvPr id="24" name="TextBox 23">
                <a:extLst>
                  <a:ext uri="{FF2B5EF4-FFF2-40B4-BE49-F238E27FC236}">
                    <a16:creationId xmlns:a16="http://schemas.microsoft.com/office/drawing/2014/main" id="{389D2349-24C6-46F9-AAFA-8E16530BE377}"/>
                  </a:ext>
                </a:extLst>
              </p:cNvPr>
              <p:cNvSpPr txBox="1">
                <a:spLocks noRot="1" noChangeAspect="1" noMove="1" noResize="1" noEditPoints="1" noAdjustHandles="1" noChangeArrowheads="1" noChangeShapeType="1" noTextEdit="1"/>
              </p:cNvSpPr>
              <p:nvPr/>
            </p:nvSpPr>
            <p:spPr>
              <a:xfrm>
                <a:off x="138289" y="4289109"/>
                <a:ext cx="7086600" cy="246221"/>
              </a:xfrm>
              <a:prstGeom prst="rect">
                <a:avLst/>
              </a:prstGeom>
              <a:blipFill>
                <a:blip r:embed="rId17"/>
                <a:stretch>
                  <a:fillRect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0B1B04-1E70-448F-BBF9-D9B5CB15BEAB}"/>
                  </a:ext>
                </a:extLst>
              </p:cNvPr>
              <p:cNvSpPr txBox="1"/>
              <p:nvPr/>
            </p:nvSpPr>
            <p:spPr>
              <a:xfrm>
                <a:off x="112889" y="4757222"/>
                <a:ext cx="70866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7030A0"/>
                          </a:solidFill>
                          <a:latin typeface="Cambria Math" charset="0"/>
                          <a:ea typeface="Cambria Math" charset="0"/>
                          <a:cs typeface="Cambria Math" charset="0"/>
                        </a:rPr>
                        <m:t>𝜇</m:t>
                      </m:r>
                      <m:d>
                        <m:dPr>
                          <m:begChr m:val="{"/>
                          <m:endChr m:val="|"/>
                          <m:ctrlPr>
                            <a:rPr lang="en-US" sz="1600" i="1" smtClean="0">
                              <a:solidFill>
                                <a:srgbClr val="7030A0"/>
                              </a:solidFill>
                              <a:latin typeface="Cambria Math" panose="02040503050406030204" pitchFamily="18" charset="0"/>
                              <a:ea typeface="Cambria Math" charset="0"/>
                              <a:cs typeface="Cambria Math" charset="0"/>
                            </a:rPr>
                          </m:ctrlPr>
                        </m:dPr>
                        <m:e>
                          <m:r>
                            <a:rPr lang="en-US" sz="1600" b="0" i="1" smtClean="0">
                              <a:solidFill>
                                <a:srgbClr val="7030A0"/>
                              </a:solidFill>
                              <a:latin typeface="Cambria Math" charset="0"/>
                              <a:ea typeface="Cambria Math" charset="0"/>
                              <a:cs typeface="Cambria Math" charset="0"/>
                            </a:rPr>
                            <m:t>𝑙𝑒𝑛𝑒𝑟</m:t>
                          </m:r>
                          <m:r>
                            <a:rPr lang="en-US" sz="1600" b="0" i="1" smtClean="0">
                              <a:solidFill>
                                <a:srgbClr val="7030A0"/>
                              </a:solidFill>
                              <a:latin typeface="Cambria Math" panose="02040503050406030204" pitchFamily="18" charset="0"/>
                              <a:ea typeface="Cambria Math" charset="0"/>
                              <a:cs typeface="Cambria Math" charset="0"/>
                            </a:rPr>
                            <m:t>𝑔</m:t>
                          </m:r>
                          <m:r>
                            <a:rPr lang="en-US" sz="1600" b="0" i="1" smtClean="0">
                              <a:solidFill>
                                <a:srgbClr val="7030A0"/>
                              </a:solidFill>
                              <a:latin typeface="Cambria Math" charset="0"/>
                              <a:ea typeface="Cambria Math" charset="0"/>
                              <a:cs typeface="Cambria Math" charset="0"/>
                            </a:rPr>
                            <m:t>𝑦</m:t>
                          </m:r>
                          <m:r>
                            <a:rPr lang="en-US" sz="1600" b="0" i="1" smtClean="0">
                              <a:solidFill>
                                <a:srgbClr val="7030A0"/>
                              </a:solidFill>
                              <a:latin typeface="Cambria Math" charset="0"/>
                              <a:ea typeface="Cambria Math" charset="0"/>
                              <a:cs typeface="Cambria Math" charset="0"/>
                            </a:rPr>
                            <m:t> </m:t>
                          </m:r>
                        </m:e>
                      </m:d>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𝑇𝑌𝑃𝐸</m:t>
                      </m:r>
                      <m:r>
                        <a:rPr lang="en-US" sz="1600" b="0" i="1" smtClean="0">
                          <a:solidFill>
                            <a:srgbClr val="7030A0"/>
                          </a:solidFill>
                          <a:latin typeface="Cambria Math" panose="02040503050406030204" pitchFamily="18" charset="0"/>
                          <a:ea typeface="Cambria Math" charset="0"/>
                          <a:cs typeface="Cambria Math" charset="0"/>
                        </a:rPr>
                        <m:t>=</m:t>
                      </m:r>
                      <m:r>
                        <a:rPr lang="en-US" sz="1600" b="1" i="1" smtClean="0">
                          <a:solidFill>
                            <a:srgbClr val="7030A0"/>
                          </a:solidFill>
                          <a:latin typeface="Cambria Math" panose="02040503050406030204" pitchFamily="18" charset="0"/>
                          <a:ea typeface="Cambria Math" charset="0"/>
                          <a:cs typeface="Cambria Math" charset="0"/>
                        </a:rPr>
                        <m:t>𝒃𝒊𝒓𝒅</m:t>
                      </m:r>
                      <m:r>
                        <a:rPr lang="en-US" sz="1600" b="0" i="1" smtClean="0">
                          <a:solidFill>
                            <a:srgbClr val="7030A0"/>
                          </a:solidFill>
                          <a:latin typeface="Cambria Math" charset="0"/>
                          <a:ea typeface="Cambria Math" charset="0"/>
                          <a:cs typeface="Cambria Math" charset="0"/>
                        </a:rPr>
                        <m:t>}= </m:t>
                      </m:r>
                      <m:sSub>
                        <m:sSubPr>
                          <m:ctrlPr>
                            <a:rPr lang="en-US" sz="1600" i="1" smtClean="0">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2</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1</m:t>
                          </m:r>
                        </m:sub>
                      </m:sSub>
                      <m:r>
                        <a:rPr lang="en-US" sz="1600" b="0" i="1" smtClean="0">
                          <a:solidFill>
                            <a:srgbClr val="7030A0"/>
                          </a:solidFill>
                          <a:latin typeface="Cambria Math" charset="0"/>
                          <a:ea typeface="Cambria Math" charset="0"/>
                          <a:cs typeface="Cambria Math" charset="0"/>
                        </a:rPr>
                        <m:t>𝑙𝑚𝑎𝑠𝑠</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m:t>
                          </m:r>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4</m:t>
                          </m:r>
                        </m:sub>
                      </m:sSub>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oMath>
                  </m:oMathPara>
                </a14:m>
                <a:endParaRPr lang="en-US" sz="1600" i="1" dirty="0">
                  <a:solidFill>
                    <a:srgbClr val="7030A0"/>
                  </a:solidFill>
                </a:endParaRPr>
              </a:p>
            </p:txBody>
          </p:sp>
        </mc:Choice>
        <mc:Fallback xmlns="">
          <p:sp>
            <p:nvSpPr>
              <p:cNvPr id="25" name="TextBox 24">
                <a:extLst>
                  <a:ext uri="{FF2B5EF4-FFF2-40B4-BE49-F238E27FC236}">
                    <a16:creationId xmlns:a16="http://schemas.microsoft.com/office/drawing/2014/main" id="{B40B1B04-1E70-448F-BBF9-D9B5CB15BEAB}"/>
                  </a:ext>
                </a:extLst>
              </p:cNvPr>
              <p:cNvSpPr txBox="1">
                <a:spLocks noRot="1" noChangeAspect="1" noMove="1" noResize="1" noEditPoints="1" noAdjustHandles="1" noChangeArrowheads="1" noChangeShapeType="1" noTextEdit="1"/>
              </p:cNvSpPr>
              <p:nvPr/>
            </p:nvSpPr>
            <p:spPr>
              <a:xfrm>
                <a:off x="112889" y="4757222"/>
                <a:ext cx="7086600" cy="246221"/>
              </a:xfrm>
              <a:prstGeom prst="rect">
                <a:avLst/>
              </a:prstGeom>
              <a:blipFill>
                <a:blip r:embed="rId18"/>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F37166E-D3B6-44CA-847B-CE7B39540C7E}"/>
                  </a:ext>
                </a:extLst>
              </p:cNvPr>
              <p:cNvSpPr txBox="1"/>
              <p:nvPr/>
            </p:nvSpPr>
            <p:spPr>
              <a:xfrm>
                <a:off x="457200" y="5087779"/>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solidFill>
                          <a:srgbClr val="7030A0"/>
                        </a:solidFill>
                        <a:latin typeface="Cambria Math" charset="0"/>
                        <a:ea typeface="Cambria Math" charset="0"/>
                        <a:cs typeface="Cambria Math" charset="0"/>
                      </a:rPr>
                      <m:t>𝜇</m:t>
                    </m:r>
                    <m:d>
                      <m:dPr>
                        <m:begChr m:val="{"/>
                        <m:endChr m:val="|"/>
                        <m:ctrlPr>
                          <a:rPr lang="en-US" sz="1600" i="1" smtClean="0">
                            <a:solidFill>
                              <a:srgbClr val="7030A0"/>
                            </a:solidFill>
                            <a:latin typeface="Cambria Math" panose="02040503050406030204" pitchFamily="18" charset="0"/>
                            <a:ea typeface="Cambria Math" charset="0"/>
                            <a:cs typeface="Cambria Math" charset="0"/>
                          </a:rPr>
                        </m:ctrlPr>
                      </m:dPr>
                      <m:e>
                        <m:r>
                          <a:rPr lang="en-US" sz="1600" b="0" i="1" smtClean="0">
                            <a:solidFill>
                              <a:srgbClr val="7030A0"/>
                            </a:solidFill>
                            <a:latin typeface="Cambria Math" charset="0"/>
                            <a:ea typeface="Cambria Math" charset="0"/>
                            <a:cs typeface="Cambria Math" charset="0"/>
                          </a:rPr>
                          <m:t>𝑙𝑒𝑛𝑒𝑟</m:t>
                        </m:r>
                        <m:r>
                          <a:rPr lang="en-US" sz="1600" b="0" i="1" smtClean="0">
                            <a:solidFill>
                              <a:srgbClr val="7030A0"/>
                            </a:solidFill>
                            <a:latin typeface="Cambria Math" panose="02040503050406030204" pitchFamily="18" charset="0"/>
                            <a:ea typeface="Cambria Math" charset="0"/>
                            <a:cs typeface="Cambria Math" charset="0"/>
                          </a:rPr>
                          <m:t>𝑔</m:t>
                        </m:r>
                        <m:r>
                          <a:rPr lang="en-US" sz="1600" b="0" i="1" smtClean="0">
                            <a:solidFill>
                              <a:srgbClr val="7030A0"/>
                            </a:solidFill>
                            <a:latin typeface="Cambria Math" charset="0"/>
                            <a:ea typeface="Cambria Math" charset="0"/>
                            <a:cs typeface="Cambria Math" charset="0"/>
                          </a:rPr>
                          <m:t>𝑦</m:t>
                        </m:r>
                        <m:r>
                          <a:rPr lang="en-US" sz="1600" b="0" i="1" smtClean="0">
                            <a:solidFill>
                              <a:srgbClr val="7030A0"/>
                            </a:solidFill>
                            <a:latin typeface="Cambria Math" charset="0"/>
                            <a:ea typeface="Cambria Math" charset="0"/>
                            <a:cs typeface="Cambria Math" charset="0"/>
                          </a:rPr>
                          <m:t> </m:t>
                        </m:r>
                      </m:e>
                    </m:d>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𝑇𝑌𝑃𝐸</m:t>
                    </m:r>
                    <m:r>
                      <a:rPr lang="en-US" sz="1600" b="0" i="1" smtClean="0">
                        <a:solidFill>
                          <a:srgbClr val="7030A0"/>
                        </a:solidFill>
                        <a:latin typeface="Cambria Math" panose="02040503050406030204" pitchFamily="18" charset="0"/>
                        <a:ea typeface="Cambria Math" charset="0"/>
                        <a:cs typeface="Cambria Math" charset="0"/>
                      </a:rPr>
                      <m:t>=</m:t>
                    </m:r>
                    <m:r>
                      <a:rPr lang="en-US" sz="1600" b="1" i="1" smtClean="0">
                        <a:solidFill>
                          <a:srgbClr val="7030A0"/>
                        </a:solidFill>
                        <a:latin typeface="Cambria Math" panose="02040503050406030204" pitchFamily="18" charset="0"/>
                        <a:ea typeface="Cambria Math" charset="0"/>
                        <a:cs typeface="Cambria Math" charset="0"/>
                      </a:rPr>
                      <m:t>𝒃𝒊𝒓𝒅</m:t>
                    </m:r>
                    <m:r>
                      <a:rPr lang="en-US" sz="1600" b="0" i="1" smtClean="0">
                        <a:solidFill>
                          <a:srgbClr val="7030A0"/>
                        </a:solidFill>
                        <a:latin typeface="Cambria Math" charset="0"/>
                        <a:ea typeface="Cambria Math" charset="0"/>
                        <a:cs typeface="Cambria Math" charset="0"/>
                      </a:rPr>
                      <m:t>}=</m:t>
                    </m:r>
                    <m:d>
                      <m:dPr>
                        <m:ctrlPr>
                          <a:rPr lang="en-US" sz="1600" b="0" i="1" smtClean="0">
                            <a:solidFill>
                              <a:srgbClr val="7030A0"/>
                            </a:solidFill>
                            <a:latin typeface="Cambria Math" panose="02040503050406030204" pitchFamily="18" charset="0"/>
                            <a:ea typeface="Cambria Math" charset="0"/>
                            <a:cs typeface="Cambria Math" charset="0"/>
                          </a:rPr>
                        </m:ctrlPr>
                      </m:dPr>
                      <m:e>
                        <m:sSub>
                          <m:sSubPr>
                            <m:ctrlPr>
                              <a:rPr lang="en-US" sz="1600" i="1" smtClean="0">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2</m:t>
                            </m:r>
                          </m:sub>
                        </m:sSub>
                      </m:e>
                    </m:d>
                    <m:r>
                      <a:rPr lang="en-US" sz="1600" b="0" i="1" smtClean="0">
                        <a:solidFill>
                          <a:srgbClr val="7030A0"/>
                        </a:solidFill>
                        <a:latin typeface="Cambria Math" panose="02040503050406030204" pitchFamily="18" charset="0"/>
                        <a:ea typeface="Cambria Math" charset="0"/>
                        <a:cs typeface="Cambria Math" charset="0"/>
                      </a:rPr>
                      <m:t>+(</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1</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4</m:t>
                        </m:r>
                      </m:sub>
                    </m:sSub>
                    <m:r>
                      <a:rPr lang="en-US" sz="1600" b="0" i="1" smtClean="0">
                        <a:solidFill>
                          <a:srgbClr val="7030A0"/>
                        </a:solidFill>
                        <a:latin typeface="Cambria Math" panose="02040503050406030204" pitchFamily="18" charset="0"/>
                        <a:ea typeface="Cambria Math" charset="0"/>
                        <a:cs typeface="Cambria Math" charset="0"/>
                      </a:rPr>
                      <m:t>)</m:t>
                    </m:r>
                    <m:r>
                      <a:rPr lang="en-US" sz="1600" b="0" i="1" smtClean="0">
                        <a:solidFill>
                          <a:srgbClr val="7030A0"/>
                        </a:solidFill>
                        <a:latin typeface="Cambria Math" charset="0"/>
                        <a:ea typeface="Cambria Math" charset="0"/>
                        <a:cs typeface="Cambria Math" charset="0"/>
                      </a:rPr>
                      <m:t>𝑙𝑚𝑎𝑠𝑠</m:t>
                    </m:r>
                  </m:oMath>
                </a14:m>
                <a:r>
                  <a:rPr lang="en-US" sz="1600" i="1" dirty="0">
                    <a:solidFill>
                      <a:srgbClr val="7030A0"/>
                    </a:solidFill>
                  </a:rPr>
                  <a:t>:  slope =</a:t>
                </a:r>
                <a:r>
                  <a:rPr lang="en-US" sz="1600" dirty="0">
                    <a:solidFill>
                      <a:srgbClr val="7030A0"/>
                    </a:solidFill>
                    <a:ea typeface="Cambria Math" charset="0"/>
                    <a:cs typeface="Cambria Math" charset="0"/>
                  </a:rPr>
                  <a:t> </a:t>
                </a:r>
                <a14:m>
                  <m:oMath xmlns:m="http://schemas.openxmlformats.org/officeDocument/2006/math">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𝜷</m:t>
                        </m:r>
                      </m:e>
                      <m:sub>
                        <m:r>
                          <a:rPr lang="en-US" sz="1600" b="1" i="1">
                            <a:solidFill>
                              <a:srgbClr val="7030A0"/>
                            </a:solidFill>
                            <a:latin typeface="Cambria Math" charset="0"/>
                            <a:ea typeface="Cambria Math" charset="0"/>
                            <a:cs typeface="Cambria Math" charset="0"/>
                          </a:rPr>
                          <m:t>𝟏</m:t>
                        </m:r>
                      </m:sub>
                    </m:sSub>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m:t>
                        </m:r>
                        <m:r>
                          <a:rPr lang="en-US" sz="1600" b="1" i="1">
                            <a:solidFill>
                              <a:srgbClr val="7030A0"/>
                            </a:solidFill>
                            <a:latin typeface="Cambria Math" charset="0"/>
                            <a:ea typeface="Cambria Math" charset="0"/>
                            <a:cs typeface="Cambria Math" charset="0"/>
                          </a:rPr>
                          <m:t>𝜷</m:t>
                        </m:r>
                      </m:e>
                      <m:sub>
                        <m:r>
                          <a:rPr lang="en-US" sz="1600" b="1" i="1" smtClean="0">
                            <a:solidFill>
                              <a:srgbClr val="7030A0"/>
                            </a:solidFill>
                            <a:latin typeface="Cambria Math" panose="02040503050406030204" pitchFamily="18" charset="0"/>
                            <a:ea typeface="Cambria Math" charset="0"/>
                            <a:cs typeface="Cambria Math" charset="0"/>
                          </a:rPr>
                          <m:t>𝟒</m:t>
                        </m:r>
                      </m:sub>
                    </m:sSub>
                  </m:oMath>
                </a14:m>
                <a:r>
                  <a:rPr lang="en-US" sz="1600" i="1" dirty="0">
                    <a:solidFill>
                      <a:srgbClr val="7030A0"/>
                    </a:solidFill>
                  </a:rPr>
                  <a:t> </a:t>
                </a:r>
              </a:p>
            </p:txBody>
          </p:sp>
        </mc:Choice>
        <mc:Fallback xmlns="">
          <p:sp>
            <p:nvSpPr>
              <p:cNvPr id="26" name="TextBox 25">
                <a:extLst>
                  <a:ext uri="{FF2B5EF4-FFF2-40B4-BE49-F238E27FC236}">
                    <a16:creationId xmlns:a16="http://schemas.microsoft.com/office/drawing/2014/main" id="{8F37166E-D3B6-44CA-847B-CE7B39540C7E}"/>
                  </a:ext>
                </a:extLst>
              </p:cNvPr>
              <p:cNvSpPr txBox="1">
                <a:spLocks noRot="1" noChangeAspect="1" noMove="1" noResize="1" noEditPoints="1" noAdjustHandles="1" noChangeArrowheads="1" noChangeShapeType="1" noTextEdit="1"/>
              </p:cNvSpPr>
              <p:nvPr/>
            </p:nvSpPr>
            <p:spPr>
              <a:xfrm>
                <a:off x="457200" y="5087779"/>
                <a:ext cx="7086600" cy="246221"/>
              </a:xfrm>
              <a:prstGeom prst="rect">
                <a:avLst/>
              </a:prstGeom>
              <a:blipFill>
                <a:blip r:embed="rId19"/>
                <a:stretch>
                  <a:fillRect l="-946" t="-27500" b="-50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A70FB3ED-EC33-49F6-BE4B-299612EA2D77}"/>
              </a:ext>
            </a:extLst>
          </p:cNvPr>
          <p:cNvCxnSpPr/>
          <p:nvPr/>
        </p:nvCxnSpPr>
        <p:spPr>
          <a:xfrm flipV="1">
            <a:off x="5867400" y="3942904"/>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4D5A54-4DD0-4F63-971D-F4A8247ED6FB}"/>
              </a:ext>
            </a:extLst>
          </p:cNvPr>
          <p:cNvSpPr txBox="1"/>
          <p:nvPr/>
        </p:nvSpPr>
        <p:spPr>
          <a:xfrm>
            <a:off x="6172200" y="3696334"/>
            <a:ext cx="304800" cy="369332"/>
          </a:xfrm>
          <a:prstGeom prst="rect">
            <a:avLst/>
          </a:prstGeom>
          <a:noFill/>
        </p:spPr>
        <p:txBody>
          <a:bodyPr wrap="square" rtlCol="0">
            <a:spAutoFit/>
          </a:bodyPr>
          <a:lstStyle/>
          <a:p>
            <a:r>
              <a:rPr lang="en-US" dirty="0">
                <a:solidFill>
                  <a:srgbClr val="FF0000"/>
                </a:solidFill>
              </a:rPr>
              <a:t>0</a:t>
            </a:r>
          </a:p>
        </p:txBody>
      </p:sp>
      <p:cxnSp>
        <p:nvCxnSpPr>
          <p:cNvPr id="29" name="Straight Arrow Connector 28">
            <a:extLst>
              <a:ext uri="{FF2B5EF4-FFF2-40B4-BE49-F238E27FC236}">
                <a16:creationId xmlns:a16="http://schemas.microsoft.com/office/drawing/2014/main" id="{2D7274BF-A62E-4B8F-96F8-B490FF56D149}"/>
              </a:ext>
            </a:extLst>
          </p:cNvPr>
          <p:cNvCxnSpPr/>
          <p:nvPr/>
        </p:nvCxnSpPr>
        <p:spPr>
          <a:xfrm flipV="1">
            <a:off x="7848600" y="3942904"/>
            <a:ext cx="304800" cy="2618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0AC082E-E590-4D98-815B-5779E46A71B2}"/>
              </a:ext>
            </a:extLst>
          </p:cNvPr>
          <p:cNvSpPr txBox="1"/>
          <p:nvPr/>
        </p:nvSpPr>
        <p:spPr>
          <a:xfrm>
            <a:off x="8153400" y="3696334"/>
            <a:ext cx="304800" cy="369332"/>
          </a:xfrm>
          <a:prstGeom prst="rect">
            <a:avLst/>
          </a:prstGeom>
          <a:noFill/>
        </p:spPr>
        <p:txBody>
          <a:bodyPr wrap="square" rtlCol="0">
            <a:spAutoFit/>
          </a:bodyPr>
          <a:lstStyle/>
          <a:p>
            <a:r>
              <a:rPr lang="en-US" dirty="0">
                <a:solidFill>
                  <a:srgbClr val="FF0000"/>
                </a:solidFill>
              </a:rPr>
              <a:t>0</a:t>
            </a:r>
          </a:p>
        </p:txBody>
      </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4" name="Ink 33">
                <a:extLst>
                  <a:ext uri="{FF2B5EF4-FFF2-40B4-BE49-F238E27FC236}">
                    <a16:creationId xmlns:a16="http://schemas.microsoft.com/office/drawing/2014/main" id="{11424AE6-D938-485C-9750-22E6FA83ECAC}"/>
                  </a:ext>
                </a:extLst>
              </p14:cNvPr>
              <p14:cNvContentPartPr/>
              <p14:nvPr/>
            </p14:nvContentPartPr>
            <p14:xfrm>
              <a:off x="4800600" y="4578690"/>
              <a:ext cx="737166" cy="221910"/>
            </p14:xfrm>
          </p:contentPart>
        </mc:Choice>
        <mc:Fallback xmlns="">
          <p:pic>
            <p:nvPicPr>
              <p:cNvPr id="34" name="Ink 33">
                <a:extLst>
                  <a:ext uri="{FF2B5EF4-FFF2-40B4-BE49-F238E27FC236}">
                    <a16:creationId xmlns:a16="http://schemas.microsoft.com/office/drawing/2014/main" id="{11424AE6-D938-485C-9750-22E6FA83ECAC}"/>
                  </a:ext>
                </a:extLst>
              </p:cNvPr>
              <p:cNvPicPr/>
              <p:nvPr/>
            </p:nvPicPr>
            <p:blipFill>
              <a:blip r:embed="rId21"/>
              <a:stretch>
                <a:fillRect/>
              </a:stretch>
            </p:blipFill>
            <p:spPr>
              <a:xfrm>
                <a:off x="4782603" y="4561038"/>
                <a:ext cx="772800" cy="257574"/>
              </a:xfrm>
              <a:prstGeom prst="rect">
                <a:avLst/>
              </a:prstGeom>
            </p:spPr>
          </p:pic>
        </mc:Fallback>
      </mc:AlternateContent>
      <p:sp>
        <p:nvSpPr>
          <p:cNvPr id="4" name="TextBox 3">
            <a:extLst>
              <a:ext uri="{FF2B5EF4-FFF2-40B4-BE49-F238E27FC236}">
                <a16:creationId xmlns:a16="http://schemas.microsoft.com/office/drawing/2014/main" id="{287CD1BB-0BB5-423D-B36B-A4D827163B9E}"/>
              </a:ext>
            </a:extLst>
          </p:cNvPr>
          <p:cNvSpPr txBox="1"/>
          <p:nvPr/>
        </p:nvSpPr>
        <p:spPr>
          <a:xfrm>
            <a:off x="144941" y="5562600"/>
            <a:ext cx="6179659" cy="369332"/>
          </a:xfrm>
          <a:prstGeom prst="rect">
            <a:avLst/>
          </a:prstGeom>
          <a:noFill/>
        </p:spPr>
        <p:txBody>
          <a:bodyPr wrap="square" rtlCol="0">
            <a:spAutoFit/>
          </a:bodyPr>
          <a:lstStyle/>
          <a:p>
            <a:r>
              <a:rPr lang="en-US" dirty="0"/>
              <a:t>What is the regression equation for </a:t>
            </a:r>
            <a:r>
              <a:rPr lang="en-US" dirty="0" err="1"/>
              <a:t>nebat</a:t>
            </a:r>
            <a:r>
              <a:rPr lang="en-US" dirty="0"/>
              <a:t> (and slope)?</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758482C-4D3B-4B9C-8C60-54A71CA134DF}"/>
                  </a:ext>
                </a:extLst>
              </p:cNvPr>
              <p:cNvSpPr txBox="1"/>
              <p:nvPr/>
            </p:nvSpPr>
            <p:spPr>
              <a:xfrm>
                <a:off x="609600" y="6306979"/>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panose="02040503050406030204" pitchFamily="18" charset="0"/>
                        <a:ea typeface="Cambria Math" charset="0"/>
                        <a:cs typeface="Cambria Math" charset="0"/>
                      </a:rPr>
                      <m:t>=</m:t>
                    </m:r>
                    <m:r>
                      <a:rPr lang="en-US" sz="1600" b="1" i="1" smtClean="0">
                        <a:latin typeface="Cambria Math" panose="02040503050406030204" pitchFamily="18" charset="0"/>
                        <a:ea typeface="Cambria Math" charset="0"/>
                        <a:cs typeface="Cambria Math" charset="0"/>
                      </a:rPr>
                      <m:t>𝒏𝒆𝒃𝒂𝒕</m:t>
                    </m:r>
                    <m:r>
                      <a:rPr lang="en-US" sz="1600" b="0" i="1" smtClean="0">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r>
                      <a:rPr lang="en-US" sz="1600" b="0" i="1" smtClean="0">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oMath>
                </a14:m>
                <a:r>
                  <a:rPr lang="en-US" sz="1600" i="1" dirty="0"/>
                  <a:t>:  slope =</a:t>
                </a:r>
                <a:r>
                  <a:rPr lang="en-US" sz="1600" dirty="0">
                    <a:ea typeface="Cambria Math" charset="0"/>
                    <a:cs typeface="Cambria Math" charset="0"/>
                  </a:rPr>
                  <a:t>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𝟏</m:t>
                        </m:r>
                      </m:sub>
                    </m:sSub>
                  </m:oMath>
                </a14:m>
                <a:endParaRPr lang="en-US" sz="1600" i="1" dirty="0"/>
              </a:p>
            </p:txBody>
          </p:sp>
        </mc:Choice>
        <mc:Fallback xmlns="">
          <p:sp>
            <p:nvSpPr>
              <p:cNvPr id="43" name="TextBox 42">
                <a:extLst>
                  <a:ext uri="{FF2B5EF4-FFF2-40B4-BE49-F238E27FC236}">
                    <a16:creationId xmlns:a16="http://schemas.microsoft.com/office/drawing/2014/main" id="{2758482C-4D3B-4B9C-8C60-54A71CA134DF}"/>
                  </a:ext>
                </a:extLst>
              </p:cNvPr>
              <p:cNvSpPr txBox="1">
                <a:spLocks noRot="1" noChangeAspect="1" noMove="1" noResize="1" noEditPoints="1" noAdjustHandles="1" noChangeArrowheads="1" noChangeShapeType="1" noTextEdit="1"/>
              </p:cNvSpPr>
              <p:nvPr/>
            </p:nvSpPr>
            <p:spPr>
              <a:xfrm>
                <a:off x="609600" y="6306979"/>
                <a:ext cx="7086600" cy="246221"/>
              </a:xfrm>
              <a:prstGeom prst="rect">
                <a:avLst/>
              </a:prstGeom>
              <a:blipFill>
                <a:blip r:embed="rId22"/>
                <a:stretch>
                  <a:fillRect l="-946" t="-27500" b="-50000"/>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E648C846-14D1-4030-8407-DEDB3FB3857B}"/>
              </a:ext>
            </a:extLst>
          </p:cNvPr>
          <p:cNvSpPr txBox="1"/>
          <p:nvPr/>
        </p:nvSpPr>
        <p:spPr>
          <a:xfrm>
            <a:off x="412461" y="5943600"/>
            <a:ext cx="6487455" cy="369332"/>
          </a:xfrm>
          <a:prstGeom prst="rect">
            <a:avLst/>
          </a:prstGeom>
          <a:noFill/>
        </p:spPr>
        <p:txBody>
          <a:bodyPr wrap="square" rtlCol="0">
            <a:spAutoFit/>
          </a:bodyPr>
          <a:lstStyle/>
          <a:p>
            <a:r>
              <a:rPr lang="en-US" dirty="0"/>
              <a:t>Type = </a:t>
            </a:r>
            <a:r>
              <a:rPr lang="en-US" dirty="0" err="1"/>
              <a:t>nebat</a:t>
            </a:r>
            <a:r>
              <a:rPr lang="en-US" dirty="0"/>
              <a:t> occurs when </a:t>
            </a:r>
            <a:r>
              <a:rPr lang="en-US" dirty="0" err="1"/>
              <a:t>ebat</a:t>
            </a:r>
            <a:r>
              <a:rPr lang="en-US" dirty="0"/>
              <a:t>=0 and bird = 0.</a:t>
            </a:r>
          </a:p>
        </p:txBody>
      </p:sp>
    </p:spTree>
    <p:extLst>
      <p:ext uri="{BB962C8B-B14F-4D97-AF65-F5344CB8AC3E}">
        <p14:creationId xmlns:p14="http://schemas.microsoft.com/office/powerpoint/2010/main" val="67716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2" grpId="0"/>
      <p:bldP spid="35" grpId="0"/>
      <p:bldP spid="36" grpId="0"/>
      <p:bldP spid="37" grpId="0"/>
      <p:bldP spid="38" grpId="0"/>
      <p:bldP spid="41" grpId="0"/>
      <p:bldP spid="47" grpId="0"/>
      <p:bldP spid="22" grpId="0"/>
      <p:bldP spid="23" grpId="0"/>
      <p:bldP spid="24" grpId="0"/>
      <p:bldP spid="25" grpId="0"/>
      <p:bldP spid="26" grpId="0"/>
      <p:bldP spid="28" grpId="0"/>
      <p:bldP spid="30" grpId="0"/>
      <p:bldP spid="4" grpId="0"/>
      <p:bldP spid="43" grpId="0"/>
      <p:bldP spid="44" grpId="0"/>
    </p:bld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9492"/>
            <a:ext cx="4343400" cy="1143000"/>
          </a:xfrm>
        </p:spPr>
        <p:txBody>
          <a:bodyPr/>
          <a:lstStyle/>
          <a:p>
            <a:r>
              <a:rPr lang="en-US" dirty="0"/>
              <a:t>Echolocation!!!</a:t>
            </a:r>
          </a:p>
        </p:txBody>
      </p:sp>
      <mc:AlternateContent xmlns:mc="http://schemas.openxmlformats.org/markup-compatibility/2006" xmlns:a14="http://schemas.microsoft.com/office/drawing/2010/main">
        <mc:Choice Requires="a14">
          <p:sp>
            <p:nvSpPr>
              <p:cNvPr id="6" name="TextBox 5"/>
              <p:cNvSpPr txBox="1"/>
              <p:nvPr/>
            </p:nvSpPr>
            <p:spPr>
              <a:xfrm>
                <a:off x="0" y="1213585"/>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4</m:t>
                          </m:r>
                        </m:sub>
                      </m:sSub>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5</m:t>
                          </m:r>
                        </m:sub>
                      </m:sSub>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0" y="1213585"/>
                <a:ext cx="8915400" cy="246221"/>
              </a:xfrm>
              <a:prstGeom prst="rect">
                <a:avLst/>
              </a:prstGeom>
              <a:blipFill>
                <a:blip r:embed="rId2"/>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1253D51-3C0C-402F-B698-E8C1E7248654}"/>
                  </a:ext>
                </a:extLst>
              </p:cNvPr>
              <p:cNvSpPr txBox="1"/>
              <p:nvPr/>
            </p:nvSpPr>
            <p:spPr>
              <a:xfrm>
                <a:off x="156230" y="1566333"/>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solidFill>
                          <a:srgbClr val="00B050"/>
                        </a:solidFill>
                        <a:latin typeface="Cambria Math" charset="0"/>
                        <a:ea typeface="Cambria Math" charset="0"/>
                        <a:cs typeface="Cambria Math" charset="0"/>
                      </a:rPr>
                      <m:t>𝜇</m:t>
                    </m:r>
                    <m:d>
                      <m:dPr>
                        <m:begChr m:val="{"/>
                        <m:endChr m:val="|"/>
                        <m:ctrlPr>
                          <a:rPr lang="en-US" sz="1600" i="1" smtClean="0">
                            <a:solidFill>
                              <a:srgbClr val="00B050"/>
                            </a:solidFill>
                            <a:latin typeface="Cambria Math" panose="02040503050406030204" pitchFamily="18" charset="0"/>
                            <a:ea typeface="Cambria Math" charset="0"/>
                            <a:cs typeface="Cambria Math" charset="0"/>
                          </a:rPr>
                        </m:ctrlPr>
                      </m:dPr>
                      <m:e>
                        <m:r>
                          <a:rPr lang="en-US" sz="1600" b="0" i="1" smtClean="0">
                            <a:solidFill>
                              <a:srgbClr val="00B050"/>
                            </a:solidFill>
                            <a:latin typeface="Cambria Math" charset="0"/>
                            <a:ea typeface="Cambria Math" charset="0"/>
                            <a:cs typeface="Cambria Math" charset="0"/>
                          </a:rPr>
                          <m:t>𝑙𝑒𝑛𝑒𝑟</m:t>
                        </m:r>
                        <m:r>
                          <a:rPr lang="en-US" sz="1600" b="0" i="1" smtClean="0">
                            <a:solidFill>
                              <a:srgbClr val="00B050"/>
                            </a:solidFill>
                            <a:latin typeface="Cambria Math" panose="02040503050406030204" pitchFamily="18" charset="0"/>
                            <a:ea typeface="Cambria Math" charset="0"/>
                            <a:cs typeface="Cambria Math" charset="0"/>
                          </a:rPr>
                          <m:t>𝑔</m:t>
                        </m:r>
                        <m:r>
                          <a:rPr lang="en-US" sz="1600" b="0" i="1" smtClean="0">
                            <a:solidFill>
                              <a:srgbClr val="00B050"/>
                            </a:solidFill>
                            <a:latin typeface="Cambria Math" charset="0"/>
                            <a:ea typeface="Cambria Math" charset="0"/>
                            <a:cs typeface="Cambria Math" charset="0"/>
                          </a:rPr>
                          <m:t>𝑦</m:t>
                        </m:r>
                        <m:r>
                          <a:rPr lang="en-US" sz="1600" b="0" i="1" smtClean="0">
                            <a:solidFill>
                              <a:srgbClr val="00B050"/>
                            </a:solidFill>
                            <a:latin typeface="Cambria Math" charset="0"/>
                            <a:ea typeface="Cambria Math" charset="0"/>
                            <a:cs typeface="Cambria Math" charset="0"/>
                          </a:rPr>
                          <m:t> </m:t>
                        </m:r>
                      </m:e>
                    </m:d>
                    <m:r>
                      <a:rPr lang="en-US" sz="1600" b="0" i="1" smtClean="0">
                        <a:solidFill>
                          <a:srgbClr val="00B050"/>
                        </a:solidFill>
                        <a:latin typeface="Cambria Math" charset="0"/>
                        <a:ea typeface="Cambria Math" charset="0"/>
                        <a:cs typeface="Cambria Math" charset="0"/>
                      </a:rPr>
                      <m:t>𝑙𝑚𝑎𝑠𝑠</m:t>
                    </m:r>
                    <m:r>
                      <a:rPr lang="en-US" sz="1600" b="0" i="1" smtClean="0">
                        <a:solidFill>
                          <a:srgbClr val="00B050"/>
                        </a:solidFill>
                        <a:latin typeface="Cambria Math" charset="0"/>
                        <a:ea typeface="Cambria Math" charset="0"/>
                        <a:cs typeface="Cambria Math" charset="0"/>
                      </a:rPr>
                      <m:t>, </m:t>
                    </m:r>
                    <m:r>
                      <a:rPr lang="en-US" sz="1600" b="0" i="1" smtClean="0">
                        <a:solidFill>
                          <a:srgbClr val="00B050"/>
                        </a:solidFill>
                        <a:latin typeface="Cambria Math" charset="0"/>
                        <a:ea typeface="Cambria Math" charset="0"/>
                        <a:cs typeface="Cambria Math" charset="0"/>
                      </a:rPr>
                      <m:t>𝑇𝑌𝑃𝐸</m:t>
                    </m:r>
                    <m:r>
                      <a:rPr lang="en-US" sz="1600" b="0" i="1" smtClean="0">
                        <a:solidFill>
                          <a:srgbClr val="00B050"/>
                        </a:solidFill>
                        <a:latin typeface="Cambria Math" panose="02040503050406030204" pitchFamily="18" charset="0"/>
                        <a:ea typeface="Cambria Math" charset="0"/>
                        <a:cs typeface="Cambria Math" charset="0"/>
                      </a:rPr>
                      <m:t>=</m:t>
                    </m:r>
                    <m:r>
                      <a:rPr lang="en-US" sz="1600" b="1" i="1" smtClean="0">
                        <a:solidFill>
                          <a:srgbClr val="00B050"/>
                        </a:solidFill>
                        <a:latin typeface="Cambria Math" panose="02040503050406030204" pitchFamily="18" charset="0"/>
                        <a:ea typeface="Cambria Math" charset="0"/>
                        <a:cs typeface="Cambria Math" charset="0"/>
                      </a:rPr>
                      <m:t>𝒆𝒃𝒂𝒕</m:t>
                    </m:r>
                    <m:r>
                      <a:rPr lang="en-US" sz="1600" b="0" i="1" smtClean="0">
                        <a:solidFill>
                          <a:srgbClr val="00B050"/>
                        </a:solidFill>
                        <a:latin typeface="Cambria Math" charset="0"/>
                        <a:ea typeface="Cambria Math" charset="0"/>
                        <a:cs typeface="Cambria Math" charset="0"/>
                      </a:rPr>
                      <m:t>}=</m:t>
                    </m:r>
                    <m:d>
                      <m:dPr>
                        <m:ctrlPr>
                          <a:rPr lang="en-US" sz="1600" b="0" i="1" smtClean="0">
                            <a:solidFill>
                              <a:srgbClr val="00B050"/>
                            </a:solidFill>
                            <a:latin typeface="Cambria Math" panose="02040503050406030204" pitchFamily="18" charset="0"/>
                            <a:ea typeface="Cambria Math" charset="0"/>
                            <a:cs typeface="Cambria Math" charset="0"/>
                          </a:rPr>
                        </m:ctrlPr>
                      </m:dPr>
                      <m:e>
                        <m:sSub>
                          <m:sSubPr>
                            <m:ctrlPr>
                              <a:rPr lang="en-US" sz="1600" i="1" smtClean="0">
                                <a:solidFill>
                                  <a:srgbClr val="00B050"/>
                                </a:solidFill>
                                <a:latin typeface="Cambria Math" panose="02040503050406030204" pitchFamily="18" charset="0"/>
                                <a:ea typeface="Cambria Math" charset="0"/>
                                <a:cs typeface="Cambria Math" charset="0"/>
                              </a:rPr>
                            </m:ctrlPr>
                          </m:sSubPr>
                          <m:e>
                            <m:r>
                              <a:rPr lang="en-US" sz="1600" b="0" i="1" smtClean="0">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0</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3</m:t>
                            </m:r>
                          </m:sub>
                        </m:sSub>
                      </m:e>
                    </m:d>
                    <m:r>
                      <a:rPr lang="en-US" sz="1600" b="0" i="1" smtClean="0">
                        <a:solidFill>
                          <a:srgbClr val="00B050"/>
                        </a:solidFill>
                        <a:latin typeface="Cambria Math" panose="02040503050406030204" pitchFamily="18" charset="0"/>
                        <a:ea typeface="Cambria Math" charset="0"/>
                        <a:cs typeface="Cambria Math" charset="0"/>
                      </a:rPr>
                      <m:t>+(</m:t>
                    </m:r>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b="0" i="1">
                            <a:solidFill>
                              <a:srgbClr val="00B050"/>
                            </a:solidFill>
                            <a:latin typeface="Cambria Math" charset="0"/>
                            <a:ea typeface="Cambria Math" charset="0"/>
                            <a:cs typeface="Cambria Math" charset="0"/>
                          </a:rPr>
                          <m:t>𝛽</m:t>
                        </m:r>
                      </m:e>
                      <m:sub>
                        <m:r>
                          <a:rPr lang="en-US" sz="1600" b="0" i="1" smtClean="0">
                            <a:solidFill>
                              <a:srgbClr val="00B050"/>
                            </a:solidFill>
                            <a:latin typeface="Cambria Math" charset="0"/>
                            <a:ea typeface="Cambria Math" charset="0"/>
                            <a:cs typeface="Cambria Math" charset="0"/>
                          </a:rPr>
                          <m:t>1</m:t>
                        </m:r>
                      </m:sub>
                    </m:sSub>
                    <m:sSub>
                      <m:sSubPr>
                        <m:ctrlPr>
                          <a:rPr lang="en-US" sz="1600" i="1">
                            <a:solidFill>
                              <a:srgbClr val="00B050"/>
                            </a:solidFill>
                            <a:latin typeface="Cambria Math" panose="02040503050406030204" pitchFamily="18" charset="0"/>
                            <a:ea typeface="Cambria Math" charset="0"/>
                            <a:cs typeface="Cambria Math" charset="0"/>
                          </a:rPr>
                        </m:ctrlPr>
                      </m:sSubPr>
                      <m:e>
                        <m:r>
                          <a:rPr lang="en-US" sz="1600" i="1">
                            <a:solidFill>
                              <a:srgbClr val="00B050"/>
                            </a:solidFill>
                            <a:latin typeface="Cambria Math" charset="0"/>
                            <a:ea typeface="Cambria Math" charset="0"/>
                            <a:cs typeface="Cambria Math" charset="0"/>
                          </a:rPr>
                          <m:t>+</m:t>
                        </m:r>
                        <m:r>
                          <a:rPr lang="en-US" sz="1600" i="1">
                            <a:solidFill>
                              <a:srgbClr val="00B050"/>
                            </a:solidFill>
                            <a:latin typeface="Cambria Math" charset="0"/>
                            <a:ea typeface="Cambria Math" charset="0"/>
                            <a:cs typeface="Cambria Math" charset="0"/>
                          </a:rPr>
                          <m:t>𝛽</m:t>
                        </m:r>
                      </m:e>
                      <m:sub>
                        <m:r>
                          <a:rPr lang="en-US" sz="1600" i="1">
                            <a:solidFill>
                              <a:srgbClr val="00B050"/>
                            </a:solidFill>
                            <a:latin typeface="Cambria Math" charset="0"/>
                            <a:ea typeface="Cambria Math" charset="0"/>
                            <a:cs typeface="Cambria Math" charset="0"/>
                          </a:rPr>
                          <m:t>5</m:t>
                        </m:r>
                      </m:sub>
                    </m:sSub>
                    <m:r>
                      <a:rPr lang="en-US" sz="1600" b="0" i="1" smtClean="0">
                        <a:solidFill>
                          <a:srgbClr val="00B050"/>
                        </a:solidFill>
                        <a:latin typeface="Cambria Math" panose="02040503050406030204" pitchFamily="18" charset="0"/>
                        <a:ea typeface="Cambria Math" charset="0"/>
                        <a:cs typeface="Cambria Math" charset="0"/>
                      </a:rPr>
                      <m:t>)</m:t>
                    </m:r>
                    <m:r>
                      <a:rPr lang="en-US" sz="1600" b="0" i="1" smtClean="0">
                        <a:solidFill>
                          <a:srgbClr val="00B050"/>
                        </a:solidFill>
                        <a:latin typeface="Cambria Math" charset="0"/>
                        <a:ea typeface="Cambria Math" charset="0"/>
                        <a:cs typeface="Cambria Math" charset="0"/>
                      </a:rPr>
                      <m:t>𝑙𝑚𝑎𝑠𝑠</m:t>
                    </m:r>
                  </m:oMath>
                </a14:m>
                <a:r>
                  <a:rPr lang="en-US" sz="1600" i="1" dirty="0">
                    <a:solidFill>
                      <a:srgbClr val="00B050"/>
                    </a:solidFill>
                  </a:rPr>
                  <a:t>:  slope =</a:t>
                </a:r>
                <a:r>
                  <a:rPr lang="en-US" sz="1600" dirty="0">
                    <a:solidFill>
                      <a:srgbClr val="00B050"/>
                    </a:solidFill>
                    <a:ea typeface="Cambria Math" charset="0"/>
                    <a:cs typeface="Cambria Math" charset="0"/>
                  </a:rPr>
                  <a:t> </a:t>
                </a:r>
                <a14:m>
                  <m:oMath xmlns:m="http://schemas.openxmlformats.org/officeDocument/2006/math">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𝟏</m:t>
                        </m:r>
                      </m:sub>
                    </m:sSub>
                    <m:sSub>
                      <m:sSubPr>
                        <m:ctrlPr>
                          <a:rPr lang="en-US" sz="1600" b="1" i="1">
                            <a:solidFill>
                              <a:srgbClr val="00B050"/>
                            </a:solidFill>
                            <a:latin typeface="Cambria Math" panose="02040503050406030204" pitchFamily="18" charset="0"/>
                            <a:ea typeface="Cambria Math" charset="0"/>
                            <a:cs typeface="Cambria Math" charset="0"/>
                          </a:rPr>
                        </m:ctrlPr>
                      </m:sSubPr>
                      <m:e>
                        <m:r>
                          <a:rPr lang="en-US" sz="1600" b="1" i="1">
                            <a:solidFill>
                              <a:srgbClr val="00B050"/>
                            </a:solidFill>
                            <a:latin typeface="Cambria Math" charset="0"/>
                            <a:ea typeface="Cambria Math" charset="0"/>
                            <a:cs typeface="Cambria Math" charset="0"/>
                          </a:rPr>
                          <m:t>+</m:t>
                        </m:r>
                        <m:r>
                          <a:rPr lang="en-US" sz="1600" b="1" i="1">
                            <a:solidFill>
                              <a:srgbClr val="00B050"/>
                            </a:solidFill>
                            <a:latin typeface="Cambria Math" charset="0"/>
                            <a:ea typeface="Cambria Math" charset="0"/>
                            <a:cs typeface="Cambria Math" charset="0"/>
                          </a:rPr>
                          <m:t>𝜷</m:t>
                        </m:r>
                      </m:e>
                      <m:sub>
                        <m:r>
                          <a:rPr lang="en-US" sz="1600" b="1" i="1">
                            <a:solidFill>
                              <a:srgbClr val="00B050"/>
                            </a:solidFill>
                            <a:latin typeface="Cambria Math" charset="0"/>
                            <a:ea typeface="Cambria Math" charset="0"/>
                            <a:cs typeface="Cambria Math" charset="0"/>
                          </a:rPr>
                          <m:t>𝟓</m:t>
                        </m:r>
                      </m:sub>
                    </m:sSub>
                  </m:oMath>
                </a14:m>
                <a:r>
                  <a:rPr lang="en-US" sz="1600" i="1" dirty="0">
                    <a:solidFill>
                      <a:srgbClr val="00B050"/>
                    </a:solidFill>
                  </a:rPr>
                  <a:t> </a:t>
                </a:r>
              </a:p>
            </p:txBody>
          </p:sp>
        </mc:Choice>
        <mc:Fallback xmlns="">
          <p:sp>
            <p:nvSpPr>
              <p:cNvPr id="38" name="TextBox 37">
                <a:extLst>
                  <a:ext uri="{FF2B5EF4-FFF2-40B4-BE49-F238E27FC236}">
                    <a16:creationId xmlns:a16="http://schemas.microsoft.com/office/drawing/2014/main" id="{C1253D51-3C0C-402F-B698-E8C1E7248654}"/>
                  </a:ext>
                </a:extLst>
              </p:cNvPr>
              <p:cNvSpPr txBox="1">
                <a:spLocks noRot="1" noChangeAspect="1" noMove="1" noResize="1" noEditPoints="1" noAdjustHandles="1" noChangeArrowheads="1" noChangeShapeType="1" noTextEdit="1"/>
              </p:cNvSpPr>
              <p:nvPr/>
            </p:nvSpPr>
            <p:spPr>
              <a:xfrm>
                <a:off x="156230" y="1566333"/>
                <a:ext cx="7086600" cy="246221"/>
              </a:xfrm>
              <a:prstGeom prst="rect">
                <a:avLst/>
              </a:prstGeom>
              <a:blipFill>
                <a:blip r:embed="rId3"/>
                <a:stretch>
                  <a:fillRect l="-1033" t="-275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758482C-4D3B-4B9C-8C60-54A71CA134DF}"/>
                  </a:ext>
                </a:extLst>
              </p:cNvPr>
              <p:cNvSpPr txBox="1"/>
              <p:nvPr/>
            </p:nvSpPr>
            <p:spPr>
              <a:xfrm>
                <a:off x="175985" y="2295196"/>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panose="02040503050406030204" pitchFamily="18" charset="0"/>
                        <a:ea typeface="Cambria Math" charset="0"/>
                        <a:cs typeface="Cambria Math" charset="0"/>
                      </a:rPr>
                      <m:t>=</m:t>
                    </m:r>
                    <m:r>
                      <a:rPr lang="en-US" sz="1600" b="1" i="1" smtClean="0">
                        <a:latin typeface="Cambria Math" panose="02040503050406030204" pitchFamily="18" charset="0"/>
                        <a:ea typeface="Cambria Math" charset="0"/>
                        <a:cs typeface="Cambria Math" charset="0"/>
                      </a:rPr>
                      <m:t>𝒏𝒆𝒃𝒂𝒕</m:t>
                    </m:r>
                    <m:r>
                      <a:rPr lang="en-US" sz="1600" b="0" i="1" smtClean="0">
                        <a:latin typeface="Cambria Math"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0</m:t>
                        </m:r>
                      </m:sub>
                    </m:sSub>
                    <m:r>
                      <a:rPr lang="en-US" sz="1600" b="0" i="1" smtClean="0">
                        <a:latin typeface="Cambria Math" panose="02040503050406030204" pitchFamily="18" charset="0"/>
                        <a:ea typeface="Cambria Math" charset="0"/>
                        <a:cs typeface="Cambria Math" charset="0"/>
                      </a:rPr>
                      <m:t>+</m:t>
                    </m:r>
                    <m:sSub>
                      <m:sSubPr>
                        <m:ctrlPr>
                          <a:rPr lang="en-US" sz="1600" i="1">
                            <a:latin typeface="Cambria Math" panose="02040503050406030204" pitchFamily="18" charset="0"/>
                            <a:ea typeface="Cambria Math" charset="0"/>
                            <a:cs typeface="Cambria Math" charset="0"/>
                          </a:rPr>
                        </m:ctrlPr>
                      </m:sSubPr>
                      <m:e>
                        <m:r>
                          <a:rPr lang="en-US" sz="1600" i="1">
                            <a:latin typeface="Cambria Math" charset="0"/>
                            <a:ea typeface="Cambria Math" charset="0"/>
                            <a:cs typeface="Cambria Math" charset="0"/>
                          </a:rPr>
                          <m:t>𝛽</m:t>
                        </m:r>
                      </m:e>
                      <m:sub>
                        <m:r>
                          <a:rPr lang="en-US" sz="1600" i="1">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oMath>
                </a14:m>
                <a:r>
                  <a:rPr lang="en-US" sz="1600" i="1" dirty="0"/>
                  <a:t>:  slope =</a:t>
                </a:r>
                <a:r>
                  <a:rPr lang="en-US" sz="1600" dirty="0">
                    <a:ea typeface="Cambria Math" charset="0"/>
                    <a:cs typeface="Cambria Math" charset="0"/>
                  </a:rPr>
                  <a:t> </a:t>
                </a:r>
                <a14:m>
                  <m:oMath xmlns:m="http://schemas.openxmlformats.org/officeDocument/2006/math">
                    <m:sSub>
                      <m:sSubPr>
                        <m:ctrlPr>
                          <a:rPr lang="en-US" sz="1600" b="1" i="1">
                            <a:latin typeface="Cambria Math" panose="02040503050406030204" pitchFamily="18" charset="0"/>
                            <a:ea typeface="Cambria Math" charset="0"/>
                            <a:cs typeface="Cambria Math" charset="0"/>
                          </a:rPr>
                        </m:ctrlPr>
                      </m:sSubPr>
                      <m:e>
                        <m:r>
                          <a:rPr lang="en-US" sz="1600" b="1" i="1">
                            <a:latin typeface="Cambria Math" charset="0"/>
                            <a:ea typeface="Cambria Math" charset="0"/>
                            <a:cs typeface="Cambria Math" charset="0"/>
                          </a:rPr>
                          <m:t>𝜷</m:t>
                        </m:r>
                      </m:e>
                      <m:sub>
                        <m:r>
                          <a:rPr lang="en-US" sz="1600" b="1" i="1">
                            <a:latin typeface="Cambria Math" charset="0"/>
                            <a:ea typeface="Cambria Math" charset="0"/>
                            <a:cs typeface="Cambria Math" charset="0"/>
                          </a:rPr>
                          <m:t>𝟏</m:t>
                        </m:r>
                      </m:sub>
                    </m:sSub>
                  </m:oMath>
                </a14:m>
                <a:endParaRPr lang="en-US" sz="1600" i="1" dirty="0"/>
              </a:p>
            </p:txBody>
          </p:sp>
        </mc:Choice>
        <mc:Fallback xmlns="">
          <p:sp>
            <p:nvSpPr>
              <p:cNvPr id="43" name="TextBox 42">
                <a:extLst>
                  <a:ext uri="{FF2B5EF4-FFF2-40B4-BE49-F238E27FC236}">
                    <a16:creationId xmlns:a16="http://schemas.microsoft.com/office/drawing/2014/main" id="{2758482C-4D3B-4B9C-8C60-54A71CA134DF}"/>
                  </a:ext>
                </a:extLst>
              </p:cNvPr>
              <p:cNvSpPr txBox="1">
                <a:spLocks noRot="1" noChangeAspect="1" noMove="1" noResize="1" noEditPoints="1" noAdjustHandles="1" noChangeArrowheads="1" noChangeShapeType="1" noTextEdit="1"/>
              </p:cNvSpPr>
              <p:nvPr/>
            </p:nvSpPr>
            <p:spPr>
              <a:xfrm>
                <a:off x="175985" y="2295196"/>
                <a:ext cx="7086600" cy="246221"/>
              </a:xfrm>
              <a:prstGeom prst="rect">
                <a:avLst/>
              </a:prstGeom>
              <a:blipFill>
                <a:blip r:embed="rId4"/>
                <a:stretch>
                  <a:fillRect l="-1033" t="-275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B837465-FE46-4552-93AC-6A508DDDBD1D}"/>
                  </a:ext>
                </a:extLst>
              </p:cNvPr>
              <p:cNvSpPr txBox="1"/>
              <p:nvPr/>
            </p:nvSpPr>
            <p:spPr>
              <a:xfrm>
                <a:off x="170341" y="1929712"/>
                <a:ext cx="7086600" cy="246221"/>
              </a:xfrm>
              <a:prstGeom prst="rect">
                <a:avLst/>
              </a:prstGeom>
              <a:noFill/>
            </p:spPr>
            <p:txBody>
              <a:bodyPr wrap="square" lIns="0" tIns="0" rIns="0" bIns="0" rtlCol="0">
                <a:spAutoFit/>
              </a:bodyPr>
              <a:lstStyle/>
              <a:p>
                <a14:m>
                  <m:oMath xmlns:m="http://schemas.openxmlformats.org/officeDocument/2006/math">
                    <m:r>
                      <a:rPr lang="en-US" sz="1600" b="0" i="1" smtClean="0">
                        <a:solidFill>
                          <a:srgbClr val="7030A0"/>
                        </a:solidFill>
                        <a:latin typeface="Cambria Math" charset="0"/>
                        <a:ea typeface="Cambria Math" charset="0"/>
                        <a:cs typeface="Cambria Math" charset="0"/>
                      </a:rPr>
                      <m:t>𝜇</m:t>
                    </m:r>
                    <m:d>
                      <m:dPr>
                        <m:begChr m:val="{"/>
                        <m:endChr m:val="|"/>
                        <m:ctrlPr>
                          <a:rPr lang="en-US" sz="1600" i="1" smtClean="0">
                            <a:solidFill>
                              <a:srgbClr val="7030A0"/>
                            </a:solidFill>
                            <a:latin typeface="Cambria Math" panose="02040503050406030204" pitchFamily="18" charset="0"/>
                            <a:ea typeface="Cambria Math" charset="0"/>
                            <a:cs typeface="Cambria Math" charset="0"/>
                          </a:rPr>
                        </m:ctrlPr>
                      </m:dPr>
                      <m:e>
                        <m:r>
                          <a:rPr lang="en-US" sz="1600" b="0" i="1" smtClean="0">
                            <a:solidFill>
                              <a:srgbClr val="7030A0"/>
                            </a:solidFill>
                            <a:latin typeface="Cambria Math" charset="0"/>
                            <a:ea typeface="Cambria Math" charset="0"/>
                            <a:cs typeface="Cambria Math" charset="0"/>
                          </a:rPr>
                          <m:t>𝑙𝑒𝑛𝑒𝑟</m:t>
                        </m:r>
                        <m:r>
                          <a:rPr lang="en-US" sz="1600" b="0" i="1" smtClean="0">
                            <a:solidFill>
                              <a:srgbClr val="7030A0"/>
                            </a:solidFill>
                            <a:latin typeface="Cambria Math" panose="02040503050406030204" pitchFamily="18" charset="0"/>
                            <a:ea typeface="Cambria Math" charset="0"/>
                            <a:cs typeface="Cambria Math" charset="0"/>
                          </a:rPr>
                          <m:t>𝑔</m:t>
                        </m:r>
                        <m:r>
                          <a:rPr lang="en-US" sz="1600" b="0" i="1" smtClean="0">
                            <a:solidFill>
                              <a:srgbClr val="7030A0"/>
                            </a:solidFill>
                            <a:latin typeface="Cambria Math" charset="0"/>
                            <a:ea typeface="Cambria Math" charset="0"/>
                            <a:cs typeface="Cambria Math" charset="0"/>
                          </a:rPr>
                          <m:t>𝑦</m:t>
                        </m:r>
                        <m:r>
                          <a:rPr lang="en-US" sz="1600" b="0" i="1" smtClean="0">
                            <a:solidFill>
                              <a:srgbClr val="7030A0"/>
                            </a:solidFill>
                            <a:latin typeface="Cambria Math" charset="0"/>
                            <a:ea typeface="Cambria Math" charset="0"/>
                            <a:cs typeface="Cambria Math" charset="0"/>
                          </a:rPr>
                          <m:t> </m:t>
                        </m:r>
                      </m:e>
                    </m:d>
                    <m:r>
                      <a:rPr lang="en-US" sz="1600" b="0" i="1" smtClean="0">
                        <a:solidFill>
                          <a:srgbClr val="7030A0"/>
                        </a:solidFill>
                        <a:latin typeface="Cambria Math" charset="0"/>
                        <a:ea typeface="Cambria Math" charset="0"/>
                        <a:cs typeface="Cambria Math" charset="0"/>
                      </a:rPr>
                      <m:t>𝑙𝑚𝑎𝑠𝑠</m:t>
                    </m:r>
                    <m:r>
                      <a:rPr lang="en-US" sz="1600" b="0" i="1" smtClean="0">
                        <a:solidFill>
                          <a:srgbClr val="7030A0"/>
                        </a:solidFill>
                        <a:latin typeface="Cambria Math" charset="0"/>
                        <a:ea typeface="Cambria Math" charset="0"/>
                        <a:cs typeface="Cambria Math" charset="0"/>
                      </a:rPr>
                      <m:t>, </m:t>
                    </m:r>
                    <m:r>
                      <a:rPr lang="en-US" sz="1600" b="0" i="1" smtClean="0">
                        <a:solidFill>
                          <a:srgbClr val="7030A0"/>
                        </a:solidFill>
                        <a:latin typeface="Cambria Math" charset="0"/>
                        <a:ea typeface="Cambria Math" charset="0"/>
                        <a:cs typeface="Cambria Math" charset="0"/>
                      </a:rPr>
                      <m:t>𝑇𝑌𝑃𝐸</m:t>
                    </m:r>
                    <m:r>
                      <a:rPr lang="en-US" sz="1600" b="0" i="1" smtClean="0">
                        <a:solidFill>
                          <a:srgbClr val="7030A0"/>
                        </a:solidFill>
                        <a:latin typeface="Cambria Math" panose="02040503050406030204" pitchFamily="18" charset="0"/>
                        <a:ea typeface="Cambria Math" charset="0"/>
                        <a:cs typeface="Cambria Math" charset="0"/>
                      </a:rPr>
                      <m:t>=</m:t>
                    </m:r>
                    <m:r>
                      <a:rPr lang="en-US" sz="1600" b="1" i="1" smtClean="0">
                        <a:solidFill>
                          <a:srgbClr val="7030A0"/>
                        </a:solidFill>
                        <a:latin typeface="Cambria Math" panose="02040503050406030204" pitchFamily="18" charset="0"/>
                        <a:ea typeface="Cambria Math" charset="0"/>
                        <a:cs typeface="Cambria Math" charset="0"/>
                      </a:rPr>
                      <m:t>𝒃𝒊𝒓𝒅</m:t>
                    </m:r>
                    <m:r>
                      <a:rPr lang="en-US" sz="1600" b="0" i="1" smtClean="0">
                        <a:solidFill>
                          <a:srgbClr val="7030A0"/>
                        </a:solidFill>
                        <a:latin typeface="Cambria Math" charset="0"/>
                        <a:ea typeface="Cambria Math" charset="0"/>
                        <a:cs typeface="Cambria Math" charset="0"/>
                      </a:rPr>
                      <m:t>}=</m:t>
                    </m:r>
                    <m:d>
                      <m:dPr>
                        <m:ctrlPr>
                          <a:rPr lang="en-US" sz="1600" b="0" i="1" smtClean="0">
                            <a:solidFill>
                              <a:srgbClr val="7030A0"/>
                            </a:solidFill>
                            <a:latin typeface="Cambria Math" panose="02040503050406030204" pitchFamily="18" charset="0"/>
                            <a:ea typeface="Cambria Math" charset="0"/>
                            <a:cs typeface="Cambria Math" charset="0"/>
                          </a:rPr>
                        </m:ctrlPr>
                      </m:dPr>
                      <m:e>
                        <m:sSub>
                          <m:sSubPr>
                            <m:ctrlPr>
                              <a:rPr lang="en-US" sz="1600" i="1" smtClean="0">
                                <a:solidFill>
                                  <a:srgbClr val="7030A0"/>
                                </a:solidFill>
                                <a:latin typeface="Cambria Math" panose="02040503050406030204" pitchFamily="18" charset="0"/>
                                <a:ea typeface="Cambria Math" charset="0"/>
                                <a:cs typeface="Cambria Math" charset="0"/>
                              </a:rPr>
                            </m:ctrlPr>
                          </m:sSubPr>
                          <m:e>
                            <m:r>
                              <a:rPr lang="en-US" sz="1600" b="0" i="1" smtClean="0">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0</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2</m:t>
                            </m:r>
                          </m:sub>
                        </m:sSub>
                      </m:e>
                    </m:d>
                    <m:r>
                      <a:rPr lang="en-US" sz="1600" b="0" i="1" smtClean="0">
                        <a:solidFill>
                          <a:srgbClr val="7030A0"/>
                        </a:solidFill>
                        <a:latin typeface="Cambria Math" panose="02040503050406030204" pitchFamily="18" charset="0"/>
                        <a:ea typeface="Cambria Math" charset="0"/>
                        <a:cs typeface="Cambria Math" charset="0"/>
                      </a:rPr>
                      <m:t>+(</m:t>
                    </m:r>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b="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charset="0"/>
                            <a:ea typeface="Cambria Math" charset="0"/>
                            <a:cs typeface="Cambria Math" charset="0"/>
                          </a:rPr>
                          <m:t>1</m:t>
                        </m:r>
                      </m:sub>
                    </m:sSub>
                    <m:sSub>
                      <m:sSubPr>
                        <m:ctrlPr>
                          <a:rPr lang="en-US" sz="1600" i="1">
                            <a:solidFill>
                              <a:srgbClr val="7030A0"/>
                            </a:solidFill>
                            <a:latin typeface="Cambria Math" panose="02040503050406030204" pitchFamily="18" charset="0"/>
                            <a:ea typeface="Cambria Math" charset="0"/>
                            <a:cs typeface="Cambria Math" charset="0"/>
                          </a:rPr>
                        </m:ctrlPr>
                      </m:sSubPr>
                      <m:e>
                        <m:r>
                          <a:rPr lang="en-US" sz="1600" i="1">
                            <a:solidFill>
                              <a:srgbClr val="7030A0"/>
                            </a:solidFill>
                            <a:latin typeface="Cambria Math" charset="0"/>
                            <a:ea typeface="Cambria Math" charset="0"/>
                            <a:cs typeface="Cambria Math" charset="0"/>
                          </a:rPr>
                          <m:t>+</m:t>
                        </m:r>
                        <m:r>
                          <a:rPr lang="en-US" sz="1600" i="1">
                            <a:solidFill>
                              <a:srgbClr val="7030A0"/>
                            </a:solidFill>
                            <a:latin typeface="Cambria Math" charset="0"/>
                            <a:ea typeface="Cambria Math" charset="0"/>
                            <a:cs typeface="Cambria Math" charset="0"/>
                          </a:rPr>
                          <m:t>𝛽</m:t>
                        </m:r>
                      </m:e>
                      <m:sub>
                        <m:r>
                          <a:rPr lang="en-US" sz="1600" b="0" i="1" smtClean="0">
                            <a:solidFill>
                              <a:srgbClr val="7030A0"/>
                            </a:solidFill>
                            <a:latin typeface="Cambria Math" panose="02040503050406030204" pitchFamily="18" charset="0"/>
                            <a:ea typeface="Cambria Math" charset="0"/>
                            <a:cs typeface="Cambria Math" charset="0"/>
                          </a:rPr>
                          <m:t>4</m:t>
                        </m:r>
                      </m:sub>
                    </m:sSub>
                    <m:r>
                      <a:rPr lang="en-US" sz="1600" b="0" i="1" smtClean="0">
                        <a:solidFill>
                          <a:srgbClr val="7030A0"/>
                        </a:solidFill>
                        <a:latin typeface="Cambria Math" panose="02040503050406030204" pitchFamily="18" charset="0"/>
                        <a:ea typeface="Cambria Math" charset="0"/>
                        <a:cs typeface="Cambria Math" charset="0"/>
                      </a:rPr>
                      <m:t>)</m:t>
                    </m:r>
                    <m:r>
                      <a:rPr lang="en-US" sz="1600" b="0" i="1" smtClean="0">
                        <a:solidFill>
                          <a:srgbClr val="7030A0"/>
                        </a:solidFill>
                        <a:latin typeface="Cambria Math" charset="0"/>
                        <a:ea typeface="Cambria Math" charset="0"/>
                        <a:cs typeface="Cambria Math" charset="0"/>
                      </a:rPr>
                      <m:t>𝑙𝑚𝑎𝑠𝑠</m:t>
                    </m:r>
                  </m:oMath>
                </a14:m>
                <a:r>
                  <a:rPr lang="en-US" sz="1600" i="1" dirty="0">
                    <a:solidFill>
                      <a:srgbClr val="7030A0"/>
                    </a:solidFill>
                  </a:rPr>
                  <a:t>:  slope =</a:t>
                </a:r>
                <a:r>
                  <a:rPr lang="en-US" sz="1600" dirty="0">
                    <a:solidFill>
                      <a:srgbClr val="7030A0"/>
                    </a:solidFill>
                    <a:ea typeface="Cambria Math" charset="0"/>
                    <a:cs typeface="Cambria Math" charset="0"/>
                  </a:rPr>
                  <a:t> </a:t>
                </a:r>
                <a14:m>
                  <m:oMath xmlns:m="http://schemas.openxmlformats.org/officeDocument/2006/math">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𝜷</m:t>
                        </m:r>
                      </m:e>
                      <m:sub>
                        <m:r>
                          <a:rPr lang="en-US" sz="1600" b="1" i="1">
                            <a:solidFill>
                              <a:srgbClr val="7030A0"/>
                            </a:solidFill>
                            <a:latin typeface="Cambria Math" charset="0"/>
                            <a:ea typeface="Cambria Math" charset="0"/>
                            <a:cs typeface="Cambria Math" charset="0"/>
                          </a:rPr>
                          <m:t>𝟏</m:t>
                        </m:r>
                      </m:sub>
                    </m:sSub>
                    <m:sSub>
                      <m:sSubPr>
                        <m:ctrlPr>
                          <a:rPr lang="en-US" sz="1600" b="1" i="1">
                            <a:solidFill>
                              <a:srgbClr val="7030A0"/>
                            </a:solidFill>
                            <a:latin typeface="Cambria Math" panose="02040503050406030204" pitchFamily="18" charset="0"/>
                            <a:ea typeface="Cambria Math" charset="0"/>
                            <a:cs typeface="Cambria Math" charset="0"/>
                          </a:rPr>
                        </m:ctrlPr>
                      </m:sSubPr>
                      <m:e>
                        <m:r>
                          <a:rPr lang="en-US" sz="1600" b="1" i="1">
                            <a:solidFill>
                              <a:srgbClr val="7030A0"/>
                            </a:solidFill>
                            <a:latin typeface="Cambria Math" charset="0"/>
                            <a:ea typeface="Cambria Math" charset="0"/>
                            <a:cs typeface="Cambria Math" charset="0"/>
                          </a:rPr>
                          <m:t>+</m:t>
                        </m:r>
                        <m:r>
                          <a:rPr lang="en-US" sz="1600" b="1" i="1">
                            <a:solidFill>
                              <a:srgbClr val="7030A0"/>
                            </a:solidFill>
                            <a:latin typeface="Cambria Math" charset="0"/>
                            <a:ea typeface="Cambria Math" charset="0"/>
                            <a:cs typeface="Cambria Math" charset="0"/>
                          </a:rPr>
                          <m:t>𝜷</m:t>
                        </m:r>
                      </m:e>
                      <m:sub>
                        <m:r>
                          <a:rPr lang="en-US" sz="1600" b="1" i="1" smtClean="0">
                            <a:solidFill>
                              <a:srgbClr val="7030A0"/>
                            </a:solidFill>
                            <a:latin typeface="Cambria Math" panose="02040503050406030204" pitchFamily="18" charset="0"/>
                            <a:ea typeface="Cambria Math" charset="0"/>
                            <a:cs typeface="Cambria Math" charset="0"/>
                          </a:rPr>
                          <m:t>𝟒</m:t>
                        </m:r>
                      </m:sub>
                    </m:sSub>
                  </m:oMath>
                </a14:m>
                <a:r>
                  <a:rPr lang="en-US" sz="1600" i="1" dirty="0">
                    <a:solidFill>
                      <a:srgbClr val="7030A0"/>
                    </a:solidFill>
                  </a:rPr>
                  <a:t> </a:t>
                </a:r>
              </a:p>
            </p:txBody>
          </p:sp>
        </mc:Choice>
        <mc:Fallback xmlns="">
          <p:sp>
            <p:nvSpPr>
              <p:cNvPr id="31" name="TextBox 30">
                <a:extLst>
                  <a:ext uri="{FF2B5EF4-FFF2-40B4-BE49-F238E27FC236}">
                    <a16:creationId xmlns:a16="http://schemas.microsoft.com/office/drawing/2014/main" id="{AB837465-FE46-4552-93AC-6A508DDDBD1D}"/>
                  </a:ext>
                </a:extLst>
              </p:cNvPr>
              <p:cNvSpPr txBox="1">
                <a:spLocks noRot="1" noChangeAspect="1" noMove="1" noResize="1" noEditPoints="1" noAdjustHandles="1" noChangeArrowheads="1" noChangeShapeType="1" noTextEdit="1"/>
              </p:cNvSpPr>
              <p:nvPr/>
            </p:nvSpPr>
            <p:spPr>
              <a:xfrm>
                <a:off x="170341" y="1929712"/>
                <a:ext cx="7086600" cy="246221"/>
              </a:xfrm>
              <a:prstGeom prst="rect">
                <a:avLst/>
              </a:prstGeom>
              <a:blipFill>
                <a:blip r:embed="rId5"/>
                <a:stretch>
                  <a:fillRect l="-1033" t="-275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5330FD-53B0-43FC-91EC-7CCB6EEF22CF}"/>
                  </a:ext>
                </a:extLst>
              </p:cNvPr>
              <p:cNvSpPr txBox="1"/>
              <p:nvPr/>
            </p:nvSpPr>
            <p:spPr>
              <a:xfrm>
                <a:off x="353406" y="2895600"/>
                <a:ext cx="7653866" cy="335756"/>
              </a:xfrm>
              <a:prstGeom prst="rect">
                <a:avLst/>
              </a:prstGeom>
              <a:noFill/>
            </p:spPr>
            <p:txBody>
              <a:bodyPr wrap="square" rtlCol="0">
                <a:spAutoFit/>
              </a:bodyPr>
              <a:lstStyle/>
              <a:p>
                <a:r>
                  <a:rPr lang="en-US" dirty="0"/>
                  <a:t>All slopes are equal if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m:t>
                        </m:r>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5</m:t>
                        </m:r>
                      </m:sub>
                    </m:sSub>
                    <m:r>
                      <a:rPr lang="en-US" b="0"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b="0"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m:t>
                        </m:r>
                        <m:r>
                          <a:rPr lang="en-US" b="0" i="1">
                            <a:latin typeface="Cambria Math" charset="0"/>
                            <a:ea typeface="Cambria Math" charset="0"/>
                            <a:cs typeface="Cambria Math" charset="0"/>
                          </a:rPr>
                          <m:t>𝛽</m:t>
                        </m:r>
                      </m:e>
                      <m:sub>
                        <m:r>
                          <a:rPr lang="en-US" b="0" i="1">
                            <a:latin typeface="Cambria Math" panose="02040503050406030204" pitchFamily="18" charset="0"/>
                            <a:ea typeface="Cambria Math" charset="0"/>
                            <a:cs typeface="Cambria Math" charset="0"/>
                          </a:rPr>
                          <m:t>4</m:t>
                        </m:r>
                      </m:sub>
                    </m:sSub>
                    <m:r>
                      <a:rPr lang="en-US" b="0" i="0" smtClean="0">
                        <a:latin typeface="Cambria Math" panose="02040503050406030204" pitchFamily="18" charset="0"/>
                        <a:ea typeface="Cambria Math" charset="0"/>
                        <a:cs typeface="Cambria Math" charset="0"/>
                      </a:rPr>
                      <m:t>, </m:t>
                    </m:r>
                    <m:r>
                      <m:rPr>
                        <m:sty m:val="p"/>
                      </m:rPr>
                      <a:rPr lang="en-US" b="0" i="0" smtClean="0">
                        <a:latin typeface="Cambria Math" panose="02040503050406030204" pitchFamily="18" charset="0"/>
                        <a:ea typeface="Cambria Math" charset="0"/>
                        <a:cs typeface="Cambria Math" charset="0"/>
                      </a:rPr>
                      <m:t>or</m:t>
                    </m:r>
                    <m:r>
                      <a:rPr lang="en-US" b="0" i="0"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4</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5</m:t>
                        </m:r>
                      </m:sub>
                    </m:sSub>
                    <m:r>
                      <a:rPr lang="en-US" b="0" i="1" smtClean="0">
                        <a:latin typeface="Cambria Math" panose="02040503050406030204" pitchFamily="18" charset="0"/>
                        <a:ea typeface="Cambria Math" charset="0"/>
                        <a:cs typeface="Cambria Math" charset="0"/>
                      </a:rPr>
                      <m:t>=0</m:t>
                    </m:r>
                  </m:oMath>
                </a14:m>
                <a:r>
                  <a:rPr lang="en-US" dirty="0"/>
                  <a:t>. </a:t>
                </a:r>
              </a:p>
            </p:txBody>
          </p:sp>
        </mc:Choice>
        <mc:Fallback xmlns="">
          <p:sp>
            <p:nvSpPr>
              <p:cNvPr id="33" name="TextBox 32">
                <a:extLst>
                  <a:ext uri="{FF2B5EF4-FFF2-40B4-BE49-F238E27FC236}">
                    <a16:creationId xmlns:a16="http://schemas.microsoft.com/office/drawing/2014/main" id="{645330FD-53B0-43FC-91EC-7CCB6EEF22CF}"/>
                  </a:ext>
                </a:extLst>
              </p:cNvPr>
              <p:cNvSpPr txBox="1">
                <a:spLocks noRot="1" noChangeAspect="1" noMove="1" noResize="1" noEditPoints="1" noAdjustHandles="1" noChangeArrowheads="1" noChangeShapeType="1" noTextEdit="1"/>
              </p:cNvSpPr>
              <p:nvPr/>
            </p:nvSpPr>
            <p:spPr>
              <a:xfrm>
                <a:off x="353406" y="2895600"/>
                <a:ext cx="7653866" cy="335756"/>
              </a:xfrm>
              <a:prstGeom prst="rect">
                <a:avLst/>
              </a:prstGeom>
              <a:blipFill>
                <a:blip r:embed="rId6"/>
                <a:stretch>
                  <a:fillRect l="-717" t="-9091" b="-3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35F74D9-1030-40C0-AC07-5D50AD08E6F1}"/>
                  </a:ext>
                </a:extLst>
              </p:cNvPr>
              <p:cNvSpPr txBox="1"/>
              <p:nvPr/>
            </p:nvSpPr>
            <p:spPr>
              <a:xfrm>
                <a:off x="2804102" y="3606889"/>
                <a:ext cx="29782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𝐻𝑜</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 </m:t>
                      </m:r>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𝐻𝑎</m:t>
                      </m:r>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𝑎𝑟𝑒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𝑛𝑜𝑡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𝑏𝑜𝑡h</m:t>
                      </m:r>
                      <m:r>
                        <a:rPr lang="en-US" b="0" i="1" smtClean="0">
                          <a:latin typeface="Cambria Math" charset="0"/>
                          <a:ea typeface="Cambria Math" charset="0"/>
                          <a:cs typeface="Cambria Math" charset="0"/>
                        </a:rPr>
                        <m:t> 0.</m:t>
                      </m:r>
                    </m:oMath>
                  </m:oMathPara>
                </a14:m>
                <a:endParaRPr lang="en-US" dirty="0"/>
              </a:p>
            </p:txBody>
          </p:sp>
        </mc:Choice>
        <mc:Fallback xmlns="">
          <p:sp>
            <p:nvSpPr>
              <p:cNvPr id="42" name="TextBox 41">
                <a:extLst>
                  <a:ext uri="{FF2B5EF4-FFF2-40B4-BE49-F238E27FC236}">
                    <a16:creationId xmlns:a16="http://schemas.microsoft.com/office/drawing/2014/main" id="{635F74D9-1030-40C0-AC07-5D50AD08E6F1}"/>
                  </a:ext>
                </a:extLst>
              </p:cNvPr>
              <p:cNvSpPr txBox="1">
                <a:spLocks noRot="1" noChangeAspect="1" noMove="1" noResize="1" noEditPoints="1" noAdjustHandles="1" noChangeArrowheads="1" noChangeShapeType="1" noTextEdit="1"/>
              </p:cNvSpPr>
              <p:nvPr/>
            </p:nvSpPr>
            <p:spPr>
              <a:xfrm>
                <a:off x="2804102" y="3606889"/>
                <a:ext cx="2978251" cy="553998"/>
              </a:xfrm>
              <a:prstGeom prst="rect">
                <a:avLst/>
              </a:prstGeom>
              <a:blipFill>
                <a:blip r:embed="rId7"/>
                <a:stretch>
                  <a:fillRect l="-1431" t="-1099" b="-16484"/>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83C7AF9E-2897-4015-A088-D7A787F68C5F}"/>
              </a:ext>
            </a:extLst>
          </p:cNvPr>
          <p:cNvSpPr txBox="1"/>
          <p:nvPr/>
        </p:nvSpPr>
        <p:spPr>
          <a:xfrm>
            <a:off x="330828" y="4278950"/>
            <a:ext cx="8153400" cy="369332"/>
          </a:xfrm>
          <a:prstGeom prst="rect">
            <a:avLst/>
          </a:prstGeom>
          <a:noFill/>
        </p:spPr>
        <p:txBody>
          <a:bodyPr wrap="square" rtlCol="0">
            <a:spAutoFit/>
          </a:bodyPr>
          <a:lstStyle/>
          <a:p>
            <a:pPr algn="ctr"/>
            <a:r>
              <a:rPr lang="en-US" dirty="0"/>
              <a:t>We will do this with an Extra Sum of Squares Test.</a:t>
            </a:r>
          </a:p>
        </p:txBody>
      </p:sp>
    </p:spTree>
    <p:extLst>
      <p:ext uri="{BB962C8B-B14F-4D97-AF65-F5344CB8AC3E}">
        <p14:creationId xmlns:p14="http://schemas.microsoft.com/office/powerpoint/2010/main" val="21968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2" grpId="0"/>
      <p:bldP spid="45" grpId="0"/>
    </p:bld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33" y="150496"/>
            <a:ext cx="4343400" cy="504139"/>
          </a:xfrm>
        </p:spPr>
        <p:txBody>
          <a:bodyPr>
            <a:normAutofit fontScale="90000"/>
          </a:bodyPr>
          <a:lstStyle/>
          <a:p>
            <a:r>
              <a:rPr lang="en-US" dirty="0"/>
              <a:t>Echolocation!!!</a:t>
            </a:r>
          </a:p>
        </p:txBody>
      </p:sp>
      <p:pic>
        <p:nvPicPr>
          <p:cNvPr id="4" name="Picture 3"/>
          <p:cNvPicPr>
            <a:picLocks noChangeAspect="1"/>
          </p:cNvPicPr>
          <p:nvPr/>
        </p:nvPicPr>
        <p:blipFill>
          <a:blip r:embed="rId2"/>
          <a:stretch>
            <a:fillRect/>
          </a:stretch>
        </p:blipFill>
        <p:spPr>
          <a:xfrm>
            <a:off x="5486400" y="150496"/>
            <a:ext cx="2781877" cy="1504950"/>
          </a:xfrm>
          <a:prstGeom prst="rect">
            <a:avLst/>
          </a:prstGeom>
        </p:spPr>
      </p:pic>
      <p:sp>
        <p:nvSpPr>
          <p:cNvPr id="5" name="TextBox 4"/>
          <p:cNvSpPr txBox="1"/>
          <p:nvPr/>
        </p:nvSpPr>
        <p:spPr>
          <a:xfrm>
            <a:off x="587333" y="680565"/>
            <a:ext cx="4038600" cy="923330"/>
          </a:xfrm>
          <a:prstGeom prst="rect">
            <a:avLst/>
          </a:prstGeom>
          <a:noFill/>
        </p:spPr>
        <p:txBody>
          <a:bodyPr wrap="square" rtlCol="0">
            <a:spAutoFit/>
          </a:bodyPr>
          <a:lstStyle/>
          <a:p>
            <a:r>
              <a:rPr lang="en-US" dirty="0"/>
              <a:t>QOI: Is there a difference in the in-flight energy expenditures among animals after body size is accounted for? </a:t>
            </a:r>
          </a:p>
        </p:txBody>
      </p:sp>
      <mc:AlternateContent xmlns:mc="http://schemas.openxmlformats.org/markup-compatibility/2006" xmlns:a14="http://schemas.microsoft.com/office/drawing/2010/main">
        <mc:Choice Requires="a14">
          <p:sp>
            <p:nvSpPr>
              <p:cNvPr id="6" name="TextBox 5"/>
              <p:cNvSpPr txBox="1"/>
              <p:nvPr/>
            </p:nvSpPr>
            <p:spPr>
              <a:xfrm>
                <a:off x="-685800" y="2420779"/>
                <a:ext cx="10439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4</m:t>
                          </m:r>
                        </m:sub>
                      </m:sSub>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5</m:t>
                          </m:r>
                        </m:sub>
                      </m:sSub>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6" name="TextBox 5"/>
              <p:cNvSpPr txBox="1">
                <a:spLocks noRot="1" noChangeAspect="1" noMove="1" noResize="1" noEditPoints="1" noAdjustHandles="1" noChangeArrowheads="1" noChangeShapeType="1" noTextEdit="1"/>
              </p:cNvSpPr>
              <p:nvPr/>
            </p:nvSpPr>
            <p:spPr>
              <a:xfrm>
                <a:off x="-685800" y="2420779"/>
                <a:ext cx="10439400" cy="246221"/>
              </a:xfrm>
              <a:prstGeom prst="rect">
                <a:avLst/>
              </a:prstGeom>
              <a:blipFill>
                <a:blip r:embed="rId3"/>
                <a:stretch>
                  <a:fillRect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73374" y="1752600"/>
                <a:ext cx="29782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𝐻𝑜</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 </m:t>
                      </m:r>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𝐻𝑎</m:t>
                      </m:r>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𝑎𝑟𝑒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𝑛𝑜𝑡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𝑏𝑜𝑡h</m:t>
                      </m:r>
                      <m:r>
                        <a:rPr lang="en-US" b="0" i="1" smtClean="0">
                          <a:latin typeface="Cambria Math" charset="0"/>
                          <a:ea typeface="Cambria Math" charset="0"/>
                          <a:cs typeface="Cambria Math" charset="0"/>
                        </a:rPr>
                        <m:t> 0.</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273374" y="1752600"/>
                <a:ext cx="2978251" cy="553998"/>
              </a:xfrm>
              <a:prstGeom prst="rect">
                <a:avLst/>
              </a:prstGeom>
              <a:blipFill rotWithShape="0">
                <a:blip r:embed="rId4"/>
                <a:stretch>
                  <a:fillRect l="-1227" t="-73333" b="-90000"/>
                </a:stretch>
              </a:blipFill>
            </p:spPr>
            <p:txBody>
              <a:bodyPr/>
              <a:lstStyle/>
              <a:p>
                <a:r>
                  <a:rPr lang="en-US">
                    <a:noFill/>
                  </a:rPr>
                  <a:t> </a:t>
                </a:r>
              </a:p>
            </p:txBody>
          </p:sp>
        </mc:Fallback>
      </mc:AlternateContent>
      <p:pic>
        <p:nvPicPr>
          <p:cNvPr id="3" name="Picture 2"/>
          <p:cNvPicPr>
            <a:picLocks noChangeAspect="1"/>
          </p:cNvPicPr>
          <p:nvPr/>
        </p:nvPicPr>
        <p:blipFill>
          <a:blip r:embed="rId5"/>
          <a:stretch>
            <a:fillRect/>
          </a:stretch>
        </p:blipFill>
        <p:spPr>
          <a:xfrm>
            <a:off x="1087581" y="2801032"/>
            <a:ext cx="4876800" cy="1262602"/>
          </a:xfrm>
          <a:prstGeom prst="rect">
            <a:avLst/>
          </a:prstGeom>
        </p:spPr>
      </p:pic>
      <p:pic>
        <p:nvPicPr>
          <p:cNvPr id="11" name="Picture 10"/>
          <p:cNvPicPr>
            <a:picLocks noChangeAspect="1"/>
          </p:cNvPicPr>
          <p:nvPr/>
        </p:nvPicPr>
        <p:blipFill>
          <a:blip r:embed="rId6"/>
          <a:stretch>
            <a:fillRect/>
          </a:stretch>
        </p:blipFill>
        <p:spPr>
          <a:xfrm>
            <a:off x="6096000" y="2794580"/>
            <a:ext cx="2362200" cy="1790492"/>
          </a:xfrm>
          <a:prstGeom prst="rect">
            <a:avLst/>
          </a:prstGeom>
        </p:spPr>
      </p:pic>
      <p:sp>
        <p:nvSpPr>
          <p:cNvPr id="12" name="TextBox 11"/>
          <p:cNvSpPr txBox="1"/>
          <p:nvPr/>
        </p:nvSpPr>
        <p:spPr>
          <a:xfrm>
            <a:off x="21274" y="3043495"/>
            <a:ext cx="1000497" cy="646331"/>
          </a:xfrm>
          <a:prstGeom prst="rect">
            <a:avLst/>
          </a:prstGeom>
          <a:noFill/>
        </p:spPr>
        <p:txBody>
          <a:bodyPr wrap="square" rtlCol="0">
            <a:spAutoFit/>
          </a:bodyPr>
          <a:lstStyle/>
          <a:p>
            <a:pPr algn="ctr"/>
            <a:r>
              <a:rPr lang="en-US" dirty="0"/>
              <a:t>Full Model</a:t>
            </a:r>
          </a:p>
        </p:txBody>
      </p:sp>
      <mc:AlternateContent xmlns:mc="http://schemas.openxmlformats.org/markup-compatibility/2006" xmlns:a14="http://schemas.microsoft.com/office/drawing/2010/main">
        <mc:Choice Requires="a14">
          <p:sp>
            <p:nvSpPr>
              <p:cNvPr id="13" name="TextBox 12"/>
              <p:cNvSpPr txBox="1"/>
              <p:nvPr/>
            </p:nvSpPr>
            <p:spPr>
              <a:xfrm>
                <a:off x="-609600" y="4706779"/>
                <a:ext cx="10439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609600" y="4706779"/>
                <a:ext cx="10439400" cy="246221"/>
              </a:xfrm>
              <a:prstGeom prst="rect">
                <a:avLst/>
              </a:prstGeom>
              <a:blipFill>
                <a:blip r:embed="rId7"/>
                <a:stretch>
                  <a:fillRect b="-31707"/>
                </a:stretch>
              </a:blipFill>
            </p:spPr>
            <p:txBody>
              <a:bodyPr/>
              <a:lstStyle/>
              <a:p>
                <a:r>
                  <a:rPr lang="en-US">
                    <a:noFill/>
                  </a:rPr>
                  <a:t> </a:t>
                </a:r>
              </a:p>
            </p:txBody>
          </p:sp>
        </mc:Fallback>
      </mc:AlternateContent>
      <p:sp>
        <p:nvSpPr>
          <p:cNvPr id="16" name="TextBox 15"/>
          <p:cNvSpPr txBox="1"/>
          <p:nvPr/>
        </p:nvSpPr>
        <p:spPr>
          <a:xfrm>
            <a:off x="-93027" y="5330239"/>
            <a:ext cx="1229097" cy="646331"/>
          </a:xfrm>
          <a:prstGeom prst="rect">
            <a:avLst/>
          </a:prstGeom>
          <a:noFill/>
        </p:spPr>
        <p:txBody>
          <a:bodyPr wrap="square" rtlCol="0">
            <a:spAutoFit/>
          </a:bodyPr>
          <a:lstStyle/>
          <a:p>
            <a:pPr algn="ctr"/>
            <a:r>
              <a:rPr lang="en-US" dirty="0"/>
              <a:t>Reduced Model</a:t>
            </a:r>
          </a:p>
        </p:txBody>
      </p:sp>
      <p:pic>
        <p:nvPicPr>
          <p:cNvPr id="17" name="Picture 16"/>
          <p:cNvPicPr>
            <a:picLocks noChangeAspect="1"/>
          </p:cNvPicPr>
          <p:nvPr/>
        </p:nvPicPr>
        <p:blipFill>
          <a:blip r:embed="rId8"/>
          <a:stretch>
            <a:fillRect/>
          </a:stretch>
        </p:blipFill>
        <p:spPr>
          <a:xfrm>
            <a:off x="2438400" y="4035338"/>
            <a:ext cx="2837935" cy="623537"/>
          </a:xfrm>
          <a:prstGeom prst="rect">
            <a:avLst/>
          </a:prstGeom>
        </p:spPr>
      </p:pic>
      <p:pic>
        <p:nvPicPr>
          <p:cNvPr id="18" name="Picture 17"/>
          <p:cNvPicPr>
            <a:picLocks noChangeAspect="1"/>
          </p:cNvPicPr>
          <p:nvPr/>
        </p:nvPicPr>
        <p:blipFill>
          <a:blip r:embed="rId9"/>
          <a:stretch>
            <a:fillRect/>
          </a:stretch>
        </p:blipFill>
        <p:spPr>
          <a:xfrm>
            <a:off x="6195333" y="5009041"/>
            <a:ext cx="2262867" cy="1704611"/>
          </a:xfrm>
          <a:prstGeom prst="rect">
            <a:avLst/>
          </a:prstGeom>
        </p:spPr>
      </p:pic>
      <p:pic>
        <p:nvPicPr>
          <p:cNvPr id="19" name="Picture 18"/>
          <p:cNvPicPr>
            <a:picLocks noChangeAspect="1"/>
          </p:cNvPicPr>
          <p:nvPr/>
        </p:nvPicPr>
        <p:blipFill>
          <a:blip r:embed="rId10"/>
          <a:stretch>
            <a:fillRect/>
          </a:stretch>
        </p:blipFill>
        <p:spPr>
          <a:xfrm>
            <a:off x="1087581" y="5079010"/>
            <a:ext cx="4876800" cy="1245590"/>
          </a:xfrm>
          <a:prstGeom prst="rect">
            <a:avLst/>
          </a:prstGeom>
        </p:spPr>
      </p:pic>
      <p:pic>
        <p:nvPicPr>
          <p:cNvPr id="20" name="Picture 19"/>
          <p:cNvPicPr>
            <a:picLocks noChangeAspect="1"/>
          </p:cNvPicPr>
          <p:nvPr/>
        </p:nvPicPr>
        <p:blipFill>
          <a:blip r:embed="rId11"/>
          <a:stretch>
            <a:fillRect/>
          </a:stretch>
        </p:blipFill>
        <p:spPr>
          <a:xfrm>
            <a:off x="2606633" y="6340006"/>
            <a:ext cx="2362200" cy="511067"/>
          </a:xfrm>
          <a:prstGeom prst="rect">
            <a:avLst/>
          </a:prstGeom>
        </p:spPr>
      </p:pic>
    </p:spTree>
    <p:extLst>
      <p:ext uri="{BB962C8B-B14F-4D97-AF65-F5344CB8AC3E}">
        <p14:creationId xmlns:p14="http://schemas.microsoft.com/office/powerpoint/2010/main" val="2137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33" y="150496"/>
            <a:ext cx="4343400" cy="504139"/>
          </a:xfrm>
        </p:spPr>
        <p:txBody>
          <a:bodyPr>
            <a:normAutofit fontScale="90000"/>
          </a:bodyPr>
          <a:lstStyle/>
          <a:p>
            <a:r>
              <a:rPr lang="en-US" dirty="0"/>
              <a:t>Echolocation!!!</a:t>
            </a:r>
          </a:p>
        </p:txBody>
      </p:sp>
      <p:pic>
        <p:nvPicPr>
          <p:cNvPr id="4" name="Picture 3"/>
          <p:cNvPicPr>
            <a:picLocks noChangeAspect="1"/>
          </p:cNvPicPr>
          <p:nvPr/>
        </p:nvPicPr>
        <p:blipFill>
          <a:blip r:embed="rId2"/>
          <a:stretch>
            <a:fillRect/>
          </a:stretch>
        </p:blipFill>
        <p:spPr>
          <a:xfrm>
            <a:off x="5486400" y="150496"/>
            <a:ext cx="2781877" cy="1504950"/>
          </a:xfrm>
          <a:prstGeom prst="rect">
            <a:avLst/>
          </a:prstGeom>
        </p:spPr>
      </p:pic>
      <p:sp>
        <p:nvSpPr>
          <p:cNvPr id="5" name="TextBox 4"/>
          <p:cNvSpPr txBox="1"/>
          <p:nvPr/>
        </p:nvSpPr>
        <p:spPr>
          <a:xfrm>
            <a:off x="587333" y="680565"/>
            <a:ext cx="4038600" cy="923330"/>
          </a:xfrm>
          <a:prstGeom prst="rect">
            <a:avLst/>
          </a:prstGeom>
          <a:noFill/>
        </p:spPr>
        <p:txBody>
          <a:bodyPr wrap="square" rtlCol="0">
            <a:spAutoFit/>
          </a:bodyPr>
          <a:lstStyle/>
          <a:p>
            <a:r>
              <a:rPr lang="en-US" dirty="0"/>
              <a:t>QOI: Is there a difference in the in-flight energy expenditures among animals after body size is accounted for?</a:t>
            </a:r>
          </a:p>
        </p:txBody>
      </p:sp>
      <mc:AlternateContent xmlns:mc="http://schemas.openxmlformats.org/markup-compatibility/2006" xmlns:a14="http://schemas.microsoft.com/office/drawing/2010/main">
        <mc:Choice Requires="a14">
          <p:sp>
            <p:nvSpPr>
              <p:cNvPr id="9" name="TextBox 8"/>
              <p:cNvSpPr txBox="1"/>
              <p:nvPr/>
            </p:nvSpPr>
            <p:spPr>
              <a:xfrm>
                <a:off x="3273374" y="1676400"/>
                <a:ext cx="29782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𝐻𝑜</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 </m:t>
                      </m:r>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𝐻𝑎</m:t>
                      </m:r>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𝑎𝑟𝑒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𝑛𝑜𝑡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𝑏𝑜𝑡h</m:t>
                      </m:r>
                      <m:r>
                        <a:rPr lang="en-US" b="0" i="1" smtClean="0">
                          <a:latin typeface="Cambria Math" charset="0"/>
                          <a:ea typeface="Cambria Math" charset="0"/>
                          <a:cs typeface="Cambria Math" charset="0"/>
                        </a:rPr>
                        <m:t> 0.</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273374" y="1676400"/>
                <a:ext cx="2978251" cy="553998"/>
              </a:xfrm>
              <a:prstGeom prst="rect">
                <a:avLst/>
              </a:prstGeom>
              <a:blipFill rotWithShape="0">
                <a:blip r:embed="rId3"/>
                <a:stretch>
                  <a:fillRect l="-1227" t="-71429" b="-89011"/>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16697" y="3030689"/>
            <a:ext cx="4094044" cy="1059947"/>
          </a:xfrm>
          <a:prstGeom prst="rect">
            <a:avLst/>
          </a:prstGeom>
        </p:spPr>
      </p:pic>
      <p:sp>
        <p:nvSpPr>
          <p:cNvPr id="12" name="TextBox 11"/>
          <p:cNvSpPr txBox="1"/>
          <p:nvPr/>
        </p:nvSpPr>
        <p:spPr>
          <a:xfrm>
            <a:off x="1869123" y="2594317"/>
            <a:ext cx="1475017" cy="369332"/>
          </a:xfrm>
          <a:prstGeom prst="rect">
            <a:avLst/>
          </a:prstGeom>
          <a:noFill/>
        </p:spPr>
        <p:txBody>
          <a:bodyPr wrap="square" rtlCol="0">
            <a:spAutoFit/>
          </a:bodyPr>
          <a:lstStyle/>
          <a:p>
            <a:pPr algn="ctr"/>
            <a:r>
              <a:rPr lang="en-US" dirty="0"/>
              <a:t>Full Model</a:t>
            </a:r>
          </a:p>
        </p:txBody>
      </p:sp>
      <p:sp>
        <p:nvSpPr>
          <p:cNvPr id="16" name="TextBox 15"/>
          <p:cNvSpPr txBox="1"/>
          <p:nvPr/>
        </p:nvSpPr>
        <p:spPr>
          <a:xfrm>
            <a:off x="-197184" y="5547747"/>
            <a:ext cx="2199410" cy="369332"/>
          </a:xfrm>
          <a:prstGeom prst="rect">
            <a:avLst/>
          </a:prstGeom>
          <a:noFill/>
        </p:spPr>
        <p:txBody>
          <a:bodyPr wrap="square" rtlCol="0">
            <a:spAutoFit/>
          </a:bodyPr>
          <a:lstStyle/>
          <a:p>
            <a:pPr algn="ctr"/>
            <a:r>
              <a:rPr lang="en-US" dirty="0"/>
              <a:t>Reduced Model</a:t>
            </a:r>
          </a:p>
        </p:txBody>
      </p:sp>
      <p:graphicFrame>
        <p:nvGraphicFramePr>
          <p:cNvPr id="21" name="Table 20"/>
          <p:cNvGraphicFramePr>
            <a:graphicFrameLocks noGrp="1"/>
          </p:cNvGraphicFramePr>
          <p:nvPr>
            <p:extLst/>
          </p:nvPr>
        </p:nvGraphicFramePr>
        <p:xfrm>
          <a:off x="1905000" y="4420760"/>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err="1"/>
                        <a:t>Df</a:t>
                      </a:r>
                      <a:endParaRPr lang="en-US" dirty="0"/>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2</a:t>
                      </a:r>
                    </a:p>
                  </a:txBody>
                  <a:tcPr/>
                </a:tc>
                <a:tc>
                  <a:txBody>
                    <a:bodyPr/>
                    <a:lstStyle/>
                    <a:p>
                      <a:r>
                        <a:rPr lang="en-US" dirty="0"/>
                        <a:t>.0485</a:t>
                      </a:r>
                    </a:p>
                  </a:txBody>
                  <a:tcPr/>
                </a:tc>
                <a:tc>
                  <a:txBody>
                    <a:bodyPr/>
                    <a:lstStyle/>
                    <a:p>
                      <a:r>
                        <a:rPr lang="en-US" dirty="0"/>
                        <a:t>.02425</a:t>
                      </a:r>
                    </a:p>
                  </a:txBody>
                  <a:tcPr/>
                </a:tc>
                <a:tc>
                  <a:txBody>
                    <a:bodyPr/>
                    <a:lstStyle/>
                    <a:p>
                      <a:r>
                        <a:rPr lang="en-US" dirty="0"/>
                        <a:t>.67867</a:t>
                      </a:r>
                    </a:p>
                  </a:txBody>
                  <a:tcPr/>
                </a:tc>
                <a:tc>
                  <a:txBody>
                    <a:bodyPr/>
                    <a:lstStyle/>
                    <a:p>
                      <a:r>
                        <a:rPr lang="en-US" dirty="0"/>
                        <a:t>.5232</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14</a:t>
                      </a:r>
                    </a:p>
                  </a:txBody>
                  <a:tcPr/>
                </a:tc>
                <a:tc>
                  <a:txBody>
                    <a:bodyPr/>
                    <a:lstStyle/>
                    <a:p>
                      <a:r>
                        <a:rPr lang="en-US" dirty="0"/>
                        <a:t>.5048</a:t>
                      </a:r>
                    </a:p>
                  </a:txBody>
                  <a:tcPr/>
                </a:tc>
                <a:tc>
                  <a:txBody>
                    <a:bodyPr/>
                    <a:lstStyle/>
                    <a:p>
                      <a:r>
                        <a:rPr lang="en-US" dirty="0"/>
                        <a:t>.0361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16</a:t>
                      </a:r>
                    </a:p>
                  </a:txBody>
                  <a:tcPr/>
                </a:tc>
                <a:tc>
                  <a:txBody>
                    <a:bodyPr/>
                    <a:lstStyle/>
                    <a:p>
                      <a:r>
                        <a:rPr lang="en-US" dirty="0"/>
                        <a:t>.5533</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22" name="TextBox 21"/>
          <p:cNvSpPr txBox="1"/>
          <p:nvPr/>
        </p:nvSpPr>
        <p:spPr>
          <a:xfrm>
            <a:off x="152400" y="5166747"/>
            <a:ext cx="1475017" cy="369332"/>
          </a:xfrm>
          <a:prstGeom prst="rect">
            <a:avLst/>
          </a:prstGeom>
          <a:noFill/>
        </p:spPr>
        <p:txBody>
          <a:bodyPr wrap="square" rtlCol="0">
            <a:spAutoFit/>
          </a:bodyPr>
          <a:lstStyle/>
          <a:p>
            <a:pPr algn="ctr"/>
            <a:r>
              <a:rPr lang="en-US" dirty="0"/>
              <a:t>Full Model</a:t>
            </a:r>
          </a:p>
        </p:txBody>
      </p:sp>
      <p:sp>
        <p:nvSpPr>
          <p:cNvPr id="23" name="TextBox 22"/>
          <p:cNvSpPr txBox="1"/>
          <p:nvPr/>
        </p:nvSpPr>
        <p:spPr>
          <a:xfrm>
            <a:off x="5605164" y="2590800"/>
            <a:ext cx="2199410" cy="369332"/>
          </a:xfrm>
          <a:prstGeom prst="rect">
            <a:avLst/>
          </a:prstGeom>
          <a:noFill/>
        </p:spPr>
        <p:txBody>
          <a:bodyPr wrap="square" rtlCol="0">
            <a:spAutoFit/>
          </a:bodyPr>
          <a:lstStyle/>
          <a:p>
            <a:pPr algn="ctr"/>
            <a:r>
              <a:rPr lang="en-US" dirty="0"/>
              <a:t>Reduced Model</a:t>
            </a:r>
          </a:p>
        </p:txBody>
      </p:sp>
      <p:sp>
        <p:nvSpPr>
          <p:cNvPr id="7" name="TextBox 6"/>
          <p:cNvSpPr txBox="1"/>
          <p:nvPr/>
        </p:nvSpPr>
        <p:spPr>
          <a:xfrm>
            <a:off x="152401" y="6069479"/>
            <a:ext cx="8991600" cy="646331"/>
          </a:xfrm>
          <a:prstGeom prst="rect">
            <a:avLst/>
          </a:prstGeom>
          <a:noFill/>
        </p:spPr>
        <p:txBody>
          <a:bodyPr wrap="square" rtlCol="0">
            <a:spAutoFit/>
          </a:bodyPr>
          <a:lstStyle/>
          <a:p>
            <a:r>
              <a:rPr lang="en-US" dirty="0"/>
              <a:t>Conclusion: There is not sufficient evidence to suggest that the lines are not parallel (p-value = .5232 from an Extra Sum of Squares F-test). </a:t>
            </a:r>
          </a:p>
        </p:txBody>
      </p:sp>
      <mc:AlternateContent xmlns:mc="http://schemas.openxmlformats.org/markup-compatibility/2006" xmlns:a14="http://schemas.microsoft.com/office/drawing/2010/main">
        <mc:Choice Requires="a14">
          <p:sp>
            <p:nvSpPr>
              <p:cNvPr id="14" name="TextBox 13"/>
              <p:cNvSpPr txBox="1"/>
              <p:nvPr/>
            </p:nvSpPr>
            <p:spPr>
              <a:xfrm>
                <a:off x="-685800" y="2268379"/>
                <a:ext cx="10439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r>
                        <a:rPr lang="en-US" sz="1600" b="0" i="1" smtClean="0">
                          <a:latin typeface="Cambria Math" panose="02040503050406030204" pitchFamily="18" charset="0"/>
                          <a:ea typeface="Cambria Math" charset="0"/>
                          <a:cs typeface="Cambria Math" charset="0"/>
                        </a:rPr>
                        <m:t>+</m:t>
                      </m:r>
                      <m:sSub>
                        <m:sSubPr>
                          <m:ctrlPr>
                            <a:rPr lang="en-US" sz="1600" i="1" strike="sngStrike">
                              <a:latin typeface="Cambria Math" panose="02040503050406030204" pitchFamily="18" charset="0"/>
                              <a:ea typeface="Cambria Math" charset="0"/>
                              <a:cs typeface="Cambria Math" charset="0"/>
                            </a:rPr>
                          </m:ctrlPr>
                        </m:sSubPr>
                        <m:e>
                          <m:r>
                            <a:rPr lang="en-US" sz="1600" b="0" i="1" strike="sngStrike">
                              <a:latin typeface="Cambria Math" charset="0"/>
                              <a:ea typeface="Cambria Math" charset="0"/>
                              <a:cs typeface="Cambria Math" charset="0"/>
                            </a:rPr>
                            <m:t>𝛽</m:t>
                          </m:r>
                        </m:e>
                        <m:sub>
                          <m:r>
                            <a:rPr lang="en-US" sz="1600" b="0" i="1" strike="sngStrike" smtClean="0">
                              <a:latin typeface="Cambria Math" charset="0"/>
                              <a:ea typeface="Cambria Math" charset="0"/>
                              <a:cs typeface="Cambria Math" charset="0"/>
                            </a:rPr>
                            <m:t>4</m:t>
                          </m:r>
                        </m:sub>
                      </m:sSub>
                      <m:r>
                        <a:rPr lang="en-US" sz="1600" b="0" i="1" strike="sngStrike" smtClean="0">
                          <a:latin typeface="Cambria Math" charset="0"/>
                          <a:ea typeface="Cambria Math" charset="0"/>
                          <a:cs typeface="Cambria Math" charset="0"/>
                        </a:rPr>
                        <m:t>𝑙𝑚𝑎𝑠𝑠</m:t>
                      </m:r>
                      <m:r>
                        <a:rPr lang="en-US" sz="1600" b="0" i="1" strike="sngStrike" smtClean="0">
                          <a:latin typeface="Cambria Math" charset="0"/>
                          <a:ea typeface="Cambria Math" charset="0"/>
                          <a:cs typeface="Cambria Math" charset="0"/>
                        </a:rPr>
                        <m:t>∗</m:t>
                      </m:r>
                      <m:r>
                        <a:rPr lang="en-US" sz="1600" b="0" i="1" strike="sngStrike" smtClean="0">
                          <a:latin typeface="Cambria Math" charset="0"/>
                          <a:ea typeface="Cambria Math" charset="0"/>
                          <a:cs typeface="Cambria Math" charset="0"/>
                        </a:rPr>
                        <m:t>𝑏𝑖𝑟𝑑</m:t>
                      </m:r>
                      <m:sSub>
                        <m:sSubPr>
                          <m:ctrlPr>
                            <a:rPr lang="en-US" sz="1600" i="1" strike="sngStrike">
                              <a:latin typeface="Cambria Math" panose="02040503050406030204" pitchFamily="18" charset="0"/>
                              <a:ea typeface="Cambria Math" charset="0"/>
                              <a:cs typeface="Cambria Math" charset="0"/>
                            </a:rPr>
                          </m:ctrlPr>
                        </m:sSubPr>
                        <m:e>
                          <m:r>
                            <a:rPr lang="en-US" sz="1600" b="0" i="1" strike="sngStrike">
                              <a:latin typeface="Cambria Math" charset="0"/>
                              <a:ea typeface="Cambria Math" charset="0"/>
                              <a:cs typeface="Cambria Math" charset="0"/>
                            </a:rPr>
                            <m:t>+</m:t>
                          </m:r>
                          <m:r>
                            <a:rPr lang="en-US" sz="1600" b="0" i="1" strike="sngStrike">
                              <a:latin typeface="Cambria Math" charset="0"/>
                              <a:ea typeface="Cambria Math" charset="0"/>
                              <a:cs typeface="Cambria Math" charset="0"/>
                            </a:rPr>
                            <m:t>𝛽</m:t>
                          </m:r>
                        </m:e>
                        <m:sub>
                          <m:r>
                            <a:rPr lang="en-US" sz="1600" b="0" i="1" strike="sngStrike" smtClean="0">
                              <a:latin typeface="Cambria Math" charset="0"/>
                              <a:ea typeface="Cambria Math" charset="0"/>
                              <a:cs typeface="Cambria Math" charset="0"/>
                            </a:rPr>
                            <m:t>5</m:t>
                          </m:r>
                        </m:sub>
                      </m:sSub>
                      <m:r>
                        <a:rPr lang="en-US" sz="1600" b="0" i="1" strike="sngStrike" smtClean="0">
                          <a:latin typeface="Cambria Math" charset="0"/>
                          <a:ea typeface="Cambria Math" charset="0"/>
                          <a:cs typeface="Cambria Math" charset="0"/>
                        </a:rPr>
                        <m:t> </m:t>
                      </m:r>
                      <m:r>
                        <a:rPr lang="en-US" sz="1600" b="0" i="1" strike="sngStrike" smtClean="0">
                          <a:latin typeface="Cambria Math" charset="0"/>
                          <a:ea typeface="Cambria Math" charset="0"/>
                          <a:cs typeface="Cambria Math" charset="0"/>
                        </a:rPr>
                        <m:t>𝑙𝑚𝑎𝑠𝑠</m:t>
                      </m:r>
                      <m:r>
                        <a:rPr lang="en-US" sz="1600" b="0" i="1" strike="sngStrike" smtClean="0">
                          <a:latin typeface="Cambria Math" charset="0"/>
                          <a:ea typeface="Cambria Math" charset="0"/>
                          <a:cs typeface="Cambria Math" charset="0"/>
                        </a:rPr>
                        <m:t> ∗</m:t>
                      </m:r>
                      <m:r>
                        <a:rPr lang="en-US" sz="1600" b="0" i="1" strike="sngStrike" smtClean="0">
                          <a:latin typeface="Cambria Math" charset="0"/>
                          <a:ea typeface="Cambria Math" charset="0"/>
                          <a:cs typeface="Cambria Math" charset="0"/>
                        </a:rPr>
                        <m:t>𝑒𝑏𝑎𝑡</m:t>
                      </m:r>
                    </m:oMath>
                  </m:oMathPara>
                </a14:m>
                <a:endParaRPr lang="en-US" sz="1600" i="1" strike="sngStrike" dirty="0"/>
              </a:p>
            </p:txBody>
          </p:sp>
        </mc:Choice>
        <mc:Fallback xmlns="">
          <p:sp>
            <p:nvSpPr>
              <p:cNvPr id="14" name="TextBox 13"/>
              <p:cNvSpPr txBox="1">
                <a:spLocks noRot="1" noChangeAspect="1" noMove="1" noResize="1" noEditPoints="1" noAdjustHandles="1" noChangeArrowheads="1" noChangeShapeType="1" noTextEdit="1"/>
              </p:cNvSpPr>
              <p:nvPr/>
            </p:nvSpPr>
            <p:spPr>
              <a:xfrm>
                <a:off x="-685800" y="2268379"/>
                <a:ext cx="10439400" cy="246221"/>
              </a:xfrm>
              <a:prstGeom prst="rect">
                <a:avLst/>
              </a:prstGeom>
              <a:blipFill>
                <a:blip r:embed="rId5"/>
                <a:stretch>
                  <a:fillRect b="-3170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7EC648F-C861-49A3-83ED-797861A97D19}"/>
              </a:ext>
            </a:extLst>
          </p:cNvPr>
          <p:cNvSpPr/>
          <p:nvPr/>
        </p:nvSpPr>
        <p:spPr>
          <a:xfrm>
            <a:off x="1143000" y="3581400"/>
            <a:ext cx="220114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18118F3-20B5-498F-8EDB-0B61008DC23B}"/>
              </a:ext>
            </a:extLst>
          </p:cNvPr>
          <p:cNvPicPr>
            <a:picLocks noChangeAspect="1"/>
          </p:cNvPicPr>
          <p:nvPr/>
        </p:nvPicPr>
        <p:blipFill>
          <a:blip r:embed="rId6"/>
          <a:stretch>
            <a:fillRect/>
          </a:stretch>
        </p:blipFill>
        <p:spPr>
          <a:xfrm>
            <a:off x="4572000" y="3047245"/>
            <a:ext cx="4191000" cy="1070429"/>
          </a:xfrm>
          <a:prstGeom prst="rect">
            <a:avLst/>
          </a:prstGeom>
        </p:spPr>
      </p:pic>
      <p:sp>
        <p:nvSpPr>
          <p:cNvPr id="17" name="Rectangle 16">
            <a:extLst>
              <a:ext uri="{FF2B5EF4-FFF2-40B4-BE49-F238E27FC236}">
                <a16:creationId xmlns:a16="http://schemas.microsoft.com/office/drawing/2014/main" id="{18535746-8EB0-4B98-B42F-FCA481F07862}"/>
              </a:ext>
            </a:extLst>
          </p:cNvPr>
          <p:cNvSpPr/>
          <p:nvPr/>
        </p:nvSpPr>
        <p:spPr>
          <a:xfrm>
            <a:off x="5647460" y="3581400"/>
            <a:ext cx="220114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29F7ADD2-C6CF-4E2C-AA0A-617CD61C13E9}"/>
              </a:ext>
            </a:extLst>
          </p:cNvPr>
          <p:cNvGraphicFramePr>
            <a:graphicFrameLocks noGrp="1"/>
          </p:cNvGraphicFramePr>
          <p:nvPr>
            <p:extLst/>
          </p:nvPr>
        </p:nvGraphicFramePr>
        <p:xfrm>
          <a:off x="1903898" y="4425067"/>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err="1"/>
                        <a:t>Df</a:t>
                      </a:r>
                      <a:endParaRPr lang="en-US" dirty="0"/>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14</a:t>
                      </a:r>
                    </a:p>
                  </a:txBody>
                  <a:tcPr/>
                </a:tc>
                <a:tc>
                  <a:txBody>
                    <a:bodyPr/>
                    <a:lstStyle/>
                    <a:p>
                      <a:r>
                        <a:rPr lang="en-US" dirty="0"/>
                        <a:t>.5048</a:t>
                      </a:r>
                    </a:p>
                  </a:txBody>
                  <a:tcPr/>
                </a:tc>
                <a:tc>
                  <a:txBody>
                    <a:bodyPr/>
                    <a:lstStyle/>
                    <a:p>
                      <a:r>
                        <a:rPr lang="en-US" dirty="0"/>
                        <a:t>.0361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16</a:t>
                      </a:r>
                    </a:p>
                  </a:txBody>
                  <a:tcPr/>
                </a:tc>
                <a:tc>
                  <a:txBody>
                    <a:bodyPr/>
                    <a:lstStyle/>
                    <a:p>
                      <a:r>
                        <a:rPr lang="en-US" dirty="0"/>
                        <a:t>.5533</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5567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0"/>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7" grpId="0"/>
    </p:bld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33" y="150496"/>
            <a:ext cx="4343400" cy="504139"/>
          </a:xfrm>
        </p:spPr>
        <p:txBody>
          <a:bodyPr>
            <a:normAutofit fontScale="90000"/>
          </a:bodyPr>
          <a:lstStyle/>
          <a:p>
            <a:r>
              <a:rPr lang="en-US" dirty="0"/>
              <a:t>Echolocation!!!</a:t>
            </a:r>
          </a:p>
        </p:txBody>
      </p:sp>
      <p:pic>
        <p:nvPicPr>
          <p:cNvPr id="4" name="Picture 3"/>
          <p:cNvPicPr>
            <a:picLocks noChangeAspect="1"/>
          </p:cNvPicPr>
          <p:nvPr/>
        </p:nvPicPr>
        <p:blipFill>
          <a:blip r:embed="rId2"/>
          <a:stretch>
            <a:fillRect/>
          </a:stretch>
        </p:blipFill>
        <p:spPr>
          <a:xfrm>
            <a:off x="6153279" y="189130"/>
            <a:ext cx="2781877" cy="1504950"/>
          </a:xfrm>
          <a:prstGeom prst="rect">
            <a:avLst/>
          </a:prstGeom>
        </p:spPr>
      </p:pic>
      <p:sp>
        <p:nvSpPr>
          <p:cNvPr id="5" name="TextBox 4"/>
          <p:cNvSpPr txBox="1"/>
          <p:nvPr/>
        </p:nvSpPr>
        <p:spPr>
          <a:xfrm>
            <a:off x="152400" y="621408"/>
            <a:ext cx="6204474" cy="1200329"/>
          </a:xfrm>
          <a:prstGeom prst="rect">
            <a:avLst/>
          </a:prstGeom>
          <a:noFill/>
        </p:spPr>
        <p:txBody>
          <a:bodyPr wrap="square" rtlCol="0">
            <a:spAutoFit/>
          </a:bodyPr>
          <a:lstStyle/>
          <a:p>
            <a:r>
              <a:rPr lang="en-US" b="1" dirty="0"/>
              <a:t>QOI: Is there a difference in the in-flight energy of the two bat types after body size is accounted for? </a:t>
            </a:r>
          </a:p>
          <a:p>
            <a:r>
              <a:rPr lang="en-US" b="1" dirty="0"/>
              <a:t>(Or, are the intercepts for the TWO BAT types different, after knowing that the slopes can be considered equal?)  </a:t>
            </a:r>
          </a:p>
        </p:txBody>
      </p:sp>
      <p:pic>
        <p:nvPicPr>
          <p:cNvPr id="14" name="Picture 13"/>
          <p:cNvPicPr>
            <a:picLocks noChangeAspect="1"/>
          </p:cNvPicPr>
          <p:nvPr/>
        </p:nvPicPr>
        <p:blipFill>
          <a:blip r:embed="rId3"/>
          <a:stretch>
            <a:fillRect/>
          </a:stretch>
        </p:blipFill>
        <p:spPr>
          <a:xfrm>
            <a:off x="5486400" y="3276600"/>
            <a:ext cx="3095348" cy="2331716"/>
          </a:xfrm>
          <a:prstGeom prst="rect">
            <a:avLst/>
          </a:prstGeom>
        </p:spPr>
      </p:pic>
      <p:pic>
        <p:nvPicPr>
          <p:cNvPr id="8" name="Picture 7"/>
          <p:cNvPicPr>
            <a:picLocks noChangeAspect="1"/>
          </p:cNvPicPr>
          <p:nvPr/>
        </p:nvPicPr>
        <p:blipFill>
          <a:blip r:embed="rId4"/>
          <a:stretch>
            <a:fillRect/>
          </a:stretch>
        </p:blipFill>
        <p:spPr>
          <a:xfrm>
            <a:off x="391829" y="3955236"/>
            <a:ext cx="4429607" cy="1696445"/>
          </a:xfrm>
          <a:prstGeom prst="rect">
            <a:avLst/>
          </a:prstGeom>
        </p:spPr>
      </p:pic>
      <p:sp>
        <p:nvSpPr>
          <p:cNvPr id="10" name="TextBox 9"/>
          <p:cNvSpPr txBox="1"/>
          <p:nvPr/>
        </p:nvSpPr>
        <p:spPr>
          <a:xfrm>
            <a:off x="230011" y="5685114"/>
            <a:ext cx="8607778" cy="646331"/>
          </a:xfrm>
          <a:prstGeom prst="rect">
            <a:avLst/>
          </a:prstGeom>
          <a:noFill/>
        </p:spPr>
        <p:txBody>
          <a:bodyPr wrap="square" rtlCol="0">
            <a:spAutoFit/>
          </a:bodyPr>
          <a:lstStyle/>
          <a:p>
            <a:r>
              <a:rPr lang="en-US" dirty="0"/>
              <a:t>Data are consistent with the hypothesis of equal median in-flight energy expenditures between two bat types after accounting for the mass (size) (p-value = .7030).</a:t>
            </a:r>
          </a:p>
        </p:txBody>
      </p:sp>
      <mc:AlternateContent xmlns:mc="http://schemas.openxmlformats.org/markup-compatibility/2006" xmlns:a14="http://schemas.microsoft.com/office/drawing/2010/main">
        <mc:Choice Requires="a14">
          <p:sp>
            <p:nvSpPr>
              <p:cNvPr id="11" name="TextBox 10"/>
              <p:cNvSpPr txBox="1"/>
              <p:nvPr/>
            </p:nvSpPr>
            <p:spPr>
              <a:xfrm>
                <a:off x="-2822" y="1839460"/>
                <a:ext cx="891540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strike="sngStrike">
                              <a:latin typeface="Cambria Math" panose="02040503050406030204" pitchFamily="18" charset="0"/>
                              <a:ea typeface="Cambria Math" charset="0"/>
                              <a:cs typeface="Cambria Math" charset="0"/>
                            </a:rPr>
                          </m:ctrlPr>
                        </m:sSubPr>
                        <m:e>
                          <m:r>
                            <a:rPr lang="en-US" sz="1600" b="0" i="1" strike="sngStrike">
                              <a:latin typeface="Cambria Math" charset="0"/>
                              <a:ea typeface="Cambria Math" charset="0"/>
                              <a:cs typeface="Cambria Math" charset="0"/>
                            </a:rPr>
                            <m:t>+</m:t>
                          </m:r>
                          <m:r>
                            <a:rPr lang="en-US" sz="1600" b="0" i="1" strike="sngStrike">
                              <a:latin typeface="Cambria Math" charset="0"/>
                              <a:ea typeface="Cambria Math" charset="0"/>
                              <a:cs typeface="Cambria Math" charset="0"/>
                            </a:rPr>
                            <m:t>𝛽</m:t>
                          </m:r>
                        </m:e>
                        <m:sub>
                          <m:r>
                            <a:rPr lang="en-US" sz="1600" b="0" i="1" strike="sngStrike" smtClean="0">
                              <a:latin typeface="Cambria Math" charset="0"/>
                              <a:ea typeface="Cambria Math" charset="0"/>
                              <a:cs typeface="Cambria Math" charset="0"/>
                            </a:rPr>
                            <m:t>4</m:t>
                          </m:r>
                        </m:sub>
                      </m:sSub>
                      <m:r>
                        <a:rPr lang="en-US" sz="1600" b="0" i="1" strike="sngStrike" smtClean="0">
                          <a:latin typeface="Cambria Math" charset="0"/>
                          <a:ea typeface="Cambria Math" charset="0"/>
                          <a:cs typeface="Cambria Math" charset="0"/>
                        </a:rPr>
                        <m:t>𝑙𝑚𝑎𝑠𝑠</m:t>
                      </m:r>
                      <m:r>
                        <a:rPr lang="en-US" sz="1600" b="0" i="1" strike="sngStrike" smtClean="0">
                          <a:latin typeface="Cambria Math" charset="0"/>
                          <a:ea typeface="Cambria Math" charset="0"/>
                          <a:cs typeface="Cambria Math" charset="0"/>
                        </a:rPr>
                        <m:t>∗</m:t>
                      </m:r>
                      <m:r>
                        <a:rPr lang="en-US" sz="1600" b="0" i="1" strike="sngStrike" smtClean="0">
                          <a:latin typeface="Cambria Math" charset="0"/>
                          <a:ea typeface="Cambria Math" charset="0"/>
                          <a:cs typeface="Cambria Math" charset="0"/>
                        </a:rPr>
                        <m:t>𝑏𝑖𝑟𝑑</m:t>
                      </m:r>
                      <m:sSub>
                        <m:sSubPr>
                          <m:ctrlPr>
                            <a:rPr lang="en-US" sz="1600" i="1" strike="sngStrike">
                              <a:latin typeface="Cambria Math" panose="02040503050406030204" pitchFamily="18" charset="0"/>
                              <a:ea typeface="Cambria Math" charset="0"/>
                              <a:cs typeface="Cambria Math" charset="0"/>
                            </a:rPr>
                          </m:ctrlPr>
                        </m:sSubPr>
                        <m:e>
                          <m:r>
                            <a:rPr lang="en-US" sz="1600" b="0" i="1" strike="sngStrike">
                              <a:latin typeface="Cambria Math" charset="0"/>
                              <a:ea typeface="Cambria Math" charset="0"/>
                              <a:cs typeface="Cambria Math" charset="0"/>
                            </a:rPr>
                            <m:t>+</m:t>
                          </m:r>
                          <m:r>
                            <a:rPr lang="en-US" sz="1600" b="0" i="1" strike="sngStrike">
                              <a:latin typeface="Cambria Math" charset="0"/>
                              <a:ea typeface="Cambria Math" charset="0"/>
                              <a:cs typeface="Cambria Math" charset="0"/>
                            </a:rPr>
                            <m:t>𝛽</m:t>
                          </m:r>
                        </m:e>
                        <m:sub>
                          <m:r>
                            <a:rPr lang="en-US" sz="1600" b="0" i="1" strike="sngStrike" smtClean="0">
                              <a:latin typeface="Cambria Math" charset="0"/>
                              <a:ea typeface="Cambria Math" charset="0"/>
                              <a:cs typeface="Cambria Math" charset="0"/>
                            </a:rPr>
                            <m:t>5</m:t>
                          </m:r>
                        </m:sub>
                      </m:sSub>
                      <m:r>
                        <a:rPr lang="en-US" sz="1600" b="0" i="1" strike="sngStrike" smtClean="0">
                          <a:latin typeface="Cambria Math" charset="0"/>
                          <a:ea typeface="Cambria Math" charset="0"/>
                          <a:cs typeface="Cambria Math" charset="0"/>
                        </a:rPr>
                        <m:t> </m:t>
                      </m:r>
                      <m:r>
                        <a:rPr lang="en-US" sz="1600" b="0" i="1" strike="sngStrike" smtClean="0">
                          <a:latin typeface="Cambria Math" charset="0"/>
                          <a:ea typeface="Cambria Math" charset="0"/>
                          <a:cs typeface="Cambria Math" charset="0"/>
                        </a:rPr>
                        <m:t>𝑙𝑚𝑎𝑠𝑠</m:t>
                      </m:r>
                      <m:r>
                        <a:rPr lang="en-US" sz="1600" b="0" i="1" strike="sngStrike" smtClean="0">
                          <a:latin typeface="Cambria Math" charset="0"/>
                          <a:ea typeface="Cambria Math" charset="0"/>
                          <a:cs typeface="Cambria Math" charset="0"/>
                        </a:rPr>
                        <m:t> ∗</m:t>
                      </m:r>
                      <m:r>
                        <a:rPr lang="en-US" sz="1600" b="0" i="1" strike="sngStrike" smtClean="0">
                          <a:latin typeface="Cambria Math" charset="0"/>
                          <a:ea typeface="Cambria Math" charset="0"/>
                          <a:cs typeface="Cambria Math" charset="0"/>
                        </a:rPr>
                        <m:t>𝑒𝑏𝑎𝑡</m:t>
                      </m:r>
                    </m:oMath>
                  </m:oMathPara>
                </a14:m>
                <a:endParaRPr lang="en-US" sz="1600" i="1" strike="sngStrike" dirty="0"/>
              </a:p>
            </p:txBody>
          </p:sp>
        </mc:Choice>
        <mc:Fallback xmlns="">
          <p:sp>
            <p:nvSpPr>
              <p:cNvPr id="11" name="TextBox 10"/>
              <p:cNvSpPr txBox="1">
                <a:spLocks noRot="1" noChangeAspect="1" noMove="1" noResize="1" noEditPoints="1" noAdjustHandles="1" noChangeArrowheads="1" noChangeShapeType="1" noTextEdit="1"/>
              </p:cNvSpPr>
              <p:nvPr/>
            </p:nvSpPr>
            <p:spPr>
              <a:xfrm>
                <a:off x="-2822" y="1839460"/>
                <a:ext cx="8915400" cy="246221"/>
              </a:xfrm>
              <a:prstGeom prst="rect">
                <a:avLst/>
              </a:prstGeom>
              <a:blipFill>
                <a:blip r:embed="rId5"/>
                <a:stretch>
                  <a:fillRect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36F05C3-2E73-49A9-A71C-693A876088DB}"/>
                  </a:ext>
                </a:extLst>
              </p:cNvPr>
              <p:cNvSpPr/>
              <p:nvPr/>
            </p:nvSpPr>
            <p:spPr>
              <a:xfrm>
                <a:off x="282222" y="2463358"/>
                <a:ext cx="8345311" cy="646331"/>
              </a:xfrm>
              <a:prstGeom prst="rect">
                <a:avLst/>
              </a:prstGeom>
            </p:spPr>
            <p:txBody>
              <a:bodyPr wrap="square">
                <a:spAutoFit/>
              </a:bodyPr>
              <a:lstStyle/>
              <a:p>
                <a14:m>
                  <m:oMath xmlns:m="http://schemas.openxmlformats.org/officeDocument/2006/math">
                    <m:r>
                      <a:rPr lang="en-US" i="1" smtClean="0">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𝒆𝒃𝒂𝒕</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m:t>
                        </m:r>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𝟑</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intercept =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𝟎</m:t>
                        </m:r>
                      </m:sub>
                    </m:sSub>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m:t>
                        </m:r>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𝟑</m:t>
                        </m:r>
                      </m:sub>
                    </m:sSub>
                  </m:oMath>
                </a14:m>
                <a:r>
                  <a:rPr lang="en-US" i="1" dirty="0"/>
                  <a:t>  </a:t>
                </a:r>
              </a:p>
              <a:p>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𝒏𝒆𝒃𝒂𝒕</m:t>
                    </m:r>
                    <m:r>
                      <a:rPr lang="en-US" i="1">
                        <a:latin typeface="Cambria Math" charset="0"/>
                        <a:ea typeface="Cambria Math" charset="0"/>
                        <a:cs typeface="Cambria Math" charset="0"/>
                      </a:rPr>
                      <m:t>}= </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 intercept =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𝟎</m:t>
                        </m:r>
                      </m:sub>
                    </m:sSub>
                  </m:oMath>
                </a14:m>
                <a:endParaRPr lang="en-US" i="1" dirty="0">
                  <a:ea typeface="Cambria Math" charset="0"/>
                  <a:cs typeface="Cambria Math" charset="0"/>
                </a:endParaRPr>
              </a:p>
            </p:txBody>
          </p:sp>
        </mc:Choice>
        <mc:Fallback xmlns="">
          <p:sp>
            <p:nvSpPr>
              <p:cNvPr id="3" name="Rectangle 2">
                <a:extLst>
                  <a:ext uri="{FF2B5EF4-FFF2-40B4-BE49-F238E27FC236}">
                    <a16:creationId xmlns:a16="http://schemas.microsoft.com/office/drawing/2014/main" id="{536F05C3-2E73-49A9-A71C-693A876088DB}"/>
                  </a:ext>
                </a:extLst>
              </p:cNvPr>
              <p:cNvSpPr>
                <a:spLocks noRot="1" noChangeAspect="1" noMove="1" noResize="1" noEditPoints="1" noAdjustHandles="1" noChangeArrowheads="1" noChangeShapeType="1" noTextEdit="1"/>
              </p:cNvSpPr>
              <p:nvPr/>
            </p:nvSpPr>
            <p:spPr>
              <a:xfrm>
                <a:off x="282222" y="2463358"/>
                <a:ext cx="8345311" cy="646331"/>
              </a:xfrm>
              <a:prstGeom prst="rect">
                <a:avLst/>
              </a:prstGeom>
              <a:blipFill>
                <a:blip r:embed="rId6"/>
                <a:stretch>
                  <a:fillRect t="-4717" b="-14151"/>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CEC9814-C28D-40DC-90D3-257848AA94A6}"/>
              </a:ext>
            </a:extLst>
          </p:cNvPr>
          <p:cNvSpPr/>
          <p:nvPr/>
        </p:nvSpPr>
        <p:spPr>
          <a:xfrm>
            <a:off x="4267200" y="4876800"/>
            <a:ext cx="533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12B57C1-C9A2-4E7E-A8DA-1DC41C5A1C09}"/>
              </a:ext>
            </a:extLst>
          </p:cNvPr>
          <p:cNvSpPr txBox="1"/>
          <p:nvPr/>
        </p:nvSpPr>
        <p:spPr>
          <a:xfrm>
            <a:off x="158044" y="2132447"/>
            <a:ext cx="6699956" cy="369332"/>
          </a:xfrm>
          <a:prstGeom prst="rect">
            <a:avLst/>
          </a:prstGeom>
          <a:noFill/>
        </p:spPr>
        <p:txBody>
          <a:bodyPr wrap="square" rtlCol="0">
            <a:spAutoFit/>
          </a:bodyPr>
          <a:lstStyle/>
          <a:p>
            <a:r>
              <a:rPr lang="en-US" dirty="0"/>
              <a:t>Individual regression equations for each relevant value of TYPE: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61B3415-31BD-454E-8C76-07A7E5853AF2}"/>
                  </a:ext>
                </a:extLst>
              </p:cNvPr>
              <p:cNvSpPr txBox="1"/>
              <p:nvPr/>
            </p:nvSpPr>
            <p:spPr>
              <a:xfrm>
                <a:off x="1117506" y="3342405"/>
                <a:ext cx="116429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𝐻𝑜</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r>
                        <a:rPr lang="en-US" b="0" i="1" smtClean="0">
                          <a:latin typeface="Cambria Math" charset="0"/>
                          <a:ea typeface="Cambria Math" charset="0"/>
                          <a:cs typeface="Cambria Math" charset="0"/>
                        </a:rPr>
                        <m:t>=0 </m:t>
                      </m:r>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𝐻𝑎</m:t>
                      </m:r>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r>
                        <a:rPr lang="en-US" i="1" smtClean="0">
                          <a:latin typeface="Cambria Math" panose="02040503050406030204" pitchFamily="18" charset="0"/>
                          <a:ea typeface="Cambria Math" panose="02040503050406030204" pitchFamily="18" charset="0"/>
                          <a:cs typeface="Cambria Math" charset="0"/>
                        </a:rPr>
                        <m:t>≠</m:t>
                      </m:r>
                      <m:r>
                        <a:rPr lang="en-US" b="0" i="1" smtClean="0">
                          <a:latin typeface="Cambria Math" panose="02040503050406030204" pitchFamily="18" charset="0"/>
                          <a:ea typeface="Cambria Math" panose="02040503050406030204" pitchFamily="18" charset="0"/>
                          <a:cs typeface="Cambria Math" charset="0"/>
                        </a:rPr>
                        <m:t>0</m:t>
                      </m:r>
                      <m:r>
                        <a:rPr lang="en-US" b="0" i="1" smtClean="0">
                          <a:latin typeface="Cambria Math" charset="0"/>
                          <a:ea typeface="Cambria Math" charset="0"/>
                          <a:cs typeface="Cambria Math" charset="0"/>
                        </a:rPr>
                        <m:t>.</m:t>
                      </m:r>
                    </m:oMath>
                  </m:oMathPara>
                </a14:m>
                <a:endParaRPr lang="en-US" dirty="0"/>
              </a:p>
            </p:txBody>
          </p:sp>
        </mc:Choice>
        <mc:Fallback xmlns="">
          <p:sp>
            <p:nvSpPr>
              <p:cNvPr id="16" name="TextBox 15">
                <a:extLst>
                  <a:ext uri="{FF2B5EF4-FFF2-40B4-BE49-F238E27FC236}">
                    <a16:creationId xmlns:a16="http://schemas.microsoft.com/office/drawing/2014/main" id="{961B3415-31BD-454E-8C76-07A7E5853AF2}"/>
                  </a:ext>
                </a:extLst>
              </p:cNvPr>
              <p:cNvSpPr txBox="1">
                <a:spLocks noRot="1" noChangeAspect="1" noMove="1" noResize="1" noEditPoints="1" noAdjustHandles="1" noChangeArrowheads="1" noChangeShapeType="1" noTextEdit="1"/>
              </p:cNvSpPr>
              <p:nvPr/>
            </p:nvSpPr>
            <p:spPr>
              <a:xfrm>
                <a:off x="1117506" y="3342405"/>
                <a:ext cx="1164293" cy="553998"/>
              </a:xfrm>
              <a:prstGeom prst="rect">
                <a:avLst/>
              </a:prstGeom>
              <a:blipFill>
                <a:blip r:embed="rId7"/>
                <a:stretch>
                  <a:fillRect l="-4188" r="-524" b="-16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42CE509-6D62-483B-B413-2A372253BE64}"/>
                  </a:ext>
                </a:extLst>
              </p:cNvPr>
              <p:cNvSpPr txBox="1"/>
              <p:nvPr/>
            </p:nvSpPr>
            <p:spPr>
              <a:xfrm>
                <a:off x="440267" y="2986128"/>
                <a:ext cx="7653866" cy="369332"/>
              </a:xfrm>
              <a:prstGeom prst="rect">
                <a:avLst/>
              </a:prstGeom>
              <a:noFill/>
            </p:spPr>
            <p:txBody>
              <a:bodyPr wrap="square" rtlCol="0">
                <a:spAutoFit/>
              </a:bodyPr>
              <a:lstStyle/>
              <a:p>
                <a:r>
                  <a:rPr lang="en-US" dirty="0"/>
                  <a:t>Both intercepts are equal if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0</m:t>
                        </m:r>
                      </m:sub>
                    </m:sSub>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m:t>
                        </m:r>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r>
                      <a:rPr lang="en-US" b="0"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0</m:t>
                        </m:r>
                      </m:sub>
                    </m:sSub>
                    <m:r>
                      <a:rPr lang="en-US" b="0" i="0" smtClean="0">
                        <a:latin typeface="Cambria Math" panose="02040503050406030204" pitchFamily="18" charset="0"/>
                        <a:ea typeface="Cambria Math" charset="0"/>
                        <a:cs typeface="Cambria Math" charset="0"/>
                      </a:rPr>
                      <m:t>, </m:t>
                    </m:r>
                    <m:r>
                      <m:rPr>
                        <m:sty m:val="p"/>
                      </m:rPr>
                      <a:rPr lang="en-US" b="0" i="0" smtClean="0">
                        <a:latin typeface="Cambria Math" panose="02040503050406030204" pitchFamily="18" charset="0"/>
                        <a:ea typeface="Cambria Math" charset="0"/>
                        <a:cs typeface="Cambria Math" charset="0"/>
                      </a:rPr>
                      <m:t>or</m:t>
                    </m:r>
                    <m:r>
                      <a:rPr lang="en-US" b="0" i="0" smtClean="0">
                        <a:latin typeface="Cambria Math" panose="02040503050406030204" pitchFamily="18"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r>
                      <a:rPr lang="en-US" b="0" i="1" smtClean="0">
                        <a:latin typeface="Cambria Math" panose="02040503050406030204" pitchFamily="18" charset="0"/>
                        <a:ea typeface="Cambria Math" charset="0"/>
                        <a:cs typeface="Cambria Math" charset="0"/>
                      </a:rPr>
                      <m:t>=0</m:t>
                    </m:r>
                  </m:oMath>
                </a14:m>
                <a:r>
                  <a:rPr lang="en-US" dirty="0"/>
                  <a:t>. </a:t>
                </a:r>
              </a:p>
            </p:txBody>
          </p:sp>
        </mc:Choice>
        <mc:Fallback xmlns="">
          <p:sp>
            <p:nvSpPr>
              <p:cNvPr id="17" name="TextBox 16">
                <a:extLst>
                  <a:ext uri="{FF2B5EF4-FFF2-40B4-BE49-F238E27FC236}">
                    <a16:creationId xmlns:a16="http://schemas.microsoft.com/office/drawing/2014/main" id="{142CE509-6D62-483B-B413-2A372253BE64}"/>
                  </a:ext>
                </a:extLst>
              </p:cNvPr>
              <p:cNvSpPr txBox="1">
                <a:spLocks noRot="1" noChangeAspect="1" noMove="1" noResize="1" noEditPoints="1" noAdjustHandles="1" noChangeArrowheads="1" noChangeShapeType="1" noTextEdit="1"/>
              </p:cNvSpPr>
              <p:nvPr/>
            </p:nvSpPr>
            <p:spPr>
              <a:xfrm>
                <a:off x="440267" y="2986128"/>
                <a:ext cx="7653866" cy="369332"/>
              </a:xfrm>
              <a:prstGeom prst="rect">
                <a:avLst/>
              </a:prstGeom>
              <a:blipFill>
                <a:blip r:embed="rId8"/>
                <a:stretch>
                  <a:fillRect l="-637" t="-10000" b="-2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AE0B81D-538C-4848-BB41-B96BF7273EFE}"/>
              </a:ext>
            </a:extLst>
          </p:cNvPr>
          <p:cNvSpPr txBox="1"/>
          <p:nvPr/>
        </p:nvSpPr>
        <p:spPr>
          <a:xfrm>
            <a:off x="230011" y="6226057"/>
            <a:ext cx="8685389" cy="369332"/>
          </a:xfrm>
          <a:prstGeom prst="rect">
            <a:avLst/>
          </a:prstGeom>
          <a:noFill/>
        </p:spPr>
        <p:txBody>
          <a:bodyPr wrap="square" rtlCol="0">
            <a:spAutoFit/>
          </a:bodyPr>
          <a:lstStyle/>
          <a:p>
            <a:r>
              <a:rPr lang="en-US" dirty="0"/>
              <a:t>Choosing one of the categories of interest to be the reference level makes this easy!</a:t>
            </a:r>
          </a:p>
        </p:txBody>
      </p:sp>
    </p:spTree>
    <p:extLst>
      <p:ext uri="{BB962C8B-B14F-4D97-AF65-F5344CB8AC3E}">
        <p14:creationId xmlns:p14="http://schemas.microsoft.com/office/powerpoint/2010/main" val="21092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6" grpId="0" animBg="1"/>
      <p:bldP spid="15" grpId="0"/>
      <p:bldP spid="16" grpId="0"/>
      <p:bldP spid="17" grpId="0"/>
      <p:bldP spid="7" grpId="0"/>
    </p:bld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a:t>
            </a:r>
          </a:p>
        </p:txBody>
      </p:sp>
      <p:sp>
        <p:nvSpPr>
          <p:cNvPr id="3" name="Content Placeholder 2"/>
          <p:cNvSpPr>
            <a:spLocks noGrp="1"/>
          </p:cNvSpPr>
          <p:nvPr>
            <p:ph idx="1"/>
          </p:nvPr>
        </p:nvSpPr>
        <p:spPr>
          <a:xfrm>
            <a:off x="457200" y="2115902"/>
            <a:ext cx="8229600" cy="3763963"/>
          </a:xfrm>
        </p:spPr>
        <p:txBody>
          <a:bodyPr>
            <a:normAutofit/>
          </a:bodyPr>
          <a:lstStyle/>
          <a:p>
            <a:pPr marL="0" indent="0">
              <a:buNone/>
            </a:pPr>
            <a:r>
              <a:rPr lang="en-US" sz="2400" dirty="0"/>
              <a:t>Assume we have randomly sampled 35 students and the sum of squares residual (error) for the fit of the model above was 84.67.  We also fit the model without the last three terms and found the sum of squares to be 130.7.  Find an F-statistic and p-value </a:t>
            </a:r>
            <a:r>
              <a:rPr lang="en-US" sz="2400" u="sng" dirty="0"/>
              <a:t>to test if the slopes are the same</a:t>
            </a:r>
            <a:r>
              <a:rPr lang="en-US" sz="2400" dirty="0"/>
              <a:t> for the 4 classifications of high school students.  In other words </a:t>
            </a:r>
            <a:r>
              <a:rPr lang="is-IS" sz="2400" dirty="0"/>
              <a:t>… perform an extra sum of squares test.  </a:t>
            </a:r>
            <a:r>
              <a:rPr lang="en-US" sz="2400" dirty="0"/>
              <a:t> </a:t>
            </a:r>
          </a:p>
        </p:txBody>
      </p:sp>
      <mc:AlternateContent xmlns:mc="http://schemas.openxmlformats.org/markup-compatibility/2006" xmlns:a14="http://schemas.microsoft.com/office/drawing/2010/main">
        <mc:Choice Requires="a14">
          <p:sp>
            <p:nvSpPr>
              <p:cNvPr id="4" name="TextBox 3"/>
              <p:cNvSpPr txBox="1"/>
              <p:nvPr/>
            </p:nvSpPr>
            <p:spPr>
              <a:xfrm>
                <a:off x="870857" y="1469571"/>
                <a:ext cx="7207614" cy="646331"/>
              </a:xfrm>
              <a:prstGeom prst="rect">
                <a:avLst/>
              </a:prstGeom>
              <a:noFill/>
            </p:spPr>
            <p:txBody>
              <a:bodyPr wrap="none" rtlCol="0">
                <a:spAutoFit/>
              </a:bodyPr>
              <a:lstStyle/>
              <a:p>
                <a14:m>
                  <m:oMath xmlns:m="http://schemas.openxmlformats.org/officeDocument/2006/math">
                    <m:r>
                      <a:rPr lang="en-US" b="0" i="1" smtClean="0">
                        <a:latin typeface="Cambria Math"/>
                      </a:rPr>
                      <m:t>𝑆𝐴𝑇𝑆𝑐𝑜𝑟𝑒</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𝐺𝑃𝐴</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𝐹𝑟𝑒𝑠h𝑚𝑎𝑛</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r>
                      <a:rPr lang="en-US" b="0" i="1" smtClean="0">
                        <a:latin typeface="Cambria Math"/>
                      </a:rPr>
                      <m:t>𝑆𝑜𝑝h𝑜𝑚𝑜𝑟𝑒</m:t>
                    </m:r>
                  </m:oMath>
                </a14:m>
                <a:r>
                  <a:rPr lang="en-US" b="0" dirty="0"/>
                  <a:t> </a:t>
                </a:r>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4</m:t>
                        </m:r>
                      </m:sub>
                    </m:sSub>
                    <m:r>
                      <a:rPr lang="en-US" b="0" i="1" smtClean="0">
                        <a:latin typeface="Cambria Math"/>
                      </a:rPr>
                      <m:t>𝐽𝑢𝑛𝑖𝑜𝑟</m:t>
                    </m:r>
                  </m:oMath>
                </a14:m>
                <a:endParaRPr lang="en-US" b="0" i="1" dirty="0">
                  <a:latin typeface="Cambria Math"/>
                </a:endParaRPr>
              </a:p>
              <a:p>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5</m:t>
                        </m:r>
                      </m:sub>
                    </m:sSub>
                    <m:r>
                      <a:rPr lang="en-US" b="0" i="1" smtClean="0">
                        <a:latin typeface="Cambria Math"/>
                      </a:rPr>
                      <m:t>𝐹𝑟𝑒𝑠h𝑚𝑎𝑛</m:t>
                    </m:r>
                    <m:r>
                      <a:rPr lang="en-US" b="0" i="1" smtClean="0">
                        <a:latin typeface="Cambria Math"/>
                      </a:rPr>
                      <m:t>∗</m:t>
                    </m:r>
                    <m:r>
                      <a:rPr lang="en-US" b="0" i="1" smtClean="0">
                        <a:latin typeface="Cambria Math"/>
                      </a:rPr>
                      <m:t>𝐺𝑃𝐴</m:t>
                    </m:r>
                  </m:oMath>
                </a14:m>
                <a:r>
                  <a:rPr lang="en-US" b="0" dirty="0"/>
                  <a:t> </a:t>
                </a:r>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6</m:t>
                        </m:r>
                      </m:sub>
                    </m:sSub>
                    <m:r>
                      <a:rPr lang="en-US" b="0" i="1" smtClean="0">
                        <a:latin typeface="Cambria Math"/>
                      </a:rPr>
                      <m:t>𝑆𝑜𝑝h𝑜𝑚𝑜𝑟𝑒</m:t>
                    </m:r>
                    <m:r>
                      <a:rPr lang="en-US" b="0" i="1" smtClean="0">
                        <a:latin typeface="Cambria Math"/>
                      </a:rPr>
                      <m:t>∗</m:t>
                    </m:r>
                    <m:r>
                      <a:rPr lang="en-US" b="0" i="1" smtClean="0">
                        <a:latin typeface="Cambria Math"/>
                      </a:rPr>
                      <m:t>𝐺𝑃𝐴</m:t>
                    </m:r>
                  </m:oMath>
                </a14:m>
                <a:r>
                  <a:rPr lang="en-US" b="0" dirty="0"/>
                  <a:t> </a:t>
                </a:r>
                <a14:m>
                  <m:oMath xmlns:m="http://schemas.openxmlformats.org/officeDocument/2006/math">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7</m:t>
                        </m:r>
                      </m:sub>
                    </m:sSub>
                    <m:r>
                      <a:rPr lang="en-US" b="0" i="1" smtClean="0">
                        <a:latin typeface="Cambria Math"/>
                      </a:rPr>
                      <m:t>𝐽𝑢𝑛𝑖𝑜𝑟</m:t>
                    </m:r>
                    <m:r>
                      <a:rPr lang="en-US" b="0" i="1" smtClean="0">
                        <a:latin typeface="Cambria Math"/>
                      </a:rPr>
                      <m:t>∗</m:t>
                    </m:r>
                    <m:r>
                      <a:rPr lang="en-US" b="0" i="1" smtClean="0">
                        <a:latin typeface="Cambria Math"/>
                      </a:rPr>
                      <m:t>𝐺𝑃𝐴</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70857" y="1469571"/>
                <a:ext cx="7207614" cy="646331"/>
              </a:xfrm>
              <a:prstGeom prst="rect">
                <a:avLst/>
              </a:prstGeom>
              <a:blipFill rotWithShape="1">
                <a:blip r:embed="rId2"/>
                <a:stretch>
                  <a:fillRect b="-6604"/>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2B1C7035-1146-46E1-9F03-7868BE0D86D3}"/>
              </a:ext>
            </a:extLst>
          </p:cNvPr>
          <p:cNvGraphicFramePr>
            <a:graphicFrameLocks noGrp="1"/>
          </p:cNvGraphicFramePr>
          <p:nvPr>
            <p:extLst/>
          </p:nvPr>
        </p:nvGraphicFramePr>
        <p:xfrm>
          <a:off x="1982471" y="5042836"/>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err="1"/>
                        <a:t>Df</a:t>
                      </a:r>
                      <a:endParaRPr lang="en-US" dirty="0"/>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46.03</a:t>
                      </a:r>
                    </a:p>
                  </a:txBody>
                  <a:tcPr/>
                </a:tc>
                <a:tc>
                  <a:txBody>
                    <a:bodyPr/>
                    <a:lstStyle/>
                    <a:p>
                      <a:r>
                        <a:rPr lang="en-US" dirty="0"/>
                        <a:t>15.34</a:t>
                      </a:r>
                    </a:p>
                  </a:txBody>
                  <a:tcPr/>
                </a:tc>
                <a:tc>
                  <a:txBody>
                    <a:bodyPr/>
                    <a:lstStyle/>
                    <a:p>
                      <a:r>
                        <a:rPr lang="en-US" dirty="0"/>
                        <a:t>5.44</a:t>
                      </a:r>
                    </a:p>
                  </a:txBody>
                  <a:tcPr/>
                </a:tc>
                <a:tc>
                  <a:txBody>
                    <a:bodyPr/>
                    <a:lstStyle/>
                    <a:p>
                      <a:r>
                        <a:rPr lang="en-US"/>
                        <a:t>0.0047 </a:t>
                      </a:r>
                      <a:endParaRPr lang="en-US" dirty="0"/>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84.67</a:t>
                      </a:r>
                    </a:p>
                  </a:txBody>
                  <a:tcPr/>
                </a:tc>
                <a:tc>
                  <a:txBody>
                    <a:bodyPr/>
                    <a:lstStyle/>
                    <a:p>
                      <a:r>
                        <a:rPr lang="en-US" dirty="0"/>
                        <a:t>2.82</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dirty="0"/>
                        <a:t>30</a:t>
                      </a:r>
                    </a:p>
                  </a:txBody>
                  <a:tcPr/>
                </a:tc>
                <a:tc>
                  <a:txBody>
                    <a:bodyPr/>
                    <a:lstStyle/>
                    <a:p>
                      <a:r>
                        <a:rPr lang="en-US" dirty="0"/>
                        <a:t>130.7</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6" name="TextBox 5">
            <a:extLst>
              <a:ext uri="{FF2B5EF4-FFF2-40B4-BE49-F238E27FC236}">
                <a16:creationId xmlns:a16="http://schemas.microsoft.com/office/drawing/2014/main" id="{71C563E5-F792-4E49-8F94-2FD826B9C147}"/>
              </a:ext>
            </a:extLst>
          </p:cNvPr>
          <p:cNvSpPr txBox="1"/>
          <p:nvPr/>
        </p:nvSpPr>
        <p:spPr>
          <a:xfrm>
            <a:off x="429983" y="5802868"/>
            <a:ext cx="1475017" cy="369332"/>
          </a:xfrm>
          <a:prstGeom prst="rect">
            <a:avLst/>
          </a:prstGeom>
          <a:noFill/>
        </p:spPr>
        <p:txBody>
          <a:bodyPr wrap="square" rtlCol="0">
            <a:spAutoFit/>
          </a:bodyPr>
          <a:lstStyle/>
          <a:p>
            <a:pPr algn="ctr"/>
            <a:r>
              <a:rPr lang="en-US" dirty="0"/>
              <a:t>Full Model</a:t>
            </a:r>
          </a:p>
        </p:txBody>
      </p:sp>
      <p:sp>
        <p:nvSpPr>
          <p:cNvPr id="7" name="TextBox 6">
            <a:extLst>
              <a:ext uri="{FF2B5EF4-FFF2-40B4-BE49-F238E27FC236}">
                <a16:creationId xmlns:a16="http://schemas.microsoft.com/office/drawing/2014/main" id="{3D9BCB6B-C022-4B3B-AAC0-CEB3C203FA5F}"/>
              </a:ext>
            </a:extLst>
          </p:cNvPr>
          <p:cNvSpPr txBox="1"/>
          <p:nvPr/>
        </p:nvSpPr>
        <p:spPr>
          <a:xfrm>
            <a:off x="-142010" y="6183868"/>
            <a:ext cx="2199410" cy="369332"/>
          </a:xfrm>
          <a:prstGeom prst="rect">
            <a:avLst/>
          </a:prstGeom>
          <a:noFill/>
        </p:spPr>
        <p:txBody>
          <a:bodyPr wrap="square" rtlCol="0">
            <a:spAutoFit/>
          </a:bodyPr>
          <a:lstStyle/>
          <a:p>
            <a:pPr algn="ctr"/>
            <a:r>
              <a:rPr lang="en-US" dirty="0"/>
              <a:t>Reduced Model</a:t>
            </a:r>
          </a:p>
        </p:txBody>
      </p:sp>
    </p:spTree>
    <p:extLst>
      <p:ext uri="{BB962C8B-B14F-4D97-AF65-F5344CB8AC3E}">
        <p14:creationId xmlns:p14="http://schemas.microsoft.com/office/powerpoint/2010/main" val="185383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Sum of Squares Test</a:t>
            </a:r>
          </a:p>
        </p:txBody>
      </p:sp>
      <p:graphicFrame>
        <p:nvGraphicFramePr>
          <p:cNvPr id="4" name="Table 3"/>
          <p:cNvGraphicFramePr>
            <a:graphicFrameLocks noGrp="1"/>
          </p:cNvGraphicFramePr>
          <p:nvPr>
            <p:extLst/>
          </p:nvPr>
        </p:nvGraphicFramePr>
        <p:xfrm>
          <a:off x="1524000" y="1752600"/>
          <a:ext cx="6096000" cy="148336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err="1"/>
                        <a:t>Df</a:t>
                      </a:r>
                      <a:endParaRPr lang="en-US" dirty="0"/>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P-value</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46.03</a:t>
                      </a:r>
                    </a:p>
                  </a:txBody>
                  <a:tcPr/>
                </a:tc>
                <a:tc>
                  <a:txBody>
                    <a:bodyPr/>
                    <a:lstStyle/>
                    <a:p>
                      <a:r>
                        <a:rPr lang="en-US" dirty="0"/>
                        <a:t>15.34</a:t>
                      </a:r>
                    </a:p>
                  </a:txBody>
                  <a:tcPr/>
                </a:tc>
                <a:tc>
                  <a:txBody>
                    <a:bodyPr/>
                    <a:lstStyle/>
                    <a:p>
                      <a:r>
                        <a:rPr lang="en-US" dirty="0"/>
                        <a:t>4.89</a:t>
                      </a:r>
                    </a:p>
                  </a:txBody>
                  <a:tcPr/>
                </a:tc>
                <a:tc>
                  <a:txBody>
                    <a:bodyPr/>
                    <a:lstStyle/>
                    <a:p>
                      <a:r>
                        <a:rPr lang="en-US" b="0" dirty="0">
                          <a:solidFill>
                            <a:srgbClr val="FF0000"/>
                          </a:solidFill>
                        </a:rPr>
                        <a:t>.0077</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b="0" dirty="0"/>
                        <a:t>27</a:t>
                      </a:r>
                    </a:p>
                  </a:txBody>
                  <a:tcPr/>
                </a:tc>
                <a:tc>
                  <a:txBody>
                    <a:bodyPr/>
                    <a:lstStyle/>
                    <a:p>
                      <a:r>
                        <a:rPr lang="en-US" b="1" dirty="0"/>
                        <a:t>84.67</a:t>
                      </a:r>
                    </a:p>
                  </a:txBody>
                  <a:tcPr/>
                </a:tc>
                <a:tc>
                  <a:txBody>
                    <a:bodyPr/>
                    <a:lstStyle/>
                    <a:p>
                      <a:r>
                        <a:rPr lang="en-US" b="0" dirty="0"/>
                        <a:t>3.14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Total</a:t>
                      </a:r>
                    </a:p>
                  </a:txBody>
                  <a:tcPr/>
                </a:tc>
                <a:tc>
                  <a:txBody>
                    <a:bodyPr/>
                    <a:lstStyle/>
                    <a:p>
                      <a:r>
                        <a:rPr lang="en-US" b="0" dirty="0"/>
                        <a:t>30</a:t>
                      </a:r>
                    </a:p>
                  </a:txBody>
                  <a:tcPr/>
                </a:tc>
                <a:tc>
                  <a:txBody>
                    <a:bodyPr/>
                    <a:lstStyle/>
                    <a:p>
                      <a:r>
                        <a:rPr lang="en-US" b="1" dirty="0"/>
                        <a:t>130.7</a:t>
                      </a:r>
                    </a:p>
                  </a:txBody>
                  <a:tcPr/>
                </a:tc>
                <a:tc>
                  <a:txBody>
                    <a:bodyPr/>
                    <a:lstStyle/>
                    <a:p>
                      <a:endParaRPr lang="en-US" b="1"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990600" y="3733800"/>
                <a:ext cx="7315200" cy="1477328"/>
              </a:xfrm>
              <a:prstGeom prst="rect">
                <a:avLst/>
              </a:prstGeom>
              <a:noFill/>
            </p:spPr>
            <p:txBody>
              <a:bodyPr wrap="square" rtlCol="0">
                <a:spAutoFit/>
              </a:bodyPr>
              <a:lstStyle/>
              <a:p>
                <a:r>
                  <a:rPr lang="en-US" dirty="0"/>
                  <a:t>*Bold entries are from info given directly on prior slide.</a:t>
                </a:r>
              </a:p>
              <a:p>
                <a:endParaRPr lang="en-US" dirty="0"/>
              </a:p>
              <a:p>
                <a:r>
                  <a:rPr lang="en-US" dirty="0"/>
                  <a:t>The evidence suggests that at the alpha = .05 level of significance (p-value = .0077) that the slope is different for at least one of the high-school classifications.  (At least one of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5</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6</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𝛽</m:t>
                        </m:r>
                      </m:e>
                      <m:sub>
                        <m:r>
                          <a:rPr lang="en-US" i="1">
                            <a:latin typeface="Cambria Math"/>
                            <a:ea typeface="Cambria Math"/>
                          </a:rPr>
                          <m:t>7</m:t>
                        </m:r>
                      </m:sub>
                    </m:sSub>
                  </m:oMath>
                </a14:m>
                <a:r>
                  <a:rPr lang="en-US" dirty="0"/>
                  <a:t> is nonzero.)</a:t>
                </a:r>
              </a:p>
            </p:txBody>
          </p:sp>
        </mc:Choice>
        <mc:Fallback xmlns="">
          <p:sp>
            <p:nvSpPr>
              <p:cNvPr id="5" name="TextBox 4"/>
              <p:cNvSpPr txBox="1">
                <a:spLocks noRot="1" noChangeAspect="1" noMove="1" noResize="1" noEditPoints="1" noAdjustHandles="1" noChangeArrowheads="1" noChangeShapeType="1" noTextEdit="1"/>
              </p:cNvSpPr>
              <p:nvPr/>
            </p:nvSpPr>
            <p:spPr>
              <a:xfrm>
                <a:off x="990600" y="3733800"/>
                <a:ext cx="7315200" cy="1477328"/>
              </a:xfrm>
              <a:prstGeom prst="rect">
                <a:avLst/>
              </a:prstGeom>
              <a:blipFill>
                <a:blip r:embed="rId2"/>
                <a:stretch>
                  <a:fillRect l="-750" t="-2479" b="-5372"/>
                </a:stretch>
              </a:blipFill>
            </p:spPr>
            <p:txBody>
              <a:bodyPr/>
              <a:lstStyle/>
              <a:p>
                <a:r>
                  <a:rPr lang="en-US">
                    <a:noFill/>
                  </a:rPr>
                  <a:t> </a:t>
                </a:r>
              </a:p>
            </p:txBody>
          </p:sp>
        </mc:Fallback>
      </mc:AlternateContent>
    </p:spTree>
    <p:extLst>
      <p:ext uri="{BB962C8B-B14F-4D97-AF65-F5344CB8AC3E}">
        <p14:creationId xmlns:p14="http://schemas.microsoft.com/office/powerpoint/2010/main" val="2813419859"/>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a:t>Chapter 10.4</a:t>
            </a:r>
          </a:p>
        </p:txBody>
      </p:sp>
    </p:spTree>
    <p:extLst>
      <p:ext uri="{BB962C8B-B14F-4D97-AF65-F5344CB8AC3E}">
        <p14:creationId xmlns:p14="http://schemas.microsoft.com/office/powerpoint/2010/main" val="98408862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baseline="30000" dirty="0"/>
              <a:t>2</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396" y="1371600"/>
            <a:ext cx="5724525"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97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pic>
        <p:nvPicPr>
          <p:cNvPr id="13" name="Picture 12"/>
          <p:cNvPicPr>
            <a:picLocks noChangeAspect="1"/>
          </p:cNvPicPr>
          <p:nvPr/>
        </p:nvPicPr>
        <p:blipFill>
          <a:blip r:embed="rId2"/>
          <a:stretch>
            <a:fillRect/>
          </a:stretch>
        </p:blipFill>
        <p:spPr>
          <a:xfrm>
            <a:off x="4754196" y="3836302"/>
            <a:ext cx="3762375" cy="2217307"/>
          </a:xfrm>
          <a:prstGeom prst="rect">
            <a:avLst/>
          </a:prstGeom>
        </p:spPr>
      </p:pic>
      <p:sp>
        <p:nvSpPr>
          <p:cNvPr id="5" name="Rectangle 4"/>
          <p:cNvSpPr/>
          <p:nvPr/>
        </p:nvSpPr>
        <p:spPr>
          <a:xfrm>
            <a:off x="822960" y="1832042"/>
            <a:ext cx="6581225"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Step 4: Find the p-value: P-value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 name="Picture 13"/>
          <p:cNvPicPr>
            <a:picLocks noChangeAspect="1"/>
          </p:cNvPicPr>
          <p:nvPr/>
        </p:nvPicPr>
        <p:blipFill>
          <a:blip r:embed="rId3"/>
          <a:stretch>
            <a:fillRect/>
          </a:stretch>
        </p:blipFill>
        <p:spPr>
          <a:xfrm>
            <a:off x="304800" y="4226749"/>
            <a:ext cx="4195762" cy="1752847"/>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783496" y="381000"/>
                <a:ext cx="2302618"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23.2</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800" b="0" i="1" u="none" strike="noStrike" kern="1200" cap="none" spc="0" normalizeH="0" baseline="0" noProof="0">
                        <a:ln>
                          <a:noFill/>
                        </a:ln>
                        <a:solidFill>
                          <a:prstClr val="black"/>
                        </a:solidFill>
                        <a:effectLst/>
                        <a:uLnTx/>
                        <a:uFillTx/>
                        <a:latin typeface="Cambria Math"/>
                        <a:ea typeface="+mn-ea"/>
                        <a:cs typeface="+mn-cs"/>
                      </a:rPr>
                      <m:t>≠</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23.2</m:t>
                    </m:r>
                  </m:oMath>
                </a14:m>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783496" y="381000"/>
                <a:ext cx="2302618" cy="1015663"/>
              </a:xfrm>
              <a:prstGeom prst="rect">
                <a:avLst/>
              </a:prstGeom>
              <a:blipFill rotWithShape="0">
                <a:blip r:embed="rId4"/>
                <a:stretch>
                  <a:fillRect l="-5556" t="-1205" b="-16265"/>
                </a:stretch>
              </a:blipFill>
            </p:spPr>
            <p:txBody>
              <a:bodyPr/>
              <a:lstStyle/>
              <a:p>
                <a:r>
                  <a:rPr lang="en-US">
                    <a:noFill/>
                  </a:rPr>
                  <a:t> </a:t>
                </a:r>
              </a:p>
            </p:txBody>
          </p:sp>
        </mc:Fallback>
      </mc:AlternateContent>
      <p:sp>
        <p:nvSpPr>
          <p:cNvPr id="11" name="TextBox 10"/>
          <p:cNvSpPr txBox="1"/>
          <p:nvPr/>
        </p:nvSpPr>
        <p:spPr>
          <a:xfrm>
            <a:off x="2117925" y="5486400"/>
            <a:ext cx="685800" cy="234585"/>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34067515"/>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dirty="0"/>
              <a:t>R</a:t>
            </a:r>
            <a:r>
              <a:rPr lang="en-US" baseline="30000" dirty="0"/>
              <a:t>2</a:t>
            </a:r>
            <a:r>
              <a:rPr lang="en-US" dirty="0"/>
              <a:t> can always be made to be 100% by adding explanatory variables</a:t>
            </a:r>
          </a:p>
        </p:txBody>
      </p:sp>
      <p:sp>
        <p:nvSpPr>
          <p:cNvPr id="4" name="TextBox 3"/>
          <p:cNvSpPr txBox="1"/>
          <p:nvPr/>
        </p:nvSpPr>
        <p:spPr>
          <a:xfrm>
            <a:off x="533400" y="1371600"/>
            <a:ext cx="7924800" cy="738664"/>
          </a:xfrm>
          <a:prstGeom prst="rect">
            <a:avLst/>
          </a:prstGeom>
          <a:noFill/>
        </p:spPr>
        <p:txBody>
          <a:bodyPr wrap="square" rtlCol="0">
            <a:spAutoFit/>
          </a:bodyPr>
          <a:lstStyle/>
          <a:p>
            <a:r>
              <a:rPr lang="en-US" dirty="0"/>
              <a:t>R</a:t>
            </a:r>
            <a:r>
              <a:rPr lang="en-US" baseline="30000" dirty="0"/>
              <a:t>2</a:t>
            </a:r>
            <a:r>
              <a:rPr lang="en-US" dirty="0"/>
              <a:t> is a statistic that indicates how well a model fits the </a:t>
            </a:r>
            <a:r>
              <a:rPr lang="en-US" sz="2400" b="1" i="1" dirty="0"/>
              <a:t>sample data.</a:t>
            </a:r>
            <a:r>
              <a:rPr lang="en-US" dirty="0"/>
              <a:t> It is not an indicator of how well the model will fit a new sample from the same population.  </a:t>
            </a:r>
            <a:endParaRPr lang="en-US" b="1" i="1" dirty="0"/>
          </a:p>
        </p:txBody>
      </p:sp>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62" y="4663878"/>
            <a:ext cx="3157539" cy="1924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462" y="2639872"/>
            <a:ext cx="3157538" cy="1932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67" y="2674775"/>
            <a:ext cx="3048000" cy="1862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4648"/>
          <a:stretch/>
        </p:blipFill>
        <p:spPr bwMode="auto">
          <a:xfrm>
            <a:off x="4843462" y="4939005"/>
            <a:ext cx="3157538" cy="1649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783045" y="2217575"/>
                <a:ext cx="15890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𝑥</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3045" y="2217575"/>
                <a:ext cx="1589089" cy="369332"/>
              </a:xfrm>
              <a:prstGeom prst="rect">
                <a:avLst/>
              </a:prstGeom>
              <a:blipFill rotWithShape="0">
                <a:blip r:embed="rId6"/>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04353" y="2214497"/>
                <a:ext cx="4635756" cy="37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3</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4</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4</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5</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5</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104353" y="2214497"/>
                <a:ext cx="4635756" cy="372410"/>
              </a:xfrm>
              <a:prstGeom prst="rect">
                <a:avLst/>
              </a:prstGeom>
              <a:blipFill rotWithShape="0">
                <a:blip r:embed="rId7"/>
                <a:stretch>
                  <a:fillRect t="-93443" b="-121311"/>
                </a:stretch>
              </a:blipFill>
            </p:spPr>
            <p:txBody>
              <a:bodyPr/>
              <a:lstStyle/>
              <a:p>
                <a:r>
                  <a:rPr lang="en-US">
                    <a:noFill/>
                  </a:rPr>
                  <a:t> </a:t>
                </a:r>
              </a:p>
            </p:txBody>
          </p:sp>
        </mc:Fallback>
      </mc:AlternateContent>
      <p:pic>
        <p:nvPicPr>
          <p:cNvPr id="3082" name="Picture 10"/>
          <p:cNvPicPr preferRelativeResize="0">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926" y="4663878"/>
            <a:ext cx="3044952" cy="186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6144"/>
          <a:stretch/>
        </p:blipFill>
        <p:spPr bwMode="auto">
          <a:xfrm>
            <a:off x="316123" y="4960777"/>
            <a:ext cx="3048000" cy="1561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494753" y="3505200"/>
            <a:ext cx="1066800" cy="369332"/>
          </a:xfrm>
          <a:prstGeom prst="rect">
            <a:avLst/>
          </a:prstGeom>
          <a:noFill/>
        </p:spPr>
        <p:txBody>
          <a:bodyPr wrap="square" rtlCol="0">
            <a:spAutoFit/>
          </a:bodyPr>
          <a:lstStyle/>
          <a:p>
            <a:r>
              <a:rPr lang="en-US" dirty="0"/>
              <a:t>R</a:t>
            </a:r>
            <a:r>
              <a:rPr lang="en-US" baseline="30000" dirty="0"/>
              <a:t>2</a:t>
            </a:r>
            <a:r>
              <a:rPr lang="en-US" dirty="0"/>
              <a:t> = .638 </a:t>
            </a:r>
          </a:p>
        </p:txBody>
      </p:sp>
      <p:sp>
        <p:nvSpPr>
          <p:cNvPr id="13" name="TextBox 12"/>
          <p:cNvSpPr txBox="1"/>
          <p:nvPr/>
        </p:nvSpPr>
        <p:spPr>
          <a:xfrm>
            <a:off x="3494753" y="5256659"/>
            <a:ext cx="1066800" cy="369332"/>
          </a:xfrm>
          <a:prstGeom prst="rect">
            <a:avLst/>
          </a:prstGeom>
          <a:noFill/>
        </p:spPr>
        <p:txBody>
          <a:bodyPr wrap="square" rtlCol="0">
            <a:spAutoFit/>
          </a:bodyPr>
          <a:lstStyle/>
          <a:p>
            <a:r>
              <a:rPr lang="en-US" dirty="0"/>
              <a:t>R</a:t>
            </a:r>
            <a:r>
              <a:rPr lang="en-US" baseline="30000" dirty="0"/>
              <a:t>2</a:t>
            </a:r>
            <a:r>
              <a:rPr lang="en-US" dirty="0"/>
              <a:t> = .641 </a:t>
            </a:r>
          </a:p>
        </p:txBody>
      </p:sp>
      <p:sp>
        <p:nvSpPr>
          <p:cNvPr id="14" name="TextBox 13"/>
          <p:cNvSpPr txBox="1"/>
          <p:nvPr/>
        </p:nvSpPr>
        <p:spPr>
          <a:xfrm>
            <a:off x="7990553" y="3201104"/>
            <a:ext cx="1066800" cy="369332"/>
          </a:xfrm>
          <a:prstGeom prst="rect">
            <a:avLst/>
          </a:prstGeom>
          <a:noFill/>
        </p:spPr>
        <p:txBody>
          <a:bodyPr wrap="square" rtlCol="0">
            <a:spAutoFit/>
          </a:bodyPr>
          <a:lstStyle/>
          <a:p>
            <a:r>
              <a:rPr lang="en-US" dirty="0"/>
              <a:t>R</a:t>
            </a:r>
            <a:r>
              <a:rPr lang="en-US" baseline="30000" dirty="0"/>
              <a:t>2</a:t>
            </a:r>
            <a:r>
              <a:rPr lang="en-US" dirty="0"/>
              <a:t> = 1 </a:t>
            </a:r>
          </a:p>
        </p:txBody>
      </p:sp>
      <p:sp>
        <p:nvSpPr>
          <p:cNvPr id="15" name="TextBox 14"/>
          <p:cNvSpPr txBox="1"/>
          <p:nvPr/>
        </p:nvSpPr>
        <p:spPr>
          <a:xfrm>
            <a:off x="8001000" y="5289987"/>
            <a:ext cx="1066800" cy="369332"/>
          </a:xfrm>
          <a:prstGeom prst="rect">
            <a:avLst/>
          </a:prstGeom>
          <a:noFill/>
        </p:spPr>
        <p:txBody>
          <a:bodyPr wrap="square" rtlCol="0">
            <a:spAutoFit/>
          </a:bodyPr>
          <a:lstStyle/>
          <a:p>
            <a:r>
              <a:rPr lang="en-US" dirty="0"/>
              <a:t>R</a:t>
            </a:r>
            <a:r>
              <a:rPr lang="en-US" baseline="30000" dirty="0"/>
              <a:t>2</a:t>
            </a:r>
            <a:r>
              <a:rPr lang="en-US" dirty="0"/>
              <a:t> = .231 </a:t>
            </a:r>
          </a:p>
        </p:txBody>
      </p:sp>
    </p:spTree>
    <p:extLst>
      <p:ext uri="{BB962C8B-B14F-4D97-AF65-F5344CB8AC3E}">
        <p14:creationId xmlns:p14="http://schemas.microsoft.com/office/powerpoint/2010/main" val="388687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animEffect transition="in" filter="fade">
                                      <p:cBhvr>
                                        <p:cTn id="21" dur="500"/>
                                        <p:tgtEl>
                                          <p:spTgt spid="30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82"/>
                                        </p:tgtEl>
                                        <p:attrNameLst>
                                          <p:attrName>style.visibility</p:attrName>
                                        </p:attrNameLst>
                                      </p:cBhvr>
                                      <p:to>
                                        <p:strVal val="visible"/>
                                      </p:to>
                                    </p:set>
                                    <p:animEffect transition="in" filter="fade">
                                      <p:cBhvr>
                                        <p:cTn id="31" dur="500"/>
                                        <p:tgtEl>
                                          <p:spTgt spid="308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079"/>
                                        </p:tgtEl>
                                        <p:attrNameLst>
                                          <p:attrName>style.visibility</p:attrName>
                                        </p:attrNameLst>
                                      </p:cBhvr>
                                      <p:to>
                                        <p:strVal val="visible"/>
                                      </p:to>
                                    </p:set>
                                    <p:animEffect transition="in" filter="fade">
                                      <p:cBhvr>
                                        <p:cTn id="44" dur="500"/>
                                        <p:tgtEl>
                                          <p:spTgt spid="307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P spid="13" grpId="0"/>
      <p:bldP spid="14" grpId="0"/>
      <p:bldP spid="15" grpId="0"/>
    </p:bld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a:t>Adjusted R</a:t>
            </a:r>
            <a:r>
              <a:rPr lang="en-US" baseline="30000" dirty="0"/>
              <a:t>2</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62" y="697425"/>
            <a:ext cx="69246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4" y="2514600"/>
            <a:ext cx="4330984"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657408"/>
            <a:ext cx="8841921" cy="399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7428" y="4419600"/>
            <a:ext cx="3686175" cy="1156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0440" y="2727398"/>
            <a:ext cx="37401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1447800" y="2133600"/>
                <a:ext cx="15890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𝑥</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47800" y="2133600"/>
                <a:ext cx="1589089" cy="369332"/>
              </a:xfrm>
              <a:prstGeom prst="rect">
                <a:avLst/>
              </a:prstGeom>
              <a:blipFill rotWithShape="1">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497358" y="2219774"/>
                <a:ext cx="4635756" cy="37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3</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4</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4</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5</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5</m:t>
                          </m:r>
                        </m:sup>
                      </m:sSup>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497358" y="2219774"/>
                <a:ext cx="4635756" cy="372410"/>
              </a:xfrm>
              <a:prstGeom prst="rect">
                <a:avLst/>
              </a:prstGeom>
              <a:blipFill rotWithShape="1">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851904" y="3974068"/>
                <a:ext cx="38348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𝑥</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2</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3</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3</m:t>
                          </m:r>
                        </m:sup>
                      </m:sSup>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4</m:t>
                          </m:r>
                        </m:sub>
                      </m:sSub>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4</m:t>
                          </m:r>
                        </m:sup>
                      </m:sSup>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851904" y="3974068"/>
                <a:ext cx="3834896" cy="369332"/>
              </a:xfrm>
              <a:prstGeom prst="rect">
                <a:avLst/>
              </a:prstGeom>
              <a:blipFill rotWithShape="1">
                <a:blip r:embed="rId10"/>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8055" y="5715000"/>
                <a:ext cx="4369209" cy="8887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rPr>
                        <m:t>𝐴𝑑𝑗</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a:rPr>
                        <m:t>=.8924 −</m:t>
                      </m:r>
                      <m:d>
                        <m:dPr>
                          <m:ctrlPr>
                            <a:rPr lang="en-US" b="0" i="1" smtClean="0">
                              <a:latin typeface="Cambria Math" panose="02040503050406030204" pitchFamily="18" charset="0"/>
                            </a:rPr>
                          </m:ctrlPr>
                        </m:dPr>
                        <m:e>
                          <m:r>
                            <a:rPr lang="en-US" b="0" i="1" smtClean="0">
                              <a:latin typeface="Cambria Math"/>
                            </a:rPr>
                            <m:t>1−.8924</m:t>
                          </m:r>
                        </m:e>
                      </m:d>
                      <m:f>
                        <m:fPr>
                          <m:ctrlPr>
                            <a:rPr lang="en-US" b="0" i="1" smtClean="0">
                              <a:latin typeface="Cambria Math" panose="02040503050406030204" pitchFamily="18" charset="0"/>
                            </a:rPr>
                          </m:ctrlPr>
                        </m:fPr>
                        <m:num>
                          <m:r>
                            <a:rPr lang="en-US" b="0" i="1" smtClean="0">
                              <a:latin typeface="Cambria Math"/>
                            </a:rPr>
                            <m:t>4</m:t>
                          </m:r>
                        </m:num>
                        <m:den>
                          <m:r>
                            <a:rPr lang="en-US" b="0" i="1" smtClean="0">
                              <a:latin typeface="Cambria Math"/>
                            </a:rPr>
                            <m:t>6−4−1</m:t>
                          </m:r>
                        </m:den>
                      </m:f>
                    </m:oMath>
                  </m:oMathPara>
                </a14:m>
                <a:endParaRPr lang="en-US" b="0" dirty="0"/>
              </a:p>
              <a:p>
                <a:r>
                  <a:rPr lang="en-US" dirty="0"/>
                  <a:t>	= .4620</a:t>
                </a:r>
              </a:p>
            </p:txBody>
          </p:sp>
        </mc:Choice>
        <mc:Fallback xmlns="">
          <p:sp>
            <p:nvSpPr>
              <p:cNvPr id="12" name="TextBox 11"/>
              <p:cNvSpPr txBox="1">
                <a:spLocks noRot="1" noChangeAspect="1" noMove="1" noResize="1" noEditPoints="1" noAdjustHandles="1" noChangeArrowheads="1" noChangeShapeType="1" noTextEdit="1"/>
              </p:cNvSpPr>
              <p:nvPr/>
            </p:nvSpPr>
            <p:spPr>
              <a:xfrm>
                <a:off x="4608055" y="5715000"/>
                <a:ext cx="4369209" cy="888705"/>
              </a:xfrm>
              <a:prstGeom prst="rect">
                <a:avLst/>
              </a:prstGeom>
              <a:blipFill>
                <a:blip r:embed="rId11"/>
                <a:stretch>
                  <a:fillRect b="-9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64015" y="5740695"/>
                <a:ext cx="4517712" cy="889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𝐴𝑑𝑗</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a:rPr>
                        <m:t>=.4461 −</m:t>
                      </m:r>
                      <m:d>
                        <m:dPr>
                          <m:ctrlPr>
                            <a:rPr lang="en-US" b="0" i="1" smtClean="0">
                              <a:latin typeface="Cambria Math" panose="02040503050406030204" pitchFamily="18" charset="0"/>
                            </a:rPr>
                          </m:ctrlPr>
                        </m:dPr>
                        <m:e>
                          <m:r>
                            <a:rPr lang="en-US" b="0" i="1" smtClean="0">
                              <a:latin typeface="Cambria Math"/>
                            </a:rPr>
                            <m:t>1−.4461</m:t>
                          </m:r>
                        </m:e>
                      </m:d>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6−1−1</m:t>
                          </m:r>
                        </m:den>
                      </m:f>
                    </m:oMath>
                  </m:oMathPara>
                </a14:m>
                <a:endParaRPr lang="en-US" b="0" dirty="0"/>
              </a:p>
              <a:p>
                <a:r>
                  <a:rPr lang="en-US" dirty="0"/>
                  <a:t>	= .3076</a:t>
                </a:r>
              </a:p>
            </p:txBody>
          </p:sp>
        </mc:Choice>
        <mc:Fallback xmlns="">
          <p:sp>
            <p:nvSpPr>
              <p:cNvPr id="13" name="TextBox 12"/>
              <p:cNvSpPr txBox="1">
                <a:spLocks noRot="1" noChangeAspect="1" noMove="1" noResize="1" noEditPoints="1" noAdjustHandles="1" noChangeArrowheads="1" noChangeShapeType="1" noTextEdit="1"/>
              </p:cNvSpPr>
              <p:nvPr/>
            </p:nvSpPr>
            <p:spPr>
              <a:xfrm>
                <a:off x="264015" y="5740695"/>
                <a:ext cx="4517712" cy="889731"/>
              </a:xfrm>
              <a:prstGeom prst="rect">
                <a:avLst/>
              </a:prstGeom>
              <a:blipFill>
                <a:blip r:embed="rId12"/>
                <a:stretch>
                  <a:fillRect b="-1027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ECAA19E-C76A-4FC5-9E64-C9FBB68F640C}"/>
              </a:ext>
            </a:extLst>
          </p:cNvPr>
          <p:cNvSpPr txBox="1"/>
          <p:nvPr/>
        </p:nvSpPr>
        <p:spPr>
          <a:xfrm>
            <a:off x="264015" y="1284803"/>
            <a:ext cx="5367436" cy="369332"/>
          </a:xfrm>
          <a:prstGeom prst="rect">
            <a:avLst/>
          </a:prstGeom>
          <a:noFill/>
        </p:spPr>
        <p:txBody>
          <a:bodyPr wrap="square" rtlCol="0">
            <a:spAutoFit/>
          </a:bodyPr>
          <a:lstStyle/>
          <a:p>
            <a:r>
              <a:rPr lang="en-US" dirty="0"/>
              <a:t>P = # predictor variables.</a:t>
            </a:r>
          </a:p>
        </p:txBody>
      </p:sp>
    </p:spTree>
    <p:extLst>
      <p:ext uri="{BB962C8B-B14F-4D97-AF65-F5344CB8AC3E}">
        <p14:creationId xmlns:p14="http://schemas.microsoft.com/office/powerpoint/2010/main" val="18145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animEffect transition="in" filter="fade">
                                      <p:cBhvr>
                                        <p:cTn id="31" dur="500"/>
                                        <p:tgtEl>
                                          <p:spTgt spid="205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1143000"/>
          </a:xfrm>
        </p:spPr>
        <p:txBody>
          <a:bodyPr>
            <a:normAutofit fontScale="90000"/>
          </a:bodyPr>
          <a:lstStyle/>
          <a:p>
            <a:r>
              <a:rPr lang="en-US" dirty="0"/>
              <a:t>Where to find adjusted R</a:t>
            </a:r>
            <a:r>
              <a:rPr lang="en-US" baseline="30000" dirty="0"/>
              <a:t>2</a:t>
            </a:r>
            <a:r>
              <a:rPr lang="en-US" dirty="0"/>
              <a:t> in </a:t>
            </a:r>
            <a:br>
              <a:rPr lang="en-US" dirty="0"/>
            </a:br>
            <a:r>
              <a:rPr lang="en-US" dirty="0"/>
              <a:t>proc GLM:</a:t>
            </a:r>
          </a:p>
        </p:txBody>
      </p:sp>
      <p:pic>
        <p:nvPicPr>
          <p:cNvPr id="4" name="Picture 3"/>
          <p:cNvPicPr>
            <a:picLocks noChangeAspect="1"/>
          </p:cNvPicPr>
          <p:nvPr/>
        </p:nvPicPr>
        <p:blipFill>
          <a:blip r:embed="rId3"/>
          <a:stretch>
            <a:fillRect/>
          </a:stretch>
        </p:blipFill>
        <p:spPr>
          <a:xfrm>
            <a:off x="3657600" y="1673431"/>
            <a:ext cx="5021415" cy="5029200"/>
          </a:xfrm>
          <a:prstGeom prst="rect">
            <a:avLst/>
          </a:prstGeom>
        </p:spPr>
      </p:pic>
      <p:sp>
        <p:nvSpPr>
          <p:cNvPr id="5" name="Rectangle 4"/>
          <p:cNvSpPr/>
          <p:nvPr/>
        </p:nvSpPr>
        <p:spPr>
          <a:xfrm>
            <a:off x="7315200" y="6016831"/>
            <a:ext cx="9144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52587" y="3426031"/>
            <a:ext cx="3525795" cy="762000"/>
          </a:xfrm>
          <a:prstGeom prst="rect">
            <a:avLst/>
          </a:prstGeom>
        </p:spPr>
      </p:pic>
      <p:sp>
        <p:nvSpPr>
          <p:cNvPr id="7" name="Rectangle 6"/>
          <p:cNvSpPr/>
          <p:nvPr/>
        </p:nvSpPr>
        <p:spPr>
          <a:xfrm>
            <a:off x="1981200" y="3403245"/>
            <a:ext cx="969818" cy="254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41013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Back to Bat Echolocation Problem</a:t>
            </a:r>
          </a:p>
        </p:txBody>
      </p:sp>
      <mc:AlternateContent xmlns:mc="http://schemas.openxmlformats.org/markup-compatibility/2006" xmlns:a14="http://schemas.microsoft.com/office/drawing/2010/main">
        <mc:Choice Requires="a14">
          <p:sp>
            <p:nvSpPr>
              <p:cNvPr id="4" name="TextBox 3"/>
              <p:cNvSpPr txBox="1"/>
              <p:nvPr/>
            </p:nvSpPr>
            <p:spPr>
              <a:xfrm>
                <a:off x="3309251" y="838324"/>
                <a:ext cx="297825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𝐻𝑜</m:t>
                      </m:r>
                      <m:r>
                        <a:rPr lang="en-US" b="0" i="1" smtClean="0">
                          <a:latin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=0 </m:t>
                      </m:r>
                    </m:oMath>
                  </m:oMathPara>
                </a14:m>
                <a:endParaRPr lang="en-US" b="0" i="1" dirty="0">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𝐻𝑎</m:t>
                      </m:r>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4</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𝑎𝑛𝑑</m:t>
                      </m:r>
                      <m:r>
                        <a:rPr lang="en-US" b="0" i="1" smtClean="0">
                          <a:latin typeface="Cambria Math"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5</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𝑎𝑟𝑒</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𝑛𝑜𝑡</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𝑏𝑜𝑡h</m:t>
                      </m:r>
                      <m:r>
                        <a:rPr lang="en-US" b="0" i="1" smtClean="0">
                          <a:latin typeface="Cambria Math" charset="0"/>
                          <a:ea typeface="Cambria Math" charset="0"/>
                          <a:cs typeface="Cambria Math" charset="0"/>
                        </a:rPr>
                        <m:t> 0.</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309251" y="838324"/>
                <a:ext cx="2978251" cy="553998"/>
              </a:xfrm>
              <a:prstGeom prst="rect">
                <a:avLst/>
              </a:prstGeom>
              <a:blipFill rotWithShape="0">
                <a:blip r:embed="rId3"/>
                <a:stretch>
                  <a:fillRect l="-1230" t="-73333" b="-9000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066800" y="2246815"/>
            <a:ext cx="4094044" cy="1059947"/>
          </a:xfrm>
          <a:prstGeom prst="rect">
            <a:avLst/>
          </a:prstGeom>
        </p:spPr>
      </p:pic>
      <p:sp>
        <p:nvSpPr>
          <p:cNvPr id="8" name="TextBox 7"/>
          <p:cNvSpPr txBox="1"/>
          <p:nvPr/>
        </p:nvSpPr>
        <p:spPr>
          <a:xfrm>
            <a:off x="2067790" y="4177723"/>
            <a:ext cx="2199410" cy="369332"/>
          </a:xfrm>
          <a:prstGeom prst="rect">
            <a:avLst/>
          </a:prstGeom>
          <a:noFill/>
        </p:spPr>
        <p:txBody>
          <a:bodyPr wrap="square" rtlCol="0">
            <a:spAutoFit/>
          </a:bodyPr>
          <a:lstStyle/>
          <a:p>
            <a:pPr algn="ctr"/>
            <a:r>
              <a:rPr lang="en-US" dirty="0"/>
              <a:t>Reduced Model</a:t>
            </a:r>
          </a:p>
        </p:txBody>
      </p:sp>
      <p:sp>
        <p:nvSpPr>
          <p:cNvPr id="6" name="TextBox 5"/>
          <p:cNvSpPr txBox="1"/>
          <p:nvPr/>
        </p:nvSpPr>
        <p:spPr>
          <a:xfrm>
            <a:off x="2563583" y="1810443"/>
            <a:ext cx="1475017" cy="369332"/>
          </a:xfrm>
          <a:prstGeom prst="rect">
            <a:avLst/>
          </a:prstGeom>
          <a:noFill/>
        </p:spPr>
        <p:txBody>
          <a:bodyPr wrap="square" rtlCol="0">
            <a:spAutoFit/>
          </a:bodyPr>
          <a:lstStyle/>
          <a:p>
            <a:pPr algn="ctr"/>
            <a:r>
              <a:rPr lang="en-US" dirty="0"/>
              <a:t>Full Model</a:t>
            </a:r>
          </a:p>
        </p:txBody>
      </p:sp>
      <p:pic>
        <p:nvPicPr>
          <p:cNvPr id="7" name="Picture 6"/>
          <p:cNvPicPr>
            <a:picLocks noChangeAspect="1"/>
          </p:cNvPicPr>
          <p:nvPr/>
        </p:nvPicPr>
        <p:blipFill>
          <a:blip r:embed="rId5"/>
          <a:stretch>
            <a:fillRect/>
          </a:stretch>
        </p:blipFill>
        <p:spPr>
          <a:xfrm>
            <a:off x="1106107" y="4617612"/>
            <a:ext cx="4149959" cy="105994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91881" y="1492607"/>
                <a:ext cx="8924896"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4</m:t>
                          </m:r>
                        </m:sub>
                      </m:sSub>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5</m:t>
                          </m:r>
                        </m:sub>
                      </m:sSub>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291881" y="1492607"/>
                <a:ext cx="8924896" cy="246221"/>
              </a:xfrm>
              <a:prstGeom prst="rect">
                <a:avLst/>
              </a:prstGeom>
              <a:blipFill>
                <a:blip r:embed="rId6"/>
                <a:stretch>
                  <a:fillRect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71600" y="3810000"/>
                <a:ext cx="8924896"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b="0" i="1" smtClean="0">
                          <a:latin typeface="Cambria Math" charset="0"/>
                          <a:ea typeface="Cambria Math" charset="0"/>
                          <a:cs typeface="Cambria Math" charset="0"/>
                        </a:rPr>
                        <m:t>𝑏𝑖𝑟𝑑</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b="0" i="1" smtClean="0">
                          <a:latin typeface="Cambria Math" charset="0"/>
                          <a:ea typeface="Cambria Math" charset="0"/>
                          <a:cs typeface="Cambria Math" charset="0"/>
                        </a:rPr>
                        <m:t>𝑒𝑏𝑎𝑡</m:t>
                      </m:r>
                    </m:oMath>
                  </m:oMathPara>
                </a14:m>
                <a:endParaRPr lang="en-US" sz="16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1371600" y="3810000"/>
                <a:ext cx="8924896" cy="246221"/>
              </a:xfrm>
              <a:prstGeom prst="rect">
                <a:avLst/>
              </a:prstGeom>
              <a:blipFill>
                <a:blip r:embed="rId7"/>
                <a:stretch>
                  <a:fillRect b="-32500"/>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5638800" y="4114800"/>
            <a:ext cx="2057400" cy="1834515"/>
          </a:xfrm>
          <a:prstGeom prst="rect">
            <a:avLst/>
          </a:prstGeom>
        </p:spPr>
      </p:pic>
      <p:pic>
        <p:nvPicPr>
          <p:cNvPr id="12" name="Picture 11"/>
          <p:cNvPicPr>
            <a:picLocks noChangeAspect="1"/>
          </p:cNvPicPr>
          <p:nvPr/>
        </p:nvPicPr>
        <p:blipFill>
          <a:blip r:embed="rId9"/>
          <a:stretch>
            <a:fillRect/>
          </a:stretch>
        </p:blipFill>
        <p:spPr>
          <a:xfrm>
            <a:off x="5638800" y="1894329"/>
            <a:ext cx="2057400" cy="1823997"/>
          </a:xfrm>
          <a:prstGeom prst="rect">
            <a:avLst/>
          </a:prstGeom>
        </p:spPr>
      </p:pic>
      <p:sp>
        <p:nvSpPr>
          <p:cNvPr id="13" name="TextBox 12"/>
          <p:cNvSpPr txBox="1"/>
          <p:nvPr/>
        </p:nvSpPr>
        <p:spPr>
          <a:xfrm>
            <a:off x="609600" y="5855984"/>
            <a:ext cx="8001000" cy="923330"/>
          </a:xfrm>
          <a:prstGeom prst="rect">
            <a:avLst/>
          </a:prstGeom>
          <a:noFill/>
        </p:spPr>
        <p:txBody>
          <a:bodyPr wrap="square" rtlCol="0">
            <a:spAutoFit/>
          </a:bodyPr>
          <a:lstStyle/>
          <a:p>
            <a:r>
              <a:rPr lang="en-US" dirty="0"/>
              <a:t>The adjusted R</a:t>
            </a:r>
            <a:r>
              <a:rPr lang="en-US" baseline="30000" dirty="0"/>
              <a:t>2</a:t>
            </a:r>
            <a:r>
              <a:rPr lang="en-US" dirty="0"/>
              <a:t> favors the model without the interaction parameters.  Instead of an Extra Sums of Squares test, we could make the decision based on the adjusted R</a:t>
            </a:r>
            <a:r>
              <a:rPr lang="en-US" baseline="30000" dirty="0"/>
              <a:t>2</a:t>
            </a:r>
            <a:r>
              <a:rPr lang="en-US" dirty="0"/>
              <a:t>.  A stronger analysis would show both the Extra SS test and the adjusted R</a:t>
            </a:r>
            <a:r>
              <a:rPr lang="en-US" baseline="30000" dirty="0"/>
              <a:t>2</a:t>
            </a:r>
            <a:r>
              <a:rPr lang="en-US" dirty="0"/>
              <a:t>.  </a:t>
            </a:r>
          </a:p>
        </p:txBody>
      </p:sp>
      <p:sp>
        <p:nvSpPr>
          <p:cNvPr id="3" name="TextBox 2">
            <a:extLst>
              <a:ext uri="{FF2B5EF4-FFF2-40B4-BE49-F238E27FC236}">
                <a16:creationId xmlns:a16="http://schemas.microsoft.com/office/drawing/2014/main" id="{D79E694C-075C-444C-A605-9E061D1A6A28}"/>
              </a:ext>
            </a:extLst>
          </p:cNvPr>
          <p:cNvSpPr txBox="1"/>
          <p:nvPr/>
        </p:nvSpPr>
        <p:spPr>
          <a:xfrm>
            <a:off x="6888480" y="3284801"/>
            <a:ext cx="731520" cy="369332"/>
          </a:xfrm>
          <a:prstGeom prst="rect">
            <a:avLst/>
          </a:prstGeom>
          <a:noFill/>
          <a:ln w="6350">
            <a:solidFill>
              <a:srgbClr val="FF0000"/>
            </a:solidFill>
          </a:ln>
        </p:spPr>
        <p:txBody>
          <a:bodyPr wrap="square" rtlCol="0">
            <a:spAutoFit/>
          </a:bodyPr>
          <a:lstStyle/>
          <a:p>
            <a:endParaRPr lang="en-US" dirty="0"/>
          </a:p>
        </p:txBody>
      </p:sp>
      <p:sp>
        <p:nvSpPr>
          <p:cNvPr id="14" name="TextBox 13">
            <a:extLst>
              <a:ext uri="{FF2B5EF4-FFF2-40B4-BE49-F238E27FC236}">
                <a16:creationId xmlns:a16="http://schemas.microsoft.com/office/drawing/2014/main" id="{C8AC5BDD-CB15-4272-AAF3-3DA5A87B26D3}"/>
              </a:ext>
            </a:extLst>
          </p:cNvPr>
          <p:cNvSpPr txBox="1"/>
          <p:nvPr/>
        </p:nvSpPr>
        <p:spPr>
          <a:xfrm>
            <a:off x="6888480" y="5518089"/>
            <a:ext cx="731520" cy="369332"/>
          </a:xfrm>
          <a:prstGeom prst="rect">
            <a:avLst/>
          </a:prstGeom>
          <a:noFill/>
          <a:ln w="63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7749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3" grpId="0" animBg="1"/>
      <p:bldP spid="14" grpId="0" animBg="1"/>
    </p:bld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a:t>
            </a:r>
          </a:p>
        </p:txBody>
      </p:sp>
      <p:sp>
        <p:nvSpPr>
          <p:cNvPr id="3" name="Content Placeholder 2"/>
          <p:cNvSpPr>
            <a:spLocks noGrp="1"/>
          </p:cNvSpPr>
          <p:nvPr>
            <p:ph idx="1"/>
          </p:nvPr>
        </p:nvSpPr>
        <p:spPr>
          <a:xfrm>
            <a:off x="417820" y="1043903"/>
            <a:ext cx="8229600" cy="609600"/>
          </a:xfrm>
        </p:spPr>
        <p:txBody>
          <a:bodyPr>
            <a:normAutofit fontScale="92500"/>
          </a:bodyPr>
          <a:lstStyle/>
          <a:p>
            <a:pPr marL="0" indent="0">
              <a:buNone/>
            </a:pPr>
            <a:r>
              <a:rPr lang="en-US" dirty="0"/>
              <a:t>Calculate the Adjusted R</a:t>
            </a:r>
            <a:r>
              <a:rPr lang="en-US" baseline="30000" dirty="0"/>
              <a:t>2</a:t>
            </a:r>
            <a:r>
              <a:rPr lang="en-US" dirty="0"/>
              <a:t> for the following model.</a:t>
            </a:r>
            <a:endParaRPr lang="en-US" baseline="30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575" y="4407693"/>
            <a:ext cx="4667416" cy="1395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855227" y="4942112"/>
            <a:ext cx="76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805616" y="2395730"/>
                <a:ext cx="2645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𝐹𝑜𝑟𝑐𝑒</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𝐻𝑒𝑖𝑔h𝑡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05616" y="2395730"/>
                <a:ext cx="2645211"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341253" y="5739669"/>
                <a:ext cx="4518288" cy="887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𝐴𝑑𝑗𝑅𝑆𝑞</m:t>
                      </m:r>
                      <m:r>
                        <a:rPr lang="en-US" b="0" i="1" smtClean="0">
                          <a:latin typeface="Cambria Math"/>
                        </a:rPr>
                        <m:t>=.6397 −</m:t>
                      </m:r>
                      <m:d>
                        <m:dPr>
                          <m:ctrlPr>
                            <a:rPr lang="en-US" b="0" i="1" smtClean="0">
                              <a:latin typeface="Cambria Math" panose="02040503050406030204" pitchFamily="18" charset="0"/>
                            </a:rPr>
                          </m:ctrlPr>
                        </m:dPr>
                        <m:e>
                          <m:r>
                            <a:rPr lang="en-US" b="0" i="1" smtClean="0">
                              <a:latin typeface="Cambria Math"/>
                            </a:rPr>
                            <m:t>1−.6397</m:t>
                          </m:r>
                        </m:e>
                      </m:d>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12−1−1</m:t>
                          </m:r>
                        </m:den>
                      </m:f>
                    </m:oMath>
                  </m:oMathPara>
                </a14:m>
                <a:endParaRPr lang="en-US" b="0" dirty="0"/>
              </a:p>
              <a:p>
                <a:r>
                  <a:rPr lang="en-US" dirty="0"/>
                  <a:t>	= .6037</a:t>
                </a:r>
              </a:p>
            </p:txBody>
          </p:sp>
        </mc:Choice>
        <mc:Fallback xmlns="">
          <p:sp>
            <p:nvSpPr>
              <p:cNvPr id="8" name="TextBox 7"/>
              <p:cNvSpPr txBox="1">
                <a:spLocks noRot="1" noChangeAspect="1" noMove="1" noResize="1" noEditPoints="1" noAdjustHandles="1" noChangeArrowheads="1" noChangeShapeType="1" noTextEdit="1"/>
              </p:cNvSpPr>
              <p:nvPr/>
            </p:nvSpPr>
            <p:spPr>
              <a:xfrm>
                <a:off x="2341253" y="5739669"/>
                <a:ext cx="4518288" cy="887935"/>
              </a:xfrm>
              <a:prstGeom prst="rect">
                <a:avLst/>
              </a:prstGeom>
              <a:blipFill rotWithShape="1">
                <a:blip r:embed="rId5"/>
                <a:stretch>
                  <a:fillRect b="-10345"/>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0583" y="2647950"/>
            <a:ext cx="212407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E537792A-43D7-47AF-9A30-CADC1AE09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945" y="1552575"/>
            <a:ext cx="69246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F2421ED7-67A7-422C-8387-5C84057EA4C8}"/>
              </a:ext>
            </a:extLst>
          </p:cNvPr>
          <p:cNvSpPr txBox="1"/>
          <p:nvPr/>
        </p:nvSpPr>
        <p:spPr>
          <a:xfrm>
            <a:off x="5486400" y="2285761"/>
            <a:ext cx="2743200" cy="369332"/>
          </a:xfrm>
          <a:prstGeom prst="rect">
            <a:avLst/>
          </a:prstGeom>
          <a:noFill/>
        </p:spPr>
        <p:txBody>
          <a:bodyPr wrap="square" rtlCol="0">
            <a:spAutoFit/>
          </a:bodyPr>
          <a:lstStyle/>
          <a:p>
            <a:r>
              <a:rPr lang="en-US" dirty="0"/>
              <a:t>P = # predictor variables.</a:t>
            </a:r>
          </a:p>
        </p:txBody>
      </p:sp>
    </p:spTree>
    <p:extLst>
      <p:ext uri="{BB962C8B-B14F-4D97-AF65-F5344CB8AC3E}">
        <p14:creationId xmlns:p14="http://schemas.microsoft.com/office/powerpoint/2010/main" val="29395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fade">
                                      <p:cBhvr>
                                        <p:cTn id="12" dur="500"/>
                                        <p:tgtEl>
                                          <p:spTgt spid="5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8" grpId="0"/>
    </p:bld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1905" y="3876694"/>
            <a:ext cx="6365095" cy="2751102"/>
          </a:xfrm>
          <a:prstGeom prst="rect">
            <a:avLst/>
          </a:prstGeom>
        </p:spPr>
      </p:pic>
      <p:sp>
        <p:nvSpPr>
          <p:cNvPr id="2" name="Title 1"/>
          <p:cNvSpPr>
            <a:spLocks noGrp="1"/>
          </p:cNvSpPr>
          <p:nvPr>
            <p:ph type="title"/>
          </p:nvPr>
        </p:nvSpPr>
        <p:spPr/>
        <p:txBody>
          <a:bodyPr/>
          <a:lstStyle/>
          <a:p>
            <a:r>
              <a:rPr lang="en-US" dirty="0"/>
              <a:t>Practice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600201"/>
                <a:ext cx="8991600" cy="3429000"/>
              </a:xfrm>
            </p:spPr>
            <p:txBody>
              <a:bodyPr/>
              <a:lstStyle/>
              <a:p>
                <a:pPr marL="0" indent="0">
                  <a:buNone/>
                </a:pPr>
                <a:r>
                  <a:rPr lang="en-US" dirty="0"/>
                  <a:t>Data found in Crab17.</a:t>
                </a:r>
              </a:p>
              <a:p>
                <a:pPr marL="0" indent="0">
                  <a:buNone/>
                </a:pPr>
                <a:r>
                  <a:rPr lang="en-US" dirty="0"/>
                  <a:t>Use it to fit the following model for the </a:t>
                </a:r>
                <a:r>
                  <a:rPr lang="en-US" dirty="0" err="1"/>
                  <a:t>Lophopanopeus</a:t>
                </a:r>
                <a:r>
                  <a:rPr lang="en-US" dirty="0"/>
                  <a:t> </a:t>
                </a:r>
                <a:r>
                  <a:rPr lang="en-US" dirty="0" err="1"/>
                  <a:t>bellus</a:t>
                </a:r>
                <a:r>
                  <a:rPr lang="en-US" dirty="0"/>
                  <a:t> crabs only:</a:t>
                </a:r>
              </a:p>
              <a:p>
                <a:pPr marL="0" indent="0">
                  <a:buNone/>
                </a:pPr>
                <a:endParaRPr lang="en-US" sz="1050" dirty="0"/>
              </a:p>
              <a:p>
                <a:pPr marL="0" indent="0">
                  <a:buNone/>
                </a:pPr>
                <a14:m>
                  <m:oMath xmlns:m="http://schemas.openxmlformats.org/officeDocument/2006/math">
                    <m:r>
                      <a:rPr lang="en-US" sz="1800" b="0" i="1" smtClean="0">
                        <a:latin typeface="Cambria Math"/>
                      </a:rPr>
                      <m:t>𝐹𝑜𝑟𝑐𝑒</m:t>
                    </m:r>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rPr>
                          <m:t>0</m:t>
                        </m:r>
                      </m:sub>
                    </m:sSub>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rPr>
                          <m:t>1</m:t>
                        </m:r>
                      </m:sub>
                    </m:sSub>
                    <m:r>
                      <a:rPr lang="en-US" sz="1800" b="0" i="1" smtClean="0">
                        <a:latin typeface="Cambria Math"/>
                      </a:rPr>
                      <m:t>h𝑒𝑖𝑔h𝑡</m:t>
                    </m:r>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ea typeface="Cambria Math"/>
                          </a:rPr>
                          <m:t>2</m:t>
                        </m:r>
                      </m:sub>
                    </m:sSub>
                    <m:sSup>
                      <m:sSupPr>
                        <m:ctrlPr>
                          <a:rPr lang="en-US" sz="1800" b="0" i="1" smtClean="0">
                            <a:latin typeface="Cambria Math" panose="02040503050406030204" pitchFamily="18" charset="0"/>
                          </a:rPr>
                        </m:ctrlPr>
                      </m:sSupPr>
                      <m:e>
                        <m:r>
                          <a:rPr lang="en-US" sz="1800" b="0" i="1" smtClean="0">
                            <a:latin typeface="Cambria Math"/>
                          </a:rPr>
                          <m:t>h𝑒𝑖𝑔h𝑡</m:t>
                        </m:r>
                      </m:e>
                      <m:sup>
                        <m:r>
                          <a:rPr lang="en-US" sz="1800" b="0" i="1" smtClean="0">
                            <a:latin typeface="Cambria Math"/>
                          </a:rPr>
                          <m:t>2</m:t>
                        </m:r>
                      </m:sup>
                    </m:sSup>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ea typeface="Cambria Math"/>
                          </a:rPr>
                          <m:t>3</m:t>
                        </m:r>
                      </m:sub>
                    </m:sSub>
                    <m:sSup>
                      <m:sSupPr>
                        <m:ctrlPr>
                          <a:rPr lang="en-US" sz="1800" b="0" i="1" smtClean="0">
                            <a:latin typeface="Cambria Math" panose="02040503050406030204" pitchFamily="18" charset="0"/>
                          </a:rPr>
                        </m:ctrlPr>
                      </m:sSupPr>
                      <m:e>
                        <m:r>
                          <a:rPr lang="en-US" sz="1800" b="0" i="1" smtClean="0">
                            <a:latin typeface="Cambria Math"/>
                          </a:rPr>
                          <m:t>h𝑒𝑖𝑔h𝑡</m:t>
                        </m:r>
                      </m:e>
                      <m:sup>
                        <m:r>
                          <a:rPr lang="en-US" sz="1800" b="0" i="1" smtClean="0">
                            <a:latin typeface="Cambria Math"/>
                          </a:rPr>
                          <m:t>3</m:t>
                        </m:r>
                      </m:sup>
                    </m:sSup>
                  </m:oMath>
                </a14:m>
                <a:r>
                  <a:rPr lang="en-US" sz="1800" b="0" dirty="0"/>
                  <a:t> </a:t>
                </a:r>
                <a14:m>
                  <m:oMath xmlns:m="http://schemas.openxmlformats.org/officeDocument/2006/math">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ea typeface="Cambria Math"/>
                          </a:rPr>
                          <m:t>4</m:t>
                        </m:r>
                      </m:sub>
                    </m:sSub>
                    <m:sSup>
                      <m:sSupPr>
                        <m:ctrlPr>
                          <a:rPr lang="en-US" sz="1800" b="0" i="1" smtClean="0">
                            <a:latin typeface="Cambria Math" panose="02040503050406030204" pitchFamily="18" charset="0"/>
                          </a:rPr>
                        </m:ctrlPr>
                      </m:sSupPr>
                      <m:e>
                        <m:r>
                          <a:rPr lang="en-US" sz="1800" b="0" i="1" smtClean="0">
                            <a:latin typeface="Cambria Math"/>
                          </a:rPr>
                          <m:t>h𝑒𝑖𝑔h𝑡</m:t>
                        </m:r>
                      </m:e>
                      <m:sup>
                        <m:r>
                          <a:rPr lang="en-US" sz="1800" b="0" i="1" smtClean="0">
                            <a:latin typeface="Cambria Math"/>
                          </a:rPr>
                          <m:t>4</m:t>
                        </m:r>
                      </m:sup>
                    </m:sSup>
                  </m:oMath>
                </a14:m>
                <a:r>
                  <a:rPr lang="en-US" sz="1800" b="0" dirty="0"/>
                  <a:t> </a:t>
                </a:r>
                <a14:m>
                  <m:oMath xmlns:m="http://schemas.openxmlformats.org/officeDocument/2006/math">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ea typeface="Cambria Math"/>
                          </a:rPr>
                          <m:t>5</m:t>
                        </m:r>
                      </m:sub>
                    </m:sSub>
                    <m:sSup>
                      <m:sSupPr>
                        <m:ctrlPr>
                          <a:rPr lang="en-US" sz="1800" b="0" i="1" smtClean="0">
                            <a:latin typeface="Cambria Math" panose="02040503050406030204" pitchFamily="18" charset="0"/>
                          </a:rPr>
                        </m:ctrlPr>
                      </m:sSupPr>
                      <m:e>
                        <m:r>
                          <a:rPr lang="en-US" sz="1800" b="0" i="1" smtClean="0">
                            <a:latin typeface="Cambria Math"/>
                          </a:rPr>
                          <m:t>h𝑒𝑖𝑔h𝑡</m:t>
                        </m:r>
                      </m:e>
                      <m:sup>
                        <m:r>
                          <a:rPr lang="en-US" sz="1800" b="0" i="1" smtClean="0">
                            <a:latin typeface="Cambria Math"/>
                          </a:rPr>
                          <m:t>5</m:t>
                        </m:r>
                      </m:sup>
                    </m:sSup>
                  </m:oMath>
                </a14:m>
                <a:r>
                  <a:rPr lang="en-US" sz="1800" b="0" dirty="0"/>
                  <a:t> </a:t>
                </a:r>
                <a14:m>
                  <m:oMath xmlns:m="http://schemas.openxmlformats.org/officeDocument/2006/math">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ea typeface="Cambria Math"/>
                          </a:rPr>
                          <m:t>𝛽</m:t>
                        </m:r>
                      </m:e>
                      <m:sub>
                        <m:r>
                          <a:rPr lang="en-US" sz="1800" b="0" i="1" smtClean="0">
                            <a:latin typeface="Cambria Math"/>
                            <a:ea typeface="Cambria Math"/>
                          </a:rPr>
                          <m:t>6</m:t>
                        </m:r>
                      </m:sub>
                    </m:sSub>
                    <m:sSup>
                      <m:sSupPr>
                        <m:ctrlPr>
                          <a:rPr lang="en-US" sz="1800" b="0" i="1" smtClean="0">
                            <a:latin typeface="Cambria Math" panose="02040503050406030204" pitchFamily="18" charset="0"/>
                          </a:rPr>
                        </m:ctrlPr>
                      </m:sSupPr>
                      <m:e>
                        <m:r>
                          <a:rPr lang="en-US" sz="1800" b="0" i="1" smtClean="0">
                            <a:latin typeface="Cambria Math"/>
                          </a:rPr>
                          <m:t>h𝑒𝑖𝑔h𝑡</m:t>
                        </m:r>
                      </m:e>
                      <m:sup>
                        <m:r>
                          <a:rPr lang="en-US" sz="1800" b="0" i="1" smtClean="0">
                            <a:latin typeface="Cambria Math"/>
                          </a:rPr>
                          <m:t>6</m:t>
                        </m:r>
                      </m:sup>
                    </m:sSup>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600201"/>
                <a:ext cx="8991600" cy="3429000"/>
              </a:xfrm>
              <a:blipFill>
                <a:blip r:embed="rId4"/>
                <a:stretch>
                  <a:fillRect l="-1763" t="-2313"/>
                </a:stretch>
              </a:blipFill>
            </p:spPr>
            <p:txBody>
              <a:bodyPr/>
              <a:lstStyle/>
              <a:p>
                <a:r>
                  <a:rPr lang="en-US">
                    <a:noFill/>
                  </a:rPr>
                  <a:t> </a:t>
                </a:r>
              </a:p>
            </p:txBody>
          </p:sp>
        </mc:Fallback>
      </mc:AlternateContent>
      <p:sp>
        <p:nvSpPr>
          <p:cNvPr id="6" name="TextBox 5"/>
          <p:cNvSpPr txBox="1"/>
          <p:nvPr/>
        </p:nvSpPr>
        <p:spPr>
          <a:xfrm>
            <a:off x="7010400" y="443930"/>
            <a:ext cx="1828800" cy="1815882"/>
          </a:xfrm>
          <a:prstGeom prst="rect">
            <a:avLst/>
          </a:prstGeom>
          <a:noFill/>
        </p:spPr>
        <p:txBody>
          <a:bodyPr wrap="square" rtlCol="0">
            <a:spAutoFit/>
          </a:bodyPr>
          <a:lstStyle/>
          <a:p>
            <a:pPr algn="ctr"/>
            <a:r>
              <a:rPr lang="en-US" sz="2800" dirty="0">
                <a:solidFill>
                  <a:srgbClr val="00B050"/>
                </a:solidFill>
              </a:rPr>
              <a:t>SAS hint:</a:t>
            </a:r>
          </a:p>
          <a:p>
            <a:pPr algn="ctr"/>
            <a:r>
              <a:rPr lang="en-US" sz="2800" dirty="0">
                <a:solidFill>
                  <a:srgbClr val="00B050"/>
                </a:solidFill>
              </a:rPr>
              <a:t>X</a:t>
            </a:r>
            <a:r>
              <a:rPr lang="en-US" sz="2800" baseline="30000" dirty="0">
                <a:solidFill>
                  <a:srgbClr val="00B050"/>
                </a:solidFill>
              </a:rPr>
              <a:t>2</a:t>
            </a:r>
            <a:r>
              <a:rPr lang="en-US" sz="2800" dirty="0">
                <a:solidFill>
                  <a:srgbClr val="00B050"/>
                </a:solidFill>
              </a:rPr>
              <a:t> = x**2</a:t>
            </a:r>
            <a:endParaRPr lang="en-US" sz="2800" baseline="30000" dirty="0">
              <a:solidFill>
                <a:srgbClr val="00B050"/>
              </a:solidFill>
            </a:endParaRPr>
          </a:p>
          <a:p>
            <a:pPr algn="ctr"/>
            <a:r>
              <a:rPr lang="en-US" sz="2800" dirty="0">
                <a:solidFill>
                  <a:srgbClr val="00B050"/>
                </a:solidFill>
              </a:rPr>
              <a:t>X</a:t>
            </a:r>
            <a:r>
              <a:rPr lang="en-US" sz="2800" baseline="30000" dirty="0">
                <a:solidFill>
                  <a:srgbClr val="00B050"/>
                </a:solidFill>
              </a:rPr>
              <a:t>3</a:t>
            </a:r>
            <a:r>
              <a:rPr lang="en-US" sz="2800" dirty="0">
                <a:solidFill>
                  <a:srgbClr val="00B050"/>
                </a:solidFill>
              </a:rPr>
              <a:t> = X**3 </a:t>
            </a:r>
          </a:p>
          <a:p>
            <a:pPr algn="ctr"/>
            <a:r>
              <a:rPr lang="en-US" sz="2800" dirty="0">
                <a:solidFill>
                  <a:srgbClr val="00B050"/>
                </a:solidFill>
              </a:rPr>
              <a:t>Etc. </a:t>
            </a:r>
          </a:p>
        </p:txBody>
      </p:sp>
      <p:sp>
        <p:nvSpPr>
          <p:cNvPr id="4" name="TextBox 3"/>
          <p:cNvSpPr txBox="1"/>
          <p:nvPr/>
        </p:nvSpPr>
        <p:spPr>
          <a:xfrm>
            <a:off x="1903639" y="4259138"/>
            <a:ext cx="5638800" cy="369332"/>
          </a:xfrm>
          <a:prstGeom prst="rect">
            <a:avLst/>
          </a:prstGeom>
          <a:noFill/>
        </p:spPr>
        <p:txBody>
          <a:bodyPr wrap="square" rtlCol="0">
            <a:spAutoFit/>
          </a:bodyPr>
          <a:lstStyle/>
          <a:p>
            <a:pPr algn="ctr"/>
            <a:r>
              <a:rPr lang="en-US" dirty="0"/>
              <a:t>Report the R</a:t>
            </a:r>
            <a:r>
              <a:rPr lang="en-US" baseline="30000" dirty="0"/>
              <a:t>2</a:t>
            </a:r>
            <a:r>
              <a:rPr lang="en-US" dirty="0"/>
              <a:t> and the Adjusted R</a:t>
            </a:r>
            <a:r>
              <a:rPr lang="en-US" baseline="30000" dirty="0"/>
              <a:t>2</a:t>
            </a:r>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876800"/>
            <a:ext cx="3045277" cy="949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975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4" grpId="0"/>
    </p:bld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montereybayaquarium.org/-/m/images/animal-guide/fishes/pacific-bluefin-tuna.jpg?bc=white&amp;h=1350&amp;mh=738&amp;mw=1312&amp;w=2393&amp;usecustomfunctions=1&amp;cropx=0&amp;cropy=22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15301"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530132"/>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8229600" cy="1143000"/>
          </a:xfrm>
        </p:spPr>
        <p:txBody>
          <a:bodyPr/>
          <a:lstStyle/>
          <a:p>
            <a:r>
              <a:rPr lang="en-US" dirty="0"/>
              <a:t>Quadratic Regression</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60765"/>
            <a:ext cx="55372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7667"/>
            <a:ext cx="1879135" cy="6082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76400" y="5562600"/>
            <a:ext cx="7086600" cy="369332"/>
          </a:xfrm>
          <a:prstGeom prst="rect">
            <a:avLst/>
          </a:prstGeom>
          <a:noFill/>
        </p:spPr>
        <p:txBody>
          <a:bodyPr wrap="square" rtlCol="0">
            <a:spAutoFit/>
          </a:bodyPr>
          <a:lstStyle/>
          <a:p>
            <a:r>
              <a:rPr lang="en-US" dirty="0"/>
              <a:t>Beautiful look at no evidence against normally distributed data per age.</a:t>
            </a:r>
          </a:p>
        </p:txBody>
      </p:sp>
      <p:sp>
        <p:nvSpPr>
          <p:cNvPr id="6" name="TextBox 5"/>
          <p:cNvSpPr txBox="1"/>
          <p:nvPr/>
        </p:nvSpPr>
        <p:spPr>
          <a:xfrm>
            <a:off x="1739900" y="6084332"/>
            <a:ext cx="7086600" cy="369332"/>
          </a:xfrm>
          <a:prstGeom prst="rect">
            <a:avLst/>
          </a:prstGeom>
          <a:noFill/>
        </p:spPr>
        <p:txBody>
          <a:bodyPr wrap="square" rtlCol="0">
            <a:spAutoFit/>
          </a:bodyPr>
          <a:lstStyle/>
          <a:p>
            <a:pPr algn="ctr"/>
            <a:r>
              <a:rPr lang="en-US" dirty="0"/>
              <a:t>Also great look at constant standard deviation per age.</a:t>
            </a:r>
          </a:p>
        </p:txBody>
      </p:sp>
    </p:spTree>
    <p:extLst>
      <p:ext uri="{BB962C8B-B14F-4D97-AF65-F5344CB8AC3E}">
        <p14:creationId xmlns:p14="http://schemas.microsoft.com/office/powerpoint/2010/main" val="72615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Simple Linear Fit</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82" y="2667000"/>
            <a:ext cx="412115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729552"/>
            <a:ext cx="34480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132" y="2709862"/>
            <a:ext cx="3985692"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3345084" y="1295400"/>
                <a:ext cx="23966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𝑙𝑒𝑛𝑔𝑡h</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345084" y="1295400"/>
                <a:ext cx="2396682" cy="369332"/>
              </a:xfrm>
              <a:prstGeom prst="rect">
                <a:avLst/>
              </a:prstGeom>
              <a:blipFill rotWithShape="1">
                <a:blip r:embed="rId6"/>
                <a:stretch>
                  <a:fillRect b="-11667"/>
                </a:stretch>
              </a:blipFill>
            </p:spPr>
            <p:txBody>
              <a:bodyPr/>
              <a:lstStyle/>
              <a:p>
                <a:r>
                  <a:rPr lang="en-US">
                    <a:noFill/>
                  </a:rPr>
                  <a:t> </a:t>
                </a:r>
              </a:p>
            </p:txBody>
          </p:sp>
        </mc:Fallback>
      </mc:AlternateContent>
      <p:sp>
        <p:nvSpPr>
          <p:cNvPr id="4" name="TextBox 3"/>
          <p:cNvSpPr txBox="1"/>
          <p:nvPr/>
        </p:nvSpPr>
        <p:spPr>
          <a:xfrm>
            <a:off x="152400" y="5867400"/>
            <a:ext cx="8991600" cy="923330"/>
          </a:xfrm>
          <a:prstGeom prst="rect">
            <a:avLst/>
          </a:prstGeom>
          <a:noFill/>
        </p:spPr>
        <p:txBody>
          <a:bodyPr wrap="square" rtlCol="0">
            <a:spAutoFit/>
          </a:bodyPr>
          <a:lstStyle/>
          <a:p>
            <a:r>
              <a:rPr lang="en-US" dirty="0"/>
              <a:t>The assumptions are not fully met (linear trend between age and the mean of length). There appears to be some evidence of a curved trend in both the scatter plot of the data and in the residuals.  We can still use “linear” regression however ... We just need to transform age.  </a:t>
            </a:r>
          </a:p>
        </p:txBody>
      </p:sp>
    </p:spTree>
    <p:extLst>
      <p:ext uri="{BB962C8B-B14F-4D97-AF65-F5344CB8AC3E}">
        <p14:creationId xmlns:p14="http://schemas.microsoft.com/office/powerpoint/2010/main" val="41815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Quadratic Regression</a:t>
            </a:r>
          </a:p>
        </p:txBody>
      </p:sp>
      <mc:AlternateContent xmlns:mc="http://schemas.openxmlformats.org/markup-compatibility/2006" xmlns:a14="http://schemas.microsoft.com/office/drawing/2010/main">
        <mc:Choice Requires="a14">
          <p:sp>
            <p:nvSpPr>
              <p:cNvPr id="5" name="TextBox 4"/>
              <p:cNvSpPr txBox="1"/>
              <p:nvPr/>
            </p:nvSpPr>
            <p:spPr>
              <a:xfrm>
                <a:off x="2895600" y="990600"/>
                <a:ext cx="3894849" cy="369332"/>
              </a:xfrm>
              <a:prstGeom prst="rect">
                <a:avLst/>
              </a:prstGeom>
              <a:noFill/>
            </p:spPr>
            <p:txBody>
              <a:bodyPr wrap="none" rtlCol="0">
                <a:spAutoFit/>
              </a:bodyPr>
              <a:lstStyle/>
              <a:p>
                <a:r>
                  <a:rPr lang="en-US" b="0" dirty="0" err="1"/>
                  <a:t>Pred</a:t>
                </a:r>
                <a:r>
                  <a:rPr lang="en-US" b="0" dirty="0"/>
                  <a:t> </a:t>
                </a:r>
                <a14:m>
                  <m:oMath xmlns:m="http://schemas.openxmlformats.org/officeDocument/2006/math">
                    <m:r>
                      <a:rPr lang="en-US" b="0" i="1" smtClean="0">
                        <a:latin typeface="Cambria Math"/>
                      </a:rPr>
                      <m:t>𝑙𝑒𝑛𝑔𝑡h</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895600" y="990600"/>
                <a:ext cx="3894849" cy="369332"/>
              </a:xfrm>
              <a:prstGeom prst="rect">
                <a:avLst/>
              </a:prstGeom>
              <a:blipFill>
                <a:blip r:embed="rId3"/>
                <a:stretch>
                  <a:fillRect l="-1252" t="-10000" b="-25000"/>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162" y="1550823"/>
            <a:ext cx="395151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790" y="3047998"/>
            <a:ext cx="4108258"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0614" y="2846223"/>
            <a:ext cx="3836867" cy="3730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7"/>
          <a:stretch>
            <a:fillRect/>
          </a:stretch>
        </p:blipFill>
        <p:spPr>
          <a:xfrm>
            <a:off x="76200" y="1447800"/>
            <a:ext cx="2209800" cy="1331251"/>
          </a:xfrm>
          <a:prstGeom prst="rect">
            <a:avLst/>
          </a:prstGeom>
        </p:spPr>
      </p:pic>
    </p:spTree>
    <p:extLst>
      <p:ext uri="{BB962C8B-B14F-4D97-AF65-F5344CB8AC3E}">
        <p14:creationId xmlns:p14="http://schemas.microsoft.com/office/powerpoint/2010/main" val="143324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fade">
                                      <p:cBhvr>
                                        <p:cTn id="12" dur="500"/>
                                        <p:tgtEl>
                                          <p:spTgt spid="174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fade">
                                      <p:cBhvr>
                                        <p:cTn id="17" dur="500"/>
                                        <p:tgtEl>
                                          <p:spTgt spid="17410"/>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path" presetSubtype="0" accel="50000" decel="50000" fill="hold" nodeType="clickEffect">
                                  <p:stCondLst>
                                    <p:cond delay="0"/>
                                  </p:stCondLst>
                                  <p:childTnLst>
                                    <p:animMotion origin="layout" path="M 0 0 L -0.25 0 E" pathEditMode="relative" ptsTypes="">
                                      <p:cBhvr>
                                        <p:cTn id="21" dur="2000" fill="hold"/>
                                        <p:tgtEl>
                                          <p:spTgt spid="17411"/>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7"/>
                                        </p:tgtEl>
                                        <p:attrNameLst>
                                          <p:attrName>style.visibility</p:attrName>
                                        </p:attrNameLst>
                                      </p:cBhvr>
                                      <p:to>
                                        <p:strVal val="visible"/>
                                      </p:to>
                                    </p:set>
                                    <p:animEffect transition="in" filter="fade">
                                      <p:cBhvr>
                                        <p:cTn id="26" dur="500"/>
                                        <p:tgtEl>
                                          <p:spTgt spid="10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The Take Away</a:t>
            </a:r>
          </a:p>
        </p:txBody>
      </p:sp>
      <p:sp>
        <p:nvSpPr>
          <p:cNvPr id="3" name="Content Placeholder 2"/>
          <p:cNvSpPr>
            <a:spLocks noGrp="1"/>
          </p:cNvSpPr>
          <p:nvPr>
            <p:ph idx="1"/>
          </p:nvPr>
        </p:nvSpPr>
        <p:spPr>
          <a:xfrm>
            <a:off x="381000" y="1073767"/>
            <a:ext cx="8229600" cy="4525963"/>
          </a:xfrm>
        </p:spPr>
        <p:txBody>
          <a:bodyPr>
            <a:normAutofit fontScale="70000" lnSpcReduction="20000"/>
          </a:bodyPr>
          <a:lstStyle/>
          <a:p>
            <a:pPr marL="0" indent="0" algn="ctr">
              <a:buNone/>
            </a:pPr>
            <a:r>
              <a:rPr lang="en-US" dirty="0"/>
              <a:t>100(1-</a:t>
            </a:r>
            <a:r>
              <a:rPr lang="el-GR" dirty="0"/>
              <a:t>α</a:t>
            </a:r>
            <a:r>
              <a:rPr lang="en-US" dirty="0"/>
              <a:t>)% Confidence Intervals are Equivalent to Hypothesis Tests that have an </a:t>
            </a:r>
            <a:r>
              <a:rPr lang="el-GR" dirty="0"/>
              <a:t>α</a:t>
            </a:r>
            <a:r>
              <a:rPr lang="en-US" dirty="0"/>
              <a:t> level of significance.</a:t>
            </a:r>
          </a:p>
          <a:p>
            <a:pPr marL="0" indent="0" algn="ctr">
              <a:buNone/>
            </a:pPr>
            <a:endParaRPr lang="en-US" dirty="0"/>
          </a:p>
          <a:p>
            <a:pPr marL="0" indent="0" algn="ctr">
              <a:buNone/>
            </a:pPr>
            <a:r>
              <a:rPr lang="en-US" dirty="0"/>
              <a:t>“Equivalent” here means that if we test any specific value in the interval, the test will FTR Ho.  And if we test any specific value outside the interval, the test will Reject Ho.    </a:t>
            </a:r>
          </a:p>
          <a:p>
            <a:pPr marL="0" indent="0" algn="ctr">
              <a:buNone/>
            </a:pPr>
            <a:endParaRPr lang="en-US" dirty="0"/>
          </a:p>
          <a:p>
            <a:pPr marL="0" indent="0" algn="ctr">
              <a:buNone/>
            </a:pPr>
            <a:r>
              <a:rPr lang="en-US" dirty="0"/>
              <a:t>Example: </a:t>
            </a:r>
          </a:p>
          <a:p>
            <a:pPr marL="0" indent="0" algn="ctr">
              <a:buNone/>
            </a:pPr>
            <a:r>
              <a:rPr lang="en-US" dirty="0"/>
              <a:t>95% confidence interval for the mean is equivalent to an </a:t>
            </a:r>
            <a:r>
              <a:rPr lang="el-GR" dirty="0"/>
              <a:t>α</a:t>
            </a:r>
            <a:r>
              <a:rPr lang="en-US" dirty="0"/>
              <a:t> = .05 hypothesis test.  </a:t>
            </a:r>
          </a:p>
          <a:p>
            <a:pPr marL="0" indent="0" algn="ctr">
              <a:buNone/>
            </a:pPr>
            <a:endParaRPr lang="en-US" dirty="0"/>
          </a:p>
          <a:p>
            <a:pPr marL="0" indent="0" algn="ctr">
              <a:buNone/>
            </a:pPr>
            <a:r>
              <a:rPr lang="en-US" dirty="0"/>
              <a:t>Example: </a:t>
            </a:r>
          </a:p>
          <a:p>
            <a:pPr marL="0" indent="0" algn="ctr">
              <a:buNone/>
            </a:pPr>
            <a:r>
              <a:rPr lang="en-US" dirty="0"/>
              <a:t>99% confidence interval for the </a:t>
            </a:r>
            <a:r>
              <a:rPr lang="en-US"/>
              <a:t>mean is </a:t>
            </a:r>
            <a:r>
              <a:rPr lang="en-US" dirty="0"/>
              <a:t>equivalent to an </a:t>
            </a:r>
            <a:r>
              <a:rPr lang="el-GR" dirty="0"/>
              <a:t>α</a:t>
            </a:r>
            <a:r>
              <a:rPr lang="en-US" dirty="0"/>
              <a:t> = .01 level hypothesis test. </a:t>
            </a:r>
          </a:p>
        </p:txBody>
      </p:sp>
      <p:sp>
        <p:nvSpPr>
          <p:cNvPr id="4" name="TextBox 3"/>
          <p:cNvSpPr txBox="1"/>
          <p:nvPr/>
        </p:nvSpPr>
        <p:spPr>
          <a:xfrm>
            <a:off x="609600" y="5715000"/>
            <a:ext cx="80772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Calibri"/>
                <a:ea typeface="+mn-ea"/>
                <a:cs typeface="+mn-cs"/>
              </a:rPr>
              <a:t>So we can evaluate hypothesis tests through the evaluation of confidence intervals!</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509151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with </a:t>
            </a:r>
            <a:r>
              <a:rPr lang="en-US" dirty="0" err="1"/>
              <a:t>adj</a:t>
            </a:r>
            <a:r>
              <a:rPr lang="en-US" dirty="0"/>
              <a:t> R</a:t>
            </a:r>
            <a:r>
              <a:rPr lang="en-US" baseline="30000" dirty="0"/>
              <a:t>2</a:t>
            </a:r>
          </a:p>
        </p:txBody>
      </p:sp>
      <mc:AlternateContent xmlns:mc="http://schemas.openxmlformats.org/markup-compatibility/2006" xmlns:a14="http://schemas.microsoft.com/office/drawing/2010/main">
        <mc:Choice Requires="a14">
          <p:sp>
            <p:nvSpPr>
              <p:cNvPr id="5" name="TextBox 4"/>
              <p:cNvSpPr txBox="1"/>
              <p:nvPr/>
            </p:nvSpPr>
            <p:spPr>
              <a:xfrm>
                <a:off x="5074561" y="1828800"/>
                <a:ext cx="34586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𝑙𝑒𝑛𝑔𝑡h</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4561" y="1828800"/>
                <a:ext cx="3458639" cy="369332"/>
              </a:xfrm>
              <a:prstGeom prst="rect">
                <a:avLst/>
              </a:prstGeom>
              <a:blipFill rotWithShape="0">
                <a:blip r:embed="rId3"/>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43000" y="1823357"/>
                <a:ext cx="23966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𝑙𝑒𝑛𝑔𝑡h</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43000" y="1823357"/>
                <a:ext cx="2396682"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8" name="TextBox 7"/>
          <p:cNvSpPr txBox="1"/>
          <p:nvPr/>
        </p:nvSpPr>
        <p:spPr>
          <a:xfrm>
            <a:off x="2057400" y="5029200"/>
            <a:ext cx="5029200" cy="646331"/>
          </a:xfrm>
          <a:prstGeom prst="rect">
            <a:avLst/>
          </a:prstGeom>
          <a:noFill/>
        </p:spPr>
        <p:txBody>
          <a:bodyPr wrap="square" rtlCol="0">
            <a:spAutoFit/>
          </a:bodyPr>
          <a:lstStyle/>
          <a:p>
            <a:r>
              <a:rPr lang="en-US" dirty="0"/>
              <a:t>The adjusted R</a:t>
            </a:r>
            <a:r>
              <a:rPr lang="en-US" baseline="30000" dirty="0"/>
              <a:t>2</a:t>
            </a:r>
            <a:r>
              <a:rPr lang="en-US" dirty="0"/>
              <a:t> statistic favors the quadratic model despite the penalty for more predictors. </a:t>
            </a:r>
          </a:p>
        </p:txBody>
      </p:sp>
      <p:grpSp>
        <p:nvGrpSpPr>
          <p:cNvPr id="10" name="Group 9">
            <a:extLst>
              <a:ext uri="{FF2B5EF4-FFF2-40B4-BE49-F238E27FC236}">
                <a16:creationId xmlns:a16="http://schemas.microsoft.com/office/drawing/2014/main" id="{797644F4-E698-4913-BB6B-AD0E89DCA0A0}"/>
              </a:ext>
            </a:extLst>
          </p:cNvPr>
          <p:cNvGrpSpPr/>
          <p:nvPr/>
        </p:nvGrpSpPr>
        <p:grpSpPr>
          <a:xfrm>
            <a:off x="1093781" y="2405886"/>
            <a:ext cx="2445901" cy="2257755"/>
            <a:chOff x="1093781" y="2405886"/>
            <a:chExt cx="2445901" cy="2257755"/>
          </a:xfrm>
        </p:grpSpPr>
        <p:pic>
          <p:nvPicPr>
            <p:cNvPr id="7" name="Picture 6"/>
            <p:cNvPicPr>
              <a:picLocks noChangeAspect="1"/>
            </p:cNvPicPr>
            <p:nvPr/>
          </p:nvPicPr>
          <p:blipFill>
            <a:blip r:embed="rId5"/>
            <a:stretch>
              <a:fillRect/>
            </a:stretch>
          </p:blipFill>
          <p:spPr>
            <a:xfrm>
              <a:off x="1093781" y="2405886"/>
              <a:ext cx="2445901" cy="2257755"/>
            </a:xfrm>
            <a:prstGeom prst="rect">
              <a:avLst/>
            </a:prstGeom>
          </p:spPr>
        </p:pic>
        <p:sp>
          <p:nvSpPr>
            <p:cNvPr id="3" name="Rectangle 2">
              <a:extLst>
                <a:ext uri="{FF2B5EF4-FFF2-40B4-BE49-F238E27FC236}">
                  <a16:creationId xmlns:a16="http://schemas.microsoft.com/office/drawing/2014/main" id="{6E53EA1E-71BF-44C0-B7BE-B03ABE3D22DC}"/>
                </a:ext>
              </a:extLst>
            </p:cNvPr>
            <p:cNvSpPr/>
            <p:nvPr/>
          </p:nvSpPr>
          <p:spPr>
            <a:xfrm>
              <a:off x="2590800" y="4191000"/>
              <a:ext cx="8382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250D8A0-2ED7-4370-B721-4B5473D1CF88}"/>
              </a:ext>
            </a:extLst>
          </p:cNvPr>
          <p:cNvGrpSpPr/>
          <p:nvPr/>
        </p:nvGrpSpPr>
        <p:grpSpPr>
          <a:xfrm>
            <a:off x="5410200" y="2362200"/>
            <a:ext cx="2594515" cy="2290555"/>
            <a:chOff x="5410200" y="2362200"/>
            <a:chExt cx="2594515" cy="2290555"/>
          </a:xfrm>
        </p:grpSpPr>
        <p:pic>
          <p:nvPicPr>
            <p:cNvPr id="4" name="Picture 3"/>
            <p:cNvPicPr>
              <a:picLocks noChangeAspect="1"/>
            </p:cNvPicPr>
            <p:nvPr/>
          </p:nvPicPr>
          <p:blipFill>
            <a:blip r:embed="rId6"/>
            <a:stretch>
              <a:fillRect/>
            </a:stretch>
          </p:blipFill>
          <p:spPr>
            <a:xfrm>
              <a:off x="5410200" y="2362200"/>
              <a:ext cx="2594515" cy="2290555"/>
            </a:xfrm>
            <a:prstGeom prst="rect">
              <a:avLst/>
            </a:prstGeom>
          </p:spPr>
        </p:pic>
        <p:sp>
          <p:nvSpPr>
            <p:cNvPr id="9" name="Rectangle 8">
              <a:extLst>
                <a:ext uri="{FF2B5EF4-FFF2-40B4-BE49-F238E27FC236}">
                  <a16:creationId xmlns:a16="http://schemas.microsoft.com/office/drawing/2014/main" id="{31F0C3FE-4BC8-4C6C-8A1E-A6BDAA760216}"/>
                </a:ext>
              </a:extLst>
            </p:cNvPr>
            <p:cNvSpPr/>
            <p:nvPr/>
          </p:nvSpPr>
          <p:spPr>
            <a:xfrm>
              <a:off x="7010400" y="4191000"/>
              <a:ext cx="8382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93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t>Quadratic Regression</a:t>
            </a:r>
          </a:p>
        </p:txBody>
      </p:sp>
      <mc:AlternateContent xmlns:mc="http://schemas.openxmlformats.org/markup-compatibility/2006" xmlns:a14="http://schemas.microsoft.com/office/drawing/2010/main">
        <mc:Choice Requires="a14">
          <p:sp>
            <p:nvSpPr>
              <p:cNvPr id="5" name="TextBox 4"/>
              <p:cNvSpPr txBox="1"/>
              <p:nvPr/>
            </p:nvSpPr>
            <p:spPr>
              <a:xfrm>
                <a:off x="5027913" y="3390014"/>
                <a:ext cx="36588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𝑙𝑒𝑛𝑔𝑡h</m:t>
                      </m:r>
                      <m:r>
                        <a:rPr lang="en-US" b="0" i="1" smtClean="0">
                          <a:latin typeface="Cambria Math"/>
                        </a:rPr>
                        <m:t>=13.6+54</m:t>
                      </m:r>
                      <m:r>
                        <a:rPr lang="en-US" b="0" i="1" smtClean="0">
                          <a:latin typeface="Cambria Math"/>
                        </a:rPr>
                        <m:t>𝑎𝑔𝑒</m:t>
                      </m:r>
                      <m:r>
                        <a:rPr lang="en-US" b="0" i="1" smtClean="0">
                          <a:latin typeface="Cambria Math"/>
                        </a:rPr>
                        <m:t>−4.7</m:t>
                      </m:r>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27913" y="3390014"/>
                <a:ext cx="3658887" cy="369332"/>
              </a:xfrm>
              <a:prstGeom prst="rect">
                <a:avLst/>
              </a:prstGeom>
              <a:blipFill rotWithShape="1">
                <a:blip r:embed="rId3"/>
                <a:stretch>
                  <a:fillRect b="-11475"/>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162" y="1550823"/>
            <a:ext cx="395151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942" y="3200400"/>
            <a:ext cx="4108258" cy="310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00600" y="4038600"/>
            <a:ext cx="3733800" cy="1200329"/>
          </a:xfrm>
          <a:prstGeom prst="rect">
            <a:avLst/>
          </a:prstGeom>
          <a:noFill/>
        </p:spPr>
        <p:txBody>
          <a:bodyPr wrap="square" rtlCol="0">
            <a:spAutoFit/>
          </a:bodyPr>
          <a:lstStyle/>
          <a:p>
            <a:pPr algn="ctr"/>
            <a:r>
              <a:rPr lang="en-US" dirty="0"/>
              <a:t>Interpretation of coefficients is difficult... Quadratic terms are used mostly when the QOI is focused on prediction.</a:t>
            </a:r>
          </a:p>
        </p:txBody>
      </p:sp>
    </p:spTree>
    <p:extLst>
      <p:ext uri="{BB962C8B-B14F-4D97-AF65-F5344CB8AC3E}">
        <p14:creationId xmlns:p14="http://schemas.microsoft.com/office/powerpoint/2010/main" val="2853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Quadratic Regression: Maximums</a:t>
            </a:r>
          </a:p>
        </p:txBody>
      </p:sp>
      <p:sp>
        <p:nvSpPr>
          <p:cNvPr id="3" name="Content Placeholder 2"/>
          <p:cNvSpPr>
            <a:spLocks noGrp="1"/>
          </p:cNvSpPr>
          <p:nvPr>
            <p:ph idx="1"/>
          </p:nvPr>
        </p:nvSpPr>
        <p:spPr>
          <a:xfrm>
            <a:off x="457200" y="990600"/>
            <a:ext cx="8229600" cy="1676400"/>
          </a:xfrm>
        </p:spPr>
        <p:txBody>
          <a:bodyPr>
            <a:normAutofit/>
          </a:bodyPr>
          <a:lstStyle/>
          <a:p>
            <a:pPr marL="0" indent="0">
              <a:buNone/>
            </a:pPr>
            <a:r>
              <a:rPr lang="en-US" dirty="0"/>
              <a:t> Can you find the estimated age at which the tuna’s tail is at its maximum?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340" y="3200400"/>
            <a:ext cx="38733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60" y="2826883"/>
            <a:ext cx="4760340" cy="357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9" name="TextBox 8"/>
              <p:cNvSpPr txBox="1"/>
              <p:nvPr/>
            </p:nvSpPr>
            <p:spPr>
              <a:xfrm>
                <a:off x="5791200" y="2642217"/>
                <a:ext cx="2857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91200" y="2642217"/>
                <a:ext cx="2857514" cy="369332"/>
              </a:xfrm>
              <a:prstGeom prst="rect">
                <a:avLst/>
              </a:prstGeom>
              <a:blipFill rotWithShape="1">
                <a:blip r:embed="rId5"/>
                <a:stretch>
                  <a:fillRect b="-11475"/>
                </a:stretch>
              </a:blipFill>
            </p:spPr>
            <p:txBody>
              <a:bodyPr/>
              <a:lstStyle/>
              <a:p>
                <a:r>
                  <a:rPr lang="en-US">
                    <a:noFill/>
                  </a:rPr>
                  <a:t> </a:t>
                </a:r>
              </a:p>
            </p:txBody>
          </p:sp>
        </mc:Fallback>
      </mc:AlternateContent>
      <p:sp>
        <p:nvSpPr>
          <p:cNvPr id="7" name="Rectangle 6"/>
          <p:cNvSpPr/>
          <p:nvPr/>
        </p:nvSpPr>
        <p:spPr>
          <a:xfrm>
            <a:off x="5086396" y="4559413"/>
            <a:ext cx="398327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Parabola!!!</a:t>
            </a:r>
          </a:p>
        </p:txBody>
      </p:sp>
    </p:spTree>
    <p:extLst>
      <p:ext uri="{BB962C8B-B14F-4D97-AF65-F5344CB8AC3E}">
        <p14:creationId xmlns:p14="http://schemas.microsoft.com/office/powerpoint/2010/main" val="20763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fade">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76200"/>
            <a:ext cx="8229600" cy="1143000"/>
          </a:xfrm>
        </p:spPr>
        <p:txBody>
          <a:bodyPr/>
          <a:lstStyle/>
          <a:p>
            <a:r>
              <a:rPr lang="en-US" dirty="0"/>
              <a:t>Dream Sequence … </a:t>
            </a:r>
          </a:p>
        </p:txBody>
      </p:sp>
      <p:sp>
        <p:nvSpPr>
          <p:cNvPr id="4" name="Cloud Callout 3"/>
          <p:cNvSpPr/>
          <p:nvPr/>
        </p:nvSpPr>
        <p:spPr>
          <a:xfrm>
            <a:off x="5105400" y="76200"/>
            <a:ext cx="3962400" cy="14478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t>Algebra II</a:t>
            </a:r>
            <a:endParaRPr lang="en-US" b="1" i="1" dirty="0"/>
          </a:p>
        </p:txBody>
      </p:sp>
      <p:pic>
        <p:nvPicPr>
          <p:cNvPr id="4100" name="Picture 4" descr="http://cnx.org/resources/4d0eeb997ce198cab37b641a538d50c1/C09_S9-7_P46_00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971800" y="2623457"/>
            <a:ext cx="2943225" cy="3444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3583119" y="1828800"/>
                <a:ext cx="1895519" cy="74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num>
                            <m:den>
                              <m:r>
                                <a:rPr lang="en-US" b="0" i="1" smtClean="0">
                                  <a:latin typeface="Cambria Math"/>
                                </a:rPr>
                                <m:t>2</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den>
                          </m:f>
                          <m:r>
                            <a:rPr lang="en-US" b="0" i="1" smtClean="0">
                              <a:latin typeface="Cambria Math"/>
                              <a:ea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0</m:t>
                              </m:r>
                            </m:sub>
                          </m:sSub>
                          <m:r>
                            <a:rPr lang="en-US" b="0" i="1" smtClean="0">
                              <a:latin typeface="Cambria Math"/>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i="1" smtClean="0">
                                          <a:latin typeface="Cambria Math"/>
                                          <a:ea typeface="Cambria Math"/>
                                        </a:rPr>
                                        <m:t>𝛽</m:t>
                                      </m:r>
                                    </m:e>
                                    <m:sub>
                                      <m:r>
                                        <a:rPr lang="en-US" b="0" i="1" smtClean="0">
                                          <a:latin typeface="Cambria Math"/>
                                        </a:rPr>
                                        <m:t>1</m:t>
                                      </m:r>
                                    </m:sub>
                                  </m:sSub>
                                </m:e>
                                <m:sup>
                                  <m:r>
                                    <a:rPr lang="en-US" b="0" i="1" smtClean="0">
                                      <a:latin typeface="Cambria Math"/>
                                    </a:rPr>
                                    <m:t>2</m:t>
                                  </m:r>
                                </m:sup>
                              </m:sSup>
                            </m:num>
                            <m:den>
                              <m:r>
                                <a:rPr lang="en-US" b="0" i="1" smtClean="0">
                                  <a:latin typeface="Cambria Math"/>
                                </a:rPr>
                                <m:t>4</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den>
                          </m:f>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583119" y="1828800"/>
                <a:ext cx="1895519" cy="74520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90600" y="1154668"/>
                <a:ext cx="2857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990600" y="1154668"/>
                <a:ext cx="2857514" cy="369332"/>
              </a:xfrm>
              <a:prstGeom prst="rect">
                <a:avLst/>
              </a:prstGeom>
              <a:blipFill rotWithShape="0">
                <a:blip r:embed="rId6"/>
                <a:stretch>
                  <a:fillRect t="-95082" b="-121311"/>
                </a:stretch>
              </a:blipFill>
            </p:spPr>
            <p:txBody>
              <a:bodyPr/>
              <a:lstStyle/>
              <a:p>
                <a:r>
                  <a:rPr lang="en-US">
                    <a:noFill/>
                  </a:rPr>
                  <a:t> </a:t>
                </a:r>
              </a:p>
            </p:txBody>
          </p:sp>
        </mc:Fallback>
      </mc:AlternateContent>
    </p:spTree>
    <p:extLst>
      <p:ext uri="{BB962C8B-B14F-4D97-AF65-F5344CB8AC3E}">
        <p14:creationId xmlns:p14="http://schemas.microsoft.com/office/powerpoint/2010/main" val="26503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Quadratic Regression: Maximums </a:t>
            </a:r>
          </a:p>
        </p:txBody>
      </p:sp>
      <p:sp>
        <p:nvSpPr>
          <p:cNvPr id="3" name="Content Placeholder 2"/>
          <p:cNvSpPr>
            <a:spLocks noGrp="1"/>
          </p:cNvSpPr>
          <p:nvPr>
            <p:ph idx="1"/>
          </p:nvPr>
        </p:nvSpPr>
        <p:spPr>
          <a:xfrm>
            <a:off x="457200" y="990600"/>
            <a:ext cx="8229600" cy="1404278"/>
          </a:xfrm>
        </p:spPr>
        <p:txBody>
          <a:bodyPr>
            <a:normAutofit/>
          </a:bodyPr>
          <a:lstStyle/>
          <a:p>
            <a:pPr marL="0" indent="0">
              <a:buNone/>
            </a:pPr>
            <a:r>
              <a:rPr lang="en-US" sz="2800" dirty="0"/>
              <a:t>Can you find the estimated age at which the tuna’s tail is at its maximum?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1340" y="3886200"/>
            <a:ext cx="38733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63" y="2099241"/>
            <a:ext cx="4760340" cy="3573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5242466" y="5312990"/>
                <a:ext cx="3671133" cy="8592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ea typeface="Cambria Math"/>
                                </a:rPr>
                                <m:t>𝛽</m:t>
                              </m:r>
                            </m:e>
                            <m:sub>
                              <m:r>
                                <a:rPr lang="en-US" sz="2400" b="0" i="1" smtClean="0">
                                  <a:latin typeface="Cambria Math"/>
                                </a:rPr>
                                <m:t>1</m:t>
                              </m:r>
                            </m:sub>
                          </m:sSub>
                        </m:num>
                        <m:den>
                          <m:r>
                            <a:rPr lang="en-US" sz="2400" b="0" i="1" smtClean="0">
                              <a:latin typeface="Cambria Math"/>
                            </a:rPr>
                            <m:t>2</m:t>
                          </m:r>
                          <m:sSub>
                            <m:sSubPr>
                              <m:ctrlPr>
                                <a:rPr lang="en-US" sz="2400" b="0" i="1" smtClean="0">
                                  <a:latin typeface="Cambria Math" panose="02040503050406030204" pitchFamily="18" charset="0"/>
                                </a:rPr>
                              </m:ctrlPr>
                            </m:sSubPr>
                            <m:e>
                              <m:r>
                                <a:rPr lang="en-US" sz="2400" b="0" i="1" smtClean="0">
                                  <a:latin typeface="Cambria Math"/>
                                  <a:ea typeface="Cambria Math"/>
                                </a:rPr>
                                <m:t>𝛽</m:t>
                              </m:r>
                            </m:e>
                            <m:sub>
                              <m:r>
                                <a:rPr lang="en-US" sz="2400" b="0" i="1" smtClean="0">
                                  <a:latin typeface="Cambria Math"/>
                                  <a:ea typeface="Cambria Math"/>
                                </a:rPr>
                                <m:t>2</m:t>
                              </m:r>
                            </m:sub>
                          </m:sSub>
                        </m:den>
                      </m:f>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−54.05</m:t>
                          </m:r>
                        </m:num>
                        <m:den>
                          <m:r>
                            <a:rPr lang="en-US" sz="2400" b="0" i="1" smtClean="0">
                              <a:latin typeface="Cambria Math"/>
                            </a:rPr>
                            <m:t>2∗(−4.72)</m:t>
                          </m:r>
                        </m:den>
                      </m:f>
                      <m:r>
                        <a:rPr lang="en-US" sz="2400" i="1">
                          <a:latin typeface="Cambria Math"/>
                          <a:ea typeface="Cambria Math"/>
                        </a:rPr>
                        <m:t>≅</m:t>
                      </m:r>
                      <m:r>
                        <a:rPr lang="en-US" sz="2400" b="0" i="1" smtClean="0">
                          <a:latin typeface="Cambria Math"/>
                        </a:rPr>
                        <m:t>5.74</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5242466" y="5312990"/>
                <a:ext cx="3671133" cy="85921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p:nvPr/>
        </p:nvCxnSpPr>
        <p:spPr>
          <a:xfrm flipV="1">
            <a:off x="4539342" y="2950790"/>
            <a:ext cx="0" cy="2362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5660160" y="2297668"/>
                <a:ext cx="2857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𝑎𝑔𝑒</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ea typeface="Cambria Math"/>
                            </a:rPr>
                            <m:t>2</m:t>
                          </m:r>
                        </m:sub>
                      </m:sSub>
                      <m:sSup>
                        <m:sSupPr>
                          <m:ctrlPr>
                            <a:rPr lang="en-US" b="0" i="1" smtClean="0">
                              <a:latin typeface="Cambria Math" panose="02040503050406030204" pitchFamily="18" charset="0"/>
                            </a:rPr>
                          </m:ctrlPr>
                        </m:sSupPr>
                        <m:e>
                          <m:r>
                            <a:rPr lang="en-US" b="0" i="1" smtClean="0">
                              <a:latin typeface="Cambria Math"/>
                            </a:rPr>
                            <m:t>𝑎𝑔𝑒</m:t>
                          </m:r>
                        </m:e>
                        <m:sup>
                          <m:r>
                            <a:rPr lang="en-US" b="0" i="1" smtClean="0">
                              <a:latin typeface="Cambria Math"/>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660160" y="2297668"/>
                <a:ext cx="2857514" cy="369332"/>
              </a:xfrm>
              <a:prstGeom prst="rect">
                <a:avLst/>
              </a:prstGeom>
              <a:blipFill rotWithShape="0">
                <a:blip r:embed="rId6"/>
                <a:stretch>
                  <a:fillRect t="-96721" b="-119672"/>
                </a:stretch>
              </a:blipFill>
            </p:spPr>
            <p:txBody>
              <a:bodyPr/>
              <a:lstStyle/>
              <a:p>
                <a:r>
                  <a:rPr lang="en-US">
                    <a:noFill/>
                  </a:rPr>
                  <a:t> </a:t>
                </a:r>
              </a:p>
            </p:txBody>
          </p:sp>
        </mc:Fallback>
      </mc:AlternateContent>
      <p:sp>
        <p:nvSpPr>
          <p:cNvPr id="7" name="Rectangle 6"/>
          <p:cNvSpPr/>
          <p:nvPr/>
        </p:nvSpPr>
        <p:spPr>
          <a:xfrm>
            <a:off x="5097282" y="2667000"/>
            <a:ext cx="3983271"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Parabola!!!</a:t>
            </a:r>
          </a:p>
        </p:txBody>
      </p:sp>
      <p:sp>
        <p:nvSpPr>
          <p:cNvPr id="5" name="TextBox 4"/>
          <p:cNvSpPr txBox="1"/>
          <p:nvPr/>
        </p:nvSpPr>
        <p:spPr>
          <a:xfrm>
            <a:off x="272142" y="6135469"/>
            <a:ext cx="8534400" cy="646331"/>
          </a:xfrm>
          <a:prstGeom prst="rect">
            <a:avLst/>
          </a:prstGeom>
          <a:noFill/>
        </p:spPr>
        <p:txBody>
          <a:bodyPr wrap="square" rtlCol="0">
            <a:spAutoFit/>
          </a:bodyPr>
          <a:lstStyle/>
          <a:p>
            <a:r>
              <a:rPr lang="en-US" dirty="0"/>
              <a:t>The evidence suggests that the mean age at which a Tuna’s tail stops growing is approximately 5.74 years based on a quadratic regression model (p-value &lt; .0001).</a:t>
            </a:r>
          </a:p>
        </p:txBody>
      </p:sp>
    </p:spTree>
    <p:extLst>
      <p:ext uri="{BB962C8B-B14F-4D97-AF65-F5344CB8AC3E}">
        <p14:creationId xmlns:p14="http://schemas.microsoft.com/office/powerpoint/2010/main" val="14665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10.4 </a:t>
            </a:r>
          </a:p>
        </p:txBody>
      </p:sp>
      <p:sp>
        <p:nvSpPr>
          <p:cNvPr id="3" name="Subtitle 2"/>
          <p:cNvSpPr>
            <a:spLocks noGrp="1"/>
          </p:cNvSpPr>
          <p:nvPr>
            <p:ph type="subTitle" idx="1"/>
          </p:nvPr>
        </p:nvSpPr>
        <p:spPr/>
        <p:txBody>
          <a:bodyPr/>
          <a:lstStyle/>
          <a:p>
            <a:r>
              <a:rPr lang="en-US" dirty="0"/>
              <a:t>Covariance Matrix and </a:t>
            </a:r>
          </a:p>
          <a:p>
            <a:r>
              <a:rPr lang="en-US" dirty="0"/>
              <a:t>Confidence Intervals </a:t>
            </a:r>
          </a:p>
        </p:txBody>
      </p:sp>
    </p:spTree>
    <p:extLst>
      <p:ext uri="{BB962C8B-B14F-4D97-AF65-F5344CB8AC3E}">
        <p14:creationId xmlns:p14="http://schemas.microsoft.com/office/powerpoint/2010/main" val="1251873145"/>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Cost of Echolocation</a:t>
            </a:r>
          </a:p>
        </p:txBody>
      </p:sp>
      <p:sp>
        <p:nvSpPr>
          <p:cNvPr id="3" name="Content Placeholder 2"/>
          <p:cNvSpPr>
            <a:spLocks noGrp="1"/>
          </p:cNvSpPr>
          <p:nvPr>
            <p:ph idx="1"/>
          </p:nvPr>
        </p:nvSpPr>
        <p:spPr>
          <a:xfrm>
            <a:off x="443089" y="1063978"/>
            <a:ext cx="8229600" cy="1676400"/>
          </a:xfrm>
        </p:spPr>
        <p:txBody>
          <a:bodyPr>
            <a:normAutofit/>
          </a:bodyPr>
          <a:lstStyle/>
          <a:p>
            <a:pPr marL="0" indent="0">
              <a:buNone/>
            </a:pPr>
            <a:r>
              <a:rPr lang="en-US" sz="2400" dirty="0"/>
              <a:t>Find a 95% confidence interval for the difference in the intercepts between </a:t>
            </a:r>
            <a:r>
              <a:rPr lang="en-US" sz="2400" b="1" dirty="0">
                <a:solidFill>
                  <a:srgbClr val="00B050"/>
                </a:solidFill>
              </a:rPr>
              <a:t>non-echolocating birds and echolocating bats</a:t>
            </a:r>
            <a:r>
              <a:rPr lang="en-US" sz="2400" dirty="0"/>
              <a:t>.</a:t>
            </a:r>
          </a:p>
        </p:txBody>
      </p:sp>
      <p:sp>
        <p:nvSpPr>
          <p:cNvPr id="4" name="TextBox 3"/>
          <p:cNvSpPr txBox="1"/>
          <p:nvPr/>
        </p:nvSpPr>
        <p:spPr>
          <a:xfrm>
            <a:off x="4800600" y="3925289"/>
            <a:ext cx="4035540" cy="1754326"/>
          </a:xfrm>
          <a:prstGeom prst="rect">
            <a:avLst/>
          </a:prstGeom>
          <a:noFill/>
        </p:spPr>
        <p:txBody>
          <a:bodyPr wrap="square" rtlCol="0">
            <a:spAutoFit/>
          </a:bodyPr>
          <a:lstStyle/>
          <a:p>
            <a:pPr marL="342900" indent="-342900">
              <a:buAutoNum type="arabicPeriod"/>
            </a:pPr>
            <a:r>
              <a:rPr lang="en-US" b="1" dirty="0" err="1">
                <a:solidFill>
                  <a:srgbClr val="FF0000"/>
                </a:solidFill>
              </a:rPr>
              <a:t>df</a:t>
            </a:r>
            <a:r>
              <a:rPr lang="en-US" b="1" dirty="0">
                <a:solidFill>
                  <a:srgbClr val="FF0000"/>
                </a:solidFill>
              </a:rPr>
              <a:t> = 16 (n=20)</a:t>
            </a:r>
          </a:p>
          <a:p>
            <a:pPr marL="342900" indent="-342900">
              <a:buAutoNum type="arabicPeriod"/>
            </a:pPr>
            <a:r>
              <a:rPr lang="en-US" b="1" dirty="0">
                <a:solidFill>
                  <a:srgbClr val="FF0000"/>
                </a:solidFill>
              </a:rPr>
              <a:t>MOE = t</a:t>
            </a:r>
            <a:r>
              <a:rPr lang="en-US" b="1" baseline="-25000" dirty="0">
                <a:solidFill>
                  <a:srgbClr val="FF0000"/>
                </a:solidFill>
              </a:rPr>
              <a:t>16,.975</a:t>
            </a:r>
            <a:r>
              <a:rPr lang="en-US" b="1" dirty="0">
                <a:solidFill>
                  <a:srgbClr val="FF0000"/>
                </a:solidFill>
              </a:rPr>
              <a:t>*.1576 = 2.12* .1576</a:t>
            </a:r>
          </a:p>
          <a:p>
            <a:r>
              <a:rPr lang="en-US" b="1" dirty="0">
                <a:solidFill>
                  <a:srgbClr val="FF0000"/>
                </a:solidFill>
              </a:rPr>
              <a:t>       MOE = .3341</a:t>
            </a:r>
          </a:p>
          <a:p>
            <a:r>
              <a:rPr lang="en-US" b="1" dirty="0">
                <a:solidFill>
                  <a:srgbClr val="FF0000"/>
                </a:solidFill>
              </a:rPr>
              <a:t>       95% CI:  (.0236 ± .3341) </a:t>
            </a:r>
          </a:p>
          <a:p>
            <a:r>
              <a:rPr lang="en-US" b="1" dirty="0">
                <a:solidFill>
                  <a:srgbClr val="FF0000"/>
                </a:solidFill>
              </a:rPr>
              <a:t>       95% CI:  (-.3105, .3577)</a:t>
            </a:r>
          </a:p>
          <a:p>
            <a:endParaRPr lang="en-US" b="1" dirty="0">
              <a:solidFill>
                <a:srgbClr val="FF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60117"/>
            <a:ext cx="38862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78" y="5684270"/>
            <a:ext cx="4784866" cy="94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635560" y="2133622"/>
            <a:ext cx="3048000" cy="335756"/>
          </a:xfrm>
          <a:prstGeom prst="rect">
            <a:avLst/>
          </a:prstGeom>
          <a:noFill/>
        </p:spPr>
        <p:txBody>
          <a:bodyPr wrap="square" rtlCol="0">
            <a:spAutoFit/>
          </a:bodyPr>
          <a:lstStyle/>
          <a:p>
            <a:r>
              <a:rPr lang="en-US" dirty="0"/>
              <a:t>Ref = </a:t>
            </a:r>
            <a:r>
              <a:rPr lang="en-US" dirty="0" err="1"/>
              <a:t>echolocating</a:t>
            </a:r>
            <a:r>
              <a:rPr lang="en-US" dirty="0"/>
              <a:t> bat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A67900-4630-47F1-925F-42F3444A8BC8}"/>
                  </a:ext>
                </a:extLst>
              </p:cNvPr>
              <p:cNvSpPr txBox="1"/>
              <p:nvPr/>
            </p:nvSpPr>
            <p:spPr>
              <a:xfrm>
                <a:off x="-1219200" y="2189582"/>
                <a:ext cx="8924896" cy="2238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𝜇</m:t>
                      </m:r>
                      <m:d>
                        <m:dPr>
                          <m:begChr m:val="{"/>
                          <m:endChr m:val="|"/>
                          <m:ctrlPr>
                            <a:rPr lang="en-US" sz="160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𝑙𝑒𝑛𝑒𝑟</m:t>
                          </m:r>
                          <m:r>
                            <a:rPr lang="en-US" sz="1600" b="0" i="1" smtClean="0">
                              <a:latin typeface="Cambria Math" panose="02040503050406030204" pitchFamily="18" charset="0"/>
                              <a:ea typeface="Cambria Math" charset="0"/>
                              <a:cs typeface="Cambria Math" charset="0"/>
                            </a:rPr>
                            <m:t>𝑔</m:t>
                          </m:r>
                          <m:r>
                            <a:rPr lang="en-US" sz="1600" b="0" i="1" smtClean="0">
                              <a:latin typeface="Cambria Math" charset="0"/>
                              <a:ea typeface="Cambria Math" charset="0"/>
                              <a:cs typeface="Cambria Math" charset="0"/>
                            </a:rPr>
                            <m:t>𝑦</m:t>
                          </m:r>
                          <m:r>
                            <a:rPr lang="en-US" sz="1600" b="0" i="1" smtClean="0">
                              <a:latin typeface="Cambria Math" charset="0"/>
                              <a:ea typeface="Cambria Math" charset="0"/>
                              <a:cs typeface="Cambria Math" charset="0"/>
                            </a:rPr>
                            <m:t> </m:t>
                          </m:r>
                        </m:e>
                      </m:d>
                      <m:r>
                        <a:rPr lang="en-US" sz="1600" b="0" i="1" smtClean="0">
                          <a:latin typeface="Cambria Math" charset="0"/>
                          <a:ea typeface="Cambria Math" charset="0"/>
                          <a:cs typeface="Cambria Math" charset="0"/>
                        </a:rPr>
                        <m:t>𝑙𝑚𝑎𝑠𝑠</m:t>
                      </m:r>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𝑇𝑌𝑃𝐸</m:t>
                      </m:r>
                      <m:r>
                        <a:rPr lang="en-US" sz="1600" b="0" i="1" smtClean="0">
                          <a:latin typeface="Cambria Math" charset="0"/>
                          <a:ea typeface="Cambria Math" charset="0"/>
                          <a:cs typeface="Cambria Math" charset="0"/>
                        </a:rPr>
                        <m:t>}= </m:t>
                      </m:r>
                      <m:sSub>
                        <m:sSubPr>
                          <m:ctrlPr>
                            <a:rPr lang="en-US" sz="160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0</m:t>
                          </m:r>
                        </m:sub>
                      </m:sSub>
                      <m:sSub>
                        <m:sSubPr>
                          <m:ctrlPr>
                            <a:rPr lang="en-US" sz="1600" i="1">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1</m:t>
                          </m:r>
                        </m:sub>
                      </m:sSub>
                      <m:r>
                        <a:rPr lang="en-US" sz="1600" b="0" i="1" smtClean="0">
                          <a:latin typeface="Cambria Math" charset="0"/>
                          <a:ea typeface="Cambria Math" charset="0"/>
                          <a:cs typeface="Cambria Math" charset="0"/>
                        </a:rPr>
                        <m:t>𝑙𝑚𝑎𝑠𝑠</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2</m:t>
                          </m:r>
                        </m:sub>
                      </m:sSub>
                      <m:r>
                        <a:rPr lang="en-US" sz="1600" i="1">
                          <a:latin typeface="Cambria Math" panose="02040503050406030204" pitchFamily="18" charset="0"/>
                          <a:ea typeface="Cambria Math" charset="0"/>
                          <a:cs typeface="Cambria Math" charset="0"/>
                        </a:rPr>
                        <m:t>𝑛</m:t>
                      </m:r>
                      <m:r>
                        <a:rPr lang="en-US" sz="1600" i="1">
                          <a:latin typeface="Cambria Math" charset="0"/>
                          <a:ea typeface="Cambria Math" charset="0"/>
                          <a:cs typeface="Cambria Math" charset="0"/>
                        </a:rPr>
                        <m:t>𝑒𝑏𝑎𝑡</m:t>
                      </m:r>
                      <m:sSub>
                        <m:sSubPr>
                          <m:ctrlPr>
                            <a:rPr lang="en-US" sz="1600" i="1">
                              <a:latin typeface="Cambria Math" panose="02040503050406030204" pitchFamily="18" charset="0"/>
                              <a:ea typeface="Cambria Math" charset="0"/>
                              <a:cs typeface="Cambria Math" charset="0"/>
                            </a:rPr>
                          </m:ctrlPr>
                        </m:sSubPr>
                        <m:e>
                          <m:r>
                            <a:rPr lang="en-US" sz="1600" b="0" i="1">
                              <a:latin typeface="Cambria Math" charset="0"/>
                              <a:ea typeface="Cambria Math" charset="0"/>
                              <a:cs typeface="Cambria Math" charset="0"/>
                            </a:rPr>
                            <m:t>+</m:t>
                          </m:r>
                          <m:r>
                            <a:rPr lang="en-US" sz="1600" b="0" i="1">
                              <a:latin typeface="Cambria Math" charset="0"/>
                              <a:ea typeface="Cambria Math" charset="0"/>
                              <a:cs typeface="Cambria Math" charset="0"/>
                            </a:rPr>
                            <m:t>𝛽</m:t>
                          </m:r>
                        </m:e>
                        <m:sub>
                          <m:r>
                            <a:rPr lang="en-US" sz="1600" b="0" i="1" smtClean="0">
                              <a:latin typeface="Cambria Math" charset="0"/>
                              <a:ea typeface="Cambria Math" charset="0"/>
                              <a:cs typeface="Cambria Math" charset="0"/>
                            </a:rPr>
                            <m:t>3</m:t>
                          </m:r>
                        </m:sub>
                      </m:sSub>
                      <m:r>
                        <a:rPr lang="en-US" sz="1600" i="1">
                          <a:latin typeface="Cambria Math" charset="0"/>
                          <a:ea typeface="Cambria Math" charset="0"/>
                          <a:cs typeface="Cambria Math" charset="0"/>
                        </a:rPr>
                        <m:t>𝑏𝑖𝑟𝑑</m:t>
                      </m:r>
                    </m:oMath>
                  </m:oMathPara>
                </a14:m>
                <a:endParaRPr lang="en-US" sz="1600" i="1" dirty="0"/>
              </a:p>
            </p:txBody>
          </p:sp>
        </mc:Choice>
        <mc:Fallback xmlns="">
          <p:sp>
            <p:nvSpPr>
              <p:cNvPr id="8" name="TextBox 7">
                <a:extLst>
                  <a:ext uri="{FF2B5EF4-FFF2-40B4-BE49-F238E27FC236}">
                    <a16:creationId xmlns:a16="http://schemas.microsoft.com/office/drawing/2014/main" id="{35A67900-4630-47F1-925F-42F3444A8BC8}"/>
                  </a:ext>
                </a:extLst>
              </p:cNvPr>
              <p:cNvSpPr txBox="1">
                <a:spLocks noRot="1" noChangeAspect="1" noMove="1" noResize="1" noEditPoints="1" noAdjustHandles="1" noChangeArrowheads="1" noChangeShapeType="1" noTextEdit="1"/>
              </p:cNvSpPr>
              <p:nvPr/>
            </p:nvSpPr>
            <p:spPr>
              <a:xfrm>
                <a:off x="-1219200" y="2189582"/>
                <a:ext cx="8924896" cy="223837"/>
              </a:xfrm>
              <a:prstGeom prst="rect">
                <a:avLst/>
              </a:prstGeom>
              <a:blipFill>
                <a:blip r:embed="rId5"/>
                <a:stretch>
                  <a:fillRect b="-459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91B7B47-B2D4-4D59-B9D2-D3990F00DC29}"/>
                  </a:ext>
                </a:extLst>
              </p:cNvPr>
              <p:cNvSpPr/>
              <p:nvPr/>
            </p:nvSpPr>
            <p:spPr>
              <a:xfrm>
                <a:off x="1045633" y="2782669"/>
                <a:ext cx="8345311" cy="646331"/>
              </a:xfrm>
              <a:prstGeom prst="rect">
                <a:avLst/>
              </a:prstGeom>
            </p:spPr>
            <p:txBody>
              <a:bodyPr wrap="square">
                <a:spAutoFit/>
              </a:bodyPr>
              <a:lstStyle/>
              <a:p>
                <a14:m>
                  <m:oMath xmlns:m="http://schemas.openxmlformats.org/officeDocument/2006/math">
                    <m:r>
                      <a:rPr lang="en-US" i="1" smtClean="0">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smtClean="0">
                        <a:latin typeface="Cambria Math" panose="02040503050406030204" pitchFamily="18" charset="0"/>
                        <a:ea typeface="Cambria Math" charset="0"/>
                        <a:cs typeface="Cambria Math" charset="0"/>
                      </a:rPr>
                      <m:t>𝒃𝒊𝒓𝒅𝒔</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𝟑</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intercept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oMath>
                </a14:m>
                <a:endParaRPr lang="en-US" i="1" dirty="0"/>
              </a:p>
              <a:p>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smtClean="0">
                        <a:latin typeface="Cambria Math" panose="02040503050406030204" pitchFamily="18" charset="0"/>
                        <a:ea typeface="Cambria Math" charset="0"/>
                        <a:cs typeface="Cambria Math" charset="0"/>
                      </a:rPr>
                      <m:t>𝒆𝒃𝒂𝒕</m:t>
                    </m:r>
                    <m:r>
                      <a:rPr lang="en-US" i="1">
                        <a:latin typeface="Cambria Math"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 intercept =</a:t>
                </a:r>
                <a:r>
                  <a:rPr lang="en-US" b="1" dirty="0">
                    <a:ea typeface="Cambria Math" charset="0"/>
                    <a:cs typeface="Cambria Math" charset="0"/>
                  </a:rPr>
                  <a: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oMath>
                </a14:m>
                <a:endParaRPr lang="en-US" i="1" dirty="0">
                  <a:ea typeface="Cambria Math" charset="0"/>
                  <a:cs typeface="Cambria Math" charset="0"/>
                </a:endParaRPr>
              </a:p>
            </p:txBody>
          </p:sp>
        </mc:Choice>
        <mc:Fallback xmlns="">
          <p:sp>
            <p:nvSpPr>
              <p:cNvPr id="9" name="Rectangle 8">
                <a:extLst>
                  <a:ext uri="{FF2B5EF4-FFF2-40B4-BE49-F238E27FC236}">
                    <a16:creationId xmlns:a16="http://schemas.microsoft.com/office/drawing/2014/main" id="{491B7B47-B2D4-4D59-B9D2-D3990F00DC29}"/>
                  </a:ext>
                </a:extLst>
              </p:cNvPr>
              <p:cNvSpPr>
                <a:spLocks noRot="1" noChangeAspect="1" noMove="1" noResize="1" noEditPoints="1" noAdjustHandles="1" noChangeArrowheads="1" noChangeShapeType="1" noTextEdit="1"/>
              </p:cNvSpPr>
              <p:nvPr/>
            </p:nvSpPr>
            <p:spPr>
              <a:xfrm>
                <a:off x="1045633" y="2782669"/>
                <a:ext cx="8345311" cy="646331"/>
              </a:xfrm>
              <a:prstGeom prst="rect">
                <a:avLst/>
              </a:prstGeom>
              <a:blipFill>
                <a:blip r:embed="rId6"/>
                <a:stretch>
                  <a:fillRect t="-4673" b="-1308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0D17D31-4DD4-46EB-9E4E-6DC82077045C}"/>
              </a:ext>
            </a:extLst>
          </p:cNvPr>
          <p:cNvSpPr txBox="1"/>
          <p:nvPr/>
        </p:nvSpPr>
        <p:spPr>
          <a:xfrm>
            <a:off x="726722" y="2446247"/>
            <a:ext cx="6699956" cy="369332"/>
          </a:xfrm>
          <a:prstGeom prst="rect">
            <a:avLst/>
          </a:prstGeom>
          <a:noFill/>
        </p:spPr>
        <p:txBody>
          <a:bodyPr wrap="square" rtlCol="0">
            <a:spAutoFit/>
          </a:bodyPr>
          <a:lstStyle/>
          <a:p>
            <a:r>
              <a:rPr lang="en-US" dirty="0"/>
              <a:t>Individual regression equations for each relevant value of TYPE: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4D0FF3-416D-49F6-A973-8EF912DA1463}"/>
                  </a:ext>
                </a:extLst>
              </p:cNvPr>
              <p:cNvSpPr txBox="1"/>
              <p:nvPr/>
            </p:nvSpPr>
            <p:spPr>
              <a:xfrm>
                <a:off x="516467" y="3492478"/>
                <a:ext cx="7653866" cy="369332"/>
              </a:xfrm>
              <a:prstGeom prst="rect">
                <a:avLst/>
              </a:prstGeom>
              <a:noFill/>
            </p:spPr>
            <p:txBody>
              <a:bodyPr wrap="square" rtlCol="0">
                <a:spAutoFit/>
              </a:bodyPr>
              <a:lstStyle/>
              <a:p>
                <a:r>
                  <a:rPr lang="en-US" dirty="0"/>
                  <a:t>The difference in intercepts is </a:t>
                </a:r>
                <a14:m>
                  <m:oMath xmlns:m="http://schemas.openxmlformats.org/officeDocument/2006/math">
                    <m:d>
                      <m:dPr>
                        <m:ctrlPr>
                          <a:rPr lang="en-US" b="0" i="1" smtClean="0">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0</m:t>
                            </m:r>
                          </m:sub>
                        </m:sSub>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m:t>
                            </m:r>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e>
                    </m:d>
                    <m:r>
                      <a:rPr lang="en-US"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0</m:t>
                        </m:r>
                      </m:sub>
                    </m:sSub>
                    <m:r>
                      <a:rPr lang="en-US"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panose="02040503050406030204" pitchFamily="18" charset="0"/>
                            <a:ea typeface="Cambria Math" charset="0"/>
                            <a:cs typeface="Cambria Math" charset="0"/>
                          </a:rPr>
                          <m:t>3</m:t>
                        </m:r>
                      </m:sub>
                    </m:sSub>
                  </m:oMath>
                </a14:m>
                <a:r>
                  <a:rPr lang="en-US" dirty="0"/>
                  <a:t>. </a:t>
                </a:r>
              </a:p>
            </p:txBody>
          </p:sp>
        </mc:Choice>
        <mc:Fallback xmlns="">
          <p:sp>
            <p:nvSpPr>
              <p:cNvPr id="11" name="TextBox 10">
                <a:extLst>
                  <a:ext uri="{FF2B5EF4-FFF2-40B4-BE49-F238E27FC236}">
                    <a16:creationId xmlns:a16="http://schemas.microsoft.com/office/drawing/2014/main" id="{374D0FF3-416D-49F6-A973-8EF912DA1463}"/>
                  </a:ext>
                </a:extLst>
              </p:cNvPr>
              <p:cNvSpPr txBox="1">
                <a:spLocks noRot="1" noChangeAspect="1" noMove="1" noResize="1" noEditPoints="1" noAdjustHandles="1" noChangeArrowheads="1" noChangeShapeType="1" noTextEdit="1"/>
              </p:cNvSpPr>
              <p:nvPr/>
            </p:nvSpPr>
            <p:spPr>
              <a:xfrm>
                <a:off x="516467" y="3492478"/>
                <a:ext cx="7653866" cy="369332"/>
              </a:xfrm>
              <a:prstGeom prst="rect">
                <a:avLst/>
              </a:prstGeom>
              <a:blipFill>
                <a:blip r:embed="rId7"/>
                <a:stretch>
                  <a:fillRect l="-717" t="-10000" b="-2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1F72EAD0-FE95-4E36-AC15-E526E56785FE}"/>
              </a:ext>
            </a:extLst>
          </p:cNvPr>
          <p:cNvSpPr/>
          <p:nvPr/>
        </p:nvSpPr>
        <p:spPr>
          <a:xfrm>
            <a:off x="1447800" y="5029200"/>
            <a:ext cx="1905000" cy="1923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94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fade">
                                      <p:cBhvr>
                                        <p:cTn id="27" dur="500"/>
                                        <p:tgtEl>
                                          <p:spTgt spid="10242"/>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43"/>
                                        </p:tgtEl>
                                        <p:attrNameLst>
                                          <p:attrName>style.visibility</p:attrName>
                                        </p:attrNameLst>
                                      </p:cBhvr>
                                      <p:to>
                                        <p:strVal val="visible"/>
                                      </p:to>
                                    </p:set>
                                    <p:animEffect transition="in" filter="fade">
                                      <p:cBhvr>
                                        <p:cTn id="34" dur="500"/>
                                        <p:tgtEl>
                                          <p:spTgt spid="102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5" grpId="0" animBg="1"/>
    </p:bld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639762"/>
          </a:xfrm>
        </p:spPr>
        <p:txBody>
          <a:bodyPr>
            <a:noAutofit/>
          </a:bodyPr>
          <a:lstStyle/>
          <a:p>
            <a:r>
              <a:rPr lang="en-US" sz="3600" dirty="0"/>
              <a:t>Directly Calculating Variance, SD and Confidence Intervals</a:t>
            </a:r>
          </a:p>
        </p:txBody>
      </p:sp>
      <mc:AlternateContent xmlns:mc="http://schemas.openxmlformats.org/markup-compatibility/2006" xmlns:a14="http://schemas.microsoft.com/office/drawing/2010/main">
        <mc:Choice Requires="a14">
          <p:sp>
            <p:nvSpPr>
              <p:cNvPr id="5" name="TextBox 4"/>
              <p:cNvSpPr txBox="1"/>
              <p:nvPr/>
            </p:nvSpPr>
            <p:spPr>
              <a:xfrm>
                <a:off x="186266" y="1642027"/>
                <a:ext cx="88862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𝑉𝑎𝑟</m:t>
                      </m:r>
                      <m:r>
                        <a:rPr lang="en-US" sz="2800" b="0" i="1" smtClean="0">
                          <a:latin typeface="Cambria Math"/>
                        </a:rPr>
                        <m:t> </m:t>
                      </m:r>
                      <m:d>
                        <m:dPr>
                          <m:ctrlPr>
                            <a:rPr lang="en-US" sz="2800" b="0" i="1" smtClean="0">
                              <a:latin typeface="Cambria Math" panose="02040503050406030204" pitchFamily="18" charset="0"/>
                            </a:rPr>
                          </m:ctrlPr>
                        </m:dPr>
                        <m:e>
                          <m:r>
                            <a:rPr lang="en-US" sz="2800" b="0" i="1" smtClean="0">
                              <a:latin typeface="Cambria Math" charset="0"/>
                            </a:rPr>
                            <m:t>𝑎𝑋</m:t>
                          </m:r>
                          <m:r>
                            <a:rPr lang="en-US" sz="2800" b="0" i="1" smtClean="0">
                              <a:latin typeface="Cambria Math" charset="0"/>
                            </a:rPr>
                            <m:t>+</m:t>
                          </m:r>
                          <m:r>
                            <a:rPr lang="en-US" sz="2800" b="0" i="1" smtClean="0">
                              <a:latin typeface="Cambria Math" charset="0"/>
                            </a:rPr>
                            <m:t>𝑏𝑌</m:t>
                          </m:r>
                        </m:e>
                      </m:d>
                      <m:r>
                        <a:rPr lang="en-US" sz="2800" b="0" i="1" smtClean="0">
                          <a:latin typeface="Cambria Math"/>
                        </a:rPr>
                        <m:t>=</m:t>
                      </m:r>
                      <m:r>
                        <a:rPr lang="en-US" sz="2800" b="0" i="1" smtClean="0">
                          <a:latin typeface="Cambria Math" charset="0"/>
                        </a:rPr>
                        <m:t>𝑎</m:t>
                      </m:r>
                      <m:r>
                        <a:rPr lang="en-US" sz="2800" b="0" i="1" baseline="30000" smtClean="0">
                          <a:latin typeface="Cambria Math" charset="0"/>
                        </a:rPr>
                        <m:t>2</m:t>
                      </m:r>
                      <m:r>
                        <a:rPr lang="en-US" sz="2800" b="0" i="1" smtClean="0">
                          <a:latin typeface="Cambria Math"/>
                        </a:rPr>
                        <m:t>𝑉𝑎𝑟</m:t>
                      </m:r>
                      <m:d>
                        <m:dPr>
                          <m:ctrlPr>
                            <a:rPr lang="en-US" sz="2800" b="0" i="1" smtClean="0">
                              <a:latin typeface="Cambria Math" panose="02040503050406030204" pitchFamily="18" charset="0"/>
                            </a:rPr>
                          </m:ctrlPr>
                        </m:dPr>
                        <m:e>
                          <m:r>
                            <a:rPr lang="en-US" sz="2800" b="0" i="1" smtClean="0">
                              <a:latin typeface="Cambria Math" charset="0"/>
                            </a:rPr>
                            <m:t>𝑋</m:t>
                          </m:r>
                        </m:e>
                      </m:d>
                      <m:r>
                        <a:rPr lang="en-US" sz="2800" b="0" i="1" smtClean="0">
                          <a:latin typeface="Cambria Math"/>
                        </a:rPr>
                        <m:t>+</m:t>
                      </m:r>
                      <m:r>
                        <a:rPr lang="en-US" sz="2800" b="0" i="1" smtClean="0">
                          <a:latin typeface="Cambria Math" charset="0"/>
                        </a:rPr>
                        <m:t>𝑏</m:t>
                      </m:r>
                      <m:r>
                        <a:rPr lang="en-US" sz="2800" b="0" i="1" baseline="30000" smtClean="0">
                          <a:latin typeface="Cambria Math" charset="0"/>
                        </a:rPr>
                        <m:t>2</m:t>
                      </m:r>
                      <m:r>
                        <a:rPr lang="en-US" sz="2800" i="1">
                          <a:latin typeface="Cambria Math"/>
                        </a:rPr>
                        <m:t>𝑉𝑎𝑟</m:t>
                      </m:r>
                      <m:d>
                        <m:dPr>
                          <m:ctrlPr>
                            <a:rPr lang="en-US" sz="2800" i="1">
                              <a:latin typeface="Cambria Math" panose="02040503050406030204" pitchFamily="18" charset="0"/>
                            </a:rPr>
                          </m:ctrlPr>
                        </m:dPr>
                        <m:e>
                          <m:r>
                            <a:rPr lang="en-US" sz="2800" i="1" smtClean="0">
                              <a:latin typeface="Cambria Math" charset="0"/>
                            </a:rPr>
                            <m:t>𝑌</m:t>
                          </m:r>
                        </m:e>
                      </m:d>
                      <m:r>
                        <a:rPr lang="en-US" sz="2800" b="0" i="1" smtClean="0">
                          <a:latin typeface="Cambria Math" charset="0"/>
                          <a:ea typeface="Cambria Math"/>
                        </a:rPr>
                        <m:t>+</m:t>
                      </m:r>
                      <m:r>
                        <a:rPr lang="en-US" sz="2800" b="0" i="1" smtClean="0">
                          <a:latin typeface="Cambria Math"/>
                        </a:rPr>
                        <m:t>2</m:t>
                      </m:r>
                      <m:r>
                        <a:rPr lang="en-US" sz="2800" b="0" i="1" smtClean="0">
                          <a:latin typeface="Cambria Math" charset="0"/>
                        </a:rPr>
                        <m:t>𝑎𝑏</m:t>
                      </m:r>
                      <m:r>
                        <a:rPr lang="en-US" sz="2800" b="0" i="1" smtClean="0">
                          <a:latin typeface="Cambria Math"/>
                        </a:rPr>
                        <m:t>𝐶𝑜𝑣</m:t>
                      </m:r>
                      <m:r>
                        <a:rPr lang="en-US" sz="2800" b="0" i="1" smtClean="0">
                          <a:latin typeface="Cambria Math"/>
                        </a:rPr>
                        <m:t>(</m:t>
                      </m:r>
                      <m:r>
                        <a:rPr lang="en-US" sz="2800" b="0" i="1" smtClean="0">
                          <a:latin typeface="Cambria Math" charset="0"/>
                        </a:rPr>
                        <m:t>𝑋</m:t>
                      </m:r>
                      <m:r>
                        <a:rPr lang="en-US" sz="2800" b="0" i="1" smtClean="0">
                          <a:latin typeface="Cambria Math"/>
                        </a:rPr>
                        <m:t>,</m:t>
                      </m:r>
                      <m:r>
                        <a:rPr lang="en-US" sz="2800" b="0" i="1" smtClean="0">
                          <a:latin typeface="Cambria Math" charset="0"/>
                        </a:rPr>
                        <m:t>𝑌</m:t>
                      </m:r>
                      <m:r>
                        <a:rPr lang="en-US" sz="2800" b="0" i="1" smtClean="0">
                          <a:latin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6266" y="1642027"/>
                <a:ext cx="8886279" cy="523220"/>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925090" y="2131609"/>
            <a:ext cx="7467600" cy="646331"/>
          </a:xfrm>
          <a:prstGeom prst="rect">
            <a:avLst/>
          </a:prstGeom>
          <a:noFill/>
        </p:spPr>
        <p:txBody>
          <a:bodyPr wrap="square" rtlCol="0">
            <a:spAutoFit/>
          </a:bodyPr>
          <a:lstStyle/>
          <a:p>
            <a:pPr algn="ctr"/>
            <a:r>
              <a:rPr lang="en-US" dirty="0"/>
              <a:t>Where X and Y are random variables (not necessarily independent) and the </a:t>
            </a:r>
            <a:r>
              <a:rPr lang="en-US" dirty="0" err="1"/>
              <a:t>Cov</a:t>
            </a:r>
            <a:r>
              <a:rPr lang="en-US" dirty="0"/>
              <a:t>(X,Y) is simply a measure of how X and Y move together linearly.   </a:t>
            </a:r>
          </a:p>
        </p:txBody>
      </p:sp>
      <mc:AlternateContent xmlns:mc="http://schemas.openxmlformats.org/markup-compatibility/2006" xmlns:a14="http://schemas.microsoft.com/office/drawing/2010/main">
        <mc:Choice Requires="a14">
          <p:sp>
            <p:nvSpPr>
              <p:cNvPr id="7" name="TextBox 6"/>
              <p:cNvSpPr txBox="1"/>
              <p:nvPr/>
            </p:nvSpPr>
            <p:spPr>
              <a:xfrm>
                <a:off x="152399" y="4157766"/>
                <a:ext cx="8886279" cy="938334"/>
              </a:xfrm>
              <a:prstGeom prst="rect">
                <a:avLst/>
              </a:prstGeom>
              <a:noFill/>
            </p:spPr>
            <p:txBody>
              <a:bodyPr wrap="square" rtlCol="0">
                <a:spAutoFit/>
              </a:bodyPr>
              <a:lstStyle/>
              <a:p>
                <a:pPr algn="ctr"/>
                <a:r>
                  <a:rPr lang="en-US" dirty="0"/>
                  <a:t>In a regression equation, the </a:t>
                </a:r>
                <a14:m>
                  <m:oMath xmlns:m="http://schemas.openxmlformats.org/officeDocument/2006/math">
                    <m:acc>
                      <m:accPr>
                        <m:chr m:val="̂"/>
                        <m:ctrlPr>
                          <a:rPr lang="en-US" i="1" smtClean="0">
                            <a:latin typeface="Cambria Math" panose="02040503050406030204" pitchFamily="18" charset="0"/>
                            <a:ea typeface="Cambria Math"/>
                          </a:rPr>
                        </m:ctrlPr>
                      </m:accPr>
                      <m:e>
                        <m:r>
                          <a:rPr lang="en-US" i="1">
                            <a:latin typeface="Cambria Math"/>
                            <a:ea typeface="Cambria Math"/>
                          </a:rPr>
                          <m:t>𝛽</m:t>
                        </m:r>
                      </m:e>
                    </m:acc>
                    <m:r>
                      <a:rPr lang="en-US" b="0" i="1" smtClean="0">
                        <a:latin typeface="Cambria Math" charset="0"/>
                        <a:ea typeface="Cambria Math"/>
                      </a:rPr>
                      <m:t>𝑠</m:t>
                    </m:r>
                  </m:oMath>
                </a14:m>
                <a:r>
                  <a:rPr lang="en-US" dirty="0"/>
                  <a:t> are the random variables and the “explanatory variables” are actually constant. This is because we know the values of the EVs and have to estimate the values of the </a:t>
                </a:r>
                <a14:m>
                  <m:oMath xmlns:m="http://schemas.openxmlformats.org/officeDocument/2006/math">
                    <m:r>
                      <a:rPr lang="en-US" i="1">
                        <a:latin typeface="Cambria Math"/>
                        <a:ea typeface="Cambria Math"/>
                      </a:rPr>
                      <m:t>𝛽</m:t>
                    </m:r>
                    <m:r>
                      <a:rPr lang="en-US" i="1">
                        <a:latin typeface="Cambria Math" charset="0"/>
                        <a:ea typeface="Cambria Math"/>
                      </a:rPr>
                      <m:t>𝑠</m:t>
                    </m:r>
                    <m:r>
                      <a:rPr lang="en-US" b="0" i="1" smtClean="0">
                        <a:latin typeface="Cambria Math" charset="0"/>
                        <a:ea typeface="Cambria Math"/>
                      </a:rPr>
                      <m:t>.  </m:t>
                    </m:r>
                  </m:oMath>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2399" y="4157766"/>
                <a:ext cx="8886279" cy="938334"/>
              </a:xfrm>
              <a:prstGeom prst="rect">
                <a:avLst/>
              </a:prstGeom>
              <a:blipFill>
                <a:blip r:embed="rId4"/>
                <a:stretch>
                  <a:fillRect l="-412" t="-3247" r="-1029" b="-97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306475" y="3081368"/>
                <a:ext cx="4531049" cy="384336"/>
              </a:xfrm>
              <a:prstGeom prst="rect">
                <a:avLst/>
              </a:prstGeom>
            </p:spPr>
            <p:txBody>
              <a:bodyPr wrap="none">
                <a:spAutoFit/>
              </a:bodyPr>
              <a:lstStyle/>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𝑙𝑒𝑛𝑒𝑟𝑔𝑦</m:t>
                        </m:r>
                      </m:e>
                    </m:acc>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charset="0"/>
                            <a:ea typeface="Cambria Math"/>
                          </a:rPr>
                          <m:t>1</m:t>
                        </m:r>
                      </m:sub>
                    </m:sSub>
                    <m:r>
                      <a:rPr lang="en-US" b="0" i="1" smtClean="0">
                        <a:latin typeface="Cambria Math" charset="0"/>
                      </a:rPr>
                      <m:t>𝑙𝑚𝑎𝑠𝑠</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charset="0"/>
                            <a:ea typeface="Cambria Math"/>
                          </a:rPr>
                          <m:t>2</m:t>
                        </m:r>
                      </m:sub>
                    </m:sSub>
                    <m:r>
                      <a:rPr lang="en-US" b="0" i="1" smtClean="0">
                        <a:latin typeface="Cambria Math" charset="0"/>
                        <a:ea typeface="Cambria Math"/>
                      </a:rPr>
                      <m:t>𝑏𝑖𝑟𝑑</m:t>
                    </m:r>
                  </m:oMath>
                </a14:m>
                <a:r>
                  <a:rPr lang="en-US" dirty="0"/>
                  <a:t>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charset="0"/>
                            <a:ea typeface="Cambria Math"/>
                          </a:rPr>
                          <m:t>3</m:t>
                        </m:r>
                      </m:sub>
                    </m:sSub>
                    <m:r>
                      <a:rPr lang="en-US" b="0" i="1" smtClean="0">
                        <a:latin typeface="Cambria Math" charset="0"/>
                        <a:ea typeface="Cambria Math"/>
                      </a:rPr>
                      <m:t>𝑒𝑏𝑎𝑡</m:t>
                    </m:r>
                  </m:oMath>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306475" y="3081368"/>
                <a:ext cx="4531049" cy="384336"/>
              </a:xfrm>
              <a:prstGeom prst="rect">
                <a:avLst/>
              </a:prstGeom>
              <a:blipFill>
                <a:blip r:embed="rId5"/>
                <a:stretch>
                  <a:fillRect l="-403" t="-7813" b="-12500"/>
                </a:stretch>
              </a:blipFill>
            </p:spPr>
            <p:txBody>
              <a:bodyPr/>
              <a:lstStyle/>
              <a:p>
                <a:r>
                  <a:rPr lang="en-US">
                    <a:noFill/>
                  </a:rPr>
                  <a:t> </a:t>
                </a:r>
              </a:p>
            </p:txBody>
          </p:sp>
        </mc:Fallback>
      </mc:AlternateContent>
      <p:sp>
        <p:nvSpPr>
          <p:cNvPr id="9" name="TextBox 8"/>
          <p:cNvSpPr txBox="1"/>
          <p:nvPr/>
        </p:nvSpPr>
        <p:spPr>
          <a:xfrm>
            <a:off x="1190859" y="2722083"/>
            <a:ext cx="6705600" cy="369332"/>
          </a:xfrm>
          <a:prstGeom prst="rect">
            <a:avLst/>
          </a:prstGeom>
          <a:noFill/>
        </p:spPr>
        <p:txBody>
          <a:bodyPr wrap="square" rtlCol="0">
            <a:spAutoFit/>
          </a:bodyPr>
          <a:lstStyle/>
          <a:p>
            <a:pPr algn="ctr"/>
            <a:r>
              <a:rPr lang="en-US" dirty="0"/>
              <a:t>Consider the regression equation:</a:t>
            </a:r>
          </a:p>
        </p:txBody>
      </p:sp>
      <mc:AlternateContent xmlns:mc="http://schemas.openxmlformats.org/markup-compatibility/2006" xmlns:a14="http://schemas.microsoft.com/office/drawing/2010/main">
        <mc:Choice Requires="a14">
          <p:sp>
            <p:nvSpPr>
              <p:cNvPr id="10" name="TextBox 9"/>
              <p:cNvSpPr txBox="1"/>
              <p:nvPr/>
            </p:nvSpPr>
            <p:spPr>
              <a:xfrm>
                <a:off x="990600" y="5606682"/>
                <a:ext cx="1783437" cy="44146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a:rPr>
                        <m:t>𝑉𝑎𝑟</m:t>
                      </m:r>
                      <m:r>
                        <a:rPr lang="en-US" sz="2000" b="0" i="1" smtClean="0">
                          <a:latin typeface="Cambria Math"/>
                        </a:rPr>
                        <m:t> </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charset="0"/>
                                      <a:ea typeface="Cambria Math" charset="0"/>
                                      <a:cs typeface="Cambria Math" charset="0"/>
                                    </a:rPr>
                                    <m:t>𝛽</m:t>
                                  </m:r>
                                </m:e>
                              </m:acc>
                            </m:e>
                            <m:sub>
                              <m:r>
                                <a:rPr lang="en-US" sz="2000" i="1">
                                  <a:latin typeface="Cambria Math" charset="0"/>
                                  <a:ea typeface="Cambria Math"/>
                                </a:rPr>
                                <m:t>2</m:t>
                              </m:r>
                            </m:sub>
                          </m:sSub>
                          <m:r>
                            <a:rPr lang="en-US" sz="2000" i="1">
                              <a:latin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ea typeface="Cambria Math" charset="0"/>
                                      <a:cs typeface="Cambria Math" charset="0"/>
                                    </a:rPr>
                                    <m:t>𝛽</m:t>
                                  </m:r>
                                </m:e>
                              </m:acc>
                            </m:e>
                            <m:sub>
                              <m:r>
                                <a:rPr lang="en-US" sz="2000" i="1">
                                  <a:latin typeface="Cambria Math" charset="0"/>
                                  <a:ea typeface="Cambria Math" charset="0"/>
                                  <a:cs typeface="Cambria Math" charset="0"/>
                                </a:rPr>
                                <m:t>3</m:t>
                              </m:r>
                            </m:sub>
                          </m:sSub>
                        </m:e>
                      </m:d>
                    </m:oMath>
                  </m:oMathPara>
                </a14:m>
                <a:endParaRPr lang="en-US" sz="2000" b="0" dirty="0"/>
              </a:p>
            </p:txBody>
          </p:sp>
        </mc:Choice>
        <mc:Fallback xmlns="">
          <p:sp>
            <p:nvSpPr>
              <p:cNvPr id="10" name="TextBox 9"/>
              <p:cNvSpPr txBox="1">
                <a:spLocks noRot="1" noChangeAspect="1" noMove="1" noResize="1" noEditPoints="1" noAdjustHandles="1" noChangeArrowheads="1" noChangeShapeType="1" noTextEdit="1"/>
              </p:cNvSpPr>
              <p:nvPr/>
            </p:nvSpPr>
            <p:spPr>
              <a:xfrm>
                <a:off x="990600" y="5606682"/>
                <a:ext cx="1783437" cy="441468"/>
              </a:xfrm>
              <a:prstGeom prst="rect">
                <a:avLst/>
              </a:prstGeom>
              <a:blipFill>
                <a:blip r:embed="rId6"/>
                <a:stretch>
                  <a:fillRect t="-2778" b="-9722"/>
                </a:stretch>
              </a:blipFill>
            </p:spPr>
            <p:txBody>
              <a:bodyPr/>
              <a:lstStyle/>
              <a:p>
                <a:r>
                  <a:rPr lang="en-US">
                    <a:noFill/>
                  </a:rPr>
                  <a:t> </a:t>
                </a:r>
              </a:p>
            </p:txBody>
          </p:sp>
        </mc:Fallback>
      </mc:AlternateContent>
      <p:sp>
        <p:nvSpPr>
          <p:cNvPr id="11" name="TextBox 10"/>
          <p:cNvSpPr txBox="1"/>
          <p:nvPr/>
        </p:nvSpPr>
        <p:spPr>
          <a:xfrm>
            <a:off x="6637929" y="3049505"/>
            <a:ext cx="2438400" cy="523220"/>
          </a:xfrm>
          <a:prstGeom prst="rect">
            <a:avLst/>
          </a:prstGeom>
          <a:noFill/>
        </p:spPr>
        <p:txBody>
          <a:bodyPr wrap="square" rtlCol="0">
            <a:spAutoFit/>
          </a:bodyPr>
          <a:lstStyle/>
          <a:p>
            <a:pPr algn="ctr"/>
            <a:r>
              <a:rPr lang="en-US" sz="1400" dirty="0">
                <a:solidFill>
                  <a:srgbClr val="FF0000"/>
                </a:solidFill>
              </a:rPr>
              <a:t>Note: non-</a:t>
            </a:r>
            <a:r>
              <a:rPr lang="en-US" sz="1400" dirty="0" err="1">
                <a:solidFill>
                  <a:srgbClr val="FF0000"/>
                </a:solidFill>
              </a:rPr>
              <a:t>echolocating</a:t>
            </a:r>
            <a:r>
              <a:rPr lang="en-US" sz="1400" dirty="0">
                <a:solidFill>
                  <a:srgbClr val="FF0000"/>
                </a:solidFill>
              </a:rPr>
              <a:t> bat now the reference</a:t>
            </a:r>
          </a:p>
        </p:txBody>
      </p:sp>
      <p:sp>
        <p:nvSpPr>
          <p:cNvPr id="12" name="Content Placeholder 2"/>
          <p:cNvSpPr>
            <a:spLocks noGrp="1"/>
          </p:cNvSpPr>
          <p:nvPr>
            <p:ph idx="1"/>
          </p:nvPr>
        </p:nvSpPr>
        <p:spPr>
          <a:xfrm>
            <a:off x="544090" y="1132058"/>
            <a:ext cx="8229600" cy="698498"/>
          </a:xfrm>
          <a:ln>
            <a:noFill/>
          </a:ln>
        </p:spPr>
        <p:txBody>
          <a:bodyPr>
            <a:normAutofit fontScale="77500" lnSpcReduction="20000"/>
          </a:bodyPr>
          <a:lstStyle/>
          <a:p>
            <a:pPr marL="0" indent="0" algn="ctr">
              <a:buNone/>
            </a:pPr>
            <a:r>
              <a:rPr lang="en-US" sz="2000" dirty="0"/>
              <a:t>Find a 95% confidence interval for the difference in the intercept between non-echolocating birds and echolocating bats (</a:t>
            </a:r>
            <a:r>
              <a:rPr lang="en-US" sz="2000" b="1" dirty="0">
                <a:solidFill>
                  <a:srgbClr val="0070C0"/>
                </a:solidFill>
              </a:rPr>
              <a:t>a new way</a:t>
            </a:r>
            <a:r>
              <a:rPr lang="en-US" sz="2000" dirty="0"/>
              <a:t>!).  To do this, we must first find the SE:</a:t>
            </a:r>
          </a:p>
        </p:txBody>
      </p:sp>
      <p:sp>
        <p:nvSpPr>
          <p:cNvPr id="13" name="TextBox 12">
            <a:extLst>
              <a:ext uri="{FF2B5EF4-FFF2-40B4-BE49-F238E27FC236}">
                <a16:creationId xmlns:a16="http://schemas.microsoft.com/office/drawing/2014/main" id="{B2EC2BF2-0F06-40C5-A216-78D352B90B72}"/>
              </a:ext>
            </a:extLst>
          </p:cNvPr>
          <p:cNvSpPr txBox="1"/>
          <p:nvPr/>
        </p:nvSpPr>
        <p:spPr>
          <a:xfrm>
            <a:off x="561594" y="3419922"/>
            <a:ext cx="6699956" cy="369332"/>
          </a:xfrm>
          <a:prstGeom prst="rect">
            <a:avLst/>
          </a:prstGeom>
          <a:noFill/>
        </p:spPr>
        <p:txBody>
          <a:bodyPr wrap="square" rtlCol="0">
            <a:spAutoFit/>
          </a:bodyPr>
          <a:lstStyle/>
          <a:p>
            <a:r>
              <a:rPr lang="en-US" dirty="0"/>
              <a:t>Individual regression equations for each relevant value of TYPE: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815D8DF-AE45-4DBD-8356-0E9E3A54945B}"/>
                  </a:ext>
                </a:extLst>
              </p:cNvPr>
              <p:cNvSpPr/>
              <p:nvPr/>
            </p:nvSpPr>
            <p:spPr>
              <a:xfrm>
                <a:off x="561594" y="3647184"/>
                <a:ext cx="8345311" cy="646331"/>
              </a:xfrm>
              <a:prstGeom prst="rect">
                <a:avLst/>
              </a:prstGeom>
            </p:spPr>
            <p:txBody>
              <a:bodyPr wrap="square">
                <a:spAutoFit/>
              </a:bodyPr>
              <a:lstStyle/>
              <a:p>
                <a14:m>
                  <m:oMath xmlns:m="http://schemas.openxmlformats.org/officeDocument/2006/math">
                    <m:r>
                      <a:rPr lang="en-US" i="1" smtClean="0">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smtClean="0">
                        <a:latin typeface="Cambria Math" panose="02040503050406030204" pitchFamily="18" charset="0"/>
                        <a:ea typeface="Cambria Math" charset="0"/>
                        <a:cs typeface="Cambria Math" charset="0"/>
                      </a:rPr>
                      <m:t>𝒃𝒊𝒓𝒅𝒔</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𝟐</m:t>
                        </m:r>
                      </m:sub>
                    </m:sSub>
                    <m:r>
                      <a:rPr lang="en-US"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intercept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𝟐</m:t>
                        </m:r>
                      </m:sub>
                    </m:sSub>
                  </m:oMath>
                </a14:m>
                <a:endParaRPr lang="en-US" i="1" dirty="0"/>
              </a:p>
              <a:p>
                <a14:m>
                  <m:oMath xmlns:m="http://schemas.openxmlformats.org/officeDocument/2006/math">
                    <m:r>
                      <a:rPr lang="en-US" i="1">
                        <a:latin typeface="Cambria Math" charset="0"/>
                        <a:ea typeface="Cambria Math" charset="0"/>
                        <a:cs typeface="Cambria Math" charset="0"/>
                      </a:rPr>
                      <m:t>𝜇</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𝑙𝑒𝑛𝑒𝑟</m:t>
                        </m:r>
                        <m:r>
                          <a:rPr lang="en-US" i="1">
                            <a:latin typeface="Cambria Math" panose="02040503050406030204" pitchFamily="18" charset="0"/>
                            <a:ea typeface="Cambria Math" charset="0"/>
                            <a:cs typeface="Cambria Math" charset="0"/>
                          </a:rPr>
                          <m:t>𝑔</m:t>
                        </m:r>
                        <m:r>
                          <a:rPr lang="en-US" i="1">
                            <a:latin typeface="Cambria Math" charset="0"/>
                            <a:ea typeface="Cambria Math" charset="0"/>
                            <a:cs typeface="Cambria Math" charset="0"/>
                          </a:rPr>
                          <m:t>𝑦</m:t>
                        </m:r>
                        <m:r>
                          <a:rPr lang="en-US" i="1">
                            <a:latin typeface="Cambria Math" charset="0"/>
                            <a:ea typeface="Cambria Math" charset="0"/>
                            <a:cs typeface="Cambria Math" charset="0"/>
                          </a:rPr>
                          <m:t> </m:t>
                        </m:r>
                      </m:e>
                    </m:d>
                    <m:r>
                      <a:rPr lang="en-US" i="1">
                        <a:latin typeface="Cambria Math" charset="0"/>
                        <a:ea typeface="Cambria Math" charset="0"/>
                        <a:cs typeface="Cambria Math" charset="0"/>
                      </a:rPr>
                      <m:t>𝑙𝑚𝑎𝑠𝑠</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𝑇𝑌𝑃𝐸</m:t>
                    </m:r>
                    <m:r>
                      <a:rPr lang="en-US" i="1">
                        <a:latin typeface="Cambria Math" panose="02040503050406030204" pitchFamily="18" charset="0"/>
                        <a:ea typeface="Cambria Math" charset="0"/>
                        <a:cs typeface="Cambria Math" charset="0"/>
                      </a:rPr>
                      <m:t>=</m:t>
                    </m:r>
                    <m:r>
                      <a:rPr lang="en-US" b="1" i="1" smtClean="0">
                        <a:latin typeface="Cambria Math" panose="02040503050406030204" pitchFamily="18" charset="0"/>
                        <a:ea typeface="Cambria Math" charset="0"/>
                        <a:cs typeface="Cambria Math" charset="0"/>
                      </a:rPr>
                      <m:t>𝒆𝒃𝒂𝒕</m:t>
                    </m:r>
                    <m:r>
                      <a:rPr lang="en-US" i="1">
                        <a:latin typeface="Cambria Math" charset="0"/>
                        <a:ea typeface="Cambria Math" charset="0"/>
                        <a:cs typeface="Cambria Math" charset="0"/>
                      </a:rPr>
                      <m:t>}=</m:t>
                    </m:r>
                    <m:r>
                      <a:rPr lang="en-US"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charset="0"/>
                            <a:ea typeface="Cambria Math" charset="0"/>
                            <a:cs typeface="Cambria Math" charset="0"/>
                          </a:rPr>
                          <m:t>𝟎</m:t>
                        </m:r>
                      </m:sub>
                    </m:sSub>
                    <m:r>
                      <a:rPr lang="en-US" b="1" i="1">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𝟑</m:t>
                        </m:r>
                      </m:sub>
                    </m:sSub>
                    <m:r>
                      <a:rPr lang="en-US" i="1">
                        <a:latin typeface="Cambria Math" panose="02040503050406030204" pitchFamily="18" charset="0"/>
                        <a:ea typeface="Cambria Math" charset="0"/>
                        <a:cs typeface="Cambria Math" charset="0"/>
                      </a:rPr>
                      <m:t>)</m:t>
                    </m:r>
                    <m:r>
                      <a:rPr lang="en-US" b="1" i="1">
                        <a:latin typeface="Cambria Math" panose="02040503050406030204" pitchFamily="18"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b="0" i="1">
                            <a:latin typeface="Cambria Math" charset="0"/>
                            <a:ea typeface="Cambria Math" charset="0"/>
                            <a:cs typeface="Cambria Math" charset="0"/>
                          </a:rPr>
                          <m:t>𝛽</m:t>
                        </m:r>
                      </m:e>
                      <m:sub>
                        <m:r>
                          <a:rPr lang="en-US" b="0" i="1">
                            <a:latin typeface="Cambria Math" charset="0"/>
                            <a:ea typeface="Cambria Math" charset="0"/>
                            <a:cs typeface="Cambria Math" charset="0"/>
                          </a:rPr>
                          <m:t>1</m:t>
                        </m:r>
                      </m:sub>
                    </m:sSub>
                    <m:r>
                      <a:rPr lang="en-US" i="1">
                        <a:latin typeface="Cambria Math" charset="0"/>
                        <a:ea typeface="Cambria Math" charset="0"/>
                        <a:cs typeface="Cambria Math" charset="0"/>
                      </a:rPr>
                      <m:t>𝑙𝑚𝑎𝑠𝑠</m:t>
                    </m:r>
                  </m:oMath>
                </a14:m>
                <a:r>
                  <a:rPr lang="en-US" i="1" dirty="0"/>
                  <a:t> : intercept =</a:t>
                </a:r>
                <a:r>
                  <a:rPr lang="en-US" b="1" dirty="0">
                    <a:ea typeface="Cambria Math" charset="0"/>
                    <a:cs typeface="Cambria Math" charset="0"/>
                  </a:rPr>
                  <a:t> </a:t>
                </a:r>
                <a14:m>
                  <m:oMath xmlns:m="http://schemas.openxmlformats.org/officeDocument/2006/math">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a:latin typeface="Cambria Math" panose="02040503050406030204" pitchFamily="18" charset="0"/>
                            <a:ea typeface="Cambria Math" charset="0"/>
                            <a:cs typeface="Cambria Math" charset="0"/>
                          </a:rPr>
                          <m:t>𝟎</m:t>
                        </m:r>
                      </m:sub>
                    </m:sSub>
                    <m:r>
                      <a:rPr lang="en-US" b="0" i="1" smtClean="0">
                        <a:latin typeface="Cambria Math" panose="02040503050406030204" pitchFamily="18" charset="0"/>
                        <a:ea typeface="Cambria Math" charset="0"/>
                        <a:cs typeface="Cambria Math" charset="0"/>
                      </a:rPr>
                      <m:t>+</m:t>
                    </m:r>
                    <m:sSub>
                      <m:sSubPr>
                        <m:ctrlPr>
                          <a:rPr lang="en-US" b="1" i="1">
                            <a:latin typeface="Cambria Math" panose="02040503050406030204" pitchFamily="18" charset="0"/>
                            <a:ea typeface="Cambria Math" charset="0"/>
                            <a:cs typeface="Cambria Math" charset="0"/>
                          </a:rPr>
                        </m:ctrlPr>
                      </m:sSubPr>
                      <m:e>
                        <m:r>
                          <a:rPr lang="en-US" b="1" i="1">
                            <a:latin typeface="Cambria Math" charset="0"/>
                            <a:ea typeface="Cambria Math" charset="0"/>
                            <a:cs typeface="Cambria Math" charset="0"/>
                          </a:rPr>
                          <m:t>𝜷</m:t>
                        </m:r>
                      </m:e>
                      <m:sub>
                        <m:r>
                          <a:rPr lang="en-US" b="1" i="1" smtClean="0">
                            <a:latin typeface="Cambria Math" panose="02040503050406030204" pitchFamily="18" charset="0"/>
                            <a:ea typeface="Cambria Math" charset="0"/>
                            <a:cs typeface="Cambria Math" charset="0"/>
                          </a:rPr>
                          <m:t>𝟑</m:t>
                        </m:r>
                      </m:sub>
                    </m:sSub>
                  </m:oMath>
                </a14:m>
                <a:endParaRPr lang="en-US" i="1" dirty="0">
                  <a:ea typeface="Cambria Math" charset="0"/>
                  <a:cs typeface="Cambria Math" charset="0"/>
                </a:endParaRPr>
              </a:p>
            </p:txBody>
          </p:sp>
        </mc:Choice>
        <mc:Fallback xmlns="">
          <p:sp>
            <p:nvSpPr>
              <p:cNvPr id="14" name="Rectangle 13">
                <a:extLst>
                  <a:ext uri="{FF2B5EF4-FFF2-40B4-BE49-F238E27FC236}">
                    <a16:creationId xmlns:a16="http://schemas.microsoft.com/office/drawing/2014/main" id="{8815D8DF-AE45-4DBD-8356-0E9E3A54945B}"/>
                  </a:ext>
                </a:extLst>
              </p:cNvPr>
              <p:cNvSpPr>
                <a:spLocks noRot="1" noChangeAspect="1" noMove="1" noResize="1" noEditPoints="1" noAdjustHandles="1" noChangeArrowheads="1" noChangeShapeType="1" noTextEdit="1"/>
              </p:cNvSpPr>
              <p:nvPr/>
            </p:nvSpPr>
            <p:spPr>
              <a:xfrm>
                <a:off x="561594" y="3647184"/>
                <a:ext cx="8345311" cy="646331"/>
              </a:xfrm>
              <a:prstGeom prst="rect">
                <a:avLst/>
              </a:prstGeom>
              <a:blipFill>
                <a:blip r:embed="rId7"/>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36C9DA5-082A-418D-A386-796F6D8E99BC}"/>
                  </a:ext>
                </a:extLst>
              </p:cNvPr>
              <p:cNvSpPr txBox="1"/>
              <p:nvPr/>
            </p:nvSpPr>
            <p:spPr>
              <a:xfrm>
                <a:off x="215750" y="5029551"/>
                <a:ext cx="8886279" cy="661335"/>
              </a:xfrm>
              <a:prstGeom prst="rect">
                <a:avLst/>
              </a:prstGeom>
              <a:noFill/>
            </p:spPr>
            <p:txBody>
              <a:bodyPr wrap="square" rtlCol="0">
                <a:spAutoFit/>
              </a:bodyPr>
              <a:lstStyle/>
              <a:p>
                <a:pPr algn="ctr"/>
                <a:r>
                  <a:rPr lang="en-US" dirty="0"/>
                  <a:t>T</a:t>
                </a:r>
                <a:r>
                  <a:rPr lang="is-IS" dirty="0"/>
                  <a:t>o find the variance of the estimate of the difference in intercepts between the birds and the echolating bats [</a:t>
                </a:r>
                <a14:m>
                  <m:oMath xmlns:m="http://schemas.openxmlformats.org/officeDocument/2006/math">
                    <m:r>
                      <a:rPr lang="en-US" b="0" i="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b="0" i="1" smtClean="0">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panose="02040503050406030204" pitchFamily="18" charset="0"/>
                            <a:ea typeface="Cambria Math"/>
                          </a:rPr>
                          <m:t>0</m:t>
                        </m:r>
                      </m:sub>
                    </m:sSub>
                    <m:r>
                      <a:rPr lang="en-US" b="0" i="1" smtClean="0">
                        <a:latin typeface="Cambria Math" panose="02040503050406030204" pitchFamily="18" charset="0"/>
                        <a:ea typeface="Cambria Math"/>
                      </a:rPr>
                      <m:t>)</m:t>
                    </m:r>
                    <m:r>
                      <a:rPr lang="en-US" i="1">
                        <a:latin typeface="Cambria Math" charset="0"/>
                      </a:rPr>
                      <m:t>−</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panose="02040503050406030204" pitchFamily="18" charset="0"/>
                            <a:ea typeface="Cambria Math" charset="0"/>
                            <a:cs typeface="Cambria Math" charset="0"/>
                          </a:rPr>
                          <m:t>0</m:t>
                        </m:r>
                      </m:sub>
                    </m:sSub>
                    <m:r>
                      <a:rPr lang="en-US" i="1">
                        <a:latin typeface="Cambria Math" panose="02040503050406030204" pitchFamily="18" charset="0"/>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r>
                  <a:rPr lang="en-US" dirty="0"/>
                  <a:t>]=</a:t>
                </a:r>
                <a14:m>
                  <m:oMath xmlns:m="http://schemas.openxmlformats.org/officeDocument/2006/math">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panose="02040503050406030204" pitchFamily="18" charset="0"/>
                            <a:ea typeface="Cambria Math" charset="0"/>
                            <a:cs typeface="Cambria Math" charset="0"/>
                          </a:rPr>
                          <m:t>2</m:t>
                        </m:r>
                      </m:sub>
                    </m:sSub>
                    <m:r>
                      <a:rPr lang="en-US" b="0" i="1" smtClean="0">
                        <a:latin typeface="Cambria Math" panose="02040503050406030204" pitchFamily="18"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panose="02040503050406030204" pitchFamily="18" charset="0"/>
                            <a:ea typeface="Cambria Math" charset="0"/>
                            <a:cs typeface="Cambria Math" charset="0"/>
                          </a:rPr>
                          <m:t>3</m:t>
                        </m:r>
                      </m:sub>
                    </m:sSub>
                    <m:r>
                      <a:rPr lang="en-US" i="1">
                        <a:latin typeface="Cambria Math" panose="02040503050406030204" pitchFamily="18" charset="0"/>
                        <a:ea typeface="Cambria Math"/>
                      </a:rPr>
                      <m:t>)</m:t>
                    </m:r>
                  </m:oMath>
                </a14:m>
                <a:r>
                  <a:rPr lang="en-US" dirty="0"/>
                  <a:t>:</a:t>
                </a:r>
              </a:p>
            </p:txBody>
          </p:sp>
        </mc:Choice>
        <mc:Fallback xmlns="">
          <p:sp>
            <p:nvSpPr>
              <p:cNvPr id="15" name="TextBox 14">
                <a:extLst>
                  <a:ext uri="{FF2B5EF4-FFF2-40B4-BE49-F238E27FC236}">
                    <a16:creationId xmlns:a16="http://schemas.microsoft.com/office/drawing/2014/main" id="{936C9DA5-082A-418D-A386-796F6D8E99BC}"/>
                  </a:ext>
                </a:extLst>
              </p:cNvPr>
              <p:cNvSpPr txBox="1">
                <a:spLocks noRot="1" noChangeAspect="1" noMove="1" noResize="1" noEditPoints="1" noAdjustHandles="1" noChangeArrowheads="1" noChangeShapeType="1" noTextEdit="1"/>
              </p:cNvSpPr>
              <p:nvPr/>
            </p:nvSpPr>
            <p:spPr>
              <a:xfrm>
                <a:off x="215750" y="5029551"/>
                <a:ext cx="8886279" cy="661335"/>
              </a:xfrm>
              <a:prstGeom prst="rect">
                <a:avLst/>
              </a:prstGeom>
              <a:blipFill>
                <a:blip r:embed="rId8"/>
                <a:stretch>
                  <a:fillRect l="-69" t="-4587" r="-686" b="-13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31C9D47-737F-44E6-A6A2-976130B71C3F}"/>
                  </a:ext>
                </a:extLst>
              </p:cNvPr>
              <p:cNvSpPr txBox="1"/>
              <p:nvPr/>
            </p:nvSpPr>
            <p:spPr>
              <a:xfrm>
                <a:off x="925090" y="5995561"/>
                <a:ext cx="6669775" cy="441468"/>
              </a:xfrm>
              <a:prstGeom prst="rect">
                <a:avLst/>
              </a:prstGeom>
              <a:noFill/>
            </p:spPr>
            <p:txBody>
              <a:bodyPr wrap="none" rtlCol="0">
                <a:spAutoFit/>
              </a:bodyPr>
              <a:lstStyle/>
              <a:p>
                <a:r>
                  <a:rPr lang="en-US" sz="2000" dirty="0"/>
                  <a:t>=1</a:t>
                </a:r>
                <a14:m>
                  <m:oMath xmlns:m="http://schemas.openxmlformats.org/officeDocument/2006/math">
                    <m:r>
                      <a:rPr lang="en-US" sz="2000" baseline="30000">
                        <a:latin typeface="Cambria Math" charset="0"/>
                      </a:rPr>
                      <m:t>2</m:t>
                    </m:r>
                    <m:r>
                      <a:rPr lang="en-US" sz="2000" i="1">
                        <a:latin typeface="Cambria Math"/>
                      </a:rPr>
                      <m:t>𝑉𝑎𝑟</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ea typeface="Cambria Math" charset="0"/>
                                    <a:cs typeface="Cambria Math" charset="0"/>
                                  </a:rPr>
                                  <m:t>𝛽</m:t>
                                </m:r>
                              </m:e>
                            </m:acc>
                          </m:e>
                          <m:sub>
                            <m:r>
                              <a:rPr lang="en-US" sz="2000" i="1">
                                <a:latin typeface="Cambria Math" charset="0"/>
                                <a:ea typeface="Cambria Math"/>
                              </a:rPr>
                              <m:t>2</m:t>
                            </m:r>
                          </m:sub>
                        </m:sSub>
                      </m:e>
                    </m:d>
                    <m:r>
                      <a:rPr lang="en-US" sz="2000" i="1">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baseline="30000" smtClean="0">
                        <a:latin typeface="Cambria Math" charset="0"/>
                      </a:rPr>
                      <m:t>2</m:t>
                    </m:r>
                    <m:r>
                      <a:rPr lang="en-US" sz="2000" i="1">
                        <a:latin typeface="Cambria Math"/>
                      </a:rPr>
                      <m:t>𝑉𝑎𝑟</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ea typeface="Cambria Math" charset="0"/>
                                    <a:cs typeface="Cambria Math" charset="0"/>
                                  </a:rPr>
                                  <m:t>𝛽</m:t>
                                </m:r>
                              </m:e>
                            </m:acc>
                          </m:e>
                          <m:sub>
                            <m:r>
                              <a:rPr lang="en-US" sz="2000" b="0" i="1" smtClean="0">
                                <a:latin typeface="Cambria Math" charset="0"/>
                                <a:ea typeface="Cambria Math" charset="0"/>
                                <a:cs typeface="Cambria Math" charset="0"/>
                              </a:rPr>
                              <m:t>3</m:t>
                            </m:r>
                          </m:sub>
                        </m:sSub>
                      </m:e>
                    </m:d>
                    <m:r>
                      <a:rPr lang="en-US" sz="2000" b="0" i="1" smtClean="0">
                        <a:latin typeface="Cambria Math" charset="0"/>
                        <a:ea typeface="Cambria Math"/>
                      </a:rPr>
                      <m:t>+</m:t>
                    </m:r>
                    <m:r>
                      <a:rPr lang="en-US" sz="2000" i="1">
                        <a:latin typeface="Cambria Math"/>
                      </a:rPr>
                      <m:t>2</m:t>
                    </m:r>
                    <m:r>
                      <a:rPr lang="en-US" sz="2000" b="0" i="1" smtClean="0">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m:t>
                    </m:r>
                    <m:r>
                      <a:rPr lang="en-US" sz="2000" i="1">
                        <a:latin typeface="Cambria Math"/>
                      </a:rPr>
                      <m:t>𝐶𝑜𝑣</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ea typeface="Cambria Math" charset="0"/>
                                    <a:cs typeface="Cambria Math" charset="0"/>
                                  </a:rPr>
                                  <m:t>𝛽</m:t>
                                </m:r>
                              </m:e>
                            </m:acc>
                          </m:e>
                          <m:sub>
                            <m:r>
                              <a:rPr lang="en-US" sz="2000" i="1">
                                <a:latin typeface="Cambria Math" charset="0"/>
                                <a:ea typeface="Cambria Math"/>
                              </a:rPr>
                              <m:t>2</m:t>
                            </m:r>
                          </m:sub>
                        </m:sSub>
                        <m:r>
                          <a:rPr lang="en-US" sz="2000" i="1">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ea typeface="Cambria Math" charset="0"/>
                                    <a:cs typeface="Cambria Math" charset="0"/>
                                  </a:rPr>
                                  <m:t>𝛽</m:t>
                                </m:r>
                              </m:e>
                            </m:acc>
                          </m:e>
                          <m:sub>
                            <m:r>
                              <a:rPr lang="en-US" sz="2000" b="0" i="1" smtClean="0">
                                <a:latin typeface="Cambria Math" charset="0"/>
                                <a:ea typeface="Cambria Math" charset="0"/>
                                <a:cs typeface="Cambria Math" charset="0"/>
                              </a:rPr>
                              <m:t>3</m:t>
                            </m:r>
                          </m:sub>
                        </m:sSub>
                      </m:e>
                    </m:d>
                  </m:oMath>
                </a14:m>
                <a:endParaRPr lang="en-US" sz="1400" dirty="0"/>
              </a:p>
            </p:txBody>
          </p:sp>
        </mc:Choice>
        <mc:Fallback xmlns="">
          <p:sp>
            <p:nvSpPr>
              <p:cNvPr id="16" name="TextBox 15">
                <a:extLst>
                  <a:ext uri="{FF2B5EF4-FFF2-40B4-BE49-F238E27FC236}">
                    <a16:creationId xmlns:a16="http://schemas.microsoft.com/office/drawing/2014/main" id="{C31C9D47-737F-44E6-A6A2-976130B71C3F}"/>
                  </a:ext>
                </a:extLst>
              </p:cNvPr>
              <p:cNvSpPr txBox="1">
                <a:spLocks noRot="1" noChangeAspect="1" noMove="1" noResize="1" noEditPoints="1" noAdjustHandles="1" noChangeArrowheads="1" noChangeShapeType="1" noTextEdit="1"/>
              </p:cNvSpPr>
              <p:nvPr/>
            </p:nvSpPr>
            <p:spPr>
              <a:xfrm>
                <a:off x="925090" y="5995561"/>
                <a:ext cx="6669775" cy="441468"/>
              </a:xfrm>
              <a:prstGeom prst="rect">
                <a:avLst/>
              </a:prstGeom>
              <a:blipFill>
                <a:blip r:embed="rId9"/>
                <a:stretch>
                  <a:fillRect l="-1005" t="-2778"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2ACB54-0728-42AF-99DB-B1C9FE4C1FBF}"/>
                  </a:ext>
                </a:extLst>
              </p:cNvPr>
              <p:cNvSpPr txBox="1"/>
              <p:nvPr/>
            </p:nvSpPr>
            <p:spPr>
              <a:xfrm>
                <a:off x="990600" y="6380069"/>
                <a:ext cx="3997889" cy="406586"/>
              </a:xfrm>
              <a:prstGeom prst="rect">
                <a:avLst/>
              </a:prstGeom>
              <a:noFill/>
            </p:spPr>
            <p:txBody>
              <a:bodyPr wrap="none" rtlCol="0">
                <a:spAutoFit/>
              </a:bodyPr>
              <a:lstStyle/>
              <a:p>
                <a:r>
                  <a:rPr lang="en-US" dirty="0"/>
                  <a:t>=</a:t>
                </a:r>
                <a14:m>
                  <m:oMath xmlns:m="http://schemas.openxmlformats.org/officeDocument/2006/math">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e>
                    </m:d>
                    <m:r>
                      <a:rPr lang="en-US" i="1">
                        <a:latin typeface="Cambria Math" charset="0"/>
                      </a:rPr>
                      <m:t>+</m:t>
                    </m:r>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3</m:t>
                            </m:r>
                          </m:sub>
                        </m:sSub>
                      </m:e>
                    </m:d>
                    <m:r>
                      <a:rPr lang="en-US" b="0" i="1" smtClean="0">
                        <a:latin typeface="Cambria Math" charset="0"/>
                        <a:ea typeface="Cambria Math"/>
                      </a:rPr>
                      <m:t>−2∗</m:t>
                    </m:r>
                    <m:r>
                      <a:rPr lang="en-US" i="1">
                        <a:latin typeface="Cambria Math"/>
                      </a:rPr>
                      <m:t>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3</m:t>
                            </m:r>
                          </m:sub>
                        </m:sSub>
                      </m:e>
                    </m:d>
                  </m:oMath>
                </a14:m>
                <a:endParaRPr lang="en-US" sz="1400" dirty="0"/>
              </a:p>
            </p:txBody>
          </p:sp>
        </mc:Choice>
        <mc:Fallback xmlns="">
          <p:sp>
            <p:nvSpPr>
              <p:cNvPr id="17" name="TextBox 16">
                <a:extLst>
                  <a:ext uri="{FF2B5EF4-FFF2-40B4-BE49-F238E27FC236}">
                    <a16:creationId xmlns:a16="http://schemas.microsoft.com/office/drawing/2014/main" id="{312ACB54-0728-42AF-99DB-B1C9FE4C1FBF}"/>
                  </a:ext>
                </a:extLst>
              </p:cNvPr>
              <p:cNvSpPr txBox="1">
                <a:spLocks noRot="1" noChangeAspect="1" noMove="1" noResize="1" noEditPoints="1" noAdjustHandles="1" noChangeArrowheads="1" noChangeShapeType="1" noTextEdit="1"/>
              </p:cNvSpPr>
              <p:nvPr/>
            </p:nvSpPr>
            <p:spPr>
              <a:xfrm>
                <a:off x="990600" y="6380069"/>
                <a:ext cx="3997889" cy="406586"/>
              </a:xfrm>
              <a:prstGeom prst="rect">
                <a:avLst/>
              </a:prstGeom>
              <a:blipFill>
                <a:blip r:embed="rId10"/>
                <a:stretch>
                  <a:fillRect l="-1374" t="-6061" b="-21212"/>
                </a:stretch>
              </a:blipFill>
            </p:spPr>
            <p:txBody>
              <a:bodyPr/>
              <a:lstStyle/>
              <a:p>
                <a:r>
                  <a:rPr lang="en-US">
                    <a:noFill/>
                  </a:rPr>
                  <a:t> </a:t>
                </a:r>
              </a:p>
            </p:txBody>
          </p:sp>
        </mc:Fallback>
      </mc:AlternateContent>
    </p:spTree>
    <p:extLst>
      <p:ext uri="{BB962C8B-B14F-4D97-AF65-F5344CB8AC3E}">
        <p14:creationId xmlns:p14="http://schemas.microsoft.com/office/powerpoint/2010/main" val="131471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P spid="14" grpId="0"/>
      <p:bldP spid="15" grpId="0"/>
      <p:bldP spid="16" grpId="0"/>
      <p:bldP spid="17" grpId="0"/>
    </p:bld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find the </a:t>
            </a:r>
            <a:r>
              <a:rPr lang="en-US" dirty="0" err="1"/>
              <a:t>var</a:t>
            </a:r>
            <a:r>
              <a:rPr lang="en-US" dirty="0"/>
              <a:t>/</a:t>
            </a:r>
            <a:r>
              <a:rPr lang="en-US" dirty="0" err="1"/>
              <a:t>cov</a:t>
            </a:r>
            <a:r>
              <a:rPr lang="en-US" dirty="0"/>
              <a:t> matrix in SAS?</a:t>
            </a:r>
          </a:p>
        </p:txBody>
      </p:sp>
      <p:sp>
        <p:nvSpPr>
          <p:cNvPr id="3" name="Content Placeholder 2"/>
          <p:cNvSpPr>
            <a:spLocks noGrp="1"/>
          </p:cNvSpPr>
          <p:nvPr>
            <p:ph idx="1"/>
          </p:nvPr>
        </p:nvSpPr>
        <p:spPr>
          <a:xfrm>
            <a:off x="190500" y="1417638"/>
            <a:ext cx="8763000" cy="4525963"/>
          </a:xfrm>
        </p:spPr>
        <p:txBody>
          <a:bodyPr/>
          <a:lstStyle/>
          <a:p>
            <a:pPr marL="0" indent="0">
              <a:buNone/>
            </a:pPr>
            <a:r>
              <a:rPr lang="en-US" sz="2400" dirty="0"/>
              <a:t>1.Download the bat data.</a:t>
            </a:r>
          </a:p>
          <a:p>
            <a:pPr marL="0" indent="0">
              <a:buNone/>
            </a:pPr>
            <a:r>
              <a:rPr lang="en-US" sz="2400" dirty="0"/>
              <a:t>2. Manipulate the data in Excel (create and code indicator variables).</a:t>
            </a:r>
          </a:p>
          <a:p>
            <a:pPr marL="0" indent="0">
              <a:buNone/>
            </a:pPr>
            <a:r>
              <a:rPr lang="en-US" sz="2400" dirty="0"/>
              <a:t>	(You can do this in SAS as well</a:t>
            </a:r>
            <a:r>
              <a:rPr lang="is-IS" sz="2400" dirty="0"/>
              <a:t>… instead of Excel.)</a:t>
            </a:r>
            <a:endParaRPr lang="en-US" sz="2400" dirty="0"/>
          </a:p>
          <a:p>
            <a:pPr marL="0" indent="0">
              <a:buNone/>
            </a:pPr>
            <a:r>
              <a:rPr lang="en-US" sz="2400" dirty="0"/>
              <a:t>3. Make a data statement for the manipulated data in SAS.</a:t>
            </a:r>
          </a:p>
          <a:p>
            <a:pPr marL="0" indent="0">
              <a:buNone/>
            </a:pPr>
            <a:r>
              <a:rPr lang="en-US" sz="2400" dirty="0"/>
              <a:t>4. Make the </a:t>
            </a:r>
            <a:r>
              <a:rPr lang="en-US" sz="2400" dirty="0" err="1"/>
              <a:t>proc</a:t>
            </a:r>
            <a:r>
              <a:rPr lang="en-US" sz="2400" dirty="0"/>
              <a:t> </a:t>
            </a:r>
            <a:r>
              <a:rPr lang="en-US" sz="2400" dirty="0" err="1"/>
              <a:t>reg</a:t>
            </a:r>
            <a:r>
              <a:rPr lang="en-US" sz="2400" dirty="0"/>
              <a:t> statement.  </a:t>
            </a:r>
          </a:p>
          <a:p>
            <a:pPr marL="0" indent="0">
              <a:buNone/>
            </a:pPr>
            <a:endParaRPr 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75635"/>
            <a:ext cx="4320726" cy="2929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028" y="4699573"/>
            <a:ext cx="3448050" cy="54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a:extLst>
              <a:ext uri="{FF2B5EF4-FFF2-40B4-BE49-F238E27FC236}">
                <a16:creationId xmlns:a16="http://schemas.microsoft.com/office/drawing/2014/main" id="{4DA96A89-3075-4931-A38F-E5C5D1E55DDE}"/>
              </a:ext>
            </a:extLst>
          </p:cNvPr>
          <p:cNvSpPr/>
          <p:nvPr/>
        </p:nvSpPr>
        <p:spPr>
          <a:xfrm>
            <a:off x="7957122" y="4800600"/>
            <a:ext cx="577278"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50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414" y="1600200"/>
            <a:ext cx="9144000" cy="990600"/>
          </a:xfrm>
        </p:spPr>
        <p:txBody>
          <a:bodyPr>
            <a:noAutofit/>
          </a:bodyPr>
          <a:lstStyle/>
          <a:p>
            <a:br>
              <a:rPr lang="en-US" sz="2800" dirty="0"/>
            </a:br>
            <a:br>
              <a:rPr lang="en-US" sz="2800" dirty="0"/>
            </a:br>
            <a:r>
              <a:rPr lang="en-US" sz="2000" dirty="0"/>
              <a:t>A.  Using the Reference method in proc </a:t>
            </a:r>
            <a:r>
              <a:rPr lang="en-US" sz="2000" dirty="0" err="1"/>
              <a:t>glm</a:t>
            </a:r>
            <a:r>
              <a:rPr lang="en-US" sz="2000" dirty="0"/>
              <a:t>. Just think about what you would do.</a:t>
            </a:r>
            <a:br>
              <a:rPr lang="en-US" sz="2000" dirty="0"/>
            </a:br>
            <a:br>
              <a:rPr lang="en-US" sz="2000" dirty="0"/>
            </a:br>
            <a:br>
              <a:rPr lang="en-US" sz="2000" dirty="0"/>
            </a:br>
            <a:r>
              <a:rPr lang="en-US" sz="2000" dirty="0"/>
              <a:t>B.  Using the Variance / Covariance Method in proc reg.  (Hint: You will have had to adjust the data </a:t>
            </a:r>
            <a:r>
              <a:rPr lang="is-IS" sz="2000" dirty="0"/>
              <a:t>… use the following output below to think about </a:t>
            </a:r>
            <a:r>
              <a:rPr lang="en-US" sz="2000" dirty="0"/>
              <a:t>how you would construct this interval.)</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981" y="3581400"/>
            <a:ext cx="3886200" cy="1506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126" y="5257800"/>
            <a:ext cx="258591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86843"/>
            <a:ext cx="3774818" cy="2513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29986" y="6100761"/>
            <a:ext cx="4038600" cy="646331"/>
          </a:xfrm>
          <a:prstGeom prst="rect">
            <a:avLst/>
          </a:prstGeom>
          <a:noFill/>
        </p:spPr>
        <p:txBody>
          <a:bodyPr wrap="square" rtlCol="0">
            <a:spAutoFit/>
          </a:bodyPr>
          <a:lstStyle/>
          <a:p>
            <a:r>
              <a:rPr lang="en-US" dirty="0"/>
              <a:t>Note: The animals have been recoded.  The reference has changed. </a:t>
            </a:r>
          </a:p>
        </p:txBody>
      </p:sp>
      <p:sp>
        <p:nvSpPr>
          <p:cNvPr id="7" name="TextBox 6">
            <a:extLst>
              <a:ext uri="{FF2B5EF4-FFF2-40B4-BE49-F238E27FC236}">
                <a16:creationId xmlns:a16="http://schemas.microsoft.com/office/drawing/2014/main" id="{D49EF9FA-1D08-4599-8333-5CAFA20D5A5A}"/>
              </a:ext>
            </a:extLst>
          </p:cNvPr>
          <p:cNvSpPr txBox="1"/>
          <p:nvPr/>
        </p:nvSpPr>
        <p:spPr>
          <a:xfrm>
            <a:off x="152400" y="1241059"/>
            <a:ext cx="5181600" cy="461665"/>
          </a:xfrm>
          <a:prstGeom prst="rect">
            <a:avLst/>
          </a:prstGeom>
          <a:noFill/>
        </p:spPr>
        <p:txBody>
          <a:bodyPr wrap="square" rtlCol="0">
            <a:spAutoFit/>
          </a:bodyPr>
          <a:lstStyle/>
          <a:p>
            <a:r>
              <a:rPr lang="en-US" sz="2400" dirty="0"/>
              <a:t>Two ways:</a:t>
            </a:r>
          </a:p>
        </p:txBody>
      </p:sp>
      <p:sp>
        <p:nvSpPr>
          <p:cNvPr id="8" name="Content Placeholder 2">
            <a:extLst>
              <a:ext uri="{FF2B5EF4-FFF2-40B4-BE49-F238E27FC236}">
                <a16:creationId xmlns:a16="http://schemas.microsoft.com/office/drawing/2014/main" id="{B57100FE-94EC-4532-B595-1C98FA7018C9}"/>
              </a:ext>
            </a:extLst>
          </p:cNvPr>
          <p:cNvSpPr>
            <a:spLocks noGrp="1"/>
          </p:cNvSpPr>
          <p:nvPr>
            <p:ph idx="1"/>
          </p:nvPr>
        </p:nvSpPr>
        <p:spPr>
          <a:xfrm>
            <a:off x="117218" y="73149"/>
            <a:ext cx="8229600" cy="1676400"/>
          </a:xfrm>
        </p:spPr>
        <p:txBody>
          <a:bodyPr>
            <a:normAutofit/>
          </a:bodyPr>
          <a:lstStyle/>
          <a:p>
            <a:pPr marL="0" indent="0">
              <a:buNone/>
            </a:pPr>
            <a:r>
              <a:rPr lang="en-US" sz="2400" dirty="0"/>
              <a:t>Find a 95% confidence interval for the difference in the intercepts between </a:t>
            </a:r>
            <a:r>
              <a:rPr lang="en-US" sz="2400" b="1" dirty="0">
                <a:solidFill>
                  <a:srgbClr val="00B050"/>
                </a:solidFill>
              </a:rPr>
              <a:t>non-echolocating birds and NON-echolocating bats</a:t>
            </a:r>
            <a:r>
              <a:rPr lang="en-US" sz="2400" dirty="0"/>
              <a:t>.</a:t>
            </a:r>
          </a:p>
        </p:txBody>
      </p:sp>
    </p:spTree>
    <p:extLst>
      <p:ext uri="{BB962C8B-B14F-4D97-AF65-F5344CB8AC3E}">
        <p14:creationId xmlns:p14="http://schemas.microsoft.com/office/powerpoint/2010/main" val="26308107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rmAutofit/>
          </a:bodyPr>
          <a:lstStyle/>
          <a:p>
            <a:r>
              <a:rPr lang="en-US" dirty="0"/>
              <a:t>Assumptions of one sample T-Tests</a:t>
            </a:r>
          </a:p>
        </p:txBody>
      </p:sp>
      <p:sp>
        <p:nvSpPr>
          <p:cNvPr id="3" name="Content Placeholder 2"/>
          <p:cNvSpPr>
            <a:spLocks noGrp="1"/>
          </p:cNvSpPr>
          <p:nvPr>
            <p:ph idx="1"/>
          </p:nvPr>
        </p:nvSpPr>
        <p:spPr>
          <a:xfrm>
            <a:off x="457200" y="1600201"/>
            <a:ext cx="8229600" cy="2286000"/>
          </a:xfrm>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75967104"/>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427038"/>
                <a:ext cx="8229600" cy="563562"/>
              </a:xfrm>
            </p:spPr>
            <p:txBody>
              <a:bodyPr>
                <a:normAutofit fontScale="90000"/>
              </a:bodyPr>
              <a:lstStyle/>
              <a:p>
                <a:r>
                  <a:rPr lang="en-US" sz="3600" dirty="0"/>
                  <a:t>A.  Using the Reference method in proc </a:t>
                </a:r>
                <a:r>
                  <a:rPr lang="en-US" sz="3600" dirty="0" err="1"/>
                  <a:t>glm</a:t>
                </a:r>
                <a:r>
                  <a:rPr lang="en-US" sz="3600" dirty="0"/>
                  <a:t>.</a:t>
                </a:r>
                <a:br>
                  <a:rPr lang="en-US" dirty="0"/>
                </a:br>
                <a:r>
                  <a:rPr lang="en-US" sz="2000" dirty="0"/>
                  <a:t>Find a 95% confidence interval for the difference between the intercepts for the non-echolocating bats and birds.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ea typeface="Cambria Math"/>
                          </a:rPr>
                          <m:t>𝛽</m:t>
                        </m:r>
                      </m:e>
                      <m:sub>
                        <m:r>
                          <a:rPr lang="en-US" sz="2000" i="1">
                            <a:latin typeface="Cambria Math"/>
                          </a:rPr>
                          <m:t>2</m:t>
                        </m:r>
                      </m:sub>
                    </m:sSub>
                  </m:oMath>
                </a14:m>
                <a:r>
                  <a:rPr lang="en-US" sz="2000"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427038"/>
                <a:ext cx="8229600" cy="563562"/>
              </a:xfrm>
              <a:blipFill>
                <a:blip r:embed="rId3"/>
                <a:stretch>
                  <a:fillRect t="-63441" b="-66667"/>
                </a:stretch>
              </a:blipFill>
            </p:spPr>
            <p:txBody>
              <a:bodyPr/>
              <a:lstStyle/>
              <a:p>
                <a:r>
                  <a:rPr lang="en-US">
                    <a:noFill/>
                  </a:rPr>
                  <a:t> </a:t>
                </a:r>
              </a:p>
            </p:txBody>
          </p:sp>
        </mc:Fallback>
      </mc:AlternateContent>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598474"/>
            <a:ext cx="512569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01830" y="4113074"/>
            <a:ext cx="4035540" cy="1754326"/>
          </a:xfrm>
          <a:prstGeom prst="rect">
            <a:avLst/>
          </a:prstGeom>
          <a:noFill/>
        </p:spPr>
        <p:txBody>
          <a:bodyPr wrap="square" rtlCol="0">
            <a:spAutoFit/>
          </a:bodyPr>
          <a:lstStyle/>
          <a:p>
            <a:pPr marL="342900" indent="-342900">
              <a:buAutoNum type="arabicPeriod"/>
            </a:pPr>
            <a:r>
              <a:rPr lang="en-US" b="1" dirty="0" err="1">
                <a:solidFill>
                  <a:srgbClr val="FF0000"/>
                </a:solidFill>
              </a:rPr>
              <a:t>df</a:t>
            </a:r>
            <a:r>
              <a:rPr lang="en-US" b="1" dirty="0">
                <a:solidFill>
                  <a:srgbClr val="FF0000"/>
                </a:solidFill>
              </a:rPr>
              <a:t> = 16 (n=20)</a:t>
            </a:r>
          </a:p>
          <a:p>
            <a:pPr marL="342900" indent="-342900">
              <a:buAutoNum type="arabicPeriod"/>
            </a:pPr>
            <a:r>
              <a:rPr lang="en-US" b="1" dirty="0">
                <a:solidFill>
                  <a:srgbClr val="FF0000"/>
                </a:solidFill>
              </a:rPr>
              <a:t>MOE = t</a:t>
            </a:r>
            <a:r>
              <a:rPr lang="en-US" b="1" baseline="-25000" dirty="0">
                <a:solidFill>
                  <a:srgbClr val="FF0000"/>
                </a:solidFill>
              </a:rPr>
              <a:t>16,.975</a:t>
            </a:r>
            <a:r>
              <a:rPr lang="en-US" b="1" dirty="0">
                <a:solidFill>
                  <a:srgbClr val="FF0000"/>
                </a:solidFill>
              </a:rPr>
              <a:t>*.1142 = 2.12 * .1142</a:t>
            </a:r>
          </a:p>
          <a:p>
            <a:r>
              <a:rPr lang="en-US" b="1" dirty="0">
                <a:solidFill>
                  <a:srgbClr val="FF0000"/>
                </a:solidFill>
              </a:rPr>
              <a:t>       MOE = .2421</a:t>
            </a:r>
          </a:p>
          <a:p>
            <a:r>
              <a:rPr lang="en-US" b="1" dirty="0">
                <a:solidFill>
                  <a:srgbClr val="FF0000"/>
                </a:solidFill>
              </a:rPr>
              <a:t>       95% CI:  (.10226 ± .2421) </a:t>
            </a:r>
          </a:p>
          <a:p>
            <a:r>
              <a:rPr lang="en-US" b="1" dirty="0">
                <a:solidFill>
                  <a:srgbClr val="FF0000"/>
                </a:solidFill>
              </a:rPr>
              <a:t>       95% CI:  (-.13944, .34436)</a:t>
            </a:r>
          </a:p>
          <a:p>
            <a:endParaRPr lang="en-US" b="1" dirty="0">
              <a:solidFill>
                <a:srgbClr val="FF0000"/>
              </a:solidFill>
            </a:endParaRPr>
          </a:p>
        </p:txBody>
      </p:sp>
      <mc:AlternateContent xmlns:mc="http://schemas.openxmlformats.org/markup-compatibility/2006" xmlns:a14="http://schemas.microsoft.com/office/drawing/2010/main">
        <mc:Choice Requires="a14">
          <p:sp>
            <p:nvSpPr>
              <p:cNvPr id="6" name="TextBox 5"/>
              <p:cNvSpPr txBox="1"/>
              <p:nvPr/>
            </p:nvSpPr>
            <p:spPr>
              <a:xfrm>
                <a:off x="1524000" y="1186934"/>
                <a:ext cx="4683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𝑙𝑒𝑛𝑒𝑟𝑔𝑦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𝑙𝑚𝑎𝑠𝑠</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𝑏𝑖𝑟𝑑</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panose="02040503050406030204" pitchFamily="18" charset="0"/>
                              <a:ea typeface="Cambria Math"/>
                            </a:rPr>
                            <m:t>3</m:t>
                          </m:r>
                        </m:sub>
                      </m:sSub>
                      <m:r>
                        <a:rPr lang="en-US" b="0" i="1" smtClean="0">
                          <a:latin typeface="Cambria Math"/>
                        </a:rPr>
                        <m:t>𝑒𝑏𝑎𝑡</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524000" y="1186934"/>
                <a:ext cx="4683333" cy="369332"/>
              </a:xfrm>
              <a:prstGeom prst="rect">
                <a:avLst/>
              </a:prstGeom>
              <a:blipFill>
                <a:blip r:embed="rId5"/>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F95DD91-BB65-4CF2-8738-03A2C1850D93}"/>
              </a:ext>
            </a:extLst>
          </p:cNvPr>
          <p:cNvSpPr txBox="1"/>
          <p:nvPr/>
        </p:nvSpPr>
        <p:spPr>
          <a:xfrm>
            <a:off x="6215800" y="1217474"/>
            <a:ext cx="2784267" cy="369332"/>
          </a:xfrm>
          <a:prstGeom prst="rect">
            <a:avLst/>
          </a:prstGeom>
          <a:noFill/>
        </p:spPr>
        <p:txBody>
          <a:bodyPr wrap="square" rtlCol="0">
            <a:spAutoFit/>
          </a:bodyPr>
          <a:lstStyle/>
          <a:p>
            <a:r>
              <a:rPr lang="en-US" dirty="0"/>
              <a:t>Ref = non-echolocating bat</a:t>
            </a:r>
          </a:p>
        </p:txBody>
      </p:sp>
      <p:sp>
        <p:nvSpPr>
          <p:cNvPr id="3" name="Rectangle 2">
            <a:extLst>
              <a:ext uri="{FF2B5EF4-FFF2-40B4-BE49-F238E27FC236}">
                <a16:creationId xmlns:a16="http://schemas.microsoft.com/office/drawing/2014/main" id="{5E04405F-556F-46A3-A442-AEFB03BC55E5}"/>
              </a:ext>
            </a:extLst>
          </p:cNvPr>
          <p:cNvSpPr/>
          <p:nvPr/>
        </p:nvSpPr>
        <p:spPr>
          <a:xfrm>
            <a:off x="3048000" y="2743200"/>
            <a:ext cx="2514600"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83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3552"/>
            <a:ext cx="3227240" cy="2149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880" y="1239610"/>
            <a:ext cx="5451780" cy="2113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33400" y="69257"/>
            <a:ext cx="8229600" cy="914400"/>
          </a:xfrm>
        </p:spPr>
        <p:txBody>
          <a:bodyPr>
            <a:noAutofit/>
          </a:bodyPr>
          <a:lstStyle/>
          <a:p>
            <a:r>
              <a:rPr lang="en-US" sz="2800" dirty="0"/>
              <a:t>B.  Using the Variance / Covariance Method in proc reg.  (Hint: You will have to adjust the data!)</a:t>
            </a:r>
          </a:p>
        </p:txBody>
      </p:sp>
      <p:sp>
        <p:nvSpPr>
          <p:cNvPr id="6" name="Rectangle 5"/>
          <p:cNvSpPr/>
          <p:nvPr/>
        </p:nvSpPr>
        <p:spPr>
          <a:xfrm>
            <a:off x="2324100" y="1239610"/>
            <a:ext cx="4191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149493" y="3294020"/>
                <a:ext cx="6036140" cy="4414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𝑉𝑎𝑟</m:t>
                      </m:r>
                      <m:r>
                        <a:rPr lang="en-US" sz="2000" b="0" i="1" smtClean="0">
                          <a:latin typeface="Cambria Math"/>
                        </a:rPr>
                        <m:t> </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e>
                      </m:d>
                      <m:r>
                        <a:rPr lang="en-US" sz="2000" b="0" i="1" smtClean="0">
                          <a:latin typeface="Cambria Math"/>
                        </a:rPr>
                        <m:t>=</m:t>
                      </m:r>
                      <m:r>
                        <a:rPr lang="en-US" sz="2000" b="0" i="1" smtClean="0">
                          <a:latin typeface="Cambria Math"/>
                        </a:rPr>
                        <m:t>𝑉𝑎𝑟</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e>
                      </m:d>
                      <m:r>
                        <a:rPr lang="en-US" sz="2000" b="0" i="1" smtClean="0">
                          <a:latin typeface="Cambria Math"/>
                        </a:rPr>
                        <m:t>+</m:t>
                      </m:r>
                      <m:r>
                        <a:rPr lang="en-US" sz="2000" i="1">
                          <a:latin typeface="Cambria Math"/>
                        </a:rPr>
                        <m:t>𝑉𝑎𝑟</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e>
                      </m:d>
                      <m:r>
                        <a:rPr lang="en-US" sz="2000" b="0" i="1" smtClean="0">
                          <a:latin typeface="Cambria Math"/>
                        </a:rPr>
                        <m:t>−2</m:t>
                      </m:r>
                      <m:r>
                        <a:rPr lang="en-US" sz="2000" b="0" i="1" smtClean="0">
                          <a:latin typeface="Cambria Math"/>
                        </a:rPr>
                        <m:t>𝐶𝑜𝑣</m:t>
                      </m:r>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r>
                        <a:rPr lang="en-US" sz="2000" b="0" i="1" smtClean="0">
                          <a:latin typeface="Cambria Math"/>
                        </a:rPr>
                        <m:t>)</m:t>
                      </m:r>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149493" y="3294020"/>
                <a:ext cx="6036140" cy="441468"/>
              </a:xfrm>
              <a:prstGeom prst="rect">
                <a:avLst/>
              </a:prstGeom>
              <a:blipFill rotWithShape="0">
                <a:blip r:embed="rId5"/>
                <a:stretch>
                  <a:fillRect t="-83562" b="-10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2926" y="3676710"/>
                <a:ext cx="5446491" cy="4414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𝑉𝑎𝑟</m:t>
                      </m:r>
                      <m:r>
                        <a:rPr lang="en-US" sz="2000" b="0" i="1" smtClean="0">
                          <a:latin typeface="Cambria Math"/>
                        </a:rPr>
                        <m:t> </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e>
                      </m:d>
                      <m:r>
                        <a:rPr lang="en-US" sz="2000" b="0" i="1" smtClean="0">
                          <a:latin typeface="Cambria Math"/>
                        </a:rPr>
                        <m:t>=.02484+.04108−2(.02644)</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62926" y="3676710"/>
                <a:ext cx="5446491" cy="441468"/>
              </a:xfrm>
              <a:prstGeom prst="rect">
                <a:avLst/>
              </a:prstGeom>
              <a:blipFill rotWithShape="0">
                <a:blip r:embed="rId6"/>
                <a:stretch>
                  <a:fillRect t="-83562" b="-108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57203" y="4076820"/>
                <a:ext cx="3003130" cy="4414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𝑉𝑎𝑟</m:t>
                      </m:r>
                      <m:r>
                        <a:rPr lang="en-US" sz="2000" b="0" i="1" smtClean="0">
                          <a:latin typeface="Cambria Math"/>
                        </a:rPr>
                        <m:t> </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e>
                      </m:d>
                      <m:r>
                        <a:rPr lang="en-US" sz="2000" b="0" i="1" smtClean="0">
                          <a:latin typeface="Cambria Math"/>
                        </a:rPr>
                        <m:t>= .01304</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57203" y="4076820"/>
                <a:ext cx="3003130" cy="441468"/>
              </a:xfrm>
              <a:prstGeom prst="rect">
                <a:avLst/>
              </a:prstGeom>
              <a:blipFill rotWithShape="0">
                <a:blip r:embed="rId7"/>
                <a:stretch>
                  <a:fillRect t="-86111" b="-1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4490" y="4482986"/>
                <a:ext cx="2553456" cy="441468"/>
              </a:xfrm>
              <a:prstGeom prst="rect">
                <a:avLst/>
              </a:prstGeom>
              <a:noFill/>
            </p:spPr>
            <p:txBody>
              <a:bodyPr wrap="none" rtlCol="0">
                <a:spAutoFit/>
              </a:bodyPr>
              <a:lstStyle/>
              <a:p>
                <a:r>
                  <a:rPr lang="en-US" sz="2000" dirty="0"/>
                  <a:t>SE</a:t>
                </a:r>
                <a14:m>
                  <m:oMath xmlns:m="http://schemas.openxmlformats.org/officeDocument/2006/math">
                    <m:r>
                      <a:rPr lang="en-US" sz="2000" b="0" i="1" smtClean="0">
                        <a:latin typeface="Cambria Math"/>
                      </a:rPr>
                      <m:t> </m:t>
                    </m:r>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i="1">
                                <a:latin typeface="Cambria Math"/>
                              </a:rPr>
                              <m:t>2</m:t>
                            </m:r>
                          </m:sub>
                        </m:sSub>
                        <m:r>
                          <a:rPr lang="en-US" sz="2000" b="0" i="1" smtClean="0">
                            <a:latin typeface="Cambria Math"/>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a:ea typeface="Cambria Math"/>
                                  </a:rPr>
                                  <m:t>𝛽</m:t>
                                </m:r>
                              </m:e>
                            </m:acc>
                          </m:e>
                          <m:sub>
                            <m:r>
                              <a:rPr lang="en-US" sz="2000" b="0" i="1" smtClean="0">
                                <a:latin typeface="Cambria Math" charset="0"/>
                                <a:ea typeface="Cambria Math"/>
                              </a:rPr>
                              <m:t>3</m:t>
                            </m:r>
                          </m:sub>
                        </m:sSub>
                      </m:e>
                    </m:d>
                    <m:r>
                      <a:rPr lang="en-US" sz="2000" b="0" i="1" smtClean="0">
                        <a:latin typeface="Cambria Math"/>
                      </a:rPr>
                      <m:t>= .1142</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4490" y="4482986"/>
                <a:ext cx="2553456" cy="441468"/>
              </a:xfrm>
              <a:prstGeom prst="rect">
                <a:avLst/>
              </a:prstGeom>
              <a:blipFill rotWithShape="0">
                <a:blip r:embed="rId8"/>
                <a:stretch>
                  <a:fillRect l="-2387" t="-83562" b="-108219"/>
                </a:stretch>
              </a:blipFill>
            </p:spPr>
            <p:txBody>
              <a:bodyPr/>
              <a:lstStyle/>
              <a:p>
                <a:r>
                  <a:rPr lang="en-US">
                    <a:noFill/>
                  </a:rPr>
                  <a:t> </a:t>
                </a:r>
              </a:p>
            </p:txBody>
          </p:sp>
        </mc:Fallback>
      </mc:AlternateContent>
      <p:sp>
        <p:nvSpPr>
          <p:cNvPr id="15" name="TextBox 14"/>
          <p:cNvSpPr txBox="1"/>
          <p:nvPr/>
        </p:nvSpPr>
        <p:spPr>
          <a:xfrm>
            <a:off x="4419600" y="4951274"/>
            <a:ext cx="4035540" cy="1754326"/>
          </a:xfrm>
          <a:prstGeom prst="rect">
            <a:avLst/>
          </a:prstGeom>
          <a:noFill/>
        </p:spPr>
        <p:txBody>
          <a:bodyPr wrap="square" rtlCol="0">
            <a:spAutoFit/>
          </a:bodyPr>
          <a:lstStyle/>
          <a:p>
            <a:pPr marL="342900" indent="-342900">
              <a:buAutoNum type="arabicPeriod"/>
            </a:pPr>
            <a:r>
              <a:rPr lang="en-US" b="1" dirty="0" err="1">
                <a:solidFill>
                  <a:srgbClr val="FF0000"/>
                </a:solidFill>
              </a:rPr>
              <a:t>df</a:t>
            </a:r>
            <a:r>
              <a:rPr lang="en-US" b="1" dirty="0">
                <a:solidFill>
                  <a:srgbClr val="FF0000"/>
                </a:solidFill>
              </a:rPr>
              <a:t> = 16 (n=20)</a:t>
            </a:r>
          </a:p>
          <a:p>
            <a:pPr marL="342900" indent="-342900">
              <a:buAutoNum type="arabicPeriod"/>
            </a:pPr>
            <a:r>
              <a:rPr lang="en-US" b="1" dirty="0">
                <a:solidFill>
                  <a:srgbClr val="FF0000"/>
                </a:solidFill>
              </a:rPr>
              <a:t>MOE = t</a:t>
            </a:r>
            <a:r>
              <a:rPr lang="en-US" b="1" baseline="-25000" dirty="0">
                <a:solidFill>
                  <a:srgbClr val="FF0000"/>
                </a:solidFill>
              </a:rPr>
              <a:t>16,.975</a:t>
            </a:r>
            <a:r>
              <a:rPr lang="en-US" b="1" dirty="0">
                <a:solidFill>
                  <a:srgbClr val="FF0000"/>
                </a:solidFill>
              </a:rPr>
              <a:t>*.1142 = 2.12* .1142</a:t>
            </a:r>
          </a:p>
          <a:p>
            <a:r>
              <a:rPr lang="en-US" b="1" dirty="0">
                <a:solidFill>
                  <a:srgbClr val="FF0000"/>
                </a:solidFill>
              </a:rPr>
              <a:t>       MOE = .2421</a:t>
            </a:r>
          </a:p>
          <a:p>
            <a:r>
              <a:rPr lang="en-US" b="1" dirty="0">
                <a:solidFill>
                  <a:srgbClr val="FF0000"/>
                </a:solidFill>
              </a:rPr>
              <a:t>       95% CI:  (.10226 ± .2421) </a:t>
            </a:r>
          </a:p>
          <a:p>
            <a:r>
              <a:rPr lang="en-US" b="1" dirty="0">
                <a:solidFill>
                  <a:srgbClr val="FF0000"/>
                </a:solidFill>
              </a:rPr>
              <a:t>       95% CI:  (-.13944, .34436)</a:t>
            </a:r>
          </a:p>
          <a:p>
            <a:endParaRPr lang="en-US" b="1" dirty="0">
              <a:solidFill>
                <a:srgbClr val="FF0000"/>
              </a:solidFill>
            </a:endParaRPr>
          </a:p>
        </p:txBody>
      </p:sp>
      <p:pic>
        <p:nvPicPr>
          <p:cNvPr id="1331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490" y="4953000"/>
            <a:ext cx="31813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1143000" y="6143625"/>
            <a:ext cx="762000" cy="561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967395" y="4284858"/>
                <a:ext cx="4551439" cy="384336"/>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a:rPr>
                          <m:t>2</m:t>
                        </m:r>
                      </m:sub>
                    </m:sSub>
                    <m:r>
                      <a:rPr lang="en-US" b="0" i="1" smtClean="0">
                        <a:latin typeface="Cambria Math"/>
                      </a:rPr>
                      <m:t>−</m:t>
                    </m:r>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3</m:t>
                        </m:r>
                      </m:sub>
                    </m:sSub>
                    <m:r>
                      <a:rPr lang="en-US" b="0" i="1" smtClean="0">
                        <a:latin typeface="Cambria Math"/>
                      </a:rPr>
                      <m:t>= .02360 −  </m:t>
                    </m:r>
                    <m:d>
                      <m:dPr>
                        <m:ctrlPr>
                          <a:rPr lang="en-US" b="0" i="1" smtClean="0">
                            <a:latin typeface="Cambria Math" panose="02040503050406030204" pitchFamily="18" charset="0"/>
                          </a:rPr>
                        </m:ctrlPr>
                      </m:dPr>
                      <m:e>
                        <m:r>
                          <a:rPr lang="en-US" b="0" i="1" smtClean="0">
                            <a:latin typeface="Cambria Math"/>
                          </a:rPr>
                          <m:t>−.07866</m:t>
                        </m:r>
                      </m:e>
                    </m:d>
                    <m:r>
                      <a:rPr lang="en-US" b="0" i="1" smtClean="0">
                        <a:latin typeface="Cambria Math" charset="0"/>
                      </a:rPr>
                      <m:t>= .10266</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967395" y="4284858"/>
                <a:ext cx="4551439" cy="384336"/>
              </a:xfrm>
              <a:prstGeom prst="rect">
                <a:avLst/>
              </a:prstGeom>
              <a:blipFill rotWithShape="0">
                <a:blip r:embed="rId10"/>
                <a:stretch>
                  <a:fillRect l="-402" t="-88889" b="-1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42220" y="892856"/>
                <a:ext cx="48163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𝑙𝑒𝑛𝑒𝑟𝑔𝑦</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1</m:t>
                          </m:r>
                        </m:sub>
                      </m:sSub>
                      <m:r>
                        <a:rPr lang="en-US" b="0" i="1" smtClean="0">
                          <a:latin typeface="Cambria Math"/>
                        </a:rPr>
                        <m:t>𝑙𝑚𝑎𝑠𝑠</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ea typeface="Cambria Math"/>
                            </a:rPr>
                            <m:t>𝛽</m:t>
                          </m:r>
                        </m:e>
                        <m:sub>
                          <m:r>
                            <a:rPr lang="en-US" b="0" i="1" smtClean="0">
                              <a:latin typeface="Cambria Math"/>
                            </a:rPr>
                            <m:t>2</m:t>
                          </m:r>
                        </m:sub>
                      </m:sSub>
                      <m:r>
                        <a:rPr lang="en-US" b="0" i="1" smtClean="0">
                          <a:latin typeface="Cambria Math"/>
                        </a:rPr>
                        <m:t>𝑏𝑖𝑟𝑑</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panose="02040503050406030204" pitchFamily="18" charset="0"/>
                              <a:ea typeface="Cambria Math"/>
                            </a:rPr>
                            <m:t>3</m:t>
                          </m:r>
                        </m:sub>
                      </m:sSub>
                      <m:r>
                        <a:rPr lang="en-US" b="0" i="1" smtClean="0">
                          <a:latin typeface="Cambria Math" charset="0"/>
                        </a:rPr>
                        <m:t>𝑛</m:t>
                      </m:r>
                      <m:r>
                        <a:rPr lang="en-US" b="0" i="1" smtClean="0">
                          <a:latin typeface="Cambria Math"/>
                        </a:rPr>
                        <m:t>𝑒𝑏𝑎𝑡</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842220" y="892856"/>
                <a:ext cx="4816382" cy="369332"/>
              </a:xfrm>
              <a:prstGeom prst="rect">
                <a:avLst/>
              </a:prstGeom>
              <a:blipFill>
                <a:blip r:embed="rId11"/>
                <a:stretch>
                  <a:fillRect b="-1311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007445A-EEC8-4E81-918B-9D7BF0C2761A}"/>
              </a:ext>
            </a:extLst>
          </p:cNvPr>
          <p:cNvSpPr/>
          <p:nvPr/>
        </p:nvSpPr>
        <p:spPr>
          <a:xfrm>
            <a:off x="94005" y="475826"/>
            <a:ext cx="1866900" cy="707886"/>
          </a:xfrm>
          <a:prstGeom prst="rect">
            <a:avLst/>
          </a:prstGeom>
        </p:spPr>
        <p:txBody>
          <a:bodyPr wrap="square">
            <a:spAutoFit/>
          </a:bodyPr>
          <a:lstStyle/>
          <a:p>
            <a:r>
              <a:rPr lang="en-US" sz="1000" dirty="0"/>
              <a:t>Find a 95% confidence interval for the difference between the intercepts for the non-echolocating bats and birds. </a:t>
            </a:r>
          </a:p>
        </p:txBody>
      </p:sp>
      <p:sp>
        <p:nvSpPr>
          <p:cNvPr id="16" name="Rectangle 15">
            <a:extLst>
              <a:ext uri="{FF2B5EF4-FFF2-40B4-BE49-F238E27FC236}">
                <a16:creationId xmlns:a16="http://schemas.microsoft.com/office/drawing/2014/main" id="{0A09A6B9-3295-4C8E-96D6-02D579B4C017}"/>
              </a:ext>
            </a:extLst>
          </p:cNvPr>
          <p:cNvSpPr/>
          <p:nvPr/>
        </p:nvSpPr>
        <p:spPr>
          <a:xfrm>
            <a:off x="7883640" y="2670405"/>
            <a:ext cx="1143000" cy="27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0D45F9-90CB-4EE9-B445-E1C98BE88943}"/>
              </a:ext>
            </a:extLst>
          </p:cNvPr>
          <p:cNvSpPr/>
          <p:nvPr/>
        </p:nvSpPr>
        <p:spPr>
          <a:xfrm>
            <a:off x="6740640" y="3007939"/>
            <a:ext cx="1143000" cy="27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67C3D35-ACFD-4A99-9BEF-CC6812AE62AB}"/>
              </a:ext>
            </a:extLst>
          </p:cNvPr>
          <p:cNvSpPr txBox="1"/>
          <p:nvPr/>
        </p:nvSpPr>
        <p:spPr>
          <a:xfrm>
            <a:off x="6658602" y="908939"/>
            <a:ext cx="2286000" cy="369332"/>
          </a:xfrm>
          <a:prstGeom prst="rect">
            <a:avLst/>
          </a:prstGeom>
          <a:noFill/>
        </p:spPr>
        <p:txBody>
          <a:bodyPr wrap="square" rtlCol="0">
            <a:spAutoFit/>
          </a:bodyPr>
          <a:lstStyle/>
          <a:p>
            <a:r>
              <a:rPr lang="en-US" dirty="0"/>
              <a:t>Ref = </a:t>
            </a:r>
            <a:r>
              <a:rPr lang="en-US" dirty="0" err="1"/>
              <a:t>echolocating</a:t>
            </a:r>
            <a:r>
              <a:rPr lang="en-US" dirty="0"/>
              <a:t> bat</a:t>
            </a:r>
          </a:p>
        </p:txBody>
      </p:sp>
      <p:sp>
        <p:nvSpPr>
          <p:cNvPr id="20" name="Rectangle 19">
            <a:extLst>
              <a:ext uri="{FF2B5EF4-FFF2-40B4-BE49-F238E27FC236}">
                <a16:creationId xmlns:a16="http://schemas.microsoft.com/office/drawing/2014/main" id="{CB95F34D-F27C-4691-B2CB-704313BBC88F}"/>
              </a:ext>
            </a:extLst>
          </p:cNvPr>
          <p:cNvSpPr/>
          <p:nvPr/>
        </p:nvSpPr>
        <p:spPr>
          <a:xfrm>
            <a:off x="7897751" y="3007939"/>
            <a:ext cx="1143000" cy="27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CF31F04-530E-4E2B-A8BD-4568C0327C84}"/>
              </a:ext>
            </a:extLst>
          </p:cNvPr>
          <p:cNvSpPr/>
          <p:nvPr/>
        </p:nvSpPr>
        <p:spPr>
          <a:xfrm>
            <a:off x="6740640" y="2670405"/>
            <a:ext cx="1143000" cy="274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494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fade">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16"/>
                                        </p:tgtEl>
                                        <p:attrNameLst>
                                          <p:attrName>style.visibility</p:attrName>
                                        </p:attrNameLst>
                                      </p:cBhvr>
                                      <p:to>
                                        <p:strVal val="visible"/>
                                      </p:to>
                                    </p:set>
                                    <p:animEffect transition="in" filter="fade">
                                      <p:cBhvr>
                                        <p:cTn id="17" dur="500"/>
                                        <p:tgtEl>
                                          <p:spTgt spid="133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318"/>
                                        </p:tgtEl>
                                        <p:attrNameLst>
                                          <p:attrName>style.visibility</p:attrName>
                                        </p:attrNameLst>
                                      </p:cBhvr>
                                      <p:to>
                                        <p:strVal val="visible"/>
                                      </p:to>
                                    </p:set>
                                    <p:animEffect transition="in" filter="fade">
                                      <p:cBhvr>
                                        <p:cTn id="50" dur="500"/>
                                        <p:tgtEl>
                                          <p:spTgt spid="133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1" grpId="0"/>
      <p:bldP spid="12" grpId="0"/>
      <p:bldP spid="13" grpId="0"/>
      <p:bldP spid="15" grpId="0"/>
      <p:bldP spid="17" grpId="0" animBg="1"/>
      <p:bldP spid="8" grpId="0"/>
      <p:bldP spid="16" grpId="0" animBg="1"/>
      <p:bldP spid="18" grpId="0" animBg="1"/>
      <p:bldP spid="20" grpId="0" animBg="1"/>
      <p:bldP spid="21" grpId="0" animBg="1"/>
    </p:bld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Another Example: Metabolism Study</a:t>
            </a:r>
            <a:br>
              <a:rPr lang="en-US" dirty="0"/>
            </a:br>
            <a:r>
              <a:rPr lang="en-US" dirty="0"/>
              <a:t>Variance / Covariance Method</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82" y="2444376"/>
            <a:ext cx="661035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5400" y="2772989"/>
            <a:ext cx="6629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149384" y="1978723"/>
                <a:ext cx="495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 </m:t>
                          </m:r>
                          <m:sSub>
                            <m:sSubPr>
                              <m:ctrlPr>
                                <a:rPr lang="en-US" b="0" i="1" smtClean="0">
                                  <a:latin typeface="Cambria Math" panose="02040503050406030204" pitchFamily="18" charset="0"/>
                                </a:rPr>
                              </m:ctrlPr>
                            </m:sSubPr>
                            <m:e>
                              <m:r>
                                <a:rPr lang="en-US" i="1">
                                  <a:latin typeface="Cambria Math"/>
                                  <a:ea typeface="Cambria Math"/>
                                </a:rPr>
                                <m:t>𝛽</m:t>
                              </m:r>
                            </m:e>
                            <m:sub>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m:rPr>
                              <m:sty m:val="p"/>
                            </m:rPr>
                            <a:rPr lang="en-US" b="0" i="0" smtClean="0">
                              <a:latin typeface="Cambria Math"/>
                            </a:rPr>
                            <m:t>log</m:t>
                          </m:r>
                          <m:r>
                            <a:rPr lang="en-US" b="0" i="1" smtClean="0">
                              <a:latin typeface="Cambria Math"/>
                            </a:rPr>
                            <m:t>⁡(</m:t>
                          </m:r>
                          <m:r>
                            <a:rPr lang="en-US" b="0" i="1" smtClean="0">
                              <a:latin typeface="Cambria Math"/>
                            </a:rPr>
                            <m:t>𝑚𝑒𝑡𝑎𝑏</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panose="02040503050406030204" pitchFamily="18" charset="0"/>
                                  <a:ea typeface="Cambria Math"/>
                                </a:rPr>
                                <m:t>2</m:t>
                              </m:r>
                            </m:sub>
                          </m:sSub>
                          <m:r>
                            <m:rPr>
                              <m:sty m:val="p"/>
                            </m:rPr>
                            <a:rPr lang="en-US">
                              <a:latin typeface="Cambria Math"/>
                            </a:rPr>
                            <m:t>log</m:t>
                          </m:r>
                          <m:r>
                            <a:rPr lang="en-US" i="1">
                              <a:latin typeface="Cambria Math"/>
                            </a:rPr>
                            <m:t>⁡(</m:t>
                          </m:r>
                          <m:r>
                            <a:rPr lang="en-US" b="0" i="1" smtClean="0">
                              <a:latin typeface="Cambria Math"/>
                            </a:rPr>
                            <m:t>𝑚𝑎𝑠𝑠</m:t>
                          </m:r>
                          <m:r>
                            <a:rPr lang="en-US" i="1">
                              <a:latin typeface="Cambria Math"/>
                            </a:rPr>
                            <m:t>)</m:t>
                          </m:r>
                        </m:e>
                      </m:func>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49384" y="1978723"/>
                <a:ext cx="4951804" cy="369332"/>
              </a:xfrm>
              <a:prstGeom prst="rect">
                <a:avLst/>
              </a:prstGeom>
              <a:blipFill rotWithShape="0">
                <a:blip r:embed="rId3"/>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51839" y="4320325"/>
                <a:ext cx="58051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=4.2534−.41438</m:t>
                          </m:r>
                          <m:r>
                            <a:rPr lang="en-US" i="1" smtClean="0">
                              <a:latin typeface="Cambria Math"/>
                            </a:rPr>
                            <m:t> </m:t>
                          </m:r>
                          <m:d>
                            <m:dPr>
                              <m:ctrlPr>
                                <a:rPr lang="en-US" b="0" i="1" smtClean="0">
                                  <a:latin typeface="Cambria Math" panose="02040503050406030204" pitchFamily="18" charset="0"/>
                                  <a:ea typeface="Cambria Math"/>
                                </a:rPr>
                              </m:ctrlPr>
                            </m:dPr>
                            <m:e>
                              <m:r>
                                <a:rPr lang="en-US" b="0" i="0" smtClean="0">
                                  <a:latin typeface="Cambria Math"/>
                                  <a:ea typeface="Cambria Math"/>
                                </a:rPr>
                                <m:t>5.7104</m:t>
                              </m:r>
                            </m:e>
                          </m:d>
                          <m:r>
                            <a:rPr lang="en-US" b="0" i="1" smtClean="0">
                              <a:latin typeface="Cambria Math"/>
                              <a:ea typeface="Cambria Math"/>
                            </a:rPr>
                            <m:t>+.</m:t>
                          </m:r>
                          <m:r>
                            <a:rPr lang="en-US" b="0" i="1" smtClean="0">
                              <a:latin typeface="Cambria Math"/>
                            </a:rPr>
                            <m:t>61670</m:t>
                          </m:r>
                          <m:r>
                            <a:rPr lang="en-US" i="1">
                              <a:latin typeface="Cambria Math"/>
                            </a:rPr>
                            <m:t>(</m:t>
                          </m:r>
                          <m:r>
                            <a:rPr lang="en-US" b="0" i="1" smtClean="0">
                              <a:latin typeface="Cambria Math"/>
                            </a:rPr>
                            <m:t>.91629</m:t>
                          </m:r>
                          <m:r>
                            <a:rPr lang="en-US" i="1">
                              <a:latin typeface="Cambria Math"/>
                            </a:rPr>
                            <m:t>)</m:t>
                          </m:r>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451839" y="4320325"/>
                <a:ext cx="5805115" cy="369332"/>
              </a:xfrm>
              <a:prstGeom prst="rect">
                <a:avLst/>
              </a:prstGeom>
              <a:blipFill rotWithShape="0">
                <a:blip r:embed="rId4"/>
                <a:stretch>
                  <a:fillRect t="-98333" b="-123333"/>
                </a:stretch>
              </a:blipFill>
            </p:spPr>
            <p:txBody>
              <a:bodyPr/>
              <a:lstStyle/>
              <a:p>
                <a:r>
                  <a:rPr lang="en-US">
                    <a:noFill/>
                  </a:rPr>
                  <a:t> </a:t>
                </a:r>
              </a:p>
            </p:txBody>
          </p:sp>
        </mc:Fallback>
      </mc:AlternateContent>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4096964"/>
            <a:ext cx="31623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5257800" y="4765857"/>
                <a:ext cx="19811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=2.452</m:t>
                          </m:r>
                        </m:e>
                      </m:func>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257800" y="4765857"/>
                <a:ext cx="1981120" cy="369332"/>
              </a:xfrm>
              <a:prstGeom prst="rect">
                <a:avLst/>
              </a:prstGeom>
              <a:blipFill rotWithShape="0">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95400" y="5830424"/>
                <a:ext cx="6901505" cy="87517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𝑉𝑎𝑟</m:t>
                      </m:r>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log</m:t>
                          </m:r>
                        </m:fName>
                        <m:e>
                          <m:d>
                            <m:dPr>
                              <m:ctrlPr>
                                <a:rPr lang="en-US" sz="2400" b="0" i="1" smtClean="0">
                                  <a:latin typeface="Cambria Math" panose="02040503050406030204" pitchFamily="18" charset="0"/>
                                </a:rPr>
                              </m:ctrlPr>
                            </m:dPr>
                            <m:e>
                              <m:r>
                                <a:rPr lang="en-US" sz="2400" b="0" i="1" smtClean="0">
                                  <a:latin typeface="Cambria Math"/>
                                </a:rPr>
                                <m:t>𝑙𝑖𝑓𝑒</m:t>
                              </m:r>
                              <m:r>
                                <a:rPr lang="en-US" sz="2400" b="0" i="1" smtClean="0">
                                  <a:latin typeface="Cambria Math" charset="0"/>
                                </a:rPr>
                                <m:t>)</m:t>
                              </m:r>
                              <m:r>
                                <a:rPr lang="en-US" sz="2400" b="0" i="1" smtClean="0">
                                  <a:latin typeface="Cambria Math"/>
                                </a:rPr>
                                <m:t>|</m:t>
                              </m:r>
                              <m:r>
                                <a:rPr lang="en-US" sz="2400" b="0" i="1" smtClean="0">
                                  <a:latin typeface="Cambria Math"/>
                                </a:rPr>
                                <m:t>𝑙𝑚𝑒𝑡𝑎𝑏</m:t>
                              </m:r>
                              <m:r>
                                <a:rPr lang="en-US" sz="2400" b="0" i="1" smtClean="0">
                                  <a:latin typeface="Cambria Math"/>
                                </a:rPr>
                                <m:t>=5.7104, </m:t>
                              </m:r>
                              <m:r>
                                <a:rPr lang="en-US" sz="2400" b="0" i="1" smtClean="0">
                                  <a:latin typeface="Cambria Math"/>
                                </a:rPr>
                                <m:t>𝑙𝑚𝑎𝑠𝑠</m:t>
                              </m:r>
                              <m:r>
                                <a:rPr lang="en-US" sz="2400" b="0" i="1" smtClean="0">
                                  <a:latin typeface="Cambria Math"/>
                                </a:rPr>
                                <m:t>= .91629</m:t>
                              </m:r>
                            </m:e>
                          </m:d>
                        </m:e>
                      </m:func>
                    </m:oMath>
                  </m:oMathPara>
                </a14:m>
                <a:endParaRPr lang="en-US" sz="2400" b="0" i="1" dirty="0">
                  <a:latin typeface="Cambria Math"/>
                </a:endParaRPr>
              </a:p>
              <a:p>
                <a:pPr/>
                <a14:m>
                  <m:oMathPara xmlns:m="http://schemas.openxmlformats.org/officeDocument/2006/math">
                    <m:oMathParaPr>
                      <m:jc m:val="centerGroup"/>
                    </m:oMathParaPr>
                    <m:oMath xmlns:m="http://schemas.openxmlformats.org/officeDocument/2006/math">
                      <m:r>
                        <a:rPr lang="en-US" sz="2400" b="0" i="1" smtClean="0">
                          <a:latin typeface="Cambria Math"/>
                        </a:rPr>
                        <m:t>=</m:t>
                      </m:r>
                      <m:r>
                        <a:rPr lang="en-US" sz="2400" i="1">
                          <a:latin typeface="Cambria Math"/>
                        </a:rPr>
                        <m:t>𝑉𝑎𝑟</m:t>
                      </m:r>
                      <m:r>
                        <a:rPr lang="en-US" sz="2400" b="0" i="1" smtClean="0">
                          <a:latin typeface="Cambria Math"/>
                        </a:rPr>
                        <m:t>(</m:t>
                      </m:r>
                      <m:sSub>
                        <m:sSubPr>
                          <m:ctrlPr>
                            <a:rPr lang="en-US" sz="2400" i="1">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i="1">
                                  <a:latin typeface="Cambria Math"/>
                                  <a:ea typeface="Cambria Math"/>
                                </a:rPr>
                                <m:t>𝛽</m:t>
                              </m:r>
                            </m:e>
                          </m:acc>
                        </m:e>
                        <m:sub>
                          <m:r>
                            <a:rPr lang="en-US" sz="2400" b="0" i="1" smtClean="0">
                              <a:latin typeface="Cambria Math"/>
                              <a:ea typeface="Cambria Math"/>
                            </a:rPr>
                            <m:t>0</m:t>
                          </m:r>
                        </m:sub>
                      </m:sSub>
                      <m:r>
                        <a:rPr lang="en-US" sz="2400" i="1">
                          <a:latin typeface="Cambria Math"/>
                        </a:rPr>
                        <m:t>+</m:t>
                      </m:r>
                      <m:r>
                        <a:rPr lang="en-US" sz="2400" b="0" i="1" smtClean="0">
                          <a:latin typeface="Cambria Math"/>
                        </a:rPr>
                        <m:t>5.7105</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ea typeface="Cambria Math"/>
                                </a:rPr>
                                <m:t>𝛽</m:t>
                              </m:r>
                            </m:e>
                          </m:acc>
                        </m:e>
                        <m:sub>
                          <m:r>
                            <a:rPr lang="en-US" sz="2400" b="0" i="1" smtClean="0">
                              <a:latin typeface="Cambria Math" panose="02040503050406030204" pitchFamily="18" charset="0"/>
                              <a:ea typeface="Cambria Math"/>
                            </a:rPr>
                            <m:t>1</m:t>
                          </m:r>
                        </m:sub>
                      </m:sSub>
                      <m:r>
                        <a:rPr lang="en-US" sz="2400" i="1">
                          <a:latin typeface="Cambria Math"/>
                        </a:rPr>
                        <m:t>+</m:t>
                      </m:r>
                      <m:r>
                        <a:rPr lang="en-US" sz="2400" b="0" i="1" smtClean="0">
                          <a:latin typeface="Cambria Math"/>
                        </a:rPr>
                        <m:t>.91629</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a:ea typeface="Cambria Math"/>
                                </a:rPr>
                                <m:t>𝛽</m:t>
                              </m:r>
                            </m:e>
                          </m:acc>
                        </m:e>
                        <m:sub>
                          <m:r>
                            <a:rPr lang="en-US" sz="2400" b="0" i="1" smtClean="0">
                              <a:latin typeface="Cambria Math" panose="02040503050406030204" pitchFamily="18" charset="0"/>
                              <a:ea typeface="Cambria Math"/>
                            </a:rPr>
                            <m:t>2</m:t>
                          </m:r>
                        </m:sub>
                      </m:sSub>
                      <m:r>
                        <a:rPr lang="en-US" sz="2400" b="0" i="1" smtClean="0">
                          <a:latin typeface="Cambria Math"/>
                          <a:ea typeface="Cambria Math"/>
                        </a:rPr>
                        <m:t>)</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295400" y="5830424"/>
                <a:ext cx="6901505" cy="875176"/>
              </a:xfrm>
              <a:prstGeom prst="rect">
                <a:avLst/>
              </a:prstGeom>
              <a:blipFill rotWithShape="0">
                <a:blip r:embed="rId7"/>
                <a:stretch>
                  <a:fillRect t="-52778" b="-22917"/>
                </a:stretch>
              </a:blipFill>
            </p:spPr>
            <p:txBody>
              <a:bodyPr/>
              <a:lstStyle/>
              <a:p>
                <a:r>
                  <a:rPr lang="en-US">
                    <a:noFill/>
                  </a:rPr>
                  <a:t> </a:t>
                </a:r>
              </a:p>
            </p:txBody>
          </p:sp>
        </mc:Fallback>
      </mc:AlternateContent>
      <p:sp>
        <p:nvSpPr>
          <p:cNvPr id="3" name="TextBox 2"/>
          <p:cNvSpPr txBox="1"/>
          <p:nvPr/>
        </p:nvSpPr>
        <p:spPr>
          <a:xfrm>
            <a:off x="358086" y="1291910"/>
            <a:ext cx="8534400" cy="646331"/>
          </a:xfrm>
          <a:prstGeom prst="rect">
            <a:avLst/>
          </a:prstGeom>
          <a:noFill/>
        </p:spPr>
        <p:txBody>
          <a:bodyPr wrap="square" rtlCol="0">
            <a:spAutoFit/>
          </a:bodyPr>
          <a:lstStyle/>
          <a:p>
            <a:pPr algn="ctr"/>
            <a:r>
              <a:rPr lang="en-US" dirty="0"/>
              <a:t>Find a 95% confidence interval for the log lifespan of the Echidna given its log metabolism and its log mass.  </a:t>
            </a:r>
          </a:p>
        </p:txBody>
      </p:sp>
    </p:spTree>
    <p:extLst>
      <p:ext uri="{BB962C8B-B14F-4D97-AF65-F5344CB8AC3E}">
        <p14:creationId xmlns:p14="http://schemas.microsoft.com/office/powerpoint/2010/main" val="226663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0"/>
                                        </p:tgtEl>
                                        <p:attrNameLst>
                                          <p:attrName>style.visibility</p:attrName>
                                        </p:attrNameLst>
                                      </p:cBhvr>
                                      <p:to>
                                        <p:strVal val="visible"/>
                                      </p:to>
                                    </p:set>
                                    <p:animEffect transition="in" filter="fade">
                                      <p:cBhvr>
                                        <p:cTn id="20" dur="500"/>
                                        <p:tgtEl>
                                          <p:spTgt spid="410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p:bldP spid="11" grpId="0"/>
      <p:bldP spid="5" grpId="0"/>
    </p:bld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963733" y="677908"/>
                <a:ext cx="38638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𝑉𝑎𝑟</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i="1">
                                  <a:latin typeface="Cambria Math"/>
                                  <a:ea typeface="Cambria Math"/>
                                </a:rPr>
                                <m:t>𝛽</m:t>
                              </m:r>
                            </m:e>
                            <m:sub>
                              <m:r>
                                <a:rPr lang="en-US" sz="2800" b="0" i="1" smtClean="0">
                                  <a:latin typeface="Cambria Math"/>
                                </a:rPr>
                                <m:t>0</m:t>
                              </m:r>
                            </m:sub>
                          </m:sSub>
                          <m:r>
                            <a:rPr lang="en-US" sz="2800" b="0" i="1" smtClean="0">
                              <a:latin typeface="Cambria Math"/>
                            </a:rPr>
                            <m:t>+</m:t>
                          </m:r>
                          <m:sSub>
                            <m:sSubPr>
                              <m:ctrlPr>
                                <a:rPr lang="en-US" sz="2800" i="1">
                                  <a:latin typeface="Cambria Math" panose="02040503050406030204" pitchFamily="18" charset="0"/>
                                </a:rPr>
                              </m:ctrlPr>
                            </m:sSubPr>
                            <m:e>
                              <m:r>
                                <a:rPr lang="en-US" sz="2800" b="0" i="1" smtClean="0">
                                  <a:latin typeface="Cambria Math"/>
                                </a:rPr>
                                <m:t>𝑎</m:t>
                              </m:r>
                              <m:r>
                                <a:rPr lang="en-US" sz="2800" i="1">
                                  <a:latin typeface="Cambria Math"/>
                                  <a:ea typeface="Cambria Math"/>
                                </a:rPr>
                                <m:t>𝛽</m:t>
                              </m:r>
                            </m:e>
                            <m:sub>
                              <m:r>
                                <a:rPr lang="en-US" sz="2800" b="0" i="1" smtClean="0">
                                  <a:latin typeface="Cambria Math"/>
                                  <a:ea typeface="Cambria Math"/>
                                </a:rPr>
                                <m:t>1</m:t>
                              </m:r>
                            </m:sub>
                          </m:sSub>
                          <m:r>
                            <a:rPr lang="en-US" sz="2800" b="0" i="1" smtClean="0">
                              <a:latin typeface="Cambria Math"/>
                            </a:rPr>
                            <m:t>+</m:t>
                          </m:r>
                          <m:sSub>
                            <m:sSubPr>
                              <m:ctrlPr>
                                <a:rPr lang="en-US" sz="2800" i="1">
                                  <a:latin typeface="Cambria Math" panose="02040503050406030204" pitchFamily="18" charset="0"/>
                                </a:rPr>
                              </m:ctrlPr>
                            </m:sSubPr>
                            <m:e>
                              <m:r>
                                <a:rPr lang="en-US" sz="2800" b="0" i="1" smtClean="0">
                                  <a:latin typeface="Cambria Math"/>
                                </a:rPr>
                                <m:t>𝑏</m:t>
                              </m:r>
                              <m:r>
                                <a:rPr lang="en-US" sz="2800" i="1">
                                  <a:latin typeface="Cambria Math"/>
                                  <a:ea typeface="Cambria Math"/>
                                </a:rPr>
                                <m:t>𝛽</m:t>
                              </m:r>
                            </m:e>
                            <m:sub>
                              <m:r>
                                <a:rPr lang="en-US" sz="2800" b="0" i="1" smtClean="0">
                                  <a:latin typeface="Cambria Math"/>
                                  <a:ea typeface="Cambria Math"/>
                                </a:rPr>
                                <m:t>2</m:t>
                              </m:r>
                            </m:sub>
                          </m:sSub>
                        </m:e>
                      </m:d>
                      <m:r>
                        <a:rPr lang="en-US" sz="2800" b="0" i="1" smtClean="0">
                          <a:latin typeface="Cambria Math"/>
                        </a:rPr>
                        <m:t>=</m:t>
                      </m:r>
                    </m:oMath>
                  </m:oMathPara>
                </a14:m>
                <a:endParaRPr lang="en-US" sz="28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2963733" y="677908"/>
                <a:ext cx="3863878"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0" y="1257705"/>
                <a:ext cx="9181744" cy="683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ea typeface="Cambria Math"/>
                                    </a:rPr>
                                    <m:t>𝛽</m:t>
                                  </m:r>
                                </m:e>
                              </m:acc>
                            </m:e>
                            <m:sub>
                              <m:r>
                                <a:rPr lang="en-US" i="1">
                                  <a:latin typeface="Cambria Math"/>
                                </a:rPr>
                                <m:t>0</m:t>
                              </m:r>
                            </m:sub>
                          </m:sSub>
                        </m:e>
                      </m:d>
                      <m:r>
                        <a:rPr lang="en-US" i="1">
                          <a:latin typeface="Cambria Math"/>
                        </a:rPr>
                        <m:t>+</m:t>
                      </m:r>
                      <m:sSup>
                        <m:sSupPr>
                          <m:ctrlPr>
                            <a:rPr lang="en-US" i="1">
                              <a:latin typeface="Cambria Math" panose="02040503050406030204" pitchFamily="18" charset="0"/>
                            </a:rPr>
                          </m:ctrlPr>
                        </m:sSupPr>
                        <m:e>
                          <m:r>
                            <a:rPr lang="en-US" i="1">
                              <a:latin typeface="Cambria Math"/>
                            </a:rPr>
                            <m:t>𝑎</m:t>
                          </m:r>
                        </m:e>
                        <m:sup>
                          <m:r>
                            <a:rPr lang="en-US" i="1">
                              <a:latin typeface="Cambria Math"/>
                            </a:rPr>
                            <m:t>2</m:t>
                          </m:r>
                        </m:sup>
                      </m:sSup>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1</m:t>
                              </m:r>
                            </m:sub>
                          </m:sSub>
                        </m:e>
                      </m:d>
                      <m:r>
                        <a:rPr lang="en-US" i="1">
                          <a:latin typeface="Cambria Math"/>
                        </a:rPr>
                        <m:t>+</m:t>
                      </m:r>
                      <m:sSup>
                        <m:sSupPr>
                          <m:ctrlPr>
                            <a:rPr lang="en-US" i="1">
                              <a:latin typeface="Cambria Math" panose="02040503050406030204" pitchFamily="18" charset="0"/>
                            </a:rPr>
                          </m:ctrlPr>
                        </m:sSupPr>
                        <m:e>
                          <m:r>
                            <a:rPr lang="en-US" i="1">
                              <a:latin typeface="Cambria Math"/>
                            </a:rPr>
                            <m:t>𝑏</m:t>
                          </m:r>
                        </m:e>
                        <m:sup>
                          <m:r>
                            <a:rPr lang="en-US" i="1">
                              <a:latin typeface="Cambria Math"/>
                            </a:rPr>
                            <m:t>2</m:t>
                          </m:r>
                        </m:sup>
                      </m:sSup>
                      <m:r>
                        <a:rPr lang="en-US" i="1">
                          <a:latin typeface="Cambria Math"/>
                        </a:rPr>
                        <m:t>𝑉𝑎𝑟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2</m:t>
                              </m:r>
                            </m:sub>
                          </m:sSub>
                        </m:e>
                      </m:d>
                      <m:r>
                        <a:rPr lang="en-US" i="1">
                          <a:latin typeface="Cambria Math"/>
                        </a:rPr>
                        <m:t>+ 2</m:t>
                      </m:r>
                      <m:r>
                        <a:rPr lang="en-US" i="1">
                          <a:latin typeface="Cambria Math"/>
                        </a:rPr>
                        <m:t>𝑎𝐶𝑜𝑣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1</m:t>
                              </m:r>
                            </m:sub>
                          </m:sSub>
                        </m:e>
                      </m:d>
                      <m:r>
                        <a:rPr lang="en-US" i="1">
                          <a:latin typeface="Cambria Math"/>
                        </a:rPr>
                        <m:t>+2</m:t>
                      </m:r>
                      <m:r>
                        <a:rPr lang="en-US" i="1">
                          <a:latin typeface="Cambria Math"/>
                        </a:rPr>
                        <m:t>𝑏𝐶𝑜𝑣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2</m:t>
                              </m:r>
                            </m:sub>
                          </m:sSub>
                        </m:e>
                      </m:d>
                      <m:r>
                        <a:rPr lang="en-US" i="1">
                          <a:latin typeface="Cambria Math"/>
                        </a:rPr>
                        <m:t>+2</m:t>
                      </m:r>
                      <m:r>
                        <a:rPr lang="en-US" i="1">
                          <a:latin typeface="Cambria Math"/>
                        </a:rPr>
                        <m:t>𝑎𝑏𝐶𝑜𝑣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1</m:t>
                              </m:r>
                            </m:sub>
                          </m:sSub>
                          <m:r>
                            <a:rPr lang="en-US" i="1">
                              <a:latin typeface="Cambria Math"/>
                              <a:ea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2</m:t>
                              </m:r>
                            </m:sub>
                          </m:sSub>
                        </m:e>
                      </m:d>
                    </m:oMath>
                  </m:oMathPara>
                </a14:m>
                <a:endParaRPr lang="en-US" dirty="0"/>
              </a:p>
              <a:p>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0" y="1257705"/>
                <a:ext cx="9181744" cy="683585"/>
              </a:xfrm>
              <a:prstGeom prst="rect">
                <a:avLst/>
              </a:prstGeom>
              <a:blipFill rotWithShape="0">
                <a:blip r:embed="rId3"/>
                <a:stretch>
                  <a:fillRect t="-48214" b="-24107"/>
                </a:stretch>
              </a:blipFill>
            </p:spPr>
            <p:txBody>
              <a:bodyPr/>
              <a:lstStyle/>
              <a:p>
                <a:r>
                  <a:rPr lang="en-US">
                    <a:noFill/>
                  </a:rPr>
                  <a:t> </a:t>
                </a:r>
              </a:p>
            </p:txBody>
          </p:sp>
        </mc:Fallback>
      </mc:AlternateContent>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4142" y="2327016"/>
            <a:ext cx="3952202" cy="1654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852687" y="3975999"/>
                <a:ext cx="789511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𝑉𝑎𝑟</m:t>
                      </m:r>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m:t>
                          </m:r>
                        </m:e>
                      </m:func>
                      <m:r>
                        <a:rPr lang="en-US" i="1">
                          <a:latin typeface="Cambria Math"/>
                        </a:rPr>
                        <m:t>=</m:t>
                      </m:r>
                      <m:sSup>
                        <m:sSupPr>
                          <m:ctrlPr>
                            <a:rPr lang="en-US" i="1">
                              <a:latin typeface="Cambria Math" panose="02040503050406030204" pitchFamily="18" charset="0"/>
                            </a:rPr>
                          </m:ctrlPr>
                        </m:sSupPr>
                        <m:e>
                          <m:r>
                            <a:rPr lang="en-US" i="1">
                              <a:latin typeface="Cambria Math"/>
                            </a:rPr>
                            <m:t>.2734+</m:t>
                          </m:r>
                          <m:d>
                            <m:dPr>
                              <m:ctrlPr>
                                <a:rPr lang="en-US" i="1">
                                  <a:latin typeface="Cambria Math" panose="02040503050406030204" pitchFamily="18" charset="0"/>
                                </a:rPr>
                              </m:ctrlPr>
                            </m:dPr>
                            <m:e>
                              <m:r>
                                <a:rPr lang="en-US" i="1">
                                  <a:latin typeface="Cambria Math"/>
                                </a:rPr>
                                <m:t>5.7104</m:t>
                              </m:r>
                            </m:e>
                          </m:d>
                        </m:e>
                        <m:sup>
                          <m:r>
                            <a:rPr lang="en-US" i="1">
                              <a:latin typeface="Cambria Math"/>
                            </a:rPr>
                            <m:t>2</m:t>
                          </m:r>
                        </m:sup>
                      </m:sSup>
                      <m:r>
                        <a:rPr lang="en-US" i="1">
                          <a:latin typeface="Cambria Math"/>
                        </a:rPr>
                        <m:t>(.0087)</m:t>
                      </m:r>
                      <m:sSup>
                        <m:sSupPr>
                          <m:ctrlPr>
                            <a:rPr lang="en-US" i="1">
                              <a:latin typeface="Cambria Math" panose="02040503050406030204" pitchFamily="18" charset="0"/>
                            </a:rPr>
                          </m:ctrlPr>
                        </m:sSupPr>
                        <m:e>
                          <m:r>
                            <a:rPr lang="en-US" i="1">
                              <a:latin typeface="Cambria Math"/>
                            </a:rPr>
                            <m:t>+ </m:t>
                          </m:r>
                          <m:d>
                            <m:dPr>
                              <m:ctrlPr>
                                <a:rPr lang="en-US" i="1">
                                  <a:latin typeface="Cambria Math" panose="02040503050406030204" pitchFamily="18" charset="0"/>
                                </a:rPr>
                              </m:ctrlPr>
                            </m:dPr>
                            <m:e>
                              <m:r>
                                <a:rPr lang="en-US" i="1">
                                  <a:latin typeface="Cambria Math"/>
                                </a:rPr>
                                <m:t>.91629</m:t>
                              </m:r>
                            </m:e>
                          </m:d>
                        </m:e>
                        <m:sup>
                          <m:r>
                            <a:rPr lang="en-US" i="1">
                              <a:latin typeface="Cambria Math"/>
                            </a:rPr>
                            <m:t>2</m:t>
                          </m:r>
                        </m:sup>
                      </m:sSup>
                      <m:d>
                        <m:dPr>
                          <m:ctrlPr>
                            <a:rPr lang="en-US" i="1">
                              <a:latin typeface="Cambria Math" panose="02040503050406030204" pitchFamily="18" charset="0"/>
                            </a:rPr>
                          </m:ctrlPr>
                        </m:dPr>
                        <m:e>
                          <m:r>
                            <a:rPr lang="en-US" i="1">
                              <a:latin typeface="Cambria Math"/>
                            </a:rPr>
                            <m:t>.0051</m:t>
                          </m:r>
                        </m:e>
                      </m:d>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 +2</m:t>
                      </m:r>
                      <m:d>
                        <m:dPr>
                          <m:ctrlPr>
                            <a:rPr lang="en-US" b="0" i="1" smtClean="0">
                              <a:latin typeface="Cambria Math" panose="02040503050406030204" pitchFamily="18" charset="0"/>
                            </a:rPr>
                          </m:ctrlPr>
                        </m:dPr>
                        <m:e>
                          <m:r>
                            <a:rPr lang="en-US" i="1">
                              <a:latin typeface="Cambria Math"/>
                            </a:rPr>
                            <m:t>5.7104</m:t>
                          </m:r>
                        </m:e>
                      </m:d>
                      <m:d>
                        <m:dPr>
                          <m:ctrlPr>
                            <a:rPr lang="en-US" b="0" i="1" smtClean="0">
                              <a:latin typeface="Cambria Math" panose="02040503050406030204" pitchFamily="18" charset="0"/>
                            </a:rPr>
                          </m:ctrlPr>
                        </m:dPr>
                        <m:e>
                          <m:r>
                            <a:rPr lang="en-US" b="0" i="1" smtClean="0">
                              <a:latin typeface="Cambria Math"/>
                            </a:rPr>
                            <m:t>−.04856</m:t>
                          </m:r>
                        </m:e>
                      </m:d>
                      <m:r>
                        <a:rPr lang="en-US" b="0" i="1" smtClean="0">
                          <a:latin typeface="Cambria Math"/>
                        </a:rPr>
                        <m:t>+2</m:t>
                      </m:r>
                      <m:d>
                        <m:dPr>
                          <m:ctrlPr>
                            <a:rPr lang="en-US" b="0" i="1" smtClean="0">
                              <a:latin typeface="Cambria Math" panose="02040503050406030204" pitchFamily="18" charset="0"/>
                            </a:rPr>
                          </m:ctrlPr>
                        </m:dPr>
                        <m:e>
                          <m:r>
                            <a:rPr lang="en-US" b="0" i="1" smtClean="0">
                              <a:latin typeface="Cambria Math"/>
                            </a:rPr>
                            <m:t>.91629</m:t>
                          </m:r>
                        </m:e>
                      </m:d>
                      <m:d>
                        <m:dPr>
                          <m:ctrlPr>
                            <a:rPr lang="en-US" b="0" i="1" smtClean="0">
                              <a:latin typeface="Cambria Math" panose="02040503050406030204" pitchFamily="18" charset="0"/>
                            </a:rPr>
                          </m:ctrlPr>
                        </m:dPr>
                        <m:e>
                          <m:r>
                            <a:rPr lang="en-US" b="0" i="1" smtClean="0">
                              <a:latin typeface="Cambria Math"/>
                            </a:rPr>
                            <m:t>.03674</m:t>
                          </m:r>
                        </m:e>
                      </m:d>
                      <m:r>
                        <a:rPr lang="en-US" b="0" i="1" smtClean="0">
                          <a:latin typeface="Cambria Math"/>
                        </a:rPr>
                        <m:t>+2</m:t>
                      </m:r>
                      <m:d>
                        <m:dPr>
                          <m:ctrlPr>
                            <a:rPr lang="en-US" b="0" i="1" smtClean="0">
                              <a:latin typeface="Cambria Math" panose="02040503050406030204" pitchFamily="18" charset="0"/>
                            </a:rPr>
                          </m:ctrlPr>
                        </m:dPr>
                        <m:e>
                          <m:r>
                            <a:rPr lang="en-US" i="1">
                              <a:latin typeface="Cambria Math"/>
                            </a:rPr>
                            <m:t>5.7104</m:t>
                          </m:r>
                        </m:e>
                      </m:d>
                      <m:r>
                        <a:rPr lang="en-US" b="0" i="1" smtClean="0">
                          <a:latin typeface="Cambria Math"/>
                        </a:rPr>
                        <m:t>(.91629)(−.00657)</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52687" y="3975999"/>
                <a:ext cx="7895112" cy="646331"/>
              </a:xfrm>
              <a:prstGeom prst="rect">
                <a:avLst/>
              </a:prstGeom>
              <a:blipFill rotWithShape="0">
                <a:blip r:embed="rId5"/>
                <a:stretch>
                  <a:fillRect t="-53774" b="-6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28344" y="1713393"/>
                <a:ext cx="7543800" cy="6613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𝑉𝑎𝑟</m:t>
                      </m:r>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r>
                                <a:rPr lang="en-US" b="0" i="1" smtClean="0">
                                  <a:latin typeface="Cambria Math"/>
                                </a:rPr>
                                <m:t>|</m:t>
                              </m:r>
                              <m:r>
                                <a:rPr lang="en-US" b="0" i="1" smtClean="0">
                                  <a:latin typeface="Cambria Math"/>
                                </a:rPr>
                                <m:t>𝑙𝑚𝑒𝑡𝑎𝑏</m:t>
                              </m:r>
                              <m:r>
                                <a:rPr lang="en-US" b="0" i="1" smtClean="0">
                                  <a:latin typeface="Cambria Math"/>
                                </a:rPr>
                                <m:t>=5.7104, </m:t>
                              </m:r>
                              <m:r>
                                <a:rPr lang="en-US" b="0" i="1" smtClean="0">
                                  <a:latin typeface="Cambria Math"/>
                                </a:rPr>
                                <m:t>𝑙𝑚𝑎𝑠𝑠</m:t>
                              </m:r>
                              <m:r>
                                <a:rPr lang="en-US" b="0" i="1" smtClean="0">
                                  <a:latin typeface="Cambria Math"/>
                                </a:rPr>
                                <m:t>= .91629</m:t>
                              </m:r>
                            </m:e>
                          </m:d>
                          <m:r>
                            <a:rPr lang="en-US" b="0" i="1" smtClean="0">
                              <a:latin typeface="Cambria Math"/>
                            </a:rPr>
                            <m:t>)</m:t>
                          </m:r>
                        </m:e>
                      </m:func>
                    </m:oMath>
                  </m:oMathPara>
                </a14:m>
                <a:endParaRPr lang="en-US" b="0" i="1" dirty="0">
                  <a:latin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m:t>
                      </m:r>
                      <m:r>
                        <a:rPr lang="en-US" i="1">
                          <a:latin typeface="Cambria Math"/>
                        </a:rPr>
                        <m:t>𝑉𝑎𝑟</m:t>
                      </m:r>
                      <m:r>
                        <a:rPr lang="en-US" b="0" i="1" smtClean="0">
                          <a:latin typeface="Cambria Math"/>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i="1">
                              <a:latin typeface="Cambria Math"/>
                            </a:rPr>
                            <m:t>0</m:t>
                          </m:r>
                        </m:sub>
                      </m:sSub>
                      <m:r>
                        <a:rPr lang="en-US" i="1">
                          <a:latin typeface="Cambria Math"/>
                        </a:rPr>
                        <m:t>+</m:t>
                      </m:r>
                      <m:r>
                        <a:rPr lang="en-US" b="0" i="1" smtClean="0">
                          <a:latin typeface="Cambria Math"/>
                        </a:rPr>
                        <m:t>5.710</m:t>
                      </m:r>
                      <m:r>
                        <a:rPr lang="en-US" b="0" i="1" smtClean="0">
                          <a:latin typeface="Cambria Math" charset="0"/>
                        </a:rPr>
                        <m:t>4</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1</m:t>
                          </m:r>
                        </m:sub>
                      </m:sSub>
                      <m:r>
                        <a:rPr lang="en-US" i="1">
                          <a:latin typeface="Cambria Math"/>
                        </a:rPr>
                        <m:t>+</m:t>
                      </m:r>
                      <m:r>
                        <a:rPr lang="en-US" b="0" i="1" smtClean="0">
                          <a:latin typeface="Cambria Math"/>
                        </a:rPr>
                        <m:t>.91629</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ea typeface="Cambria Math"/>
                                </a:rPr>
                                <m:t>𝛽</m:t>
                              </m:r>
                            </m:e>
                          </m:acc>
                        </m:e>
                        <m:sub>
                          <m:r>
                            <a:rPr lang="en-US" b="0" i="1" smtClean="0">
                              <a:latin typeface="Cambria Math" panose="02040503050406030204" pitchFamily="18" charset="0"/>
                              <a:ea typeface="Cambria Math"/>
                            </a:rPr>
                            <m:t>2</m:t>
                          </m:r>
                        </m:sub>
                      </m:sSub>
                      <m:r>
                        <a:rPr lang="en-US" b="0" i="1" smtClean="0">
                          <a:latin typeface="Cambria Math"/>
                          <a:ea typeface="Cambria Math"/>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028344" y="1713393"/>
                <a:ext cx="7543800" cy="661335"/>
              </a:xfrm>
              <a:prstGeom prst="rect">
                <a:avLst/>
              </a:prstGeom>
              <a:blipFill rotWithShape="0">
                <a:blip r:embed="rId6"/>
                <a:stretch>
                  <a:fillRect t="-53211" b="-238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95144" y="4766387"/>
                <a:ext cx="5498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𝑉𝑎𝑟</m:t>
                      </m:r>
                      <m:r>
                        <a:rPr lang="en-US" i="1" smtClean="0">
                          <a:latin typeface="Cambria Math"/>
                        </a:rPr>
                        <m:t>(</m:t>
                      </m:r>
                      <m:func>
                        <m:funcPr>
                          <m:ctrlPr>
                            <a:rPr lang="en-US" i="1">
                              <a:latin typeface="Cambria Math" panose="02040503050406030204" pitchFamily="18" charset="0"/>
                            </a:rPr>
                          </m:ctrlPr>
                        </m:funcPr>
                        <m:fName>
                          <m:r>
                            <m:rPr>
                              <m:sty m:val="p"/>
                            </m:rPr>
                            <a:rPr lang="en-US">
                              <a:latin typeface="Cambria Math"/>
                            </a:rPr>
                            <m:t>log</m:t>
                          </m:r>
                        </m:fName>
                        <m:e>
                          <m:d>
                            <m:dPr>
                              <m:ctrlPr>
                                <a:rPr lang="en-US" i="1">
                                  <a:latin typeface="Cambria Math" panose="02040503050406030204" pitchFamily="18" charset="0"/>
                                </a:rPr>
                              </m:ctrlPr>
                            </m:dPr>
                            <m:e>
                              <m:r>
                                <a:rPr lang="en-US" i="1">
                                  <a:latin typeface="Cambria Math"/>
                                </a:rPr>
                                <m:t>𝑙𝑖𝑓𝑒</m:t>
                              </m:r>
                            </m:e>
                          </m:d>
                          <m:r>
                            <a:rPr lang="en-US" i="1">
                              <a:latin typeface="Cambria Math"/>
                            </a:rPr>
                            <m:t>)</m:t>
                          </m:r>
                        </m:e>
                      </m:func>
                      <m:r>
                        <a:rPr lang="en-US" b="0" i="1" smtClean="0">
                          <a:latin typeface="Cambria Math"/>
                        </a:rPr>
                        <m:t>=.00442 </m:t>
                      </m:r>
                      <m:r>
                        <a:rPr lang="en-US" b="0" i="1" smtClean="0">
                          <a:latin typeface="Cambria Math"/>
                          <a:ea typeface="Cambria Math"/>
                        </a:rPr>
                        <m:t>→</m:t>
                      </m:r>
                      <m:r>
                        <a:rPr lang="en-US" b="0" i="1" smtClean="0">
                          <a:latin typeface="Cambria Math"/>
                          <a:ea typeface="Cambria Math"/>
                        </a:rPr>
                        <m:t>𝑆𝐷</m:t>
                      </m:r>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𝑙𝑖𝑓𝑒</m:t>
                              </m:r>
                            </m:e>
                          </m:d>
                        </m:e>
                      </m:func>
                      <m:r>
                        <a:rPr lang="en-US" b="0" i="1" smtClean="0">
                          <a:latin typeface="Cambria Math"/>
                          <a:ea typeface="Cambria Math"/>
                        </a:rPr>
                        <m:t>= .006647</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095144" y="4766387"/>
                <a:ext cx="5498172" cy="369332"/>
              </a:xfrm>
              <a:prstGeom prst="rect">
                <a:avLst/>
              </a:prstGeom>
              <a:blipFill rotWithShape="0">
                <a:blip r:embed="rId7"/>
                <a:stretch>
                  <a:fillRect t="-98333" b="-123333"/>
                </a:stretch>
              </a:blipFill>
            </p:spPr>
            <p:txBody>
              <a:bodyPr/>
              <a:lstStyle/>
              <a:p>
                <a:r>
                  <a:rPr lang="en-US">
                    <a:noFill/>
                  </a:rPr>
                  <a:t> </a:t>
                </a:r>
              </a:p>
            </p:txBody>
          </p:sp>
        </mc:Fallback>
      </mc:AlternateContent>
      <p:sp>
        <p:nvSpPr>
          <p:cNvPr id="13" name="Rectangle 12"/>
          <p:cNvSpPr/>
          <p:nvPr/>
        </p:nvSpPr>
        <p:spPr>
          <a:xfrm>
            <a:off x="6524268" y="4807462"/>
            <a:ext cx="1038756" cy="276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2963733" y="5263940"/>
                <a:ext cx="4362111" cy="1754326"/>
              </a:xfrm>
              <a:prstGeom prst="rect">
                <a:avLst/>
              </a:prstGeom>
              <a:noFill/>
            </p:spPr>
            <p:txBody>
              <a:bodyPr wrap="square" rtlCol="0">
                <a:spAutoFit/>
              </a:bodyPr>
              <a:lstStyle/>
              <a:p>
                <a:pPr marL="342900" indent="-342900">
                  <a:buAutoNum type="arabicPeriod"/>
                </a:pPr>
                <a:r>
                  <a:rPr lang="en-US" b="1" dirty="0">
                    <a:solidFill>
                      <a:srgbClr val="FF0000"/>
                    </a:solidFill>
                  </a:rPr>
                  <a:t>df = 90 (n=93)</a:t>
                </a:r>
              </a:p>
              <a:p>
                <a:pPr marL="342900" indent="-342900">
                  <a:buAutoNum type="arabicPeriod"/>
                </a:pPr>
                <a:r>
                  <a:rPr lang="en-US" b="1" dirty="0">
                    <a:solidFill>
                      <a:srgbClr val="FF0000"/>
                    </a:solidFill>
                  </a:rPr>
                  <a:t>MOE = t</a:t>
                </a:r>
                <a:r>
                  <a:rPr lang="en-US" b="1" baseline="-25000" dirty="0">
                    <a:solidFill>
                      <a:srgbClr val="FF0000"/>
                    </a:solidFill>
                  </a:rPr>
                  <a:t>90,.975</a:t>
                </a:r>
                <a:r>
                  <a:rPr lang="en-US" b="1" dirty="0">
                    <a:solidFill>
                      <a:srgbClr val="FF0000"/>
                    </a:solidFill>
                  </a:rPr>
                  <a:t> * </a:t>
                </a:r>
                <a14:m>
                  <m:oMath xmlns:m="http://schemas.openxmlformats.org/officeDocument/2006/math">
                    <m:rad>
                      <m:radPr>
                        <m:degHide m:val="on"/>
                        <m:ctrlPr>
                          <a:rPr lang="en-US" sz="1400" b="1" i="1" smtClean="0">
                            <a:solidFill>
                              <a:srgbClr val="FF0000"/>
                            </a:solidFill>
                            <a:latin typeface="Cambria Math" panose="02040503050406030204" pitchFamily="18" charset="0"/>
                          </a:rPr>
                        </m:ctrlPr>
                      </m:radPr>
                      <m:deg/>
                      <m:e>
                        <m:r>
                          <a:rPr lang="en-US" sz="1400" b="1" i="1" smtClean="0">
                            <a:solidFill>
                              <a:srgbClr val="FF0000"/>
                            </a:solidFill>
                            <a:latin typeface="Cambria Math"/>
                          </a:rPr>
                          <m:t>.</m:t>
                        </m:r>
                        <m:r>
                          <a:rPr lang="en-US" sz="1400" b="1" i="1" smtClean="0">
                            <a:solidFill>
                              <a:srgbClr val="FF0000"/>
                            </a:solidFill>
                            <a:latin typeface="Cambria Math"/>
                          </a:rPr>
                          <m:t>𝟎𝟎𝟒𝟒𝟐</m:t>
                        </m:r>
                      </m:e>
                    </m:rad>
                  </m:oMath>
                </a14:m>
                <a:r>
                  <a:rPr lang="en-US" b="1" dirty="0">
                    <a:solidFill>
                      <a:srgbClr val="FF0000"/>
                    </a:solidFill>
                  </a:rPr>
                  <a:t> = 1.987 * .06647</a:t>
                </a:r>
              </a:p>
              <a:p>
                <a:r>
                  <a:rPr lang="en-US" b="1" dirty="0">
                    <a:solidFill>
                      <a:srgbClr val="FF0000"/>
                    </a:solidFill>
                  </a:rPr>
                  <a:t>       MOE = 0.132</a:t>
                </a:r>
              </a:p>
              <a:p>
                <a:r>
                  <a:rPr lang="en-US" b="1" dirty="0">
                    <a:solidFill>
                      <a:srgbClr val="FF0000"/>
                    </a:solidFill>
                  </a:rPr>
                  <a:t>       95% CI:  (2.452 ± 0.132) </a:t>
                </a:r>
              </a:p>
              <a:p>
                <a:r>
                  <a:rPr lang="en-US" b="1" dirty="0">
                    <a:solidFill>
                      <a:srgbClr val="FF0000"/>
                    </a:solidFill>
                  </a:rPr>
                  <a:t>       95% CI:  (2.320, 2.584)</a:t>
                </a:r>
              </a:p>
              <a:p>
                <a:endParaRPr lang="en-US" b="1"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963733" y="5263940"/>
                <a:ext cx="4362111" cy="1754326"/>
              </a:xfrm>
              <a:prstGeom prst="rect">
                <a:avLst/>
              </a:prstGeom>
              <a:blipFill>
                <a:blip r:embed="rId8"/>
                <a:stretch>
                  <a:fillRect l="-1117" t="-2091"/>
                </a:stretch>
              </a:blipFill>
            </p:spPr>
            <p:txBody>
              <a:bodyPr/>
              <a:lstStyle/>
              <a:p>
                <a:r>
                  <a:rPr lang="en-US">
                    <a:noFill/>
                  </a:rPr>
                  <a:t> </a:t>
                </a:r>
              </a:p>
            </p:txBody>
          </p:sp>
        </mc:Fallback>
      </mc:AlternateContent>
      <p:sp>
        <p:nvSpPr>
          <p:cNvPr id="12" name="TextBox 11"/>
          <p:cNvSpPr txBox="1"/>
          <p:nvPr/>
        </p:nvSpPr>
        <p:spPr>
          <a:xfrm>
            <a:off x="533043" y="48582"/>
            <a:ext cx="8534400" cy="646331"/>
          </a:xfrm>
          <a:prstGeom prst="rect">
            <a:avLst/>
          </a:prstGeom>
          <a:noFill/>
        </p:spPr>
        <p:txBody>
          <a:bodyPr wrap="square" rtlCol="0">
            <a:spAutoFit/>
          </a:bodyPr>
          <a:lstStyle/>
          <a:p>
            <a:pPr algn="ctr"/>
            <a:r>
              <a:rPr lang="en-US" dirty="0"/>
              <a:t>Find a 95% confidence interval for the log lifespan of the Echidna given its log metabolism and its log mass.  </a:t>
            </a:r>
          </a:p>
        </p:txBody>
      </p:sp>
      <p:sp>
        <p:nvSpPr>
          <p:cNvPr id="17" name="Rectangle 16"/>
          <p:cNvSpPr/>
          <p:nvPr/>
        </p:nvSpPr>
        <p:spPr>
          <a:xfrm>
            <a:off x="4183121" y="6414599"/>
            <a:ext cx="1396963" cy="265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24785" y="5103819"/>
            <a:ext cx="1795800" cy="369332"/>
          </a:xfrm>
          <a:prstGeom prst="rect">
            <a:avLst/>
          </a:prstGeom>
          <a:noFill/>
        </p:spPr>
        <p:txBody>
          <a:bodyPr wrap="square" rtlCol="0">
            <a:spAutoFit/>
          </a:bodyPr>
          <a:lstStyle/>
          <a:p>
            <a:r>
              <a:rPr lang="en-US" dirty="0"/>
              <a:t>Remember this!</a:t>
            </a:r>
          </a:p>
        </p:txBody>
      </p:sp>
      <p:sp>
        <p:nvSpPr>
          <p:cNvPr id="18" name="TextBox 17"/>
          <p:cNvSpPr txBox="1"/>
          <p:nvPr/>
        </p:nvSpPr>
        <p:spPr>
          <a:xfrm>
            <a:off x="5580084" y="6387548"/>
            <a:ext cx="1795800" cy="369332"/>
          </a:xfrm>
          <a:prstGeom prst="rect">
            <a:avLst/>
          </a:prstGeom>
          <a:noFill/>
        </p:spPr>
        <p:txBody>
          <a:bodyPr wrap="square" rtlCol="0">
            <a:spAutoFit/>
          </a:bodyPr>
          <a:lstStyle/>
          <a:p>
            <a:r>
              <a:rPr lang="en-US"/>
              <a:t>Remember this!</a:t>
            </a:r>
          </a:p>
        </p:txBody>
      </p:sp>
    </p:spTree>
    <p:extLst>
      <p:ext uri="{BB962C8B-B14F-4D97-AF65-F5344CB8AC3E}">
        <p14:creationId xmlns:p14="http://schemas.microsoft.com/office/powerpoint/2010/main" val="155332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386"/>
                                        </p:tgtEl>
                                        <p:attrNameLst>
                                          <p:attrName>style.visibility</p:attrName>
                                        </p:attrNameLst>
                                      </p:cBhvr>
                                      <p:to>
                                        <p:strVal val="visible"/>
                                      </p:to>
                                    </p:set>
                                    <p:animEffect transition="in" filter="fade">
                                      <p:cBhvr>
                                        <p:cTn id="20" dur="500"/>
                                        <p:tgtEl>
                                          <p:spTgt spid="163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P spid="11" grpId="0"/>
      <p:bldP spid="9" grpId="0"/>
      <p:bldP spid="13" grpId="0" animBg="1"/>
      <p:bldP spid="16" grpId="0"/>
      <p:bldP spid="17" grpId="0" animBg="1"/>
      <p:bldP spid="3" grpId="0"/>
      <p:bldP spid="18" grpId="0"/>
    </p:bld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482" y="1576387"/>
            <a:ext cx="661035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5400" y="1905000"/>
            <a:ext cx="6629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3152212" y="1134546"/>
                <a:ext cx="495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 </m:t>
                          </m:r>
                          <m:sSub>
                            <m:sSubPr>
                              <m:ctrlPr>
                                <a:rPr lang="en-US" b="0" i="1" smtClean="0">
                                  <a:latin typeface="Cambria Math" panose="02040503050406030204" pitchFamily="18" charset="0"/>
                                </a:rPr>
                              </m:ctrlPr>
                            </m:sSubPr>
                            <m:e>
                              <m:r>
                                <a:rPr lang="en-US" i="1">
                                  <a:latin typeface="Cambria Math"/>
                                  <a:ea typeface="Cambria Math"/>
                                </a:rPr>
                                <m:t>𝛽</m:t>
                              </m:r>
                            </m:e>
                            <m:sub>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m:rPr>
                              <m:sty m:val="p"/>
                            </m:rPr>
                            <a:rPr lang="en-US" b="0" i="0" smtClean="0">
                              <a:latin typeface="Cambria Math"/>
                            </a:rPr>
                            <m:t>log</m:t>
                          </m:r>
                          <m:r>
                            <a:rPr lang="en-US" b="0" i="1" smtClean="0">
                              <a:latin typeface="Cambria Math"/>
                            </a:rPr>
                            <m:t>⁡(</m:t>
                          </m:r>
                          <m:r>
                            <a:rPr lang="en-US" b="0" i="1" smtClean="0">
                              <a:latin typeface="Cambria Math"/>
                            </a:rPr>
                            <m:t>𝑚𝑒𝑡𝑎𝑏</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panose="02040503050406030204" pitchFamily="18" charset="0"/>
                                  <a:ea typeface="Cambria Math"/>
                                </a:rPr>
                                <m:t>2</m:t>
                              </m:r>
                            </m:sub>
                          </m:sSub>
                          <m:r>
                            <m:rPr>
                              <m:sty m:val="p"/>
                            </m:rPr>
                            <a:rPr lang="en-US">
                              <a:latin typeface="Cambria Math"/>
                            </a:rPr>
                            <m:t>log</m:t>
                          </m:r>
                          <m:r>
                            <a:rPr lang="en-US" i="1">
                              <a:latin typeface="Cambria Math"/>
                            </a:rPr>
                            <m:t>⁡(</m:t>
                          </m:r>
                          <m:r>
                            <a:rPr lang="en-US" b="0" i="1" smtClean="0">
                              <a:latin typeface="Cambria Math"/>
                            </a:rPr>
                            <m:t>𝑚𝑎𝑠𝑠</m:t>
                          </m:r>
                          <m:r>
                            <a:rPr lang="en-US" i="1">
                              <a:latin typeface="Cambria Math"/>
                            </a:rPr>
                            <m:t>)</m:t>
                          </m:r>
                        </m:e>
                      </m:func>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152212" y="1134546"/>
                <a:ext cx="495180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51839" y="3429000"/>
                <a:ext cx="58051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=4.2534−.41438</m:t>
                          </m:r>
                          <m:r>
                            <a:rPr lang="en-US" i="1" smtClean="0">
                              <a:latin typeface="Cambria Math"/>
                            </a:rPr>
                            <m:t> </m:t>
                          </m:r>
                          <m:d>
                            <m:dPr>
                              <m:ctrlPr>
                                <a:rPr lang="en-US" b="0" i="1" smtClean="0">
                                  <a:latin typeface="Cambria Math" panose="02040503050406030204" pitchFamily="18" charset="0"/>
                                  <a:ea typeface="Cambria Math"/>
                                </a:rPr>
                              </m:ctrlPr>
                            </m:dPr>
                            <m:e>
                              <m:r>
                                <a:rPr lang="en-US" b="0" i="0" smtClean="0">
                                  <a:latin typeface="Cambria Math"/>
                                  <a:ea typeface="Cambria Math"/>
                                </a:rPr>
                                <m:t>5.7104</m:t>
                              </m:r>
                            </m:e>
                          </m:d>
                          <m:r>
                            <a:rPr lang="en-US" b="0" i="1" smtClean="0">
                              <a:latin typeface="Cambria Math"/>
                              <a:ea typeface="Cambria Math"/>
                            </a:rPr>
                            <m:t>+</m:t>
                          </m:r>
                          <m:r>
                            <a:rPr lang="en-US" b="0" i="1" smtClean="0">
                              <a:latin typeface="Cambria Math"/>
                            </a:rPr>
                            <m:t>61670</m:t>
                          </m:r>
                          <m:r>
                            <a:rPr lang="en-US" i="1">
                              <a:latin typeface="Cambria Math"/>
                            </a:rPr>
                            <m:t>(</m:t>
                          </m:r>
                          <m:r>
                            <a:rPr lang="en-US" b="0" i="1" smtClean="0">
                              <a:latin typeface="Cambria Math"/>
                            </a:rPr>
                            <m:t>.91629</m:t>
                          </m:r>
                          <m:r>
                            <a:rPr lang="en-US" i="1">
                              <a:latin typeface="Cambria Math"/>
                            </a:rPr>
                            <m:t>)</m:t>
                          </m:r>
                        </m:e>
                      </m:func>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451839" y="3429000"/>
                <a:ext cx="5805115" cy="369332"/>
              </a:xfrm>
              <a:prstGeom prst="rect">
                <a:avLst/>
              </a:prstGeom>
              <a:blipFill rotWithShape="1">
                <a:blip r:embed="rId5"/>
                <a:stretch>
                  <a:fillRect b="-11667"/>
                </a:stretch>
              </a:blipFill>
            </p:spPr>
            <p:txBody>
              <a:bodyPr/>
              <a:lstStyle/>
              <a:p>
                <a:r>
                  <a:rPr lang="en-US">
                    <a:noFill/>
                  </a:rPr>
                  <a:t> </a:t>
                </a:r>
              </a:p>
            </p:txBody>
          </p:sp>
        </mc:Fallback>
      </mc:AlternateContent>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00400"/>
            <a:ext cx="31623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5334080" y="3974068"/>
                <a:ext cx="19811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=2.452</m:t>
                          </m:r>
                        </m:e>
                      </m:func>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334080" y="3974068"/>
                <a:ext cx="1981120" cy="369332"/>
              </a:xfrm>
              <a:prstGeom prst="rect">
                <a:avLst/>
              </a:prstGeom>
              <a:blipFill rotWithShape="1">
                <a:blip r:embed="rId7"/>
                <a:stretch>
                  <a:fillRect b="-11475"/>
                </a:stretch>
              </a:blipFill>
            </p:spPr>
            <p:txBody>
              <a:bodyPr/>
              <a:lstStyle/>
              <a:p>
                <a:r>
                  <a:rPr lang="en-US">
                    <a:noFill/>
                  </a:rPr>
                  <a:t> </a:t>
                </a:r>
              </a:p>
            </p:txBody>
          </p:sp>
        </mc:Fallback>
      </mc:AlternateContent>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089" y="4864554"/>
            <a:ext cx="2450123"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402" y="5791200"/>
            <a:ext cx="292749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7279" y="4695825"/>
            <a:ext cx="4831682" cy="150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4800600" y="5105400"/>
            <a:ext cx="1219200" cy="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19800" y="5100637"/>
            <a:ext cx="1219200" cy="3143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D99721F7-9765-4E21-AFD2-42352500DAAA}"/>
              </a:ext>
            </a:extLst>
          </p:cNvPr>
          <p:cNvSpPr txBox="1">
            <a:spLocks/>
          </p:cNvSpPr>
          <p:nvPr/>
        </p:nvSpPr>
        <p:spPr>
          <a:xfrm>
            <a:off x="457200" y="274638"/>
            <a:ext cx="8229600" cy="639762"/>
          </a:xfrm>
          <a:prstGeom prst="rect">
            <a:avLst/>
          </a:prstGeom>
        </p:spPr>
        <p:txBody>
          <a:bodyPr vert="horz" lIns="91440" tIns="45720" rIns="91440" bIns="45720" rtlCol="0" anchor="ctr">
            <a:normAutofit fontScale="4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Example: Metabolism Study</a:t>
            </a:r>
            <a:br>
              <a:rPr lang="en-US" dirty="0"/>
            </a:br>
            <a:r>
              <a:rPr lang="en-US" dirty="0"/>
              <a:t>Re-centering method</a:t>
            </a:r>
          </a:p>
        </p:txBody>
      </p:sp>
      <p:sp>
        <p:nvSpPr>
          <p:cNvPr id="18" name="TextBox 17">
            <a:extLst>
              <a:ext uri="{FF2B5EF4-FFF2-40B4-BE49-F238E27FC236}">
                <a16:creationId xmlns:a16="http://schemas.microsoft.com/office/drawing/2014/main" id="{9CB4111F-FC09-4667-9B51-244BAB1251EA}"/>
              </a:ext>
            </a:extLst>
          </p:cNvPr>
          <p:cNvSpPr txBox="1"/>
          <p:nvPr/>
        </p:nvSpPr>
        <p:spPr>
          <a:xfrm>
            <a:off x="94996" y="115850"/>
            <a:ext cx="2724404" cy="1477328"/>
          </a:xfrm>
          <a:prstGeom prst="rect">
            <a:avLst/>
          </a:prstGeom>
          <a:noFill/>
        </p:spPr>
        <p:txBody>
          <a:bodyPr wrap="square" rtlCol="0">
            <a:spAutoFit/>
          </a:bodyPr>
          <a:lstStyle/>
          <a:p>
            <a:pPr algn="ctr"/>
            <a:r>
              <a:rPr lang="en-US" dirty="0"/>
              <a:t>Find a 95% confidence interval for the log lifespan of the Echidna given its log metabolism and its log mass.  </a:t>
            </a:r>
          </a:p>
        </p:txBody>
      </p:sp>
    </p:spTree>
    <p:extLst>
      <p:ext uri="{BB962C8B-B14F-4D97-AF65-F5344CB8AC3E}">
        <p14:creationId xmlns:p14="http://schemas.microsoft.com/office/powerpoint/2010/main" val="131449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fade">
                                      <p:cBhvr>
                                        <p:cTn id="7" dur="500"/>
                                        <p:tgtEl>
                                          <p:spTgt spid="4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3"/>
                                        </p:tgtEl>
                                        <p:attrNameLst>
                                          <p:attrName>style.visibility</p:attrName>
                                        </p:attrNameLst>
                                      </p:cBhvr>
                                      <p:to>
                                        <p:strVal val="visible"/>
                                      </p:to>
                                    </p:set>
                                    <p:animEffect transition="in" filter="fade">
                                      <p:cBhvr>
                                        <p:cTn id="17" dur="500"/>
                                        <p:tgtEl>
                                          <p:spTgt spid="4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Example: Metabolism Study</a:t>
            </a:r>
            <a:br>
              <a:rPr lang="en-US" dirty="0"/>
            </a:br>
            <a:r>
              <a:rPr lang="en-US" dirty="0"/>
              <a:t>Re-centering method</a:t>
            </a:r>
          </a:p>
        </p:txBody>
      </p:sp>
      <p:pic>
        <p:nvPicPr>
          <p:cNvPr id="4"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918494"/>
            <a:ext cx="5583446" cy="1739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495889" y="3810000"/>
            <a:ext cx="4362111" cy="1754326"/>
          </a:xfrm>
          <a:prstGeom prst="rect">
            <a:avLst/>
          </a:prstGeom>
          <a:noFill/>
        </p:spPr>
        <p:txBody>
          <a:bodyPr wrap="square" rtlCol="0">
            <a:spAutoFit/>
          </a:bodyPr>
          <a:lstStyle/>
          <a:p>
            <a:pPr marL="342900" indent="-342900">
              <a:buAutoNum type="arabicPeriod"/>
            </a:pPr>
            <a:r>
              <a:rPr lang="en-US" b="1" dirty="0" err="1">
                <a:solidFill>
                  <a:srgbClr val="FF0000"/>
                </a:solidFill>
              </a:rPr>
              <a:t>df</a:t>
            </a:r>
            <a:r>
              <a:rPr lang="en-US" b="1" dirty="0">
                <a:solidFill>
                  <a:srgbClr val="FF0000"/>
                </a:solidFill>
              </a:rPr>
              <a:t> = 90 (n=93)</a:t>
            </a:r>
          </a:p>
          <a:p>
            <a:pPr marL="342900" indent="-342900">
              <a:buAutoNum type="arabicPeriod"/>
            </a:pPr>
            <a:r>
              <a:rPr lang="en-US" b="1" dirty="0">
                <a:solidFill>
                  <a:srgbClr val="FF0000"/>
                </a:solidFill>
              </a:rPr>
              <a:t>MOE = t</a:t>
            </a:r>
            <a:r>
              <a:rPr lang="en-US" b="1" baseline="-25000" dirty="0">
                <a:solidFill>
                  <a:srgbClr val="FF0000"/>
                </a:solidFill>
              </a:rPr>
              <a:t>90,.975</a:t>
            </a:r>
            <a:r>
              <a:rPr lang="en-US" b="1" dirty="0">
                <a:solidFill>
                  <a:srgbClr val="FF0000"/>
                </a:solidFill>
              </a:rPr>
              <a:t> * .06647 = 1.987 * .06647</a:t>
            </a:r>
          </a:p>
          <a:p>
            <a:r>
              <a:rPr lang="en-US" b="1" dirty="0">
                <a:solidFill>
                  <a:srgbClr val="FF0000"/>
                </a:solidFill>
              </a:rPr>
              <a:t>       MOE = 0.132</a:t>
            </a:r>
          </a:p>
          <a:p>
            <a:r>
              <a:rPr lang="en-US" b="1" dirty="0">
                <a:solidFill>
                  <a:srgbClr val="FF0000"/>
                </a:solidFill>
              </a:rPr>
              <a:t>       95% CI:  (2.452 ± 0.132) </a:t>
            </a:r>
          </a:p>
          <a:p>
            <a:r>
              <a:rPr lang="en-US" b="1" dirty="0">
                <a:solidFill>
                  <a:srgbClr val="FF0000"/>
                </a:solidFill>
              </a:rPr>
              <a:t>       95% CI:  (2.320, 2.584)</a:t>
            </a:r>
          </a:p>
          <a:p>
            <a:endParaRPr lang="en-US" b="1" dirty="0">
              <a:solidFill>
                <a:srgbClr val="FF0000"/>
              </a:solidFill>
            </a:endParaRPr>
          </a:p>
        </p:txBody>
      </p:sp>
      <p:sp>
        <p:nvSpPr>
          <p:cNvPr id="6" name="TextBox 5"/>
          <p:cNvSpPr txBox="1"/>
          <p:nvPr/>
        </p:nvSpPr>
        <p:spPr>
          <a:xfrm>
            <a:off x="381000" y="1915886"/>
            <a:ext cx="914400" cy="369332"/>
          </a:xfrm>
          <a:prstGeom prst="rect">
            <a:avLst/>
          </a:prstGeom>
          <a:noFill/>
        </p:spPr>
        <p:txBody>
          <a:bodyPr wrap="square" rtlCol="0">
            <a:spAutoFit/>
          </a:bodyPr>
          <a:lstStyle/>
          <a:p>
            <a:r>
              <a:rPr lang="en-US" dirty="0"/>
              <a:t>n = 93</a:t>
            </a:r>
          </a:p>
        </p:txBody>
      </p:sp>
      <mc:AlternateContent xmlns:mc="http://schemas.openxmlformats.org/markup-compatibility/2006" xmlns:a14="http://schemas.microsoft.com/office/drawing/2010/main">
        <mc:Choice Requires="a14">
          <p:sp>
            <p:nvSpPr>
              <p:cNvPr id="7" name="TextBox 6"/>
              <p:cNvSpPr txBox="1"/>
              <p:nvPr/>
            </p:nvSpPr>
            <p:spPr>
              <a:xfrm>
                <a:off x="2149384" y="1307068"/>
                <a:ext cx="495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b="0" i="1" smtClean="0">
                                  <a:latin typeface="Cambria Math"/>
                                </a:rPr>
                                <m:t>𝑙𝑖𝑓𝑒</m:t>
                              </m:r>
                            </m:e>
                          </m:d>
                          <m:r>
                            <a:rPr lang="en-US" b="0" i="1" smtClean="0">
                              <a:latin typeface="Cambria Math"/>
                            </a:rPr>
                            <m:t>= </m:t>
                          </m:r>
                          <m:sSub>
                            <m:sSubPr>
                              <m:ctrlPr>
                                <a:rPr lang="en-US" b="0" i="1" smtClean="0">
                                  <a:latin typeface="Cambria Math" panose="02040503050406030204" pitchFamily="18" charset="0"/>
                                </a:rPr>
                              </m:ctrlPr>
                            </m:sSubPr>
                            <m:e>
                              <m:r>
                                <a:rPr lang="en-US" i="1">
                                  <a:latin typeface="Cambria Math"/>
                                  <a:ea typeface="Cambria Math"/>
                                </a:rPr>
                                <m:t>𝛽</m:t>
                              </m:r>
                            </m:e>
                            <m:sub>
                              <m:r>
                                <a:rPr lang="en-US" b="0" i="1" smtClean="0">
                                  <a:latin typeface="Cambria Math"/>
                                </a:rPr>
                                <m:t>0</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a:ea typeface="Cambria Math"/>
                                </a:rPr>
                                <m:t>1</m:t>
                              </m:r>
                            </m:sub>
                          </m:sSub>
                          <m:r>
                            <m:rPr>
                              <m:sty m:val="p"/>
                            </m:rPr>
                            <a:rPr lang="en-US" b="0" i="0" smtClean="0">
                              <a:latin typeface="Cambria Math"/>
                            </a:rPr>
                            <m:t>log</m:t>
                          </m:r>
                          <m:r>
                            <a:rPr lang="en-US" b="0" i="1" smtClean="0">
                              <a:latin typeface="Cambria Math"/>
                            </a:rPr>
                            <m:t>⁡(</m:t>
                          </m:r>
                          <m:r>
                            <a:rPr lang="en-US" b="0" i="1" smtClean="0">
                              <a:latin typeface="Cambria Math"/>
                            </a:rPr>
                            <m:t>𝑚𝑒𝑡𝑎𝑏</m:t>
                          </m:r>
                          <m:r>
                            <a:rPr lang="en-US" b="0" i="1" smtClean="0">
                              <a:latin typeface="Cambria Math"/>
                            </a:rPr>
                            <m:t>)+</m:t>
                          </m:r>
                          <m:sSub>
                            <m:sSubPr>
                              <m:ctrlPr>
                                <a:rPr lang="en-US" i="1">
                                  <a:latin typeface="Cambria Math" panose="02040503050406030204" pitchFamily="18" charset="0"/>
                                </a:rPr>
                              </m:ctrlPr>
                            </m:sSubPr>
                            <m:e>
                              <m:r>
                                <a:rPr lang="en-US" i="1">
                                  <a:latin typeface="Cambria Math"/>
                                  <a:ea typeface="Cambria Math"/>
                                </a:rPr>
                                <m:t>𝛽</m:t>
                              </m:r>
                            </m:e>
                            <m:sub>
                              <m:r>
                                <a:rPr lang="en-US" b="0" i="1" smtClean="0">
                                  <a:latin typeface="Cambria Math" panose="02040503050406030204" pitchFamily="18" charset="0"/>
                                  <a:ea typeface="Cambria Math"/>
                                </a:rPr>
                                <m:t>2</m:t>
                              </m:r>
                            </m:sub>
                          </m:sSub>
                          <m:r>
                            <m:rPr>
                              <m:sty m:val="p"/>
                            </m:rPr>
                            <a:rPr lang="en-US">
                              <a:latin typeface="Cambria Math"/>
                            </a:rPr>
                            <m:t>log</m:t>
                          </m:r>
                          <m:r>
                            <a:rPr lang="en-US" i="1">
                              <a:latin typeface="Cambria Math"/>
                            </a:rPr>
                            <m:t>⁡(</m:t>
                          </m:r>
                          <m:r>
                            <a:rPr lang="en-US" b="0" i="1" smtClean="0">
                              <a:latin typeface="Cambria Math"/>
                            </a:rPr>
                            <m:t>𝑚𝑎𝑠𝑠</m:t>
                          </m:r>
                          <m:r>
                            <a:rPr lang="en-US" i="1">
                              <a:latin typeface="Cambria Math"/>
                            </a:rPr>
                            <m:t>)</m:t>
                          </m:r>
                        </m:e>
                      </m:func>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149384" y="1307068"/>
                <a:ext cx="4951804" cy="369332"/>
              </a:xfrm>
              <a:prstGeom prst="rect">
                <a:avLst/>
              </a:prstGeom>
              <a:blipFill rotWithShape="0">
                <a:blip r:embed="rId3"/>
                <a:stretch>
                  <a:fillRect b="-13115"/>
                </a:stretch>
              </a:blipFill>
            </p:spPr>
            <p:txBody>
              <a:bodyPr/>
              <a:lstStyle/>
              <a:p>
                <a:r>
                  <a:rPr lang="en-US">
                    <a:noFill/>
                  </a:rPr>
                  <a:t> </a:t>
                </a:r>
              </a:p>
            </p:txBody>
          </p:sp>
        </mc:Fallback>
      </mc:AlternateContent>
      <p:sp>
        <p:nvSpPr>
          <p:cNvPr id="3" name="TextBox 2"/>
          <p:cNvSpPr txBox="1"/>
          <p:nvPr/>
        </p:nvSpPr>
        <p:spPr>
          <a:xfrm>
            <a:off x="533400" y="5431971"/>
            <a:ext cx="8229600" cy="1200329"/>
          </a:xfrm>
          <a:prstGeom prst="rect">
            <a:avLst/>
          </a:prstGeom>
          <a:noFill/>
        </p:spPr>
        <p:txBody>
          <a:bodyPr wrap="square" rtlCol="0">
            <a:spAutoFit/>
          </a:bodyPr>
          <a:lstStyle/>
          <a:p>
            <a:r>
              <a:rPr lang="en-US" dirty="0"/>
              <a:t>When </a:t>
            </a:r>
            <a:r>
              <a:rPr lang="en-US" dirty="0" err="1"/>
              <a:t>lmass</a:t>
            </a:r>
            <a:r>
              <a:rPr lang="en-US" dirty="0"/>
              <a:t> = .91629 and </a:t>
            </a:r>
            <a:r>
              <a:rPr lang="en-US" dirty="0" err="1"/>
              <a:t>lmetab</a:t>
            </a:r>
            <a:r>
              <a:rPr lang="en-US" dirty="0"/>
              <a:t> = 5.7104 the predicted log(life) is 2.452 and a 95% CI is (2.320,2.584).  On the original scale, for a mammal with a mass of 2.5kg and a metabolism of 302 units the estimated lifespan is 11.61 years.  A 95% CI for the estimated lifespan is (e</a:t>
            </a:r>
            <a:r>
              <a:rPr lang="en-US" baseline="30000" dirty="0"/>
              <a:t>2.320</a:t>
            </a:r>
            <a:r>
              <a:rPr lang="en-US" dirty="0"/>
              <a:t>,e</a:t>
            </a:r>
            <a:r>
              <a:rPr lang="en-US" baseline="30000" dirty="0"/>
              <a:t>2.584</a:t>
            </a:r>
            <a:r>
              <a:rPr lang="en-US" dirty="0"/>
              <a:t>) = (10.17,13.25) years.</a:t>
            </a:r>
          </a:p>
        </p:txBody>
      </p:sp>
      <p:sp>
        <p:nvSpPr>
          <p:cNvPr id="8" name="Rectangle 7"/>
          <p:cNvSpPr/>
          <p:nvPr/>
        </p:nvSpPr>
        <p:spPr>
          <a:xfrm>
            <a:off x="3733800" y="4912042"/>
            <a:ext cx="1341120" cy="345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2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p:bldP spid="8" grpId="0" animBg="1"/>
    </p:bld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C293-2B7A-4EC6-8770-D5ED8F5CF862}"/>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0A7377E4-1061-4455-845D-42EB2D0FE9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5327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3999"/>
            <a:ext cx="7793079" cy="101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62" y="2895600"/>
            <a:ext cx="7392353"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a:extLst>
              <a:ext uri="{FF2B5EF4-FFF2-40B4-BE49-F238E27FC236}">
                <a16:creationId xmlns:a16="http://schemas.microsoft.com/office/drawing/2014/main" id="{EDED36CB-BD3E-48F6-9E24-04E0529F1D74}"/>
              </a:ext>
            </a:extLst>
          </p:cNvPr>
          <p:cNvSpPr>
            <a:spLocks noGrp="1"/>
          </p:cNvSpPr>
          <p:nvPr>
            <p:ph type="title"/>
          </p:nvPr>
        </p:nvSpPr>
        <p:spPr/>
        <p:txBody>
          <a:bodyPr/>
          <a:lstStyle/>
          <a:p>
            <a:r>
              <a:rPr lang="en-US" dirty="0"/>
              <a:t>Variance formula</a:t>
            </a:r>
          </a:p>
        </p:txBody>
      </p:sp>
    </p:spTree>
    <p:extLst>
      <p:ext uri="{BB962C8B-B14F-4D97-AF65-F5344CB8AC3E}">
        <p14:creationId xmlns:p14="http://schemas.microsoft.com/office/powerpoint/2010/main" val="23611173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UNIT 14</a:t>
            </a:r>
          </a:p>
        </p:txBody>
      </p:sp>
      <p:sp>
        <p:nvSpPr>
          <p:cNvPr id="3" name="Subtitle 2"/>
          <p:cNvSpPr>
            <a:spLocks noGrp="1"/>
          </p:cNvSpPr>
          <p:nvPr>
            <p:ph type="subTitle" idx="1"/>
          </p:nvPr>
        </p:nvSpPr>
        <p:spPr>
          <a:xfrm>
            <a:off x="1371600" y="3810000"/>
            <a:ext cx="6400800" cy="1752600"/>
          </a:xfrm>
        </p:spPr>
        <p:txBody>
          <a:bodyPr/>
          <a:lstStyle/>
          <a:p>
            <a:r>
              <a:rPr lang="en-US" dirty="0"/>
              <a:t>Influential Observations and </a:t>
            </a:r>
          </a:p>
          <a:p>
            <a:r>
              <a:rPr lang="en-US" dirty="0"/>
              <a:t>Variable Selection</a:t>
            </a:r>
          </a:p>
        </p:txBody>
      </p:sp>
    </p:spTree>
    <p:extLst>
      <p:ext uri="{BB962C8B-B14F-4D97-AF65-F5344CB8AC3E}">
        <p14:creationId xmlns:p14="http://schemas.microsoft.com/office/powerpoint/2010/main" val="364982235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133600"/>
            <a:ext cx="8229600" cy="1143000"/>
          </a:xfrm>
        </p:spPr>
        <p:txBody>
          <a:bodyPr/>
          <a:lstStyle/>
          <a:p>
            <a:r>
              <a:rPr lang="en-US" dirty="0"/>
              <a:t>Influential Observations</a:t>
            </a:r>
          </a:p>
        </p:txBody>
      </p:sp>
    </p:spTree>
    <p:extLst>
      <p:ext uri="{BB962C8B-B14F-4D97-AF65-F5344CB8AC3E}">
        <p14:creationId xmlns:p14="http://schemas.microsoft.com/office/powerpoint/2010/main" val="2274769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Robustness of One Sample T-test / CI</a:t>
            </a:r>
          </a:p>
        </p:txBody>
      </p:sp>
      <p:sp>
        <p:nvSpPr>
          <p:cNvPr id="3" name="Content Placeholder 2"/>
          <p:cNvSpPr>
            <a:spLocks noGrp="1"/>
          </p:cNvSpPr>
          <p:nvPr>
            <p:ph idx="1"/>
          </p:nvPr>
        </p:nvSpPr>
        <p:spPr>
          <a:xfrm>
            <a:off x="457200" y="1600201"/>
            <a:ext cx="8229600" cy="3200400"/>
          </a:xfrm>
        </p:spPr>
        <p:txBody>
          <a:bodyPr>
            <a:normAutofit fontScale="92500"/>
          </a:bodyPr>
          <a:lstStyle/>
          <a:p>
            <a:pPr marL="0" indent="0">
              <a:buNone/>
            </a:pPr>
            <a:r>
              <a:rPr lang="en-US" dirty="0"/>
              <a:t>When the original (population) distribution is not normal, the one sample t-test is still valid with a large enough sample size. (Central Limit Theorem)</a:t>
            </a:r>
          </a:p>
          <a:p>
            <a:pPr marL="0" indent="0">
              <a:buNone/>
            </a:pPr>
            <a:r>
              <a:rPr lang="en-US" dirty="0"/>
              <a:t>That is, the one sample t-test is robust to the normality assumption when the sample size is large enough.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79381340"/>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1 (Excluded)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498609"/>
            <a:ext cx="5705475" cy="482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1567692"/>
            <a:ext cx="3200400" cy="1276293"/>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graphicFrame>
        <p:nvGraphicFramePr>
          <p:cNvPr id="5" name="Table 4"/>
          <p:cNvGraphicFramePr>
            <a:graphicFrameLocks noGrp="1"/>
          </p:cNvGraphicFramePr>
          <p:nvPr>
            <p:extLst/>
          </p:nvPr>
        </p:nvGraphicFramePr>
        <p:xfrm>
          <a:off x="363337" y="31242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9688805"/>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 2 (Included)</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20240"/>
            <a:ext cx="481965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61" y="1612693"/>
            <a:ext cx="3733800" cy="146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nvPr>
        </p:nvGraphicFramePr>
        <p:xfrm>
          <a:off x="762000" y="3276600"/>
          <a:ext cx="2778523" cy="325808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1102123">
                  <a:extLst>
                    <a:ext uri="{9D8B030D-6E8A-4147-A177-3AD203B41FA5}">
                      <a16:colId xmlns:a16="http://schemas.microsoft.com/office/drawing/2014/main" val="20003"/>
                    </a:ext>
                  </a:extLst>
                </a:gridCol>
              </a:tblGrid>
              <a:tr h="514881">
                <a:tc>
                  <a:txBody>
                    <a:bodyPr/>
                    <a:lstStyle/>
                    <a:p>
                      <a:r>
                        <a:rPr lang="en-US" sz="1400" dirty="0"/>
                        <a:t>subject</a:t>
                      </a:r>
                    </a:p>
                  </a:txBody>
                  <a:tcPr/>
                </a:tc>
                <a:tc>
                  <a:txBody>
                    <a:bodyPr/>
                    <a:lstStyle/>
                    <a:p>
                      <a:r>
                        <a:rPr lang="en-US" sz="1400" dirty="0"/>
                        <a:t>x</a:t>
                      </a:r>
                    </a:p>
                  </a:txBody>
                  <a:tcPr/>
                </a:tc>
                <a:tc>
                  <a:txBody>
                    <a:bodyPr/>
                    <a:lstStyle/>
                    <a:p>
                      <a:r>
                        <a:rPr lang="en-US" sz="1400" dirty="0"/>
                        <a:t>y</a:t>
                      </a:r>
                    </a:p>
                  </a:txBody>
                  <a:tcPr/>
                </a:tc>
                <a:tc>
                  <a:txBody>
                    <a:bodyPr/>
                    <a:lstStyle/>
                    <a:p>
                      <a:r>
                        <a:rPr lang="en-US" sz="1400" dirty="0"/>
                        <a:t>group</a:t>
                      </a:r>
                    </a:p>
                  </a:txBody>
                  <a:tcPr/>
                </a:tc>
                <a:extLst>
                  <a:ext uri="{0D108BD9-81ED-4DB2-BD59-A6C34878D82A}">
                    <a16:rowId xmlns:a16="http://schemas.microsoft.com/office/drawing/2014/main" val="10000"/>
                  </a:ext>
                </a:extLst>
              </a:tr>
              <a:tr h="302871">
                <a:tc>
                  <a:txBody>
                    <a:bodyPr/>
                    <a:lstStyle/>
                    <a:p>
                      <a:r>
                        <a:rPr lang="en-US" sz="1400" dirty="0">
                          <a:solidFill>
                            <a:srgbClr val="0070C0"/>
                          </a:solidFill>
                        </a:rPr>
                        <a:t>1</a:t>
                      </a:r>
                    </a:p>
                  </a:txBody>
                  <a:tcPr/>
                </a:tc>
                <a:tc>
                  <a:txBody>
                    <a:bodyPr/>
                    <a:lstStyle/>
                    <a:p>
                      <a:r>
                        <a:rPr lang="en-US" sz="1400" dirty="0">
                          <a:solidFill>
                            <a:srgbClr val="0070C0"/>
                          </a:solidFill>
                        </a:rPr>
                        <a:t>1</a:t>
                      </a:r>
                    </a:p>
                  </a:txBody>
                  <a:tcPr/>
                </a:tc>
                <a:tc>
                  <a:txBody>
                    <a:bodyPr/>
                    <a:lstStyle/>
                    <a:p>
                      <a:r>
                        <a:rPr lang="en-US" sz="1400" dirty="0">
                          <a:solidFill>
                            <a:srgbClr val="0070C0"/>
                          </a:solidFill>
                        </a:rPr>
                        <a:t>2</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1"/>
                  </a:ext>
                </a:extLst>
              </a:tr>
              <a:tr h="302871">
                <a:tc>
                  <a:txBody>
                    <a:bodyPr/>
                    <a:lstStyle/>
                    <a:p>
                      <a:r>
                        <a:rPr lang="en-US" sz="1400" dirty="0">
                          <a:solidFill>
                            <a:srgbClr val="0070C0"/>
                          </a:solidFill>
                        </a:rPr>
                        <a:t>2</a:t>
                      </a:r>
                    </a:p>
                  </a:txBody>
                  <a:tcPr/>
                </a:tc>
                <a:tc>
                  <a:txBody>
                    <a:bodyPr/>
                    <a:lstStyle/>
                    <a:p>
                      <a:r>
                        <a:rPr lang="en-US" sz="1400" dirty="0">
                          <a:solidFill>
                            <a:srgbClr val="0070C0"/>
                          </a:solidFill>
                        </a:rPr>
                        <a:t>2</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2"/>
                  </a:ext>
                </a:extLst>
              </a:tr>
              <a:tr h="302871">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3"/>
                  </a:ext>
                </a:extLst>
              </a:tr>
              <a:tr h="302871">
                <a:tc>
                  <a:txBody>
                    <a:bodyPr/>
                    <a:lstStyle/>
                    <a:p>
                      <a:r>
                        <a:rPr lang="en-US" sz="1400" dirty="0">
                          <a:solidFill>
                            <a:srgbClr val="0070C0"/>
                          </a:solidFill>
                        </a:rPr>
                        <a:t>4</a:t>
                      </a:r>
                    </a:p>
                  </a:txBody>
                  <a:tcPr/>
                </a:tc>
                <a:tc>
                  <a:txBody>
                    <a:bodyPr/>
                    <a:lstStyle/>
                    <a:p>
                      <a:r>
                        <a:rPr lang="en-US" sz="1400" dirty="0">
                          <a:solidFill>
                            <a:srgbClr val="0070C0"/>
                          </a:solidFill>
                        </a:rPr>
                        <a:t>4</a:t>
                      </a:r>
                    </a:p>
                  </a:txBody>
                  <a:tcPr/>
                </a:tc>
                <a:tc>
                  <a:txBody>
                    <a:bodyPr/>
                    <a:lstStyle/>
                    <a:p>
                      <a:r>
                        <a:rPr lang="en-US" sz="1400" dirty="0">
                          <a:solidFill>
                            <a:srgbClr val="0070C0"/>
                          </a:solidFill>
                        </a:rPr>
                        <a:t>3</a:t>
                      </a:r>
                    </a:p>
                  </a:txBody>
                  <a:tcPr/>
                </a:tc>
                <a:tc>
                  <a:txBody>
                    <a:bodyPr/>
                    <a:lstStyle/>
                    <a:p>
                      <a:r>
                        <a:rPr lang="en-US" sz="1400" dirty="0">
                          <a:solidFill>
                            <a:srgbClr val="0070C0"/>
                          </a:solidFill>
                        </a:rPr>
                        <a:t>Exclude</a:t>
                      </a:r>
                    </a:p>
                  </a:txBody>
                  <a:tcPr/>
                </a:tc>
                <a:extLst>
                  <a:ext uri="{0D108BD9-81ED-4DB2-BD59-A6C34878D82A}">
                    <a16:rowId xmlns:a16="http://schemas.microsoft.com/office/drawing/2014/main" val="10004"/>
                  </a:ext>
                </a:extLst>
              </a:tr>
              <a:tr h="302871">
                <a:tc>
                  <a:txBody>
                    <a:bodyPr/>
                    <a:lstStyle/>
                    <a:p>
                      <a:r>
                        <a:rPr lang="en-US" sz="1400" dirty="0">
                          <a:solidFill>
                            <a:srgbClr val="FF0000"/>
                          </a:solidFill>
                        </a:rPr>
                        <a:t>5</a:t>
                      </a:r>
                    </a:p>
                  </a:txBody>
                  <a:tcPr/>
                </a:tc>
                <a:tc>
                  <a:txBody>
                    <a:bodyPr/>
                    <a:lstStyle/>
                    <a:p>
                      <a:r>
                        <a:rPr lang="en-US" sz="1400" dirty="0">
                          <a:solidFill>
                            <a:srgbClr val="FF0000"/>
                          </a:solidFill>
                        </a:rPr>
                        <a:t>1</a:t>
                      </a:r>
                    </a:p>
                  </a:txBody>
                  <a:tcPr/>
                </a:tc>
                <a:tc>
                  <a:txBody>
                    <a:bodyPr/>
                    <a:lstStyle/>
                    <a:p>
                      <a:r>
                        <a:rPr lang="en-US" sz="1400" dirty="0">
                          <a:solidFill>
                            <a:srgbClr val="FF0000"/>
                          </a:solidFill>
                        </a:rPr>
                        <a:t>2</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5"/>
                  </a:ext>
                </a:extLst>
              </a:tr>
              <a:tr h="302871">
                <a:tc>
                  <a:txBody>
                    <a:bodyPr/>
                    <a:lstStyle/>
                    <a:p>
                      <a:r>
                        <a:rPr lang="en-US" sz="1400" dirty="0">
                          <a:solidFill>
                            <a:srgbClr val="FF0000"/>
                          </a:solidFill>
                        </a:rPr>
                        <a:t>6</a:t>
                      </a:r>
                    </a:p>
                  </a:txBody>
                  <a:tcPr/>
                </a:tc>
                <a:tc>
                  <a:txBody>
                    <a:bodyPr/>
                    <a:lstStyle/>
                    <a:p>
                      <a:r>
                        <a:rPr lang="en-US" sz="1400" dirty="0">
                          <a:solidFill>
                            <a:srgbClr val="FF0000"/>
                          </a:solidFill>
                        </a:rPr>
                        <a:t>2</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6"/>
                  </a:ext>
                </a:extLst>
              </a:tr>
              <a:tr h="302871">
                <a:tc>
                  <a:txBody>
                    <a:bodyPr/>
                    <a:lstStyle/>
                    <a:p>
                      <a:r>
                        <a:rPr lang="en-US" sz="1400" dirty="0">
                          <a:solidFill>
                            <a:srgbClr val="FF0000"/>
                          </a:solidFill>
                        </a:rPr>
                        <a:t>7</a:t>
                      </a:r>
                    </a:p>
                  </a:txBody>
                  <a:tcPr/>
                </a:tc>
                <a:tc>
                  <a:txBody>
                    <a:bodyPr/>
                    <a:lstStyle/>
                    <a:p>
                      <a:r>
                        <a:rPr lang="en-US" sz="1400" dirty="0">
                          <a:solidFill>
                            <a:srgbClr val="FF0000"/>
                          </a:solidFill>
                        </a:rPr>
                        <a:t>3</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7"/>
                  </a:ext>
                </a:extLst>
              </a:tr>
              <a:tr h="302871">
                <a:tc>
                  <a:txBody>
                    <a:bodyPr/>
                    <a:lstStyle/>
                    <a:p>
                      <a:r>
                        <a:rPr lang="en-US" sz="1400" dirty="0">
                          <a:solidFill>
                            <a:srgbClr val="FF0000"/>
                          </a:solidFill>
                        </a:rPr>
                        <a:t>8</a:t>
                      </a:r>
                    </a:p>
                  </a:txBody>
                  <a:tcPr/>
                </a:tc>
                <a:tc>
                  <a:txBody>
                    <a:bodyPr/>
                    <a:lstStyle/>
                    <a:p>
                      <a:r>
                        <a:rPr lang="en-US" sz="1400" dirty="0">
                          <a:solidFill>
                            <a:srgbClr val="FF0000"/>
                          </a:solidFill>
                        </a:rPr>
                        <a:t>4</a:t>
                      </a:r>
                    </a:p>
                  </a:txBody>
                  <a:tcPr/>
                </a:tc>
                <a:tc>
                  <a:txBody>
                    <a:bodyPr/>
                    <a:lstStyle/>
                    <a:p>
                      <a:r>
                        <a:rPr lang="en-US" sz="1400" dirty="0">
                          <a:solidFill>
                            <a:srgbClr val="FF0000"/>
                          </a:solidFill>
                        </a:rPr>
                        <a:t>3</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8"/>
                  </a:ext>
                </a:extLst>
              </a:tr>
              <a:tr h="302871">
                <a:tc>
                  <a:txBody>
                    <a:bodyPr/>
                    <a:lstStyle/>
                    <a:p>
                      <a:r>
                        <a:rPr lang="en-US" sz="1400" dirty="0">
                          <a:solidFill>
                            <a:srgbClr val="FF0000"/>
                          </a:solidFill>
                        </a:rPr>
                        <a:t>9</a:t>
                      </a:r>
                    </a:p>
                  </a:txBody>
                  <a:tcPr/>
                </a:tc>
                <a:tc>
                  <a:txBody>
                    <a:bodyPr/>
                    <a:lstStyle/>
                    <a:p>
                      <a:r>
                        <a:rPr lang="en-US" sz="1400" dirty="0">
                          <a:solidFill>
                            <a:srgbClr val="FF0000"/>
                          </a:solidFill>
                        </a:rPr>
                        <a:t>30</a:t>
                      </a:r>
                    </a:p>
                  </a:txBody>
                  <a:tcPr/>
                </a:tc>
                <a:tc>
                  <a:txBody>
                    <a:bodyPr/>
                    <a:lstStyle/>
                    <a:p>
                      <a:r>
                        <a:rPr lang="en-US" sz="1400" dirty="0">
                          <a:solidFill>
                            <a:srgbClr val="FF0000"/>
                          </a:solidFill>
                        </a:rPr>
                        <a:t>50</a:t>
                      </a:r>
                    </a:p>
                  </a:txBody>
                  <a:tcPr/>
                </a:tc>
                <a:tc>
                  <a:txBody>
                    <a:bodyPr/>
                    <a:lstStyle/>
                    <a:p>
                      <a:r>
                        <a:rPr lang="en-US" sz="1400" dirty="0">
                          <a:solidFill>
                            <a:srgbClr val="FF0000"/>
                          </a:solidFill>
                        </a:rPr>
                        <a:t>Include</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32353538"/>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Excluded vs. Included</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206788"/>
            <a:ext cx="4867507"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7" y="4572000"/>
            <a:ext cx="3447094" cy="1374672"/>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852" y="1752600"/>
            <a:ext cx="3486587" cy="137160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38627588"/>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47"/>
            <a:ext cx="8229600" cy="1143000"/>
          </a:xfrm>
        </p:spPr>
        <p:txBody>
          <a:bodyPr/>
          <a:lstStyle/>
          <a:p>
            <a:r>
              <a:rPr lang="en-US" dirty="0"/>
              <a:t>The Idea of Leverage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1066800"/>
            <a:ext cx="4914900" cy="426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3838969" y="4965582"/>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𝒙</m:t>
                          </m:r>
                        </m:e>
                      </m:acc>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3838969" y="4965582"/>
                <a:ext cx="246862" cy="369332"/>
              </a:xfrm>
              <a:prstGeom prst="rect">
                <a:avLst/>
              </a:prstGeom>
              <a:blipFill rotWithShape="0">
                <a:blip r:embed="rId4"/>
                <a:stretch>
                  <a:fillRect l="-17500" r="-30000"/>
                </a:stretch>
              </a:blipFill>
            </p:spPr>
            <p:txBody>
              <a:bodyPr/>
              <a:lstStyle/>
              <a:p>
                <a:r>
                  <a:rPr lang="en-US">
                    <a:noFill/>
                  </a:rPr>
                  <a:t> </a:t>
                </a:r>
              </a:p>
            </p:txBody>
          </p:sp>
        </mc:Fallback>
      </mc:AlternateContent>
      <p:cxnSp>
        <p:nvCxnSpPr>
          <p:cNvPr id="7" name="Straight Connector 6"/>
          <p:cNvCxnSpPr/>
          <p:nvPr/>
        </p:nvCxnSpPr>
        <p:spPr>
          <a:xfrm>
            <a:off x="3962400" y="4724400"/>
            <a:ext cx="0" cy="22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rot="5400000">
            <a:off x="5218156" y="4440488"/>
            <a:ext cx="460287" cy="2971800"/>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4876800" y="6148530"/>
                <a:ext cx="10579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charset="0"/>
                            </a:rPr>
                            <m:t>(</m:t>
                          </m:r>
                          <m:r>
                            <a:rPr lang="en-US" sz="2400" b="1" i="1" smtClean="0">
                              <a:latin typeface="Cambria Math" charset="0"/>
                            </a:rPr>
                            <m:t>𝒙</m:t>
                          </m:r>
                        </m:e>
                        <m:sub>
                          <m:r>
                            <a:rPr lang="en-US" sz="2400" b="1" i="1" smtClean="0">
                              <a:latin typeface="Cambria Math" charset="0"/>
                            </a:rPr>
                            <m:t>𝟓</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876800" y="6148530"/>
                <a:ext cx="1057918" cy="369332"/>
              </a:xfrm>
              <a:prstGeom prst="rect">
                <a:avLst/>
              </a:prstGeom>
              <a:blipFill rotWithShape="0">
                <a:blip r:embed="rId5"/>
                <a:stretch>
                  <a:fillRect l="-9770" r="-35057" b="-35000"/>
                </a:stretch>
              </a:blipFill>
            </p:spPr>
            <p:txBody>
              <a:bodyPr/>
              <a:lstStyle/>
              <a:p>
                <a:r>
                  <a:rPr lang="en-US">
                    <a:noFill/>
                  </a:rPr>
                  <a:t> </a:t>
                </a:r>
              </a:p>
            </p:txBody>
          </p:sp>
        </mc:Fallback>
      </mc:AlternateContent>
      <p:sp>
        <p:nvSpPr>
          <p:cNvPr id="11" name="Right Brace 10"/>
          <p:cNvSpPr/>
          <p:nvPr/>
        </p:nvSpPr>
        <p:spPr>
          <a:xfrm rot="5400000">
            <a:off x="3217906" y="5030124"/>
            <a:ext cx="460287" cy="1028699"/>
          </a:xfrm>
          <a:prstGeom prst="righ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2933700" y="5731835"/>
                <a:ext cx="3662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rPr>
                          </m:ctrlPr>
                        </m:sSubPr>
                        <m:e>
                          <m:r>
                            <a:rPr lang="en-US" sz="2400" b="1" i="1">
                              <a:latin typeface="Cambria Math" charset="0"/>
                            </a:rPr>
                            <m:t>(</m:t>
                          </m:r>
                          <m:r>
                            <a:rPr lang="en-US" sz="2400" b="1" i="1">
                              <a:latin typeface="Cambria Math" charset="0"/>
                            </a:rPr>
                            <m:t>𝒙</m:t>
                          </m:r>
                        </m:e>
                        <m:sub>
                          <m:r>
                            <a:rPr lang="en-US" sz="2400" b="1" i="1">
                              <a:latin typeface="Cambria Math" charset="0"/>
                            </a:rPr>
                            <m:t>𝟏</m:t>
                          </m:r>
                        </m:sub>
                      </m:sSub>
                      <m:r>
                        <a:rPr lang="en-US" sz="2400" b="1" i="1" smtClean="0">
                          <a:latin typeface="Cambria Math" charset="0"/>
                        </a:rPr>
                        <m:t>−</m:t>
                      </m:r>
                      <m:acc>
                        <m:accPr>
                          <m:chr m:val="̅"/>
                          <m:ctrlPr>
                            <a:rPr lang="en-US" sz="2400" b="1" i="1" smtClean="0">
                              <a:latin typeface="Cambria Math" panose="02040503050406030204" pitchFamily="18" charset="0"/>
                            </a:rPr>
                          </m:ctrlPr>
                        </m:accPr>
                        <m:e>
                          <m:r>
                            <a:rPr lang="en-US" sz="2400" b="1" i="1" smtClean="0">
                              <a:latin typeface="Cambria Math" charset="0"/>
                            </a:rPr>
                            <m:t>𝒙</m:t>
                          </m:r>
                        </m:e>
                      </m:acc>
                      <m:r>
                        <a:rPr lang="en-US" sz="2400" b="1" i="1" smtClean="0">
                          <a:latin typeface="Cambria Math" charset="0"/>
                        </a:rPr>
                        <m:t>)</m:t>
                      </m:r>
                    </m:oMath>
                  </m:oMathPara>
                </a14:m>
                <a:endParaRPr lang="en-US" sz="24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2933700" y="5731835"/>
                <a:ext cx="366202" cy="369332"/>
              </a:xfrm>
              <a:prstGeom prst="rect">
                <a:avLst/>
              </a:prstGeom>
              <a:blipFill rotWithShape="0">
                <a:blip r:embed="rId6"/>
                <a:stretch>
                  <a:fillRect l="-38333" r="-20833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667000" y="3962400"/>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charset="0"/>
                            </a:rPr>
                            <m:t>𝒙</m:t>
                          </m:r>
                        </m:e>
                        <m:sub>
                          <m:r>
                            <a:rPr lang="en-US" b="1" i="1">
                              <a:latin typeface="Cambria Math" charset="0"/>
                            </a:rPr>
                            <m:t>𝟏</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667000" y="3962400"/>
                <a:ext cx="481157"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453043" y="1565277"/>
                <a:ext cx="4811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charset="0"/>
                            </a:rPr>
                            <m:t>𝒙</m:t>
                          </m:r>
                        </m:e>
                        <m:sub>
                          <m:r>
                            <a:rPr lang="en-US" b="1" i="1" smtClean="0">
                              <a:latin typeface="Cambria Math" charset="0"/>
                            </a:rPr>
                            <m:t>𝟓</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6453043" y="1565277"/>
                <a:ext cx="481157" cy="369332"/>
              </a:xfrm>
              <a:prstGeom prst="rect">
                <a:avLst/>
              </a:prstGeom>
              <a:blipFill rotWithShape="0">
                <a:blip r:embed="rId8"/>
                <a:stretch>
                  <a:fillRect b="-1667"/>
                </a:stretch>
              </a:blipFill>
            </p:spPr>
            <p:txBody>
              <a:bodyPr/>
              <a:lstStyle/>
              <a:p>
                <a:r>
                  <a:rPr lang="en-US">
                    <a:noFill/>
                  </a:rPr>
                  <a:t> </a:t>
                </a:r>
              </a:p>
            </p:txBody>
          </p:sp>
        </mc:Fallback>
      </mc:AlternateContent>
    </p:spTree>
    <p:extLst>
      <p:ext uri="{BB962C8B-B14F-4D97-AF65-F5344CB8AC3E}">
        <p14:creationId xmlns:p14="http://schemas.microsoft.com/office/powerpoint/2010/main" val="31165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p:bldP spid="11" grpId="0" animBg="1"/>
      <p:bldP spid="12" grpId="0"/>
      <p:bldP spid="13" grpId="0"/>
      <p:bldP spid="14" grpId="0"/>
    </p:bld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Definition of Leverage </a:t>
            </a:r>
            <a:br>
              <a:rPr lang="en-US" dirty="0"/>
            </a:br>
            <a:r>
              <a:rPr lang="en-US" dirty="0"/>
              <a:t>(one explanatory variable)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06" y="1219200"/>
            <a:ext cx="8052147"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95406" y="2667000"/>
            <a:ext cx="4026073" cy="923330"/>
          </a:xfrm>
          <a:prstGeom prst="rect">
            <a:avLst/>
          </a:prstGeom>
          <a:noFill/>
        </p:spPr>
        <p:txBody>
          <a:bodyPr wrap="square" rtlCol="0">
            <a:spAutoFit/>
          </a:bodyPr>
          <a:lstStyle/>
          <a:p>
            <a:pPr algn="ctr"/>
            <a:r>
              <a:rPr lang="en-US" dirty="0"/>
              <a:t>leverage is a function of the distance of X</a:t>
            </a:r>
            <a:r>
              <a:rPr lang="en-US" baseline="-25000" dirty="0"/>
              <a:t>i</a:t>
            </a:r>
            <a:r>
              <a:rPr lang="en-US" dirty="0"/>
              <a:t> from </a:t>
            </a:r>
            <a:r>
              <a:rPr lang="en-US" dirty="0" err="1"/>
              <a:t>X</a:t>
            </a:r>
            <a:r>
              <a:rPr lang="en-US" baseline="-25000" dirty="0" err="1"/>
              <a:t>bar</a:t>
            </a:r>
            <a:r>
              <a:rPr lang="en-US" dirty="0"/>
              <a:t>, in units of standard deviations</a:t>
            </a:r>
          </a:p>
        </p:txBody>
      </p:sp>
      <p:sp>
        <p:nvSpPr>
          <p:cNvPr id="10" name="TextBox 9"/>
          <p:cNvSpPr txBox="1"/>
          <p:nvPr/>
        </p:nvSpPr>
        <p:spPr>
          <a:xfrm>
            <a:off x="4589661" y="2658070"/>
            <a:ext cx="4313211" cy="923330"/>
          </a:xfrm>
          <a:prstGeom prst="rect">
            <a:avLst/>
          </a:prstGeom>
          <a:noFill/>
        </p:spPr>
        <p:txBody>
          <a:bodyPr wrap="square" rtlCol="0">
            <a:spAutoFit/>
          </a:bodyPr>
          <a:lstStyle/>
          <a:p>
            <a:pPr algn="ctr"/>
            <a:r>
              <a:rPr lang="en-US" dirty="0"/>
              <a:t>leverage is the proportion of the total sum of squares of the explanatory variable contributed by the </a:t>
            </a:r>
            <a:r>
              <a:rPr lang="en-US" dirty="0" err="1"/>
              <a:t>ith</a:t>
            </a:r>
            <a:r>
              <a:rPr lang="en-US" dirty="0"/>
              <a:t> case</a:t>
            </a:r>
          </a:p>
        </p:txBody>
      </p:sp>
      <p:sp>
        <p:nvSpPr>
          <p:cNvPr id="5" name="TextBox 4"/>
          <p:cNvSpPr txBox="1"/>
          <p:nvPr/>
        </p:nvSpPr>
        <p:spPr>
          <a:xfrm>
            <a:off x="1143000" y="6183868"/>
            <a:ext cx="609600" cy="369332"/>
          </a:xfrm>
          <a:prstGeom prst="rect">
            <a:avLst/>
          </a:prstGeom>
          <a:noFill/>
        </p:spPr>
        <p:txBody>
          <a:bodyPr wrap="square" rtlCol="0">
            <a:spAutoFit/>
          </a:bodyPr>
          <a:lstStyle/>
          <a:p>
            <a:r>
              <a:rPr lang="en-US" dirty="0" err="1"/>
              <a:t>x</a:t>
            </a:r>
            <a:r>
              <a:rPr lang="en-US" baseline="-25000" dirty="0" err="1"/>
              <a:t>bar</a:t>
            </a:r>
            <a:endParaRPr lang="en-US" baseline="-25000" dirty="0"/>
          </a:p>
        </p:txBody>
      </p:sp>
      <p:sp>
        <p:nvSpPr>
          <p:cNvPr id="12" name="TextBox 11"/>
          <p:cNvSpPr txBox="1"/>
          <p:nvPr/>
        </p:nvSpPr>
        <p:spPr>
          <a:xfrm>
            <a:off x="3962400" y="6183868"/>
            <a:ext cx="609600" cy="369332"/>
          </a:xfrm>
          <a:prstGeom prst="rect">
            <a:avLst/>
          </a:prstGeom>
          <a:noFill/>
        </p:spPr>
        <p:txBody>
          <a:bodyPr wrap="square" rtlCol="0">
            <a:spAutoFit/>
          </a:bodyPr>
          <a:lstStyle/>
          <a:p>
            <a:r>
              <a:rPr lang="en-US" dirty="0"/>
              <a:t>x</a:t>
            </a:r>
            <a:r>
              <a:rPr lang="en-US" baseline="-25000" dirty="0"/>
              <a:t>i</a:t>
            </a:r>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083" y="3733800"/>
            <a:ext cx="3770365" cy="285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7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3"/>
                                        </p:tgtEl>
                                        <p:attrNameLst>
                                          <p:attrName>style.visibility</p:attrName>
                                        </p:attrNameLst>
                                      </p:cBhvr>
                                      <p:to>
                                        <p:strVal val="visible"/>
                                      </p:to>
                                    </p:set>
                                    <p:animEffect transition="in" filter="fade">
                                      <p:cBhvr>
                                        <p:cTn id="18"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Studentized</a:t>
            </a:r>
            <a:r>
              <a:rPr lang="en-US" dirty="0"/>
              <a:t> Residual</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16112"/>
            <a:ext cx="4953000" cy="158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960" y="1447800"/>
            <a:ext cx="415831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504724"/>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8138" y="3474245"/>
            <a:ext cx="3897237" cy="295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6E70148-1430-448D-9B99-A67EBBF466B8}"/>
                  </a:ext>
                </a:extLst>
              </p:cNvPr>
              <p:cNvSpPr txBox="1"/>
              <p:nvPr/>
            </p:nvSpPr>
            <p:spPr>
              <a:xfrm>
                <a:off x="6934200" y="1447800"/>
                <a:ext cx="1752600" cy="646331"/>
              </a:xfrm>
              <a:prstGeom prst="rect">
                <a:avLst/>
              </a:prstGeom>
              <a:noFill/>
            </p:spPr>
            <p:txBody>
              <a:bodyPr wrap="square" rtlCol="0">
                <a:spAutoFit/>
              </a:bodyPr>
              <a:lstStyle/>
              <a:p>
                <a:r>
                  <a:rPr lang="en-US" b="0" dirty="0"/>
                  <a:t>In general,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36E70148-1430-448D-9B99-A67EBBF466B8}"/>
                  </a:ext>
                </a:extLst>
              </p:cNvPr>
              <p:cNvSpPr txBox="1">
                <a:spLocks noRot="1" noChangeAspect="1" noMove="1" noResize="1" noEditPoints="1" noAdjustHandles="1" noChangeArrowheads="1" noChangeShapeType="1" noTextEdit="1"/>
              </p:cNvSpPr>
              <p:nvPr/>
            </p:nvSpPr>
            <p:spPr>
              <a:xfrm>
                <a:off x="6934200" y="1447800"/>
                <a:ext cx="1752600" cy="646331"/>
              </a:xfrm>
              <a:prstGeom prst="rect">
                <a:avLst/>
              </a:prstGeom>
              <a:blipFill>
                <a:blip r:embed="rId7"/>
                <a:stretch>
                  <a:fillRect l="-3136" t="-566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602F331-CDD8-4AE0-8363-2CCE3D682474}"/>
              </a:ext>
            </a:extLst>
          </p:cNvPr>
          <p:cNvSpPr txBox="1"/>
          <p:nvPr/>
        </p:nvSpPr>
        <p:spPr>
          <a:xfrm>
            <a:off x="4988510" y="2197587"/>
            <a:ext cx="4158312" cy="923330"/>
          </a:xfrm>
          <a:prstGeom prst="rect">
            <a:avLst/>
          </a:prstGeom>
          <a:noFill/>
        </p:spPr>
        <p:txBody>
          <a:bodyPr wrap="square" rtlCol="0">
            <a:spAutoFit/>
          </a:bodyPr>
          <a:lstStyle/>
          <a:p>
            <a:r>
              <a:rPr lang="en-US" dirty="0"/>
              <a:t>We “standardized” the normally distributed residual, so only 5% of </a:t>
            </a:r>
            <a:r>
              <a:rPr lang="en-US" dirty="0" err="1"/>
              <a:t>studres</a:t>
            </a:r>
            <a:r>
              <a:rPr lang="en-US" baseline="-25000" dirty="0" err="1"/>
              <a:t>i</a:t>
            </a:r>
            <a:r>
              <a:rPr lang="en-US" dirty="0"/>
              <a:t> should be more extreme than +-2.</a:t>
            </a:r>
          </a:p>
        </p:txBody>
      </p:sp>
    </p:spTree>
    <p:extLst>
      <p:ext uri="{BB962C8B-B14F-4D97-AF65-F5344CB8AC3E}">
        <p14:creationId xmlns:p14="http://schemas.microsoft.com/office/powerpoint/2010/main" val="243791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39762"/>
          </a:xfrm>
        </p:spPr>
        <p:txBody>
          <a:bodyPr>
            <a:normAutofit fontScale="90000"/>
          </a:bodyPr>
          <a:lstStyle/>
          <a:p>
            <a:r>
              <a:rPr lang="en-US" dirty="0"/>
              <a:t>Cook’s Distance (D)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927" y="838199"/>
            <a:ext cx="4050273" cy="152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442" t="27532"/>
          <a:stretch/>
        </p:blipFill>
        <p:spPr bwMode="auto">
          <a:xfrm>
            <a:off x="816128" y="2780797"/>
            <a:ext cx="6932622" cy="357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97" y="3184129"/>
            <a:ext cx="2346960" cy="452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799" y="3287421"/>
            <a:ext cx="6096001" cy="322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225" y="3820821"/>
            <a:ext cx="3358054" cy="32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r="85375"/>
          <a:stretch/>
        </p:blipFill>
        <p:spPr bwMode="auto">
          <a:xfrm>
            <a:off x="4113747" y="3776198"/>
            <a:ext cx="1292771"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8">
            <a:extLst>
              <a:ext uri="{28A0092B-C50C-407E-A947-70E740481C1C}">
                <a14:useLocalDpi xmlns:a14="http://schemas.microsoft.com/office/drawing/2010/main" val="0"/>
              </a:ext>
            </a:extLst>
          </a:blip>
          <a:srcRect l="15041"/>
          <a:stretch/>
        </p:blipFill>
        <p:spPr bwMode="auto">
          <a:xfrm>
            <a:off x="787225" y="4239921"/>
            <a:ext cx="7509643"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480" y="1915821"/>
            <a:ext cx="1120249" cy="51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1630" y="51054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2664497"/>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68362"/>
          </a:xfrm>
        </p:spPr>
        <p:txBody>
          <a:bodyPr/>
          <a:lstStyle/>
          <a:p>
            <a:r>
              <a:rPr lang="en-US" dirty="0"/>
              <a:t>Cook’s D!</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36223"/>
            <a:ext cx="4102332"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1549" y="1524000"/>
            <a:ext cx="4301617" cy="1190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79861" y="990600"/>
            <a:ext cx="4243305" cy="523220"/>
          </a:xfrm>
          <a:prstGeom prst="rect">
            <a:avLst/>
          </a:prstGeom>
          <a:noFill/>
        </p:spPr>
        <p:txBody>
          <a:bodyPr wrap="square" rtlCol="0">
            <a:spAutoFit/>
          </a:bodyPr>
          <a:lstStyle/>
          <a:p>
            <a:pPr algn="ctr"/>
            <a:r>
              <a:rPr lang="en-US" sz="2800" dirty="0"/>
              <a:t>A Blend of Both!!!</a:t>
            </a:r>
          </a:p>
        </p:txBody>
      </p:sp>
      <p:sp>
        <p:nvSpPr>
          <p:cNvPr id="4" name="Left Brace 3"/>
          <p:cNvSpPr/>
          <p:nvPr/>
        </p:nvSpPr>
        <p:spPr>
          <a:xfrm>
            <a:off x="3878461" y="3733800"/>
            <a:ext cx="236339" cy="15240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2929830" y="4495800"/>
            <a:ext cx="1066800" cy="369332"/>
          </a:xfrm>
          <a:prstGeom prst="rect">
            <a:avLst/>
          </a:prstGeom>
          <a:noFill/>
        </p:spPr>
        <p:txBody>
          <a:bodyPr wrap="square" rtlCol="0">
            <a:spAutoFit/>
          </a:bodyPr>
          <a:lstStyle/>
          <a:p>
            <a:r>
              <a:rPr lang="en-US"/>
              <a:t>residual</a:t>
            </a:r>
          </a:p>
        </p:txBody>
      </p:sp>
      <p:sp>
        <p:nvSpPr>
          <p:cNvPr id="9" name="Left Brace 8"/>
          <p:cNvSpPr/>
          <p:nvPr/>
        </p:nvSpPr>
        <p:spPr>
          <a:xfrm rot="16200000">
            <a:off x="2604225" y="4814025"/>
            <a:ext cx="372728" cy="264842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2257189" y="6360264"/>
            <a:ext cx="1066800" cy="369332"/>
          </a:xfrm>
          <a:prstGeom prst="rect">
            <a:avLst/>
          </a:prstGeom>
          <a:noFill/>
        </p:spPr>
        <p:txBody>
          <a:bodyPr wrap="square" rtlCol="0">
            <a:spAutoFit/>
          </a:bodyPr>
          <a:lstStyle/>
          <a:p>
            <a:r>
              <a:rPr lang="en-US"/>
              <a:t>leverage</a:t>
            </a:r>
          </a:p>
        </p:txBody>
      </p:sp>
      <p:sp>
        <p:nvSpPr>
          <p:cNvPr id="6" name="TextBox 5">
            <a:extLst>
              <a:ext uri="{FF2B5EF4-FFF2-40B4-BE49-F238E27FC236}">
                <a16:creationId xmlns:a16="http://schemas.microsoft.com/office/drawing/2014/main" id="{D64ED12B-789E-4B20-8D81-5C4F3BBA6E51}"/>
              </a:ext>
            </a:extLst>
          </p:cNvPr>
          <p:cNvSpPr txBox="1"/>
          <p:nvPr/>
        </p:nvSpPr>
        <p:spPr>
          <a:xfrm>
            <a:off x="6781800" y="944562"/>
            <a:ext cx="1905000" cy="923330"/>
          </a:xfrm>
          <a:prstGeom prst="rect">
            <a:avLst/>
          </a:prstGeom>
          <a:noFill/>
        </p:spPr>
        <p:txBody>
          <a:bodyPr wrap="square" rtlCol="0">
            <a:spAutoFit/>
          </a:bodyPr>
          <a:lstStyle/>
          <a:p>
            <a:r>
              <a:rPr lang="en-US" dirty="0"/>
              <a:t>D &gt; 1 or D &gt; 4/n might be influential.</a:t>
            </a:r>
          </a:p>
        </p:txBody>
      </p:sp>
    </p:spTree>
    <p:extLst>
      <p:ext uri="{BB962C8B-B14F-4D97-AF65-F5344CB8AC3E}">
        <p14:creationId xmlns:p14="http://schemas.microsoft.com/office/powerpoint/2010/main" val="51251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animBg="1"/>
      <p:bldP spid="10" grpId="0"/>
    </p:bld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238"/>
            <a:ext cx="9144000" cy="715962"/>
          </a:xfrm>
        </p:spPr>
        <p:txBody>
          <a:bodyPr>
            <a:normAutofit/>
          </a:bodyPr>
          <a:lstStyle/>
          <a:p>
            <a:r>
              <a:rPr lang="en-US" sz="3600" dirty="0" err="1"/>
              <a:t>Studentized</a:t>
            </a:r>
            <a:r>
              <a:rPr lang="en-US" sz="3600" dirty="0"/>
              <a:t> Residuals, Leverage and Cook’s D!</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473"/>
          <a:stretch/>
        </p:blipFill>
        <p:spPr bwMode="auto">
          <a:xfrm>
            <a:off x="1371600" y="914400"/>
            <a:ext cx="6324600" cy="585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0230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5638800" cy="1143000"/>
          </a:xfrm>
        </p:spPr>
        <p:txBody>
          <a:bodyPr/>
          <a:lstStyle/>
          <a:p>
            <a:r>
              <a:rPr lang="en-US" dirty="0"/>
              <a:t>PROC REG or GLM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325" y="2152650"/>
            <a:ext cx="4497086" cy="455295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810000"/>
            <a:ext cx="3845322" cy="291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28903"/>
          <a:stretch/>
        </p:blipFill>
        <p:spPr bwMode="auto">
          <a:xfrm>
            <a:off x="25400" y="274638"/>
            <a:ext cx="2535336" cy="225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2141636" y="2207394"/>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58065" y="2386661"/>
            <a:ext cx="2868842" cy="1432363"/>
          </a:xfrm>
          <a:prstGeom prst="rect">
            <a:avLst/>
          </a:prstGeom>
        </p:spPr>
      </p:pic>
    </p:spTree>
    <p:extLst>
      <p:ext uri="{BB962C8B-B14F-4D97-AF65-F5344CB8AC3E}">
        <p14:creationId xmlns:p14="http://schemas.microsoft.com/office/powerpoint/2010/main" val="36437356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533400"/>
                <a:ext cx="8534399" cy="1219200"/>
              </a:xfrm>
            </p:spPr>
            <p:txBody>
              <a:bodyPr/>
              <a:lstStyle/>
              <a:p>
                <a:pPr marL="0" indent="0" algn="ctr">
                  <a:buNone/>
                </a:pPr>
                <a:r>
                  <a:rPr lang="en-US" dirty="0"/>
                  <a:t>Assume the population distribution is Exponential.</a:t>
                </a:r>
              </a:p>
              <a:p>
                <a:pPr marL="0" indent="0" algn="ctr">
                  <a:buNone/>
                </a:pPr>
                <a:r>
                  <a:rPr lang="en-US" dirty="0"/>
                  <a:t>With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533400"/>
                <a:ext cx="8534399" cy="1219200"/>
              </a:xfrm>
              <a:blipFill rotWithShape="0">
                <a:blip r:embed="rId2"/>
                <a:stretch>
                  <a:fillRect l="-1716" t="-6500" r="-1644" b="-1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788317" y="2057400"/>
            <a:ext cx="5719763" cy="4317556"/>
          </a:xfrm>
          <a:prstGeom prst="rect">
            <a:avLst/>
          </a:prstGeom>
        </p:spPr>
      </p:pic>
      <p:pic>
        <p:nvPicPr>
          <p:cNvPr id="5" name="Picture 4"/>
          <p:cNvPicPr>
            <a:picLocks noChangeAspect="1"/>
          </p:cNvPicPr>
          <p:nvPr/>
        </p:nvPicPr>
        <p:blipFill>
          <a:blip r:embed="rId4"/>
          <a:stretch>
            <a:fillRect/>
          </a:stretch>
        </p:blipFill>
        <p:spPr>
          <a:xfrm>
            <a:off x="3200400" y="2971800"/>
            <a:ext cx="3900487" cy="915978"/>
          </a:xfrm>
          <a:prstGeom prst="rect">
            <a:avLst/>
          </a:prstGeom>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8993610"/>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32295"/>
            <a:ext cx="6400800" cy="1143000"/>
          </a:xfrm>
        </p:spPr>
        <p:txBody>
          <a:bodyPr/>
          <a:lstStyle/>
          <a:p>
            <a:r>
              <a:rPr lang="en-US" dirty="0"/>
              <a:t>Proc </a:t>
            </a:r>
            <a:r>
              <a:rPr lang="en-US" dirty="0" err="1"/>
              <a:t>Reg</a:t>
            </a:r>
            <a:r>
              <a:rPr lang="en-US" dirty="0"/>
              <a:t> or GLM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962400"/>
            <a:ext cx="3429000" cy="2602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284" y="1578670"/>
            <a:ext cx="4458249" cy="4471988"/>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Straight Arrow Connector 4"/>
          <p:cNvCxnSpPr/>
          <p:nvPr/>
        </p:nvCxnSpPr>
        <p:spPr>
          <a:xfrm flipH="1" flipV="1">
            <a:off x="2781300" y="4267200"/>
            <a:ext cx="190500" cy="4525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797300" y="6191822"/>
            <a:ext cx="473984" cy="3726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12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24" y="212673"/>
            <a:ext cx="1672876" cy="2057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flipH="1">
            <a:off x="1905000" y="1981200"/>
            <a:ext cx="533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stretch>
            <a:fillRect/>
          </a:stretch>
        </p:blipFill>
        <p:spPr>
          <a:xfrm>
            <a:off x="339725" y="2209144"/>
            <a:ext cx="3511550" cy="1753256"/>
          </a:xfrm>
          <a:prstGeom prst="rect">
            <a:avLst/>
          </a:prstGeom>
        </p:spPr>
      </p:pic>
    </p:spTree>
    <p:extLst>
      <p:ext uri="{BB962C8B-B14F-4D97-AF65-F5344CB8AC3E}">
        <p14:creationId xmlns:p14="http://schemas.microsoft.com/office/powerpoint/2010/main" val="4259731674"/>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2667000"/>
            <a:ext cx="6400800" cy="1752600"/>
          </a:xfrm>
        </p:spPr>
        <p:txBody>
          <a:bodyPr/>
          <a:lstStyle/>
          <a:p>
            <a:r>
              <a:rPr lang="en-US" dirty="0"/>
              <a:t>Variable Selection!</a:t>
            </a:r>
          </a:p>
        </p:txBody>
      </p:sp>
    </p:spTree>
    <p:extLst>
      <p:ext uri="{BB962C8B-B14F-4D97-AF65-F5344CB8AC3E}">
        <p14:creationId xmlns:p14="http://schemas.microsoft.com/office/powerpoint/2010/main" val="661682419"/>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Multiple Regression</a:t>
            </a: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514350" indent="-514350">
              <a:buAutoNum type="arabicPeriod"/>
            </a:pPr>
            <a:r>
              <a:rPr lang="en-US" dirty="0"/>
              <a:t>Plot the Data.</a:t>
            </a:r>
          </a:p>
          <a:p>
            <a:pPr marL="514350" indent="-514350">
              <a:buAutoNum type="arabicPeriod"/>
            </a:pPr>
            <a:r>
              <a:rPr lang="en-US" dirty="0"/>
              <a:t>Develop a Tentative Model(s).</a:t>
            </a:r>
          </a:p>
          <a:p>
            <a:pPr marL="914400" lvl="1" indent="-514350">
              <a:buAutoNum type="arabicPeriod"/>
            </a:pPr>
            <a:r>
              <a:rPr lang="en-US" dirty="0"/>
              <a:t>Using the Question(s) of Interest (QOI)</a:t>
            </a:r>
          </a:p>
          <a:p>
            <a:pPr marL="914400" lvl="1" indent="-514350">
              <a:buAutoNum type="arabicPeriod"/>
            </a:pPr>
            <a:r>
              <a:rPr lang="en-US" dirty="0"/>
              <a:t>Accounting for Confounders</a:t>
            </a:r>
          </a:p>
          <a:p>
            <a:pPr marL="914400" lvl="1" indent="-514350">
              <a:buAutoNum type="arabicPeriod"/>
            </a:pPr>
            <a:r>
              <a:rPr lang="en-US" dirty="0"/>
              <a:t>Accounting for Relationships (X</a:t>
            </a:r>
            <a:r>
              <a:rPr lang="en-US" baseline="30000" dirty="0"/>
              <a:t>2</a:t>
            </a:r>
            <a:r>
              <a:rPr lang="en-US" dirty="0"/>
              <a:t>, X</a:t>
            </a:r>
            <a:r>
              <a:rPr lang="en-US" baseline="30000" dirty="0"/>
              <a:t>3</a:t>
            </a:r>
            <a:r>
              <a:rPr lang="en-US" dirty="0"/>
              <a:t>, etc.)</a:t>
            </a:r>
          </a:p>
          <a:p>
            <a:pPr marL="514350" indent="-514350">
              <a:buAutoNum type="arabicPeriod"/>
            </a:pPr>
            <a:r>
              <a:rPr lang="en-US" dirty="0"/>
              <a:t>Fit the Model(s).</a:t>
            </a:r>
          </a:p>
          <a:p>
            <a:pPr marL="514350" indent="-514350">
              <a:buAutoNum type="arabicPeriod"/>
            </a:pPr>
            <a:r>
              <a:rPr lang="en-US" dirty="0"/>
              <a:t>Evaluate Residual Plots.</a:t>
            </a:r>
          </a:p>
          <a:p>
            <a:pPr marL="914400" lvl="1" indent="-514350">
              <a:buAutoNum type="arabicPeriod"/>
            </a:pPr>
            <a:r>
              <a:rPr lang="en-US" dirty="0"/>
              <a:t>Constant SD</a:t>
            </a:r>
          </a:p>
          <a:p>
            <a:pPr marL="914400" lvl="1" indent="-514350">
              <a:buAutoNum type="arabicPeriod"/>
            </a:pPr>
            <a:r>
              <a:rPr lang="en-US" dirty="0"/>
              <a:t>Normality and zero mean</a:t>
            </a:r>
          </a:p>
          <a:p>
            <a:pPr marL="914400" lvl="1" indent="-514350">
              <a:buAutoNum type="arabicPeriod"/>
            </a:pPr>
            <a:r>
              <a:rPr lang="en-US" dirty="0"/>
              <a:t>Identify Any Influential Observations</a:t>
            </a:r>
          </a:p>
          <a:p>
            <a:pPr marL="514350" indent="-514350">
              <a:buAutoNum type="arabicPeriod"/>
            </a:pPr>
            <a:r>
              <a:rPr lang="en-US" dirty="0"/>
              <a:t>Perform validation.</a:t>
            </a:r>
          </a:p>
          <a:p>
            <a:pPr marL="514350" indent="-514350">
              <a:buAutoNum type="arabicPeriod"/>
            </a:pPr>
            <a:r>
              <a:rPr lang="en-US" dirty="0"/>
              <a:t>Answer the Question of Interest.</a:t>
            </a:r>
          </a:p>
          <a:p>
            <a:pPr marL="914400" lvl="1" indent="-514350">
              <a:buAutoNum type="arabicPeriod"/>
            </a:pPr>
            <a:endParaRPr lang="en-US" dirty="0"/>
          </a:p>
        </p:txBody>
      </p:sp>
      <p:cxnSp>
        <p:nvCxnSpPr>
          <p:cNvPr id="5" name="Straight Arrow Connector 4"/>
          <p:cNvCxnSpPr>
            <a:cxnSpLocks/>
          </p:cNvCxnSpPr>
          <p:nvPr/>
        </p:nvCxnSpPr>
        <p:spPr>
          <a:xfrm>
            <a:off x="3886200" y="5715000"/>
            <a:ext cx="419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8077200" y="4343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648200" y="4191000"/>
            <a:ext cx="3124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89726" y="28194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077200" y="1524000"/>
            <a:ext cx="0" cy="1195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57800" y="22098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257800" y="1524000"/>
            <a:ext cx="2667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500"/>
                                        <p:tgtEl>
                                          <p:spTgt spid="3">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 calcmode="lin" valueType="num">
                                      <p:cBhvr>
                                        <p:cTn id="68"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70" dur="500"/>
                                        <p:tgtEl>
                                          <p:spTgt spid="3">
                                            <p:txEl>
                                              <p:pRg st="10" end="1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500"/>
                                        <p:tgtEl>
                                          <p:spTgt spid="7"/>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par>
                                <p:cTn id="85" presetID="10"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par>
                                <p:cTn id="91" presetID="10" presetClass="entr" presetSubtype="0" fill="hold"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3">
                                            <p:txEl>
                                              <p:pRg st="11" end="11"/>
                                            </p:txEl>
                                          </p:spTgt>
                                        </p:tgtEl>
                                        <p:attrNameLst>
                                          <p:attrName>style.visibility</p:attrName>
                                        </p:attrNameLst>
                                      </p:cBhvr>
                                      <p:to>
                                        <p:strVal val="visible"/>
                                      </p:to>
                                    </p:set>
                                    <p:anim calcmode="lin" valueType="num">
                                      <p:cBhvr>
                                        <p:cTn id="98"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99"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10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Techniques</a:t>
            </a:r>
          </a:p>
        </p:txBody>
      </p:sp>
      <p:sp>
        <p:nvSpPr>
          <p:cNvPr id="3" name="Content Placeholder 2"/>
          <p:cNvSpPr>
            <a:spLocks noGrp="1"/>
          </p:cNvSpPr>
          <p:nvPr>
            <p:ph idx="1"/>
          </p:nvPr>
        </p:nvSpPr>
        <p:spPr/>
        <p:txBody>
          <a:bodyPr/>
          <a:lstStyle/>
          <a:p>
            <a:r>
              <a:rPr lang="en-US" dirty="0"/>
              <a:t>Forward Selection </a:t>
            </a:r>
          </a:p>
          <a:p>
            <a:r>
              <a:rPr lang="en-US" dirty="0"/>
              <a:t>Backward Elimination</a:t>
            </a:r>
          </a:p>
          <a:p>
            <a:r>
              <a:rPr lang="en-US" dirty="0"/>
              <a:t>Stepwise Regression</a:t>
            </a:r>
          </a:p>
          <a:p>
            <a:r>
              <a:rPr lang="en-US" dirty="0"/>
              <a:t>Best Subset Regression</a:t>
            </a:r>
          </a:p>
          <a:p>
            <a:r>
              <a:rPr lang="en-US" dirty="0"/>
              <a:t>Others techniques will be shown in other courses </a:t>
            </a:r>
          </a:p>
        </p:txBody>
      </p:sp>
    </p:spTree>
    <p:extLst>
      <p:ext uri="{BB962C8B-B14F-4D97-AF65-F5344CB8AC3E}">
        <p14:creationId xmlns:p14="http://schemas.microsoft.com/office/powerpoint/2010/main" val="360303250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Forward Selection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a:t>
            </a:r>
            <a:r>
              <a:rPr lang="en-US" dirty="0" err="1"/>
              <a:t>p</a:t>
            </a:r>
            <a:r>
              <a:rPr lang="en-US" baseline="-25000" dirty="0" err="1"/>
              <a:t>Enter</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1477328"/>
          </a:xfrm>
          <a:prstGeom prst="rect">
            <a:avLst/>
          </a:prstGeom>
          <a:noFill/>
          <a:ln w="28575">
            <a:solidFill>
              <a:srgbClr val="0070C0"/>
            </a:solidFill>
          </a:ln>
        </p:spPr>
        <p:txBody>
          <a:bodyPr wrap="square" rtlCol="0">
            <a:spAutoFit/>
          </a:bodyPr>
          <a:lstStyle/>
          <a:p>
            <a:pPr algn="ctr"/>
            <a:r>
              <a:rPr lang="en-US" dirty="0"/>
              <a:t>For each of the predictors not in the current model, build a new model consisting of the current model plus one predictor.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lowest p-value to become a part of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not in the current model have p-values less than </a:t>
            </a:r>
            <a:r>
              <a:rPr lang="en-US" dirty="0" err="1">
                <a:solidFill>
                  <a:schemeClr val="tx1"/>
                </a:solidFill>
              </a:rPr>
              <a:t>p</a:t>
            </a:r>
            <a:r>
              <a:rPr lang="en-US" baseline="-25000" dirty="0" err="1">
                <a:solidFill>
                  <a:schemeClr val="tx1"/>
                </a:solidFill>
              </a:rPr>
              <a:t>Enter</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only the intercept.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3067633"/>
            <a:ext cx="2964745" cy="39697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3067634"/>
            <a:ext cx="12700" cy="1435519"/>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23962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AE84-105D-4861-A673-88AB4D8C492D}"/>
              </a:ext>
            </a:extLst>
          </p:cNvPr>
          <p:cNvSpPr>
            <a:spLocks noGrp="1"/>
          </p:cNvSpPr>
          <p:nvPr>
            <p:ph type="title"/>
          </p:nvPr>
        </p:nvSpPr>
        <p:spPr/>
        <p:txBody>
          <a:bodyPr/>
          <a:lstStyle/>
          <a:p>
            <a:r>
              <a:rPr lang="en-US" dirty="0"/>
              <a:t>Backward Selection</a:t>
            </a:r>
          </a:p>
        </p:txBody>
      </p:sp>
      <p:sp>
        <p:nvSpPr>
          <p:cNvPr id="5" name="TextBox 4">
            <a:extLst>
              <a:ext uri="{FF2B5EF4-FFF2-40B4-BE49-F238E27FC236}">
                <a16:creationId xmlns:a16="http://schemas.microsoft.com/office/drawing/2014/main" id="{3525CB9A-55C5-41E9-B1F2-F669ABE80BEC}"/>
              </a:ext>
            </a:extLst>
          </p:cNvPr>
          <p:cNvSpPr txBox="1"/>
          <p:nvPr/>
        </p:nvSpPr>
        <p:spPr>
          <a:xfrm>
            <a:off x="5486400" y="1475157"/>
            <a:ext cx="3124200" cy="646331"/>
          </a:xfrm>
          <a:prstGeom prst="rect">
            <a:avLst/>
          </a:prstGeom>
          <a:noFill/>
          <a:ln w="28575">
            <a:solidFill>
              <a:srgbClr val="0070C0"/>
            </a:solidFill>
          </a:ln>
        </p:spPr>
        <p:txBody>
          <a:bodyPr wrap="square" rtlCol="0">
            <a:spAutoFit/>
          </a:bodyPr>
          <a:lstStyle/>
          <a:p>
            <a:pPr algn="ctr"/>
            <a:r>
              <a:rPr lang="en-US" dirty="0"/>
              <a:t>Choose a threshold p-value (</a:t>
            </a:r>
            <a:r>
              <a:rPr lang="en-US" dirty="0" err="1"/>
              <a:t>p</a:t>
            </a:r>
            <a:r>
              <a:rPr lang="en-US" baseline="-25000" dirty="0" err="1"/>
              <a:t>Remove</a:t>
            </a:r>
            <a:r>
              <a:rPr lang="en-US" dirty="0"/>
              <a:t>), perhaps 0.15.</a:t>
            </a:r>
          </a:p>
        </p:txBody>
      </p:sp>
      <p:sp>
        <p:nvSpPr>
          <p:cNvPr id="6" name="TextBox 5">
            <a:extLst>
              <a:ext uri="{FF2B5EF4-FFF2-40B4-BE49-F238E27FC236}">
                <a16:creationId xmlns:a16="http://schemas.microsoft.com/office/drawing/2014/main" id="{99945D07-6966-4F52-9119-258423312CC5}"/>
              </a:ext>
            </a:extLst>
          </p:cNvPr>
          <p:cNvSpPr txBox="1"/>
          <p:nvPr/>
        </p:nvSpPr>
        <p:spPr>
          <a:xfrm>
            <a:off x="5486400" y="2328970"/>
            <a:ext cx="3124200" cy="923330"/>
          </a:xfrm>
          <a:prstGeom prst="rect">
            <a:avLst/>
          </a:prstGeom>
          <a:noFill/>
          <a:ln w="28575">
            <a:solidFill>
              <a:srgbClr val="0070C0"/>
            </a:solidFill>
          </a:ln>
        </p:spPr>
        <p:txBody>
          <a:bodyPr wrap="square" rtlCol="0">
            <a:spAutoFit/>
          </a:bodyPr>
          <a:lstStyle/>
          <a:p>
            <a:pPr algn="ctr"/>
            <a:r>
              <a:rPr lang="en-US" dirty="0"/>
              <a:t>Run the regression (fit the model) with the predictors in the current model. </a:t>
            </a:r>
          </a:p>
        </p:txBody>
      </p:sp>
      <p:sp>
        <p:nvSpPr>
          <p:cNvPr id="8" name="TextBox 7">
            <a:extLst>
              <a:ext uri="{FF2B5EF4-FFF2-40B4-BE49-F238E27FC236}">
                <a16:creationId xmlns:a16="http://schemas.microsoft.com/office/drawing/2014/main" id="{43EBE274-3D71-4B15-92C0-498672BAD19B}"/>
              </a:ext>
            </a:extLst>
          </p:cNvPr>
          <p:cNvSpPr txBox="1"/>
          <p:nvPr/>
        </p:nvSpPr>
        <p:spPr>
          <a:xfrm>
            <a:off x="5486400" y="4041488"/>
            <a:ext cx="3124200" cy="923330"/>
          </a:xfrm>
          <a:prstGeom prst="rect">
            <a:avLst/>
          </a:prstGeom>
          <a:noFill/>
          <a:ln w="28575">
            <a:solidFill>
              <a:srgbClr val="0070C0"/>
            </a:solidFill>
          </a:ln>
        </p:spPr>
        <p:txBody>
          <a:bodyPr wrap="square" rtlCol="0">
            <a:spAutoFit/>
          </a:bodyPr>
          <a:lstStyle/>
          <a:p>
            <a:pPr algn="ctr"/>
            <a:r>
              <a:rPr lang="en-US" dirty="0"/>
              <a:t>Choose the predictor with the highest p-value to be removed from the current model.</a:t>
            </a:r>
          </a:p>
        </p:txBody>
      </p:sp>
      <p:sp>
        <p:nvSpPr>
          <p:cNvPr id="12" name="Flowchart: Decision 11">
            <a:extLst>
              <a:ext uri="{FF2B5EF4-FFF2-40B4-BE49-F238E27FC236}">
                <a16:creationId xmlns:a16="http://schemas.microsoft.com/office/drawing/2014/main" id="{21B8C028-C35A-4718-8719-F2EE095E5DDC}"/>
              </a:ext>
            </a:extLst>
          </p:cNvPr>
          <p:cNvSpPr/>
          <p:nvPr/>
        </p:nvSpPr>
        <p:spPr>
          <a:xfrm>
            <a:off x="474132" y="3464609"/>
            <a:ext cx="4095046" cy="2077089"/>
          </a:xfrm>
          <a:prstGeom prst="flowChartDecision">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 any of the predictors in the current model have p-values greater than </a:t>
            </a:r>
            <a:r>
              <a:rPr lang="en-US" dirty="0" err="1">
                <a:solidFill>
                  <a:schemeClr val="tx1"/>
                </a:solidFill>
              </a:rPr>
              <a:t>p</a:t>
            </a:r>
            <a:r>
              <a:rPr lang="en-US" baseline="-25000" dirty="0" err="1">
                <a:solidFill>
                  <a:schemeClr val="tx1"/>
                </a:solidFill>
              </a:rPr>
              <a:t>Remove</a:t>
            </a:r>
            <a:r>
              <a:rPr lang="en-US" dirty="0">
                <a:solidFill>
                  <a:schemeClr val="tx1"/>
                </a:solidFill>
              </a:rPr>
              <a:t>?</a:t>
            </a:r>
          </a:p>
        </p:txBody>
      </p:sp>
      <p:sp>
        <p:nvSpPr>
          <p:cNvPr id="14" name="Flowchart: Terminator 13">
            <a:extLst>
              <a:ext uri="{FF2B5EF4-FFF2-40B4-BE49-F238E27FC236}">
                <a16:creationId xmlns:a16="http://schemas.microsoft.com/office/drawing/2014/main" id="{B0B81429-7C7F-47FE-BEAF-5ECD08E0D233}"/>
              </a:ext>
            </a:extLst>
          </p:cNvPr>
          <p:cNvSpPr/>
          <p:nvPr/>
        </p:nvSpPr>
        <p:spPr>
          <a:xfrm>
            <a:off x="301978" y="1161600"/>
            <a:ext cx="4481690" cy="127344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Initialize process to set the current model to include ALL candidate predictors. (This step is theoretical, only for flowchart purposes; no steps need to be taken.)</a:t>
            </a:r>
          </a:p>
        </p:txBody>
      </p:sp>
      <p:sp>
        <p:nvSpPr>
          <p:cNvPr id="17" name="Flowchart: Terminator 16">
            <a:extLst>
              <a:ext uri="{FF2B5EF4-FFF2-40B4-BE49-F238E27FC236}">
                <a16:creationId xmlns:a16="http://schemas.microsoft.com/office/drawing/2014/main" id="{881DCC02-6160-4B5B-BBC2-3457EDE34EF6}"/>
              </a:ext>
            </a:extLst>
          </p:cNvPr>
          <p:cNvSpPr/>
          <p:nvPr/>
        </p:nvSpPr>
        <p:spPr>
          <a:xfrm>
            <a:off x="1233557" y="5724622"/>
            <a:ext cx="2576195" cy="972516"/>
          </a:xfrm>
          <a:prstGeom prst="flowChartTermina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Stop. The best model is the current model.</a:t>
            </a:r>
          </a:p>
        </p:txBody>
      </p:sp>
      <p:cxnSp>
        <p:nvCxnSpPr>
          <p:cNvPr id="19" name="Straight Arrow Connector 18">
            <a:extLst>
              <a:ext uri="{FF2B5EF4-FFF2-40B4-BE49-F238E27FC236}">
                <a16:creationId xmlns:a16="http://schemas.microsoft.com/office/drawing/2014/main" id="{A769B6CD-48E9-4CD3-A587-9023F9AFB751}"/>
              </a:ext>
            </a:extLst>
          </p:cNvPr>
          <p:cNvCxnSpPr>
            <a:cxnSpLocks/>
            <a:stCxn id="14" idx="3"/>
            <a:endCxn id="5" idx="1"/>
          </p:cNvCxnSpPr>
          <p:nvPr/>
        </p:nvCxnSpPr>
        <p:spPr>
          <a:xfrm>
            <a:off x="4783668" y="1798323"/>
            <a:ext cx="7027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CA96743-D507-4271-8091-A84FEF32951C}"/>
              </a:ext>
            </a:extLst>
          </p:cNvPr>
          <p:cNvCxnSpPr>
            <a:cxnSpLocks/>
            <a:stCxn id="5" idx="2"/>
            <a:endCxn id="6" idx="0"/>
          </p:cNvCxnSpPr>
          <p:nvPr/>
        </p:nvCxnSpPr>
        <p:spPr>
          <a:xfrm>
            <a:off x="7048500" y="2121488"/>
            <a:ext cx="0" cy="2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B1D4EB-AE1F-411E-870F-0EEEFC89AC52}"/>
              </a:ext>
            </a:extLst>
          </p:cNvPr>
          <p:cNvCxnSpPr>
            <a:cxnSpLocks/>
            <a:stCxn id="12" idx="3"/>
            <a:endCxn id="8" idx="1"/>
          </p:cNvCxnSpPr>
          <p:nvPr/>
        </p:nvCxnSpPr>
        <p:spPr>
          <a:xfrm flipV="1">
            <a:off x="4569178" y="4503153"/>
            <a:ext cx="91722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8A4E5D0-9BCD-41BD-9794-69C378B7040E}"/>
              </a:ext>
            </a:extLst>
          </p:cNvPr>
          <p:cNvCxnSpPr>
            <a:cxnSpLocks/>
            <a:stCxn id="6" idx="1"/>
            <a:endCxn id="12" idx="0"/>
          </p:cNvCxnSpPr>
          <p:nvPr/>
        </p:nvCxnSpPr>
        <p:spPr>
          <a:xfrm rot="10800000" flipV="1">
            <a:off x="2521656" y="2790635"/>
            <a:ext cx="2964745" cy="67397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C1AACD-FFD5-4A96-A826-54313295870E}"/>
              </a:ext>
            </a:extLst>
          </p:cNvPr>
          <p:cNvCxnSpPr>
            <a:cxnSpLocks/>
            <a:stCxn id="12" idx="2"/>
            <a:endCxn id="17" idx="0"/>
          </p:cNvCxnSpPr>
          <p:nvPr/>
        </p:nvCxnSpPr>
        <p:spPr>
          <a:xfrm>
            <a:off x="2521655" y="5541698"/>
            <a:ext cx="0" cy="182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35E274D-1769-4048-9B81-4FB9E0C85AE5}"/>
              </a:ext>
            </a:extLst>
          </p:cNvPr>
          <p:cNvCxnSpPr>
            <a:cxnSpLocks/>
            <a:stCxn id="8" idx="3"/>
            <a:endCxn id="6" idx="3"/>
          </p:cNvCxnSpPr>
          <p:nvPr/>
        </p:nvCxnSpPr>
        <p:spPr>
          <a:xfrm flipV="1">
            <a:off x="8610600" y="2790635"/>
            <a:ext cx="12700" cy="1712518"/>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C44E19-F72F-4A81-BA95-C3C881A6D56B}"/>
              </a:ext>
            </a:extLst>
          </p:cNvPr>
          <p:cNvSpPr txBox="1"/>
          <p:nvPr/>
        </p:nvSpPr>
        <p:spPr>
          <a:xfrm>
            <a:off x="4711700" y="4133917"/>
            <a:ext cx="762000" cy="369236"/>
          </a:xfrm>
          <a:prstGeom prst="rect">
            <a:avLst/>
          </a:prstGeom>
          <a:noFill/>
        </p:spPr>
        <p:txBody>
          <a:bodyPr wrap="square" rtlCol="0">
            <a:spAutoFit/>
          </a:bodyPr>
          <a:lstStyle/>
          <a:p>
            <a:r>
              <a:rPr lang="en-US" dirty="0"/>
              <a:t>yes</a:t>
            </a:r>
          </a:p>
        </p:txBody>
      </p:sp>
      <p:sp>
        <p:nvSpPr>
          <p:cNvPr id="46" name="TextBox 45">
            <a:extLst>
              <a:ext uri="{FF2B5EF4-FFF2-40B4-BE49-F238E27FC236}">
                <a16:creationId xmlns:a16="http://schemas.microsoft.com/office/drawing/2014/main" id="{7D65F539-6A49-45D2-BECF-0036A4CA782B}"/>
              </a:ext>
            </a:extLst>
          </p:cNvPr>
          <p:cNvSpPr txBox="1"/>
          <p:nvPr/>
        </p:nvSpPr>
        <p:spPr>
          <a:xfrm>
            <a:off x="1981200" y="5361030"/>
            <a:ext cx="762000" cy="369236"/>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294021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animBg="1"/>
      <p:bldP spid="14" grpId="0" animBg="1"/>
      <p:bldP spid="17" grpId="0" animBg="1"/>
      <p:bldP spid="45" grpId="0"/>
      <p:bldP spid="46" grpId="0"/>
    </p:bld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lstStyle/>
          <a:p>
            <a:r>
              <a:rPr lang="en-US" dirty="0"/>
              <a:t>Step-Wise Regression</a:t>
            </a:r>
          </a:p>
        </p:txBody>
      </p:sp>
    </p:spTree>
    <p:extLst>
      <p:ext uri="{BB962C8B-B14F-4D97-AF65-F5344CB8AC3E}">
        <p14:creationId xmlns:p14="http://schemas.microsoft.com/office/powerpoint/2010/main" val="1640176071"/>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Example: Cement data</a:t>
            </a:r>
          </a:p>
        </p:txBody>
      </p:sp>
      <p:sp>
        <p:nvSpPr>
          <p:cNvPr id="3075" name="Rectangle 3"/>
          <p:cNvSpPr>
            <a:spLocks noGrp="1" noChangeArrowheads="1"/>
          </p:cNvSpPr>
          <p:nvPr>
            <p:ph type="body" idx="1"/>
          </p:nvPr>
        </p:nvSpPr>
        <p:spPr>
          <a:xfrm>
            <a:off x="685800" y="1981200"/>
            <a:ext cx="8229600" cy="4114800"/>
          </a:xfrm>
        </p:spPr>
        <p:txBody>
          <a:bodyPr/>
          <a:lstStyle/>
          <a:p>
            <a:r>
              <a:rPr lang="en-US" altLang="en-US"/>
              <a:t>Response </a:t>
            </a:r>
            <a:r>
              <a:rPr lang="en-US" altLang="en-US" b="1" i="1">
                <a:solidFill>
                  <a:schemeClr val="hlink"/>
                </a:solidFill>
              </a:rPr>
              <a:t>y</a:t>
            </a:r>
            <a:r>
              <a:rPr lang="en-US" altLang="en-US"/>
              <a:t>: heat evolved in calories during hardening of cement on a per gram basis</a:t>
            </a:r>
          </a:p>
          <a:p>
            <a:r>
              <a:rPr lang="en-US" altLang="en-US"/>
              <a:t>Predictor </a:t>
            </a:r>
            <a:r>
              <a:rPr lang="en-US" altLang="en-US" b="1" i="1">
                <a:solidFill>
                  <a:schemeClr val="hlink"/>
                </a:solidFill>
              </a:rPr>
              <a:t>x</a:t>
            </a:r>
            <a:r>
              <a:rPr lang="en-US" altLang="en-US" b="1" i="1" baseline="-25000">
                <a:solidFill>
                  <a:schemeClr val="hlink"/>
                </a:solidFill>
              </a:rPr>
              <a:t>1</a:t>
            </a:r>
            <a:r>
              <a:rPr lang="en-US" altLang="en-US"/>
              <a:t>: % of tricalcium aluminate</a:t>
            </a:r>
          </a:p>
          <a:p>
            <a:r>
              <a:rPr lang="en-US" altLang="en-US"/>
              <a:t>Predictor </a:t>
            </a:r>
            <a:r>
              <a:rPr lang="en-US" altLang="en-US" b="1" i="1">
                <a:solidFill>
                  <a:schemeClr val="hlink"/>
                </a:solidFill>
              </a:rPr>
              <a:t>x</a:t>
            </a:r>
            <a:r>
              <a:rPr lang="en-US" altLang="en-US" b="1" i="1" baseline="-25000">
                <a:solidFill>
                  <a:schemeClr val="hlink"/>
                </a:solidFill>
              </a:rPr>
              <a:t>2</a:t>
            </a:r>
            <a:r>
              <a:rPr lang="en-US" altLang="en-US"/>
              <a:t>: % of tricalcium silicate</a:t>
            </a:r>
          </a:p>
          <a:p>
            <a:r>
              <a:rPr lang="en-US" altLang="en-US"/>
              <a:t>Predictor </a:t>
            </a:r>
            <a:r>
              <a:rPr lang="en-US" altLang="en-US" b="1" i="1">
                <a:solidFill>
                  <a:schemeClr val="hlink"/>
                </a:solidFill>
              </a:rPr>
              <a:t>x</a:t>
            </a:r>
            <a:r>
              <a:rPr lang="en-US" altLang="en-US" b="1" i="1" baseline="-25000">
                <a:solidFill>
                  <a:schemeClr val="hlink"/>
                </a:solidFill>
              </a:rPr>
              <a:t>3</a:t>
            </a:r>
            <a:r>
              <a:rPr lang="en-US" altLang="en-US"/>
              <a:t>: % of tetracalcium alumino ferrite</a:t>
            </a:r>
          </a:p>
          <a:p>
            <a:r>
              <a:rPr lang="en-US" altLang="en-US"/>
              <a:t>Predictor </a:t>
            </a:r>
            <a:r>
              <a:rPr lang="en-US" altLang="en-US" b="1" i="1">
                <a:solidFill>
                  <a:schemeClr val="hlink"/>
                </a:solidFill>
              </a:rPr>
              <a:t>x</a:t>
            </a:r>
            <a:r>
              <a:rPr lang="en-US" altLang="en-US" b="1" i="1" baseline="-25000">
                <a:solidFill>
                  <a:schemeClr val="hlink"/>
                </a:solidFill>
              </a:rPr>
              <a:t>4</a:t>
            </a:r>
            <a:r>
              <a:rPr lang="en-US" altLang="en-US"/>
              <a:t>: % of dicalcium silicate</a:t>
            </a:r>
          </a:p>
        </p:txBody>
      </p:sp>
    </p:spTree>
    <p:extLst>
      <p:ext uri="{BB962C8B-B14F-4D97-AF65-F5344CB8AC3E}">
        <p14:creationId xmlns:p14="http://schemas.microsoft.com/office/powerpoint/2010/main" val="2514211817"/>
      </p:ext>
    </p:extLst>
  </p:cSld>
  <p:clrMapOvr>
    <a:masterClrMapping/>
  </p:clrMapOvr>
  <p:transition>
    <p:blinds/>
  </p:transition>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title"/>
          </p:nvPr>
        </p:nvSpPr>
        <p:spPr/>
        <p:txBody>
          <a:bodyPr/>
          <a:lstStyle/>
          <a:p>
            <a:r>
              <a:rPr lang="en-US" altLang="en-US"/>
              <a:t>Example: Cement data</a:t>
            </a:r>
          </a:p>
        </p:txBody>
      </p:sp>
      <p:graphicFrame>
        <p:nvGraphicFramePr>
          <p:cNvPr id="11269" name="Object 5"/>
          <p:cNvGraphicFramePr>
            <a:graphicFrameLocks noChangeAspect="1"/>
          </p:cNvGraphicFramePr>
          <p:nvPr>
            <p:extLst/>
          </p:nvPr>
        </p:nvGraphicFramePr>
        <p:xfrm>
          <a:off x="777008" y="1380033"/>
          <a:ext cx="7589983" cy="5190023"/>
        </p:xfrm>
        <a:graphic>
          <a:graphicData uri="http://schemas.openxmlformats.org/presentationml/2006/ole">
            <mc:AlternateContent xmlns:mc="http://schemas.openxmlformats.org/markup-compatibility/2006">
              <mc:Choice xmlns:v="urn:schemas-microsoft-com:vml" Requires="v">
                <p:oleObj spid="_x0000_s2050" name="Mtb Graph" r:id="rId4" imgW="6703009" imgH="4582858" progId="MinitabGraph.Document">
                  <p:embed/>
                </p:oleObj>
              </mc:Choice>
              <mc:Fallback>
                <p:oleObj name="Mtb Graph" r:id="rId4" imgW="6703009" imgH="4582858" progId="MinitabGraph.Document">
                  <p:embed/>
                  <p:pic>
                    <p:nvPicPr>
                      <p:cNvPr id="1126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08" y="1380033"/>
                        <a:ext cx="7589983" cy="519002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180675383"/>
      </p:ext>
    </p:extLst>
  </p:cSld>
  <p:clrMapOvr>
    <a:masterClrMapping/>
  </p:clrMapOvr>
  <p:transition>
    <p:zoom/>
  </p:transition>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Stepwise regression: the idea</a:t>
            </a:r>
          </a:p>
        </p:txBody>
      </p:sp>
      <p:sp>
        <p:nvSpPr>
          <p:cNvPr id="5123" name="Rectangle 3"/>
          <p:cNvSpPr>
            <a:spLocks noGrp="1" noChangeArrowheads="1"/>
          </p:cNvSpPr>
          <p:nvPr>
            <p:ph type="body" idx="1"/>
          </p:nvPr>
        </p:nvSpPr>
        <p:spPr/>
        <p:txBody>
          <a:bodyPr/>
          <a:lstStyle/>
          <a:p>
            <a:r>
              <a:rPr lang="en-US" altLang="en-US" dirty="0"/>
              <a:t>Start with no predictors in the “</a:t>
            </a:r>
            <a:r>
              <a:rPr lang="en-US" altLang="en-US" b="1" dirty="0"/>
              <a:t>stepwise model</a:t>
            </a:r>
            <a:r>
              <a:rPr lang="en-US" altLang="en-US" dirty="0"/>
              <a:t>.”</a:t>
            </a:r>
          </a:p>
          <a:p>
            <a:r>
              <a:rPr lang="en-US" altLang="en-US" dirty="0"/>
              <a:t>At each step, enter or remove a predictor based on t-tests.</a:t>
            </a:r>
          </a:p>
          <a:p>
            <a:r>
              <a:rPr lang="en-US" altLang="en-US" dirty="0"/>
              <a:t>Stop when no more predictors can be justifiably entered or removed from the stepwise model.</a:t>
            </a:r>
          </a:p>
        </p:txBody>
      </p:sp>
    </p:spTree>
    <p:extLst>
      <p:ext uri="{BB962C8B-B14F-4D97-AF65-F5344CB8AC3E}">
        <p14:creationId xmlns:p14="http://schemas.microsoft.com/office/powerpoint/2010/main" val="3381393883"/>
      </p:ext>
    </p:extLst>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an observational study?	</a:t>
            </a:r>
          </a:p>
        </p:txBody>
      </p:sp>
      <p:sp>
        <p:nvSpPr>
          <p:cNvPr id="3" name="Content Placeholder 2"/>
          <p:cNvSpPr>
            <a:spLocks noGrp="1"/>
          </p:cNvSpPr>
          <p:nvPr>
            <p:ph idx="1"/>
          </p:nvPr>
        </p:nvSpPr>
        <p:spPr>
          <a:xfrm>
            <a:off x="822959" y="1845734"/>
            <a:ext cx="7543802" cy="4345746"/>
          </a:xfrm>
        </p:spPr>
        <p:txBody>
          <a:bodyPr/>
          <a:lstStyle/>
          <a:p>
            <a:pPr>
              <a:buFont typeface="Arial" charset="0"/>
              <a:buChar char="•"/>
            </a:pPr>
            <a:r>
              <a:rPr lang="en-US" dirty="0"/>
              <a:t> Establishing causation not always the goal</a:t>
            </a:r>
          </a:p>
          <a:p>
            <a:pPr>
              <a:buFont typeface="Arial" charset="0"/>
              <a:buChar char="•"/>
            </a:pPr>
            <a:endParaRPr lang="en-US" dirty="0"/>
          </a:p>
          <a:p>
            <a:pPr>
              <a:buFont typeface="Arial" charset="0"/>
              <a:buChar char="•"/>
            </a:pPr>
            <a:r>
              <a:rPr lang="en-US" dirty="0"/>
              <a:t>Randomization may not be ethical</a:t>
            </a:r>
          </a:p>
          <a:p>
            <a:pPr>
              <a:buFont typeface="Arial" charset="0"/>
              <a:buChar char="•"/>
            </a:pPr>
            <a:endParaRPr lang="en-US" dirty="0"/>
          </a:p>
          <a:p>
            <a:pPr>
              <a:buFont typeface="Arial" charset="0"/>
              <a:buChar char="•"/>
            </a:pPr>
            <a:r>
              <a:rPr lang="en-US" dirty="0"/>
              <a:t>May be arguable scientifically that a confounder is “unlikely”</a:t>
            </a:r>
          </a:p>
          <a:p>
            <a:pPr>
              <a:buFont typeface="Arial" charset="0"/>
              <a:buChar char="•"/>
            </a:pPr>
            <a:endParaRPr lang="en-US" dirty="0"/>
          </a:p>
          <a:p>
            <a:pPr>
              <a:buFont typeface="Arial" charset="0"/>
              <a:buChar char="•"/>
            </a:pPr>
            <a:endParaRPr lang="en-US" dirty="0"/>
          </a:p>
          <a:p>
            <a:pPr>
              <a:buFont typeface="Arial" charset="0"/>
              <a:buChar char="•"/>
            </a:pPr>
            <a:r>
              <a:rPr lang="en-US" dirty="0"/>
              <a:t> Might have an incidentally observed dataset</a:t>
            </a:r>
          </a:p>
        </p:txBody>
      </p:sp>
      <p:sp>
        <p:nvSpPr>
          <p:cNvPr id="4" name="TextBox 3"/>
          <p:cNvSpPr txBox="1"/>
          <p:nvPr/>
        </p:nvSpPr>
        <p:spPr>
          <a:xfrm>
            <a:off x="1806766" y="2280492"/>
            <a:ext cx="4220066" cy="369332"/>
          </a:xfrm>
          <a:prstGeom prst="rect">
            <a:avLst/>
          </a:prstGeom>
          <a:noFill/>
        </p:spPr>
        <p:txBody>
          <a:bodyPr wrap="none" rtlCol="0">
            <a:spAutoFit/>
          </a:bodyPr>
          <a:lstStyle/>
          <a:p>
            <a:pPr marL="285750" indent="-285750">
              <a:buFont typeface="Arial" charset="0"/>
              <a:buChar char="•"/>
            </a:pPr>
            <a:r>
              <a:rPr lang="en-US" dirty="0"/>
              <a:t>Predict whether or not an email is spam</a:t>
            </a:r>
          </a:p>
        </p:txBody>
      </p:sp>
      <p:sp>
        <p:nvSpPr>
          <p:cNvPr id="5" name="TextBox 4"/>
          <p:cNvSpPr txBox="1"/>
          <p:nvPr/>
        </p:nvSpPr>
        <p:spPr>
          <a:xfrm>
            <a:off x="1806766" y="3162332"/>
            <a:ext cx="7232749" cy="369332"/>
          </a:xfrm>
          <a:prstGeom prst="rect">
            <a:avLst/>
          </a:prstGeom>
          <a:noFill/>
        </p:spPr>
        <p:txBody>
          <a:bodyPr wrap="none" rtlCol="0">
            <a:spAutoFit/>
          </a:bodyPr>
          <a:lstStyle/>
          <a:p>
            <a:pPr marL="285750" indent="-285750">
              <a:buFont typeface="Arial" charset="0"/>
              <a:buChar char="•"/>
            </a:pPr>
            <a:r>
              <a:rPr lang="en-US" dirty="0"/>
              <a:t>Assign subjects of a clinical trial of a cancer drug to treatment or placebo</a:t>
            </a:r>
          </a:p>
        </p:txBody>
      </p:sp>
      <p:sp>
        <p:nvSpPr>
          <p:cNvPr id="6" name="TextBox 5"/>
          <p:cNvSpPr txBox="1"/>
          <p:nvPr/>
        </p:nvSpPr>
        <p:spPr>
          <a:xfrm>
            <a:off x="1806766" y="4201931"/>
            <a:ext cx="5927076" cy="646331"/>
          </a:xfrm>
          <a:prstGeom prst="rect">
            <a:avLst/>
          </a:prstGeom>
          <a:noFill/>
        </p:spPr>
        <p:txBody>
          <a:bodyPr wrap="square" rtlCol="0">
            <a:spAutoFit/>
          </a:bodyPr>
          <a:lstStyle/>
          <a:p>
            <a:pPr marL="285750" indent="-285750">
              <a:buFont typeface="Arial" charset="0"/>
              <a:buChar char="•"/>
            </a:pPr>
            <a:r>
              <a:rPr lang="en-US" dirty="0"/>
              <a:t>6 month smoking ban in Helena, MT coinciding with 40% reduction in heart attacks</a:t>
            </a:r>
          </a:p>
        </p:txBody>
      </p:sp>
      <p:sp>
        <p:nvSpPr>
          <p:cNvPr id="8" name="TextBox 7"/>
          <p:cNvSpPr txBox="1"/>
          <p:nvPr/>
        </p:nvSpPr>
        <p:spPr>
          <a:xfrm>
            <a:off x="1806766" y="5478238"/>
            <a:ext cx="5927076" cy="646331"/>
          </a:xfrm>
          <a:prstGeom prst="rect">
            <a:avLst/>
          </a:prstGeom>
          <a:noFill/>
        </p:spPr>
        <p:txBody>
          <a:bodyPr wrap="square" rtlCol="0">
            <a:spAutoFit/>
          </a:bodyPr>
          <a:lstStyle/>
          <a:p>
            <a:pPr marL="285750" indent="-285750">
              <a:buFont typeface="Arial" charset="0"/>
              <a:buChar char="•"/>
            </a:pPr>
            <a:r>
              <a:rPr lang="en-US" dirty="0"/>
              <a:t>Walmart collects petabytes of data/day.  Should this data be discarded because it is observational?</a:t>
            </a:r>
          </a:p>
        </p:txBody>
      </p:sp>
    </p:spTree>
    <p:extLst>
      <p:ext uri="{BB962C8B-B14F-4D97-AF65-F5344CB8AC3E}">
        <p14:creationId xmlns:p14="http://schemas.microsoft.com/office/powerpoint/2010/main" val="35521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4224" y="1397624"/>
            <a:ext cx="7875552" cy="5003176"/>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a:t>
            </a:r>
          </a:p>
        </p:txBody>
      </p:sp>
      <p:sp>
        <p:nvSpPr>
          <p:cNvPr id="6" name="Rectangle 5"/>
          <p:cNvSpPr/>
          <p:nvPr/>
        </p:nvSpPr>
        <p:spPr>
          <a:xfrm>
            <a:off x="685800" y="3505200"/>
            <a:ext cx="1600200"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62800" y="5029200"/>
            <a:ext cx="1828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Right Skew!</a:t>
            </a:r>
          </a:p>
        </p:txBody>
      </p:sp>
      <p:sp>
        <p:nvSpPr>
          <p:cNvPr id="8" name="TextBox 7"/>
          <p:cNvSpPr txBox="1"/>
          <p:nvPr/>
        </p:nvSpPr>
        <p:spPr>
          <a:xfrm>
            <a:off x="6629400" y="2205816"/>
            <a:ext cx="144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Right Skew!</a:t>
            </a:r>
          </a:p>
        </p:txBody>
      </p:sp>
      <p:sp>
        <p:nvSpPr>
          <p:cNvPr id="9" name="Rectangle 8"/>
          <p:cNvSpPr/>
          <p:nvPr/>
        </p:nvSpPr>
        <p:spPr>
          <a:xfrm>
            <a:off x="1447800" y="2637281"/>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5791200" y="3962400"/>
            <a:ext cx="3124200" cy="243840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47182367"/>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altLang="en-US" sz="4000"/>
              <a:t>Stepwise regression: </a:t>
            </a:r>
            <a:br>
              <a:rPr lang="en-US" altLang="en-US" sz="4000"/>
            </a:br>
            <a:r>
              <a:rPr lang="en-US" altLang="en-US" sz="4000"/>
              <a:t>Preliminary steps</a:t>
            </a:r>
          </a:p>
        </p:txBody>
      </p:sp>
      <p:sp>
        <p:nvSpPr>
          <p:cNvPr id="66563" name="Rectangle 3"/>
          <p:cNvSpPr>
            <a:spLocks noGrp="1" noChangeArrowheads="1"/>
          </p:cNvSpPr>
          <p:nvPr>
            <p:ph type="body" idx="1"/>
          </p:nvPr>
        </p:nvSpPr>
        <p:spPr/>
        <p:txBody>
          <a:bodyPr/>
          <a:lstStyle/>
          <a:p>
            <a:pPr marL="609600" indent="-609600">
              <a:buFontTx/>
              <a:buAutoNum type="arabicPeriod"/>
            </a:pPr>
            <a:r>
              <a:rPr lang="en-US" altLang="en-US" dirty="0"/>
              <a:t>Specify a </a:t>
            </a:r>
            <a:r>
              <a:rPr lang="en-US" altLang="en-US" b="1" dirty="0"/>
              <a:t>P-value-to-Enter</a:t>
            </a:r>
            <a:r>
              <a:rPr lang="en-US" altLang="en-US" dirty="0"/>
              <a:t> (</a:t>
            </a:r>
            <a:r>
              <a:rPr lang="en-US" altLang="en-US" dirty="0">
                <a:cs typeface="Times New Roman" charset="0"/>
              </a:rPr>
              <a:t>p-</a:t>
            </a:r>
            <a:r>
              <a:rPr lang="en-US" altLang="en-US" dirty="0" err="1">
                <a:cs typeface="Times New Roman" charset="0"/>
              </a:rPr>
              <a:t>value</a:t>
            </a:r>
            <a:r>
              <a:rPr lang="en-US" altLang="en-US" baseline="-25000" dirty="0" err="1">
                <a:cs typeface="Times New Roman" charset="0"/>
              </a:rPr>
              <a:t>E</a:t>
            </a:r>
            <a:r>
              <a:rPr lang="en-US" altLang="en-US" dirty="0">
                <a:cs typeface="Times New Roman" charset="0"/>
              </a:rPr>
              <a:t> = </a:t>
            </a:r>
            <a:r>
              <a:rPr lang="en-US" altLang="en-US" dirty="0"/>
              <a:t>0.15) significance level.</a:t>
            </a:r>
          </a:p>
          <a:p>
            <a:pPr marL="609600" indent="-609600">
              <a:buFontTx/>
              <a:buAutoNum type="arabicPeriod"/>
            </a:pPr>
            <a:r>
              <a:rPr lang="en-US" altLang="en-US" dirty="0"/>
              <a:t>Specify a </a:t>
            </a:r>
            <a:r>
              <a:rPr lang="en-US" altLang="en-US" b="1" dirty="0"/>
              <a:t>P-value-to-Remove</a:t>
            </a:r>
            <a:r>
              <a:rPr lang="en-US" altLang="en-US" dirty="0"/>
              <a:t> (</a:t>
            </a:r>
            <a:r>
              <a:rPr lang="en-US" altLang="en-US" dirty="0">
                <a:cs typeface="Times New Roman" charset="0"/>
              </a:rPr>
              <a:t>p-</a:t>
            </a:r>
            <a:r>
              <a:rPr lang="en-US" altLang="en-US" dirty="0" err="1">
                <a:cs typeface="Times New Roman" charset="0"/>
              </a:rPr>
              <a:t>value</a:t>
            </a:r>
            <a:r>
              <a:rPr lang="en-US" altLang="en-US" baseline="-25000" dirty="0" err="1">
                <a:cs typeface="Times New Roman" charset="0"/>
              </a:rPr>
              <a:t>R</a:t>
            </a:r>
            <a:r>
              <a:rPr lang="en-US" altLang="en-US" dirty="0">
                <a:cs typeface="Times New Roman" charset="0"/>
              </a:rPr>
              <a:t> = </a:t>
            </a:r>
            <a:r>
              <a:rPr lang="en-US" altLang="en-US" dirty="0"/>
              <a:t>0.15) significance level.</a:t>
            </a:r>
          </a:p>
          <a:p>
            <a:pPr marL="609600" indent="-609600"/>
            <a:endParaRPr lang="en-US" altLang="en-US" dirty="0"/>
          </a:p>
        </p:txBody>
      </p:sp>
    </p:spTree>
    <p:extLst>
      <p:ext uri="{BB962C8B-B14F-4D97-AF65-F5344CB8AC3E}">
        <p14:creationId xmlns:p14="http://schemas.microsoft.com/office/powerpoint/2010/main" val="931721356"/>
      </p:ext>
    </p:extLst>
  </p:cSld>
  <p:clrMapOvr>
    <a:masterClrMapping/>
  </p:clrMapOvr>
  <p:transition>
    <p:zoom/>
  </p:transition>
</p:sld>
</file>

<file path=ppt/slides/slide7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ormAutofit fontScale="90000"/>
          </a:bodyPr>
          <a:lstStyle/>
          <a:p>
            <a:r>
              <a:rPr lang="en-US" altLang="en-US" sz="4000"/>
              <a:t>Stepwise regression: </a:t>
            </a:r>
            <a:br>
              <a:rPr lang="en-US" altLang="en-US" sz="4000"/>
            </a:br>
            <a:r>
              <a:rPr lang="en-US" altLang="en-US" sz="4000"/>
              <a:t>Step #1</a:t>
            </a:r>
          </a:p>
        </p:txBody>
      </p:sp>
      <p:sp>
        <p:nvSpPr>
          <p:cNvPr id="67587" name="Rectangle 3"/>
          <p:cNvSpPr>
            <a:spLocks noGrp="1" noChangeArrowheads="1"/>
          </p:cNvSpPr>
          <p:nvPr>
            <p:ph type="body" idx="1"/>
          </p:nvPr>
        </p:nvSpPr>
        <p:spPr/>
        <p:txBody>
          <a:bodyPr/>
          <a:lstStyle/>
          <a:p>
            <a:pPr marL="609600" indent="-609600">
              <a:buFontTx/>
              <a:buAutoNum type="arabicPeriod"/>
            </a:pPr>
            <a:r>
              <a:rPr lang="en-US" altLang="en-US" dirty="0"/>
              <a:t>Fit each of the one-predictor models, that is, regress </a:t>
            </a:r>
            <a:r>
              <a:rPr lang="en-US" altLang="en-US" i="1" dirty="0"/>
              <a:t>y</a:t>
            </a:r>
            <a:r>
              <a:rPr lang="en-US" altLang="en-US" dirty="0"/>
              <a:t> on </a:t>
            </a:r>
            <a:r>
              <a:rPr lang="en-US" altLang="en-US" i="1" dirty="0"/>
              <a:t>x</a:t>
            </a:r>
            <a:r>
              <a:rPr lang="en-US" altLang="en-US" i="1" baseline="-25000" dirty="0"/>
              <a:t>1</a:t>
            </a:r>
            <a:r>
              <a:rPr lang="en-US" altLang="en-US" dirty="0"/>
              <a:t>, regress </a:t>
            </a:r>
            <a:r>
              <a:rPr lang="en-US" altLang="en-US" i="1" dirty="0"/>
              <a:t>y</a:t>
            </a:r>
            <a:r>
              <a:rPr lang="en-US" altLang="en-US" dirty="0"/>
              <a:t> on </a:t>
            </a:r>
            <a:r>
              <a:rPr lang="en-US" altLang="en-US" i="1" dirty="0"/>
              <a:t>x</a:t>
            </a:r>
            <a:r>
              <a:rPr lang="en-US" altLang="en-US" i="1" baseline="-25000" dirty="0"/>
              <a:t>2</a:t>
            </a:r>
            <a:r>
              <a:rPr lang="en-US" altLang="en-US" dirty="0"/>
              <a:t>, … regress </a:t>
            </a:r>
            <a:r>
              <a:rPr lang="en-US" altLang="en-US" i="1" dirty="0"/>
              <a:t>y</a:t>
            </a:r>
            <a:r>
              <a:rPr lang="en-US" altLang="en-US" dirty="0"/>
              <a:t> on </a:t>
            </a:r>
            <a:r>
              <a:rPr lang="en-US" altLang="en-US" i="1" dirty="0"/>
              <a:t>x</a:t>
            </a:r>
            <a:r>
              <a:rPr lang="en-US" altLang="en-US" i="1" baseline="-25000" dirty="0"/>
              <a:t>p-1</a:t>
            </a:r>
            <a:r>
              <a:rPr lang="en-US" altLang="en-US" dirty="0"/>
              <a:t>.</a:t>
            </a:r>
          </a:p>
          <a:p>
            <a:pPr marL="609600" indent="-609600">
              <a:buFontTx/>
              <a:buAutoNum type="arabicPeriod"/>
            </a:pPr>
            <a:r>
              <a:rPr lang="en-US" altLang="en-US" dirty="0"/>
              <a:t>The first predictor put in the stepwise model is the predictor that has the </a:t>
            </a:r>
            <a:r>
              <a:rPr lang="en-US" altLang="en-US" b="1" dirty="0"/>
              <a:t>smallest </a:t>
            </a:r>
            <a:r>
              <a:rPr lang="en-US" altLang="en-US" b="1" i="1" dirty="0"/>
              <a:t>t</a:t>
            </a:r>
            <a:r>
              <a:rPr lang="en-US" altLang="en-US" b="1" dirty="0"/>
              <a:t>-test </a:t>
            </a:r>
            <a:r>
              <a:rPr lang="en-US" altLang="en-US" b="1" i="1" dirty="0"/>
              <a:t>p</a:t>
            </a:r>
            <a:r>
              <a:rPr lang="en-US" altLang="en-US" b="1" dirty="0"/>
              <a:t>-value</a:t>
            </a:r>
            <a:r>
              <a:rPr lang="en-US" altLang="en-US" dirty="0"/>
              <a:t> (below </a:t>
            </a:r>
            <a:r>
              <a:rPr lang="en-US" altLang="en-US" dirty="0">
                <a:cs typeface="Times New Roman" charset="0"/>
              </a:rPr>
              <a:t>p-</a:t>
            </a:r>
            <a:r>
              <a:rPr lang="en-US" altLang="en-US" dirty="0" err="1">
                <a:cs typeface="Times New Roman" charset="0"/>
              </a:rPr>
              <a:t>value</a:t>
            </a:r>
            <a:r>
              <a:rPr lang="en-US" altLang="en-US" baseline="-25000" dirty="0" err="1">
                <a:cs typeface="Times New Roman" charset="0"/>
              </a:rPr>
              <a:t>E</a:t>
            </a:r>
            <a:r>
              <a:rPr lang="en-US" altLang="en-US" dirty="0">
                <a:cs typeface="Times New Roman" charset="0"/>
              </a:rPr>
              <a:t> = 0.15)</a:t>
            </a:r>
            <a:r>
              <a:rPr lang="en-US" altLang="en-US" dirty="0"/>
              <a:t>. </a:t>
            </a:r>
          </a:p>
          <a:p>
            <a:pPr marL="609600" indent="-609600">
              <a:buFontTx/>
              <a:buAutoNum type="arabicPeriod"/>
            </a:pPr>
            <a:r>
              <a:rPr lang="en-US" altLang="en-US" dirty="0"/>
              <a:t>If no </a:t>
            </a:r>
            <a:r>
              <a:rPr lang="en-US" altLang="en-US" i="1" dirty="0"/>
              <a:t>p</a:t>
            </a:r>
            <a:r>
              <a:rPr lang="en-US" altLang="en-US" dirty="0"/>
              <a:t>-value &lt; 0.15, stop.</a:t>
            </a:r>
          </a:p>
          <a:p>
            <a:pPr marL="609600" indent="-609600"/>
            <a:endParaRPr lang="en-US" altLang="en-US" dirty="0"/>
          </a:p>
        </p:txBody>
      </p:sp>
    </p:spTree>
    <p:extLst>
      <p:ext uri="{BB962C8B-B14F-4D97-AF65-F5344CB8AC3E}">
        <p14:creationId xmlns:p14="http://schemas.microsoft.com/office/powerpoint/2010/main" val="389947443"/>
      </p:ext>
    </p:extLst>
  </p:cSld>
  <p:clrMapOvr>
    <a:masterClrMapping/>
  </p:clrMapOvr>
  <p:transition>
    <p:cover dir="u"/>
  </p:transition>
</p:sld>
</file>

<file path=ppt/slides/slide7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fontScale="90000"/>
          </a:bodyPr>
          <a:lstStyle/>
          <a:p>
            <a:r>
              <a:rPr lang="en-US" altLang="en-US" sz="4000"/>
              <a:t>Stepwise regression:</a:t>
            </a:r>
            <a:br>
              <a:rPr lang="en-US" altLang="en-US" sz="4000"/>
            </a:br>
            <a:r>
              <a:rPr lang="en-US" altLang="en-US" sz="4000"/>
              <a:t>Step #2</a:t>
            </a:r>
          </a:p>
        </p:txBody>
      </p:sp>
      <p:sp>
        <p:nvSpPr>
          <p:cNvPr id="68611" name="Rectangle 3"/>
          <p:cNvSpPr>
            <a:spLocks noGrp="1" noChangeArrowheads="1"/>
          </p:cNvSpPr>
          <p:nvPr>
            <p:ph type="body" idx="1"/>
          </p:nvPr>
        </p:nvSpPr>
        <p:spPr/>
        <p:txBody>
          <a:bodyPr/>
          <a:lstStyle/>
          <a:p>
            <a:pPr marL="609600" indent="-609600">
              <a:buFontTx/>
              <a:buAutoNum type="arabicPeriod"/>
            </a:pPr>
            <a:r>
              <a:rPr lang="en-US" altLang="en-US" sz="2800" dirty="0"/>
              <a:t>Suppose </a:t>
            </a:r>
            <a:r>
              <a:rPr lang="en-US" altLang="en-US" sz="2800" i="1" dirty="0"/>
              <a:t>x</a:t>
            </a:r>
            <a:r>
              <a:rPr lang="en-US" altLang="en-US" sz="2800" i="1" baseline="-25000" dirty="0"/>
              <a:t>1</a:t>
            </a:r>
            <a:r>
              <a:rPr lang="en-US" altLang="en-US" sz="2800" dirty="0"/>
              <a:t> was the “best” one predictor.</a:t>
            </a:r>
          </a:p>
          <a:p>
            <a:pPr marL="609600" indent="-609600">
              <a:buFontTx/>
              <a:buAutoNum type="arabicPeriod"/>
            </a:pPr>
            <a:r>
              <a:rPr lang="en-US" altLang="en-US" sz="2800" dirty="0"/>
              <a:t>Fit each of the two-predictor models with </a:t>
            </a:r>
            <a:r>
              <a:rPr lang="en-US" altLang="en-US" sz="2800" i="1" dirty="0"/>
              <a:t>x</a:t>
            </a:r>
            <a:r>
              <a:rPr lang="en-US" altLang="en-US" sz="2800" i="1" baseline="-25000" dirty="0"/>
              <a:t>1</a:t>
            </a:r>
            <a:r>
              <a:rPr lang="en-US" altLang="en-US" sz="2800" dirty="0"/>
              <a:t> in the model, that is, regress </a:t>
            </a:r>
            <a:r>
              <a:rPr lang="en-US" altLang="en-US" sz="2800" i="1" dirty="0"/>
              <a:t>y</a:t>
            </a:r>
            <a:r>
              <a:rPr lang="en-US" altLang="en-US" sz="2800" dirty="0"/>
              <a:t> on (</a:t>
            </a:r>
            <a:r>
              <a:rPr lang="en-US" altLang="en-US" sz="2800" i="1" dirty="0"/>
              <a:t>x</a:t>
            </a:r>
            <a:r>
              <a:rPr lang="en-US" altLang="en-US" sz="2800" i="1" baseline="-25000" dirty="0"/>
              <a:t>1</a:t>
            </a:r>
            <a:r>
              <a:rPr lang="en-US" altLang="en-US" sz="2800" dirty="0"/>
              <a:t>, </a:t>
            </a:r>
            <a:r>
              <a:rPr lang="en-US" altLang="en-US" sz="2800" i="1" dirty="0"/>
              <a:t>x</a:t>
            </a:r>
            <a:r>
              <a:rPr lang="en-US" altLang="en-US" sz="2800" i="1" baseline="-25000" dirty="0"/>
              <a:t>2</a:t>
            </a:r>
            <a:r>
              <a:rPr lang="en-US" altLang="en-US" sz="2800" dirty="0"/>
              <a:t>), regress </a:t>
            </a:r>
            <a:r>
              <a:rPr lang="en-US" altLang="en-US" sz="2800" i="1" dirty="0"/>
              <a:t>y</a:t>
            </a:r>
            <a:r>
              <a:rPr lang="en-US" altLang="en-US" sz="2800" dirty="0"/>
              <a:t> on (</a:t>
            </a:r>
            <a:r>
              <a:rPr lang="en-US" altLang="en-US" sz="2800" i="1" dirty="0"/>
              <a:t>x</a:t>
            </a:r>
            <a:r>
              <a:rPr lang="en-US" altLang="en-US" sz="2800" i="1" baseline="-25000" dirty="0"/>
              <a:t>1</a:t>
            </a:r>
            <a:r>
              <a:rPr lang="en-US" altLang="en-US" sz="2800" i="1" dirty="0"/>
              <a:t>, x</a:t>
            </a:r>
            <a:r>
              <a:rPr lang="en-US" altLang="en-US" sz="2800" i="1" baseline="-25000" dirty="0"/>
              <a:t>3</a:t>
            </a:r>
            <a:r>
              <a:rPr lang="en-US" altLang="en-US" sz="2800" dirty="0"/>
              <a:t>), …, and </a:t>
            </a:r>
            <a:r>
              <a:rPr lang="en-US" altLang="en-US" sz="2800" i="1" dirty="0"/>
              <a:t>y</a:t>
            </a:r>
            <a:r>
              <a:rPr lang="en-US" altLang="en-US" sz="2800" dirty="0"/>
              <a:t> on (</a:t>
            </a:r>
            <a:r>
              <a:rPr lang="en-US" altLang="en-US" sz="2800" i="1" dirty="0"/>
              <a:t>x</a:t>
            </a:r>
            <a:r>
              <a:rPr lang="en-US" altLang="en-US" sz="2800" i="1" baseline="-25000" dirty="0"/>
              <a:t>1</a:t>
            </a:r>
            <a:r>
              <a:rPr lang="en-US" altLang="en-US" sz="2800" dirty="0"/>
              <a:t>, </a:t>
            </a:r>
            <a:r>
              <a:rPr lang="en-US" altLang="en-US" sz="2800" i="1" dirty="0"/>
              <a:t>x</a:t>
            </a:r>
            <a:r>
              <a:rPr lang="en-US" altLang="en-US" sz="2800" i="1" baseline="-25000" dirty="0"/>
              <a:t>p-1</a:t>
            </a:r>
            <a:r>
              <a:rPr lang="en-US" altLang="en-US" sz="2800" dirty="0"/>
              <a:t>).</a:t>
            </a:r>
          </a:p>
          <a:p>
            <a:pPr marL="609600" indent="-609600">
              <a:buFontTx/>
              <a:buAutoNum type="arabicPeriod"/>
            </a:pPr>
            <a:r>
              <a:rPr lang="en-US" altLang="en-US" sz="2800" dirty="0"/>
              <a:t>The second predictor put in stepwise model is the predictor that has the </a:t>
            </a:r>
            <a:r>
              <a:rPr lang="en-US" altLang="en-US" sz="2800" b="1" dirty="0"/>
              <a:t>smallest </a:t>
            </a:r>
            <a:r>
              <a:rPr lang="en-US" altLang="en-US" sz="2800" b="1" i="1" dirty="0"/>
              <a:t>t</a:t>
            </a:r>
            <a:r>
              <a:rPr lang="en-US" altLang="en-US" sz="2800" b="1" dirty="0"/>
              <a:t>-test </a:t>
            </a:r>
            <a:r>
              <a:rPr lang="en-US" altLang="en-US" sz="2800" b="1" i="1" dirty="0"/>
              <a:t>p</a:t>
            </a:r>
            <a:r>
              <a:rPr lang="en-US" altLang="en-US" sz="2800" b="1" dirty="0"/>
              <a:t>-value</a:t>
            </a:r>
            <a:r>
              <a:rPr lang="en-US" altLang="en-US" sz="2800" dirty="0"/>
              <a:t> (below </a:t>
            </a:r>
            <a:r>
              <a:rPr lang="en-US" altLang="en-US" sz="2800" dirty="0">
                <a:cs typeface="Times New Roman" charset="0"/>
              </a:rPr>
              <a:t>p-</a:t>
            </a:r>
            <a:r>
              <a:rPr lang="en-US" altLang="en-US" sz="2800" dirty="0" err="1">
                <a:cs typeface="Times New Roman" charset="0"/>
              </a:rPr>
              <a:t>value</a:t>
            </a:r>
            <a:r>
              <a:rPr lang="en-US" altLang="en-US" sz="2800" baseline="-25000" dirty="0" err="1">
                <a:cs typeface="Times New Roman" charset="0"/>
              </a:rPr>
              <a:t>E</a:t>
            </a:r>
            <a:r>
              <a:rPr lang="en-US" altLang="en-US" sz="2800" dirty="0">
                <a:cs typeface="Times New Roman" charset="0"/>
              </a:rPr>
              <a:t> = 0.15)</a:t>
            </a:r>
            <a:r>
              <a:rPr lang="en-US" altLang="en-US" sz="2800" dirty="0"/>
              <a:t>. </a:t>
            </a:r>
          </a:p>
          <a:p>
            <a:pPr marL="609600" indent="-609600">
              <a:buFontTx/>
              <a:buAutoNum type="arabicPeriod"/>
            </a:pPr>
            <a:r>
              <a:rPr lang="en-US" altLang="en-US" sz="2800" dirty="0"/>
              <a:t>If no p-value &lt; 0.15, stop.</a:t>
            </a:r>
          </a:p>
        </p:txBody>
      </p:sp>
    </p:spTree>
    <p:extLst>
      <p:ext uri="{BB962C8B-B14F-4D97-AF65-F5344CB8AC3E}">
        <p14:creationId xmlns:p14="http://schemas.microsoft.com/office/powerpoint/2010/main" val="297131784"/>
      </p:ext>
    </p:extLst>
  </p:cSld>
  <p:clrMapOvr>
    <a:masterClrMapping/>
  </p:clrMapOvr>
  <p:transition>
    <p:diamond/>
  </p:transition>
</p:sld>
</file>

<file path=ppt/slides/slide7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r>
              <a:rPr lang="en-US" altLang="en-US" sz="4000"/>
              <a:t>Stepwise regression:</a:t>
            </a:r>
            <a:br>
              <a:rPr lang="en-US" altLang="en-US" sz="4000"/>
            </a:br>
            <a:r>
              <a:rPr lang="en-US" altLang="en-US" sz="4000"/>
              <a:t>Step #2 (continued)</a:t>
            </a:r>
          </a:p>
        </p:txBody>
      </p:sp>
      <p:sp>
        <p:nvSpPr>
          <p:cNvPr id="69635" name="Rectangle 3"/>
          <p:cNvSpPr>
            <a:spLocks noGrp="1" noChangeArrowheads="1"/>
          </p:cNvSpPr>
          <p:nvPr>
            <p:ph type="body" idx="1"/>
          </p:nvPr>
        </p:nvSpPr>
        <p:spPr/>
        <p:txBody>
          <a:bodyPr/>
          <a:lstStyle/>
          <a:p>
            <a:pPr marL="609600" indent="-609600">
              <a:buFontTx/>
              <a:buAutoNum type="arabicPeriod"/>
            </a:pPr>
            <a:r>
              <a:rPr lang="en-US" altLang="en-US" dirty="0"/>
              <a:t>Suppose </a:t>
            </a:r>
            <a:r>
              <a:rPr lang="en-US" altLang="en-US" i="1" dirty="0"/>
              <a:t>x</a:t>
            </a:r>
            <a:r>
              <a:rPr lang="en-US" altLang="en-US" i="1" baseline="-25000" dirty="0"/>
              <a:t>2</a:t>
            </a:r>
            <a:r>
              <a:rPr lang="en-US" altLang="en-US" dirty="0"/>
              <a:t> was the “best” second predictor.</a:t>
            </a:r>
          </a:p>
          <a:p>
            <a:pPr marL="609600" indent="-609600">
              <a:buFontTx/>
              <a:buAutoNum type="arabicPeriod"/>
            </a:pPr>
            <a:r>
              <a:rPr lang="en-US" altLang="en-US" dirty="0"/>
              <a:t>Step back and check the </a:t>
            </a:r>
            <a:r>
              <a:rPr lang="en-US" altLang="en-US" i="1" dirty="0"/>
              <a:t>p</a:t>
            </a:r>
            <a:r>
              <a:rPr lang="en-US" altLang="en-US" dirty="0"/>
              <a:t>-value for </a:t>
            </a:r>
            <a:r>
              <a:rPr lang="en-US" altLang="en-US" i="1" dirty="0">
                <a:cs typeface="Times New Roman" charset="0"/>
              </a:rPr>
              <a:t>x</a:t>
            </a:r>
            <a:r>
              <a:rPr lang="en-US" altLang="en-US" i="1" baseline="-25000" dirty="0">
                <a:cs typeface="Times New Roman" charset="0"/>
              </a:rPr>
              <a:t>1</a:t>
            </a:r>
            <a:r>
              <a:rPr lang="en-US" altLang="en-US" dirty="0">
                <a:cs typeface="Times New Roman" charset="0"/>
              </a:rPr>
              <a:t>.  If this </a:t>
            </a:r>
            <a:r>
              <a:rPr lang="en-US" altLang="en-US" i="1" dirty="0">
                <a:cs typeface="Times New Roman" charset="0"/>
              </a:rPr>
              <a:t>p</a:t>
            </a:r>
            <a:r>
              <a:rPr lang="en-US" altLang="en-US" dirty="0">
                <a:cs typeface="Times New Roman" charset="0"/>
              </a:rPr>
              <a:t>-value has become greater than .15 (not significant), remove </a:t>
            </a:r>
            <a:r>
              <a:rPr lang="en-US" altLang="en-US" i="1" dirty="0">
                <a:cs typeface="Times New Roman" charset="0"/>
              </a:rPr>
              <a:t>x</a:t>
            </a:r>
            <a:r>
              <a:rPr lang="en-US" altLang="en-US" i="1" baseline="-25000" dirty="0">
                <a:cs typeface="Times New Roman" charset="0"/>
              </a:rPr>
              <a:t>1</a:t>
            </a:r>
            <a:r>
              <a:rPr lang="en-US" altLang="en-US" dirty="0">
                <a:cs typeface="Times New Roman" charset="0"/>
              </a:rPr>
              <a:t> from the stepwise model.</a:t>
            </a:r>
            <a:endParaRPr lang="el-GR" altLang="en-US" dirty="0">
              <a:cs typeface="Times New Roman" charset="0"/>
            </a:endParaRPr>
          </a:p>
        </p:txBody>
      </p:sp>
    </p:spTree>
    <p:extLst>
      <p:ext uri="{BB962C8B-B14F-4D97-AF65-F5344CB8AC3E}">
        <p14:creationId xmlns:p14="http://schemas.microsoft.com/office/powerpoint/2010/main" val="2845950737"/>
      </p:ext>
    </p:extLst>
  </p:cSld>
  <p:clrMapOvr>
    <a:masterClrMapping/>
  </p:clrMapOvr>
  <p:transition>
    <p:wedge/>
  </p:transition>
</p:sld>
</file>

<file path=ppt/slides/slide7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fontScale="90000"/>
          </a:bodyPr>
          <a:lstStyle/>
          <a:p>
            <a:r>
              <a:rPr lang="en-US" altLang="en-US" sz="4000"/>
              <a:t>Stepwise regression:</a:t>
            </a:r>
            <a:br>
              <a:rPr lang="en-US" altLang="en-US" sz="4000"/>
            </a:br>
            <a:r>
              <a:rPr lang="en-US" altLang="en-US" sz="4000"/>
              <a:t>Step #3</a:t>
            </a:r>
          </a:p>
        </p:txBody>
      </p:sp>
      <p:sp>
        <p:nvSpPr>
          <p:cNvPr id="70659" name="Rectangle 3"/>
          <p:cNvSpPr>
            <a:spLocks noGrp="1" noChangeArrowheads="1"/>
          </p:cNvSpPr>
          <p:nvPr>
            <p:ph type="body" idx="1"/>
          </p:nvPr>
        </p:nvSpPr>
        <p:spPr/>
        <p:txBody>
          <a:bodyPr/>
          <a:lstStyle/>
          <a:p>
            <a:pPr marL="609600" indent="-609600">
              <a:buFontTx/>
              <a:buAutoNum type="arabicPeriod"/>
            </a:pPr>
            <a:r>
              <a:rPr lang="en-US" altLang="en-US"/>
              <a:t>Suppose both </a:t>
            </a:r>
            <a:r>
              <a:rPr lang="en-US" altLang="en-US" i="1"/>
              <a:t>x</a:t>
            </a:r>
            <a:r>
              <a:rPr lang="en-US" altLang="en-US" i="1" baseline="-25000"/>
              <a:t>1</a:t>
            </a:r>
            <a:r>
              <a:rPr lang="en-US" altLang="en-US"/>
              <a:t> and </a:t>
            </a:r>
            <a:r>
              <a:rPr lang="en-US" altLang="en-US" i="1"/>
              <a:t>x</a:t>
            </a:r>
            <a:r>
              <a:rPr lang="en-US" altLang="en-US" i="1" baseline="-25000"/>
              <a:t>2</a:t>
            </a:r>
            <a:r>
              <a:rPr lang="en-US" altLang="en-US"/>
              <a:t> made it into the two-predictor stepwise model.</a:t>
            </a:r>
          </a:p>
          <a:p>
            <a:pPr marL="609600" indent="-609600">
              <a:buFontTx/>
              <a:buAutoNum type="arabicPeriod"/>
            </a:pPr>
            <a:r>
              <a:rPr lang="en-US" altLang="en-US"/>
              <a:t>Fit each of the three-predictor models with </a:t>
            </a:r>
            <a:r>
              <a:rPr lang="en-US" altLang="en-US" i="1"/>
              <a:t>x</a:t>
            </a:r>
            <a:r>
              <a:rPr lang="en-US" altLang="en-US" i="1" baseline="-25000"/>
              <a:t>1 </a:t>
            </a:r>
            <a:r>
              <a:rPr lang="en-US" altLang="en-US"/>
              <a:t>and </a:t>
            </a:r>
            <a:r>
              <a:rPr lang="en-US" altLang="en-US" i="1"/>
              <a:t>x</a:t>
            </a:r>
            <a:r>
              <a:rPr lang="en-US" altLang="en-US" i="1" baseline="-25000"/>
              <a:t>2</a:t>
            </a:r>
            <a:r>
              <a:rPr lang="en-US" altLang="en-US"/>
              <a:t> in the model, that is, regress </a:t>
            </a:r>
            <a:r>
              <a:rPr lang="en-US" altLang="en-US" i="1"/>
              <a:t>y</a:t>
            </a:r>
            <a:r>
              <a:rPr lang="en-US" altLang="en-US"/>
              <a:t> on (</a:t>
            </a:r>
            <a:r>
              <a:rPr lang="en-US" altLang="en-US" i="1"/>
              <a:t>x</a:t>
            </a:r>
            <a:r>
              <a:rPr lang="en-US" altLang="en-US" i="1" baseline="-25000"/>
              <a:t>1</a:t>
            </a:r>
            <a:r>
              <a:rPr lang="en-US" altLang="en-US"/>
              <a:t>, </a:t>
            </a:r>
            <a:r>
              <a:rPr lang="en-US" altLang="en-US" i="1"/>
              <a:t>x</a:t>
            </a:r>
            <a:r>
              <a:rPr lang="en-US" altLang="en-US" i="1" baseline="-25000"/>
              <a:t>2</a:t>
            </a:r>
            <a:r>
              <a:rPr lang="en-US" altLang="en-US" i="1"/>
              <a:t>, x</a:t>
            </a:r>
            <a:r>
              <a:rPr lang="en-US" altLang="en-US" i="1" baseline="-25000"/>
              <a:t>3</a:t>
            </a:r>
            <a:r>
              <a:rPr lang="en-US" altLang="en-US"/>
              <a:t>), regress </a:t>
            </a:r>
            <a:r>
              <a:rPr lang="en-US" altLang="en-US" i="1"/>
              <a:t>y</a:t>
            </a:r>
            <a:r>
              <a:rPr lang="en-US" altLang="en-US"/>
              <a:t> on (</a:t>
            </a:r>
            <a:r>
              <a:rPr lang="en-US" altLang="en-US" i="1"/>
              <a:t>x</a:t>
            </a:r>
            <a:r>
              <a:rPr lang="en-US" altLang="en-US" i="1" baseline="-25000"/>
              <a:t>1</a:t>
            </a:r>
            <a:r>
              <a:rPr lang="en-US" altLang="en-US"/>
              <a:t>, </a:t>
            </a:r>
            <a:r>
              <a:rPr lang="en-US" altLang="en-US" i="1"/>
              <a:t>x</a:t>
            </a:r>
            <a:r>
              <a:rPr lang="en-US" altLang="en-US" i="1" baseline="-25000"/>
              <a:t>2</a:t>
            </a:r>
            <a:r>
              <a:rPr lang="en-US" altLang="en-US" i="1"/>
              <a:t>, x</a:t>
            </a:r>
            <a:r>
              <a:rPr lang="en-US" altLang="en-US" i="1" baseline="-25000"/>
              <a:t>4</a:t>
            </a:r>
            <a:r>
              <a:rPr lang="en-US" altLang="en-US"/>
              <a:t>), …, and regress </a:t>
            </a:r>
            <a:r>
              <a:rPr lang="en-US" altLang="en-US" i="1"/>
              <a:t>y</a:t>
            </a:r>
            <a:r>
              <a:rPr lang="en-US" altLang="en-US"/>
              <a:t> on (</a:t>
            </a:r>
            <a:r>
              <a:rPr lang="en-US" altLang="en-US" i="1"/>
              <a:t>x</a:t>
            </a:r>
            <a:r>
              <a:rPr lang="en-US" altLang="en-US" i="1" baseline="-25000"/>
              <a:t>1</a:t>
            </a:r>
            <a:r>
              <a:rPr lang="en-US" altLang="en-US"/>
              <a:t>, </a:t>
            </a:r>
            <a:r>
              <a:rPr lang="en-US" altLang="en-US" i="1"/>
              <a:t>x</a:t>
            </a:r>
            <a:r>
              <a:rPr lang="en-US" altLang="en-US" i="1" baseline="-25000"/>
              <a:t>2</a:t>
            </a:r>
            <a:r>
              <a:rPr lang="en-US" altLang="en-US" i="1"/>
              <a:t>, x</a:t>
            </a:r>
            <a:r>
              <a:rPr lang="en-US" altLang="en-US" i="1" baseline="-25000"/>
              <a:t>p-1</a:t>
            </a:r>
            <a:r>
              <a:rPr lang="en-US" altLang="en-US"/>
              <a:t>).</a:t>
            </a:r>
          </a:p>
          <a:p>
            <a:pPr marL="609600" indent="-609600">
              <a:buFontTx/>
              <a:buAutoNum type="arabicPeriod"/>
            </a:pPr>
            <a:endParaRPr lang="en-US" altLang="en-US"/>
          </a:p>
          <a:p>
            <a:pPr marL="609600" indent="-609600"/>
            <a:endParaRPr lang="en-US" altLang="en-US"/>
          </a:p>
          <a:p>
            <a:pPr marL="609600" indent="-609600"/>
            <a:endParaRPr lang="en-US" altLang="en-US"/>
          </a:p>
        </p:txBody>
      </p:sp>
    </p:spTree>
    <p:extLst>
      <p:ext uri="{BB962C8B-B14F-4D97-AF65-F5344CB8AC3E}">
        <p14:creationId xmlns:p14="http://schemas.microsoft.com/office/powerpoint/2010/main" val="1472659762"/>
      </p:ext>
    </p:extLst>
  </p:cSld>
  <p:clrMapOvr>
    <a:masterClrMapping/>
  </p:clrMapOvr>
  <p:transition>
    <p:checker dir="vert"/>
  </p:transition>
</p:sld>
</file>

<file path=ppt/slides/slide7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r>
              <a:rPr lang="en-US" altLang="en-US" sz="4000"/>
              <a:t>Stepwise regression:</a:t>
            </a:r>
            <a:br>
              <a:rPr lang="en-US" altLang="en-US" sz="4000"/>
            </a:br>
            <a:r>
              <a:rPr lang="en-US" altLang="en-US" sz="4000"/>
              <a:t>Step #3 (continued)</a:t>
            </a:r>
          </a:p>
        </p:txBody>
      </p:sp>
      <p:sp>
        <p:nvSpPr>
          <p:cNvPr id="71683" name="Rectangle 3"/>
          <p:cNvSpPr>
            <a:spLocks noGrp="1" noChangeArrowheads="1"/>
          </p:cNvSpPr>
          <p:nvPr>
            <p:ph type="body" idx="1"/>
          </p:nvPr>
        </p:nvSpPr>
        <p:spPr/>
        <p:txBody>
          <a:bodyPr/>
          <a:lstStyle/>
          <a:p>
            <a:pPr marL="609600" indent="-609600">
              <a:lnSpc>
                <a:spcPct val="90000"/>
              </a:lnSpc>
              <a:buFontTx/>
              <a:buAutoNum type="arabicPeriod"/>
            </a:pPr>
            <a:r>
              <a:rPr lang="en-US" altLang="en-US" dirty="0"/>
              <a:t>The third predictor put in stepwise model is the predictor that has the </a:t>
            </a:r>
            <a:r>
              <a:rPr lang="en-US" altLang="en-US" b="1" dirty="0"/>
              <a:t>smallest </a:t>
            </a:r>
            <a:r>
              <a:rPr lang="en-US" altLang="en-US" b="1" i="1" dirty="0"/>
              <a:t>t</a:t>
            </a:r>
            <a:r>
              <a:rPr lang="en-US" altLang="en-US" b="1" dirty="0"/>
              <a:t>-test </a:t>
            </a:r>
            <a:r>
              <a:rPr lang="en-US" altLang="en-US" b="1" i="1" dirty="0"/>
              <a:t>p</a:t>
            </a:r>
            <a:r>
              <a:rPr lang="en-US" altLang="en-US" b="1" dirty="0"/>
              <a:t>-value</a:t>
            </a:r>
            <a:r>
              <a:rPr lang="en-US" altLang="en-US" dirty="0"/>
              <a:t> (below </a:t>
            </a:r>
            <a:r>
              <a:rPr lang="el-GR" altLang="en-US" dirty="0">
                <a:cs typeface="Times New Roman" charset="0"/>
              </a:rPr>
              <a:t>α</a:t>
            </a:r>
            <a:r>
              <a:rPr lang="en-US" altLang="en-US" baseline="-25000" dirty="0">
                <a:cs typeface="Times New Roman" charset="0"/>
              </a:rPr>
              <a:t>E</a:t>
            </a:r>
            <a:r>
              <a:rPr lang="en-US" altLang="en-US" dirty="0">
                <a:cs typeface="Times New Roman" charset="0"/>
              </a:rPr>
              <a:t> = 0.15)</a:t>
            </a:r>
            <a:r>
              <a:rPr lang="en-US" altLang="en-US" dirty="0"/>
              <a:t>. </a:t>
            </a:r>
          </a:p>
          <a:p>
            <a:pPr marL="609600" indent="-609600">
              <a:lnSpc>
                <a:spcPct val="90000"/>
              </a:lnSpc>
              <a:buFontTx/>
              <a:buAutoNum type="arabicPeriod"/>
            </a:pPr>
            <a:r>
              <a:rPr lang="en-US" altLang="en-US" dirty="0"/>
              <a:t>If no p-value &lt; 0.15, stop.</a:t>
            </a:r>
          </a:p>
          <a:p>
            <a:pPr marL="609600" indent="-609600">
              <a:lnSpc>
                <a:spcPct val="90000"/>
              </a:lnSpc>
              <a:buFontTx/>
              <a:buAutoNum type="arabicPeriod"/>
            </a:pPr>
            <a:r>
              <a:rPr lang="en-US" altLang="en-US" dirty="0"/>
              <a:t>Step back and check </a:t>
            </a:r>
            <a:r>
              <a:rPr lang="en-US" altLang="en-US" i="1" dirty="0"/>
              <a:t>p</a:t>
            </a:r>
            <a:r>
              <a:rPr lang="en-US" altLang="en-US" dirty="0"/>
              <a:t>-values for </a:t>
            </a:r>
            <a:r>
              <a:rPr lang="en-US" altLang="en-US" i="1" dirty="0">
                <a:cs typeface="Times New Roman" charset="0"/>
              </a:rPr>
              <a:t>x1 and x2.  </a:t>
            </a:r>
            <a:r>
              <a:rPr lang="en-US" altLang="en-US" dirty="0">
                <a:cs typeface="Times New Roman" charset="0"/>
              </a:rPr>
              <a:t>If either </a:t>
            </a:r>
            <a:r>
              <a:rPr lang="en-US" altLang="en-US" i="1" dirty="0">
                <a:cs typeface="Times New Roman" charset="0"/>
              </a:rPr>
              <a:t>p</a:t>
            </a:r>
            <a:r>
              <a:rPr lang="en-US" altLang="en-US" dirty="0">
                <a:cs typeface="Times New Roman" charset="0"/>
              </a:rPr>
              <a:t>-value has become not significant (above </a:t>
            </a:r>
            <a:r>
              <a:rPr lang="el-GR" altLang="en-US" dirty="0">
                <a:cs typeface="Times New Roman" charset="0"/>
              </a:rPr>
              <a:t>α</a:t>
            </a:r>
            <a:r>
              <a:rPr lang="en-US" altLang="en-US" baseline="-25000" dirty="0">
                <a:cs typeface="Times New Roman" charset="0"/>
              </a:rPr>
              <a:t>R</a:t>
            </a:r>
            <a:r>
              <a:rPr lang="en-US" altLang="en-US" dirty="0">
                <a:cs typeface="Times New Roman" charset="0"/>
              </a:rPr>
              <a:t> = 0.15), remove the predictor</a:t>
            </a:r>
            <a:r>
              <a:rPr lang="en-US" altLang="en-US" i="1" dirty="0">
                <a:cs typeface="Times New Roman" charset="0"/>
              </a:rPr>
              <a:t> </a:t>
            </a:r>
            <a:r>
              <a:rPr lang="en-US" altLang="en-US" dirty="0">
                <a:cs typeface="Times New Roman" charset="0"/>
              </a:rPr>
              <a:t>from the stepwise model.</a:t>
            </a:r>
            <a:endParaRPr lang="en-US" altLang="en-US" dirty="0"/>
          </a:p>
        </p:txBody>
      </p:sp>
    </p:spTree>
    <p:extLst>
      <p:ext uri="{BB962C8B-B14F-4D97-AF65-F5344CB8AC3E}">
        <p14:creationId xmlns:p14="http://schemas.microsoft.com/office/powerpoint/2010/main" val="3181044498"/>
      </p:ext>
    </p:extLst>
  </p:cSld>
  <p:clrMapOvr>
    <a:masterClrMapping/>
  </p:clrMapOvr>
  <p:transition>
    <p:blinds dir="vert"/>
  </p:transition>
</p:sld>
</file>

<file path=ppt/slides/slide7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normAutofit fontScale="90000"/>
          </a:bodyPr>
          <a:lstStyle/>
          <a:p>
            <a:r>
              <a:rPr lang="en-US" altLang="en-US" sz="4000"/>
              <a:t>Stepwise regression:</a:t>
            </a:r>
            <a:br>
              <a:rPr lang="en-US" altLang="en-US" sz="4000"/>
            </a:br>
            <a:r>
              <a:rPr lang="en-US" altLang="en-US" sz="4000"/>
              <a:t>Stopping the procedure</a:t>
            </a:r>
          </a:p>
        </p:txBody>
      </p:sp>
      <p:sp>
        <p:nvSpPr>
          <p:cNvPr id="72707" name="Rectangle 3"/>
          <p:cNvSpPr>
            <a:spLocks noGrp="1" noChangeArrowheads="1"/>
          </p:cNvSpPr>
          <p:nvPr>
            <p:ph type="body" idx="1"/>
          </p:nvPr>
        </p:nvSpPr>
        <p:spPr/>
        <p:txBody>
          <a:bodyPr/>
          <a:lstStyle/>
          <a:p>
            <a:r>
              <a:rPr lang="en-US" altLang="en-US" dirty="0"/>
              <a:t>Continue this process of first adding the most  significant predictor and then eliminating any predictor that may have become insignificant with the addition of the new predictor.  </a:t>
            </a:r>
          </a:p>
          <a:p>
            <a:r>
              <a:rPr lang="en-US" altLang="en-US" dirty="0"/>
              <a:t>The procedure is stopped when adding an additional predictor does not yield a </a:t>
            </a:r>
            <a:r>
              <a:rPr lang="en-US" altLang="en-US" b="1" i="1" dirty="0"/>
              <a:t>t</a:t>
            </a:r>
            <a:r>
              <a:rPr lang="en-US" altLang="en-US" b="1" dirty="0"/>
              <a:t>-test </a:t>
            </a:r>
            <a:r>
              <a:rPr lang="en-US" altLang="en-US" b="1" i="1" dirty="0"/>
              <a:t>p</a:t>
            </a:r>
            <a:r>
              <a:rPr lang="en-US" altLang="en-US" b="1" dirty="0"/>
              <a:t>-value</a:t>
            </a:r>
            <a:r>
              <a:rPr lang="en-US" altLang="en-US" dirty="0"/>
              <a:t> below </a:t>
            </a:r>
            <a:r>
              <a:rPr lang="en-US" altLang="en-US" dirty="0">
                <a:cs typeface="Times New Roman" charset="0"/>
              </a:rPr>
              <a:t>p-</a:t>
            </a:r>
            <a:r>
              <a:rPr lang="en-US" altLang="en-US" dirty="0" err="1">
                <a:cs typeface="Times New Roman" charset="0"/>
              </a:rPr>
              <a:t>value</a:t>
            </a:r>
            <a:r>
              <a:rPr lang="en-US" altLang="en-US" baseline="-25000" dirty="0" err="1">
                <a:cs typeface="Times New Roman" charset="0"/>
              </a:rPr>
              <a:t>E</a:t>
            </a:r>
            <a:r>
              <a:rPr lang="en-US" altLang="en-US" baseline="-25000" dirty="0">
                <a:cs typeface="Times New Roman" charset="0"/>
              </a:rPr>
              <a:t> </a:t>
            </a:r>
            <a:r>
              <a:rPr lang="en-US" altLang="en-US" dirty="0">
                <a:cs typeface="Times New Roman" charset="0"/>
              </a:rPr>
              <a:t>= 0.15.</a:t>
            </a:r>
            <a:endParaRPr lang="en-US" altLang="en-US" dirty="0"/>
          </a:p>
        </p:txBody>
      </p:sp>
    </p:spTree>
    <p:extLst>
      <p:ext uri="{BB962C8B-B14F-4D97-AF65-F5344CB8AC3E}">
        <p14:creationId xmlns:p14="http://schemas.microsoft.com/office/powerpoint/2010/main" val="1765669304"/>
      </p:ext>
    </p:extLst>
  </p:cSld>
  <p:clrMapOvr>
    <a:masterClrMapping/>
  </p:clrMapOvr>
  <p:transition>
    <p:split orient="vert"/>
  </p:transition>
</p:sld>
</file>

<file path=ppt/slides/slide7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a:t>Example: Cement data</a:t>
            </a:r>
          </a:p>
        </p:txBody>
      </p:sp>
      <p:graphicFrame>
        <p:nvGraphicFramePr>
          <p:cNvPr id="77827" name="Object 3"/>
          <p:cNvGraphicFramePr>
            <a:graphicFrameLocks noChangeAspect="1"/>
          </p:cNvGraphicFramePr>
          <p:nvPr>
            <p:extLst/>
          </p:nvPr>
        </p:nvGraphicFramePr>
        <p:xfrm>
          <a:off x="457200" y="1166748"/>
          <a:ext cx="8322989" cy="5691252"/>
        </p:xfrm>
        <a:graphic>
          <a:graphicData uri="http://schemas.openxmlformats.org/presentationml/2006/ole">
            <mc:AlternateContent xmlns:mc="http://schemas.openxmlformats.org/markup-compatibility/2006">
              <mc:Choice xmlns:v="urn:schemas-microsoft-com:vml" Requires="v">
                <p:oleObj spid="_x0000_s3074" name="Mtb Graph" r:id="rId4" imgW="6703009" imgH="4582858" progId="MinitabGraph.Document">
                  <p:embed/>
                </p:oleObj>
              </mc:Choice>
              <mc:Fallback>
                <p:oleObj name="Mtb Graph" r:id="rId4" imgW="6703009" imgH="4582858" progId="MinitabGraph.Document">
                  <p:embed/>
                  <p:pic>
                    <p:nvPicPr>
                      <p:cNvPr id="778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66748"/>
                        <a:ext cx="8322989" cy="569125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47999143"/>
      </p:ext>
    </p:extLst>
  </p:cSld>
  <p:clrMapOvr>
    <a:masterClrMapping/>
  </p:clrMapOvr>
  <p:transition>
    <p:zoom/>
  </p:transition>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6"/>
          <p:cNvSpPr>
            <a:spLocks noChangeArrowheads="1"/>
          </p:cNvSpPr>
          <p:nvPr/>
        </p:nvSpPr>
        <p:spPr bwMode="auto">
          <a:xfrm>
            <a:off x="685800" y="121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81.479       4.927      16.54    0.000</a:t>
            </a:r>
          </a:p>
          <a:p>
            <a:r>
              <a:rPr lang="en-US" altLang="en-US" sz="2000" b="1">
                <a:latin typeface="Courier New" pitchFamily="49" charset="0"/>
              </a:rPr>
              <a:t>x1</a:t>
            </a:r>
            <a:r>
              <a:rPr lang="en-US" altLang="en-US" sz="2000">
                <a:latin typeface="Courier New" pitchFamily="49" charset="0"/>
              </a:rPr>
              <a:t>          1.8687      0.5264      3.55    0.005</a:t>
            </a:r>
          </a:p>
        </p:txBody>
      </p:sp>
      <p:sp>
        <p:nvSpPr>
          <p:cNvPr id="41991" name="Rectangle 7"/>
          <p:cNvSpPr>
            <a:spLocks noChangeArrowheads="1"/>
          </p:cNvSpPr>
          <p:nvPr/>
        </p:nvSpPr>
        <p:spPr bwMode="auto">
          <a:xfrm>
            <a:off x="685800" y="25146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57.424      8.491       6.76    0.000</a:t>
            </a:r>
          </a:p>
          <a:p>
            <a:r>
              <a:rPr lang="en-US" altLang="en-US" sz="2000" b="1">
                <a:latin typeface="Courier New" pitchFamily="49" charset="0"/>
              </a:rPr>
              <a:t>x2</a:t>
            </a:r>
            <a:r>
              <a:rPr lang="en-US" altLang="en-US" sz="2000">
                <a:latin typeface="Courier New" pitchFamily="49" charset="0"/>
              </a:rPr>
              <a:t>           0.7891     0.1684      4.69    0.001</a:t>
            </a:r>
          </a:p>
        </p:txBody>
      </p:sp>
      <p:sp>
        <p:nvSpPr>
          <p:cNvPr id="41992" name="Rectangle 8"/>
          <p:cNvSpPr>
            <a:spLocks noChangeArrowheads="1"/>
          </p:cNvSpPr>
          <p:nvPr/>
        </p:nvSpPr>
        <p:spPr bwMode="auto">
          <a:xfrm>
            <a:off x="685800" y="37338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110.203      7.948      13.87    0.000</a:t>
            </a:r>
          </a:p>
          <a:p>
            <a:r>
              <a:rPr lang="en-US" altLang="en-US" sz="2000" b="1">
                <a:latin typeface="Courier New" pitchFamily="49" charset="0"/>
              </a:rPr>
              <a:t>x3</a:t>
            </a:r>
            <a:r>
              <a:rPr lang="en-US" altLang="en-US" sz="2000">
                <a:latin typeface="Courier New" pitchFamily="49" charset="0"/>
              </a:rPr>
              <a:t>          -1.2558     0.5984     -2.10    0.060</a:t>
            </a:r>
          </a:p>
        </p:txBody>
      </p:sp>
      <p:sp>
        <p:nvSpPr>
          <p:cNvPr id="41993" name="Rectangle 9"/>
          <p:cNvSpPr>
            <a:spLocks noChangeArrowheads="1"/>
          </p:cNvSpPr>
          <p:nvPr/>
        </p:nvSpPr>
        <p:spPr bwMode="auto">
          <a:xfrm>
            <a:off x="685800" y="5029200"/>
            <a:ext cx="7848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117.568      5.262      22.34    0.000</a:t>
            </a:r>
          </a:p>
          <a:p>
            <a:r>
              <a:rPr lang="en-US" altLang="en-US" sz="2000" b="1">
                <a:latin typeface="Courier New" pitchFamily="49" charset="0"/>
              </a:rPr>
              <a:t>x4</a:t>
            </a:r>
            <a:r>
              <a:rPr lang="en-US" altLang="en-US" sz="2000">
                <a:latin typeface="Courier New" pitchFamily="49" charset="0"/>
              </a:rPr>
              <a:t>          -0.7382     0.1546     -4.77    0.001</a:t>
            </a:r>
          </a:p>
        </p:txBody>
      </p:sp>
      <p:sp>
        <p:nvSpPr>
          <p:cNvPr id="41995" name="Rectangle 11"/>
          <p:cNvSpPr>
            <a:spLocks noChangeArrowheads="1"/>
          </p:cNvSpPr>
          <p:nvPr/>
        </p:nvSpPr>
        <p:spPr bwMode="auto">
          <a:xfrm>
            <a:off x="685800" y="11430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6" name="Rectangle 12"/>
          <p:cNvSpPr>
            <a:spLocks noChangeArrowheads="1"/>
          </p:cNvSpPr>
          <p:nvPr/>
        </p:nvSpPr>
        <p:spPr bwMode="auto">
          <a:xfrm>
            <a:off x="685800" y="24384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7" name="Rectangle 13"/>
          <p:cNvSpPr>
            <a:spLocks noChangeArrowheads="1"/>
          </p:cNvSpPr>
          <p:nvPr/>
        </p:nvSpPr>
        <p:spPr bwMode="auto">
          <a:xfrm>
            <a:off x="685800" y="3733800"/>
            <a:ext cx="76200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98" name="Rectangle 14"/>
          <p:cNvSpPr>
            <a:spLocks noChangeArrowheads="1"/>
          </p:cNvSpPr>
          <p:nvPr/>
        </p:nvSpPr>
        <p:spPr bwMode="auto">
          <a:xfrm>
            <a:off x="685800" y="4953000"/>
            <a:ext cx="76200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Oval 1">
            <a:extLst>
              <a:ext uri="{FF2B5EF4-FFF2-40B4-BE49-F238E27FC236}">
                <a16:creationId xmlns:a16="http://schemas.microsoft.com/office/drawing/2014/main" id="{078EF164-A244-4E94-8BBE-EE67F1214E10}"/>
              </a:ext>
            </a:extLst>
          </p:cNvPr>
          <p:cNvSpPr/>
          <p:nvPr/>
        </p:nvSpPr>
        <p:spPr>
          <a:xfrm>
            <a:off x="73152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CDEDA13-C91E-47BA-9EB3-EE4FA6ED94F0}"/>
              </a:ext>
            </a:extLst>
          </p:cNvPr>
          <p:cNvSpPr/>
          <p:nvPr/>
        </p:nvSpPr>
        <p:spPr>
          <a:xfrm>
            <a:off x="73152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A23530-1099-42F5-871B-9EE8477B3A59}"/>
              </a:ext>
            </a:extLst>
          </p:cNvPr>
          <p:cNvSpPr/>
          <p:nvPr/>
        </p:nvSpPr>
        <p:spPr>
          <a:xfrm>
            <a:off x="5943600" y="5638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17A2676-198B-4A31-A64A-15DF64B4A698}"/>
              </a:ext>
            </a:extLst>
          </p:cNvPr>
          <p:cNvSpPr/>
          <p:nvPr/>
        </p:nvSpPr>
        <p:spPr>
          <a:xfrm>
            <a:off x="6019800" y="3124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C92DFE-40E2-4C2E-93B8-F6FB14E2FE7F}"/>
              </a:ext>
            </a:extLst>
          </p:cNvPr>
          <p:cNvSpPr/>
          <p:nvPr/>
        </p:nvSpPr>
        <p:spPr>
          <a:xfrm>
            <a:off x="685800" y="4953000"/>
            <a:ext cx="7620000" cy="1143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6BF83B-F184-4C41-9209-54E77E1CC560}"/>
              </a:ext>
            </a:extLst>
          </p:cNvPr>
          <p:cNvSpPr/>
          <p:nvPr/>
        </p:nvSpPr>
        <p:spPr>
          <a:xfrm>
            <a:off x="7315200" y="1828800"/>
            <a:ext cx="1143000" cy="3778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82BE730-FFFA-4790-A983-678206204769}"/>
              </a:ext>
            </a:extLst>
          </p:cNvPr>
          <p:cNvSpPr/>
          <p:nvPr/>
        </p:nvSpPr>
        <p:spPr>
          <a:xfrm>
            <a:off x="7315200" y="4343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327472"/>
      </p:ext>
    </p:extLst>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3" grpId="0" animBg="1"/>
      <p:bldP spid="15" grpId="0" animBg="1"/>
      <p:bldP spid="15" grpId="1" animBg="1"/>
      <p:bldP spid="16" grpId="0" animBg="1"/>
      <p:bldP spid="16" grpId="1" animBg="1"/>
    </p:bld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609600" y="9906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103.097     2.124      48.54    0.000</a:t>
            </a:r>
          </a:p>
          <a:p>
            <a:r>
              <a:rPr lang="en-US" altLang="en-US" sz="2000" b="1">
                <a:latin typeface="Courier New" pitchFamily="49" charset="0"/>
              </a:rPr>
              <a:t>x4</a:t>
            </a:r>
            <a:r>
              <a:rPr lang="en-US" altLang="en-US" sz="2000">
                <a:latin typeface="Courier New" pitchFamily="49" charset="0"/>
              </a:rPr>
              <a:t>          -0.61395   0.04864   -12.62    0.000</a:t>
            </a:r>
          </a:p>
          <a:p>
            <a:r>
              <a:rPr lang="en-US" altLang="en-US" sz="2000" b="1">
                <a:latin typeface="Courier New" pitchFamily="49" charset="0"/>
              </a:rPr>
              <a:t>x1</a:t>
            </a:r>
            <a:r>
              <a:rPr lang="en-US" altLang="en-US" sz="2000">
                <a:latin typeface="Courier New" pitchFamily="49" charset="0"/>
              </a:rPr>
              <a:t>           1.4400    0.1384     10.40    0.000</a:t>
            </a:r>
          </a:p>
        </p:txBody>
      </p:sp>
      <p:sp>
        <p:nvSpPr>
          <p:cNvPr id="45061" name="Rectangle 5"/>
          <p:cNvSpPr>
            <a:spLocks noChangeArrowheads="1"/>
          </p:cNvSpPr>
          <p:nvPr/>
        </p:nvSpPr>
        <p:spPr bwMode="auto">
          <a:xfrm>
            <a:off x="609600" y="2819400"/>
            <a:ext cx="7620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a:t>
            </a:r>
            <a:r>
              <a:rPr lang="en-US" altLang="en-US" sz="2000" b="1" dirty="0" err="1">
                <a:latin typeface="Courier New" pitchFamily="49" charset="0"/>
              </a:rPr>
              <a:t>Coef</a:t>
            </a:r>
            <a:r>
              <a:rPr lang="en-US" altLang="en-US" sz="2000" b="1" dirty="0">
                <a:latin typeface="Courier New" pitchFamily="49" charset="0"/>
              </a:rPr>
              <a:t>      SE </a:t>
            </a:r>
            <a:r>
              <a:rPr lang="en-US" altLang="en-US" sz="2000" b="1" dirty="0" err="1">
                <a:latin typeface="Courier New" pitchFamily="49" charset="0"/>
              </a:rPr>
              <a:t>Coef</a:t>
            </a:r>
            <a:r>
              <a:rPr lang="en-US" altLang="en-US" sz="2000" b="1" dirty="0">
                <a:latin typeface="Courier New" pitchFamily="49" charset="0"/>
              </a:rPr>
              <a:t>      T        P</a:t>
            </a:r>
          </a:p>
          <a:p>
            <a:r>
              <a:rPr lang="en-US" altLang="en-US" sz="2000" dirty="0">
                <a:latin typeface="Courier New" pitchFamily="49" charset="0"/>
              </a:rPr>
              <a:t>Constant    94.16     56.63       1.66    0.127</a:t>
            </a:r>
          </a:p>
          <a:p>
            <a:r>
              <a:rPr lang="en-US" altLang="en-US" sz="2000" b="1" dirty="0">
                <a:latin typeface="Courier New" pitchFamily="49" charset="0"/>
              </a:rPr>
              <a:t>x4</a:t>
            </a:r>
            <a:r>
              <a:rPr lang="en-US" altLang="en-US" sz="2000" dirty="0">
                <a:latin typeface="Courier New" pitchFamily="49" charset="0"/>
              </a:rPr>
              <a:t>          -0.4569    0.6960    -0.66    0.526</a:t>
            </a:r>
          </a:p>
          <a:p>
            <a:r>
              <a:rPr lang="en-US" altLang="en-US" sz="2000" b="1" dirty="0">
                <a:latin typeface="Courier New" pitchFamily="49" charset="0"/>
              </a:rPr>
              <a:t>x2</a:t>
            </a:r>
            <a:r>
              <a:rPr lang="en-US" altLang="en-US" sz="2000" dirty="0">
                <a:latin typeface="Courier New" pitchFamily="49" charset="0"/>
              </a:rPr>
              <a:t>           0.3109    0.7486     0.42    0.687</a:t>
            </a:r>
          </a:p>
        </p:txBody>
      </p:sp>
      <p:sp>
        <p:nvSpPr>
          <p:cNvPr id="45062" name="Rectangle 6"/>
          <p:cNvSpPr>
            <a:spLocks noChangeArrowheads="1"/>
          </p:cNvSpPr>
          <p:nvPr/>
        </p:nvSpPr>
        <p:spPr bwMode="auto">
          <a:xfrm>
            <a:off x="609600" y="4648200"/>
            <a:ext cx="7543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131.282     3.275     40.09    0.000</a:t>
            </a:r>
          </a:p>
          <a:p>
            <a:r>
              <a:rPr lang="en-US" altLang="en-US" sz="2000" b="1">
                <a:latin typeface="Courier New" pitchFamily="49" charset="0"/>
              </a:rPr>
              <a:t>x4</a:t>
            </a:r>
            <a:r>
              <a:rPr lang="en-US" altLang="en-US" sz="2000">
                <a:latin typeface="Courier New" pitchFamily="49" charset="0"/>
              </a:rPr>
              <a:t>          </a:t>
            </a:r>
            <a:r>
              <a:rPr lang="en-US" altLang="en-US" sz="2000" dirty="0">
                <a:latin typeface="Courier New" pitchFamily="49" charset="0"/>
              </a:rPr>
              <a:t>-0.72460   0.07233  -10.02    0.000</a:t>
            </a:r>
          </a:p>
          <a:p>
            <a:r>
              <a:rPr lang="en-US" altLang="en-US" sz="2000" b="1" dirty="0">
                <a:latin typeface="Courier New" pitchFamily="49" charset="0"/>
              </a:rPr>
              <a:t>x3 </a:t>
            </a:r>
            <a:r>
              <a:rPr lang="en-US" altLang="en-US" sz="2000" dirty="0">
                <a:latin typeface="Courier New" pitchFamily="49" charset="0"/>
              </a:rPr>
              <a:t>         -1.1999    0.1890    -6.35    0.000</a:t>
            </a:r>
          </a:p>
        </p:txBody>
      </p:sp>
      <p:sp>
        <p:nvSpPr>
          <p:cNvPr id="45063" name="Rectangle 7"/>
          <p:cNvSpPr>
            <a:spLocks noChangeArrowheads="1"/>
          </p:cNvSpPr>
          <p:nvPr/>
        </p:nvSpPr>
        <p:spPr bwMode="auto">
          <a:xfrm>
            <a:off x="533400" y="9144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4" name="Rectangle 8"/>
          <p:cNvSpPr>
            <a:spLocks noChangeArrowheads="1"/>
          </p:cNvSpPr>
          <p:nvPr/>
        </p:nvSpPr>
        <p:spPr bwMode="auto">
          <a:xfrm>
            <a:off x="533400" y="27432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5" name="Rectangle 9"/>
          <p:cNvSpPr>
            <a:spLocks noChangeArrowheads="1"/>
          </p:cNvSpPr>
          <p:nvPr/>
        </p:nvSpPr>
        <p:spPr bwMode="auto">
          <a:xfrm>
            <a:off x="533400" y="4572000"/>
            <a:ext cx="76962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a:extLst>
              <a:ext uri="{FF2B5EF4-FFF2-40B4-BE49-F238E27FC236}">
                <a16:creationId xmlns:a16="http://schemas.microsoft.com/office/drawing/2014/main" id="{CE9983D2-1535-4877-9C38-CB43C860F072}"/>
              </a:ext>
            </a:extLst>
          </p:cNvPr>
          <p:cNvSpPr/>
          <p:nvPr/>
        </p:nvSpPr>
        <p:spPr>
          <a:xfrm>
            <a:off x="70104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684622-74A3-42DF-B05D-163D7B56E7AC}"/>
              </a:ext>
            </a:extLst>
          </p:cNvPr>
          <p:cNvSpPr/>
          <p:nvPr/>
        </p:nvSpPr>
        <p:spPr>
          <a:xfrm>
            <a:off x="7010400" y="3733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9E22F8B-825F-456C-9550-A3D18EA2C387}"/>
              </a:ext>
            </a:extLst>
          </p:cNvPr>
          <p:cNvSpPr/>
          <p:nvPr/>
        </p:nvSpPr>
        <p:spPr>
          <a:xfrm>
            <a:off x="70104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CFC080-6FE4-4F0A-B37E-446B2D6EA1F9}"/>
              </a:ext>
            </a:extLst>
          </p:cNvPr>
          <p:cNvSpPr/>
          <p:nvPr/>
        </p:nvSpPr>
        <p:spPr>
          <a:xfrm>
            <a:off x="5562600" y="55626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C6989ED-7D8C-4800-A765-83C4CD7F71FF}"/>
              </a:ext>
            </a:extLst>
          </p:cNvPr>
          <p:cNvSpPr/>
          <p:nvPr/>
        </p:nvSpPr>
        <p:spPr>
          <a:xfrm>
            <a:off x="5638800" y="1981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EABF21-7177-463E-A488-F521ABBD2729}"/>
              </a:ext>
            </a:extLst>
          </p:cNvPr>
          <p:cNvSpPr/>
          <p:nvPr/>
        </p:nvSpPr>
        <p:spPr>
          <a:xfrm>
            <a:off x="571500" y="881944"/>
            <a:ext cx="7810500" cy="15564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A6ECCED-474E-442B-BCF7-0D75B523E600}"/>
              </a:ext>
            </a:extLst>
          </p:cNvPr>
          <p:cNvGrpSpPr/>
          <p:nvPr/>
        </p:nvGrpSpPr>
        <p:grpSpPr>
          <a:xfrm>
            <a:off x="8382000" y="1676400"/>
            <a:ext cx="685800" cy="304800"/>
            <a:chOff x="8382000" y="1676400"/>
            <a:chExt cx="685800" cy="304800"/>
          </a:xfrm>
        </p:grpSpPr>
        <p:cxnSp>
          <p:nvCxnSpPr>
            <p:cNvPr id="3" name="Straight Connector 2">
              <a:extLst>
                <a:ext uri="{FF2B5EF4-FFF2-40B4-BE49-F238E27FC236}">
                  <a16:creationId xmlns:a16="http://schemas.microsoft.com/office/drawing/2014/main" id="{731FC75F-75D4-44AA-B808-2412CA9C3639}"/>
                </a:ext>
              </a:extLst>
            </p:cNvPr>
            <p:cNvCxnSpPr>
              <a:cxnSpLocks/>
            </p:cNvCxnSpPr>
            <p:nvPr/>
          </p:nvCxnSpPr>
          <p:spPr>
            <a:xfrm>
              <a:off x="8382000" y="1828800"/>
              <a:ext cx="228600" cy="1524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561493D-D73D-46B5-9CB2-8835AD006573}"/>
                </a:ext>
              </a:extLst>
            </p:cNvPr>
            <p:cNvCxnSpPr/>
            <p:nvPr/>
          </p:nvCxnSpPr>
          <p:spPr>
            <a:xfrm flipV="1">
              <a:off x="8610600" y="1676400"/>
              <a:ext cx="457200" cy="30480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A6C86814-C398-42A0-B9EB-18F879FA4DD2}"/>
              </a:ext>
            </a:extLst>
          </p:cNvPr>
          <p:cNvSpPr/>
          <p:nvPr/>
        </p:nvSpPr>
        <p:spPr>
          <a:xfrm>
            <a:off x="7086600" y="1660525"/>
            <a:ext cx="1066800" cy="3206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2620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P spid="12" grpId="0" animBg="1"/>
      <p:bldP spid="13"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8224" y="1412573"/>
            <a:ext cx="8357206" cy="5252054"/>
          </a:xfrm>
          <a:prstGeom prst="rect">
            <a:avLst/>
          </a:prstGeom>
        </p:spPr>
      </p:pic>
      <p:sp>
        <p:nvSpPr>
          <p:cNvPr id="2" name="Title 1"/>
          <p:cNvSpPr>
            <a:spLocks noGrp="1"/>
          </p:cNvSpPr>
          <p:nvPr>
            <p:ph type="title"/>
          </p:nvPr>
        </p:nvSpPr>
        <p:spPr>
          <a:xfrm>
            <a:off x="457200" y="148262"/>
            <a:ext cx="8229600" cy="1143000"/>
          </a:xfrm>
        </p:spPr>
        <p:txBody>
          <a:bodyPr>
            <a:normAutofit fontScale="90000"/>
          </a:bodyPr>
          <a:lstStyle/>
          <a:p>
            <a:r>
              <a:rPr lang="en-US" dirty="0"/>
              <a:t>1000 CIs for the Mean of an Exponential(1) Distribution: </a:t>
            </a:r>
            <a:r>
              <a:rPr lang="en-US" dirty="0">
                <a:solidFill>
                  <a:srgbClr val="FF0000"/>
                </a:solidFill>
              </a:rPr>
              <a:t>n = 100</a:t>
            </a:r>
          </a:p>
        </p:txBody>
      </p:sp>
      <p:sp>
        <p:nvSpPr>
          <p:cNvPr id="6" name="Rectangle 5"/>
          <p:cNvSpPr/>
          <p:nvPr/>
        </p:nvSpPr>
        <p:spPr>
          <a:xfrm>
            <a:off x="578224" y="3505200"/>
            <a:ext cx="1707776" cy="1239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7116645" y="4873910"/>
            <a:ext cx="18288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the greater symmetry and smaller standard deviation.</a:t>
            </a:r>
          </a:p>
        </p:txBody>
      </p:sp>
      <p:sp>
        <p:nvSpPr>
          <p:cNvPr id="8" name="TextBox 7"/>
          <p:cNvSpPr txBox="1"/>
          <p:nvPr/>
        </p:nvSpPr>
        <p:spPr>
          <a:xfrm>
            <a:off x="6629400" y="2205816"/>
            <a:ext cx="1447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Note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Right Skew!</a:t>
            </a:r>
          </a:p>
        </p:txBody>
      </p:sp>
      <p:sp>
        <p:nvSpPr>
          <p:cNvPr id="9" name="Rectangle 8"/>
          <p:cNvSpPr/>
          <p:nvPr/>
        </p:nvSpPr>
        <p:spPr>
          <a:xfrm>
            <a:off x="1442575" y="2656006"/>
            <a:ext cx="609600" cy="25831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5791200" y="4135700"/>
            <a:ext cx="3124200" cy="249369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15842067"/>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4"/>
          <p:cNvSpPr>
            <a:spLocks noChangeArrowheads="1"/>
          </p:cNvSpPr>
          <p:nvPr/>
        </p:nvSpPr>
        <p:spPr bwMode="auto">
          <a:xfrm>
            <a:off x="838200" y="1371600"/>
            <a:ext cx="74676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a:t>
            </a:r>
            <a:r>
              <a:rPr lang="en-US" altLang="en-US" sz="2000" b="1" dirty="0" err="1">
                <a:latin typeface="Courier New" pitchFamily="49" charset="0"/>
              </a:rPr>
              <a:t>Coef</a:t>
            </a:r>
            <a:r>
              <a:rPr lang="en-US" altLang="en-US" sz="2000" b="1" dirty="0">
                <a:latin typeface="Courier New" pitchFamily="49" charset="0"/>
              </a:rPr>
              <a:t>     SE </a:t>
            </a:r>
            <a:r>
              <a:rPr lang="en-US" altLang="en-US" sz="2000" b="1" dirty="0" err="1">
                <a:latin typeface="Courier New" pitchFamily="49" charset="0"/>
              </a:rPr>
              <a:t>Coef</a:t>
            </a:r>
            <a:r>
              <a:rPr lang="en-US" altLang="en-US" sz="2000" b="1" dirty="0">
                <a:latin typeface="Courier New" pitchFamily="49" charset="0"/>
              </a:rPr>
              <a:t>      T        P</a:t>
            </a:r>
          </a:p>
          <a:p>
            <a:r>
              <a:rPr lang="en-US" altLang="en-US" sz="2000" dirty="0">
                <a:latin typeface="Courier New" pitchFamily="49" charset="0"/>
              </a:rPr>
              <a:t>Constant    71.65     14.14       5.07    0.001</a:t>
            </a:r>
          </a:p>
          <a:p>
            <a:r>
              <a:rPr lang="en-US" altLang="en-US" sz="2000" b="1" dirty="0">
                <a:latin typeface="Courier New" pitchFamily="49" charset="0"/>
              </a:rPr>
              <a:t>x4 </a:t>
            </a:r>
            <a:r>
              <a:rPr lang="en-US" altLang="en-US" sz="2000" dirty="0">
                <a:latin typeface="Courier New" pitchFamily="49" charset="0"/>
              </a:rPr>
              <a:t>         -0.2365    0.1733    -1.37    0.205</a:t>
            </a:r>
          </a:p>
          <a:p>
            <a:r>
              <a:rPr lang="en-US" altLang="en-US" sz="2000" b="1" dirty="0">
                <a:latin typeface="Courier New" pitchFamily="49" charset="0"/>
              </a:rPr>
              <a:t>x1</a:t>
            </a:r>
            <a:r>
              <a:rPr lang="en-US" altLang="en-US" sz="2000" dirty="0">
                <a:latin typeface="Courier New" pitchFamily="49" charset="0"/>
              </a:rPr>
              <a:t>           1.4519    0.1170    12.41    0.000</a:t>
            </a:r>
          </a:p>
          <a:p>
            <a:r>
              <a:rPr lang="en-US" altLang="en-US" sz="2000" b="1" dirty="0">
                <a:latin typeface="Courier New" pitchFamily="49" charset="0"/>
              </a:rPr>
              <a:t>x2</a:t>
            </a:r>
            <a:r>
              <a:rPr lang="en-US" altLang="en-US" sz="2000" dirty="0">
                <a:latin typeface="Courier New" pitchFamily="49" charset="0"/>
              </a:rPr>
              <a:t>           0.4161    0.1856     2.24    0.052</a:t>
            </a:r>
          </a:p>
        </p:txBody>
      </p:sp>
      <p:sp>
        <p:nvSpPr>
          <p:cNvPr id="46085" name="Rectangle 5"/>
          <p:cNvSpPr>
            <a:spLocks noChangeArrowheads="1"/>
          </p:cNvSpPr>
          <p:nvPr/>
        </p:nvSpPr>
        <p:spPr bwMode="auto">
          <a:xfrm>
            <a:off x="838200" y="37338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latin typeface="Courier New" pitchFamily="49" charset="0"/>
              </a:rPr>
              <a:t>Predictor    </a:t>
            </a:r>
            <a:r>
              <a:rPr lang="en-US" altLang="en-US" sz="2000" b="1" dirty="0" err="1">
                <a:latin typeface="Courier New" pitchFamily="49" charset="0"/>
              </a:rPr>
              <a:t>Coef</a:t>
            </a:r>
            <a:r>
              <a:rPr lang="en-US" altLang="en-US" sz="2000" b="1" dirty="0">
                <a:latin typeface="Courier New" pitchFamily="49" charset="0"/>
              </a:rPr>
              <a:t>    SE </a:t>
            </a:r>
            <a:r>
              <a:rPr lang="en-US" altLang="en-US" sz="2000" b="1" dirty="0" err="1">
                <a:latin typeface="Courier New" pitchFamily="49" charset="0"/>
              </a:rPr>
              <a:t>Coef</a:t>
            </a:r>
            <a:r>
              <a:rPr lang="en-US" altLang="en-US" sz="2000" b="1" dirty="0">
                <a:latin typeface="Courier New" pitchFamily="49" charset="0"/>
              </a:rPr>
              <a:t>      T        P</a:t>
            </a:r>
          </a:p>
          <a:p>
            <a:r>
              <a:rPr lang="en-US" altLang="en-US" sz="2000" dirty="0">
                <a:latin typeface="Courier New" pitchFamily="49" charset="0"/>
              </a:rPr>
              <a:t>Constant   111.684     4.562     24.48    0.000</a:t>
            </a:r>
          </a:p>
          <a:p>
            <a:r>
              <a:rPr lang="en-US" altLang="en-US" sz="2000" b="1" dirty="0">
                <a:latin typeface="Courier New" pitchFamily="49" charset="0"/>
              </a:rPr>
              <a:t>x4</a:t>
            </a:r>
            <a:r>
              <a:rPr lang="en-US" altLang="en-US" sz="2000" dirty="0">
                <a:latin typeface="Courier New" pitchFamily="49" charset="0"/>
              </a:rPr>
              <a:t>          -0.64280   0.04454  -14.43    0.000</a:t>
            </a:r>
          </a:p>
          <a:p>
            <a:r>
              <a:rPr lang="en-US" altLang="en-US" sz="2000" b="1" dirty="0">
                <a:latin typeface="Courier New" pitchFamily="49" charset="0"/>
              </a:rPr>
              <a:t>x1</a:t>
            </a:r>
            <a:r>
              <a:rPr lang="en-US" altLang="en-US" sz="2000" dirty="0">
                <a:latin typeface="Courier New" pitchFamily="49" charset="0"/>
              </a:rPr>
              <a:t>           1.0519    0.2237     4.70    0.001</a:t>
            </a:r>
          </a:p>
          <a:p>
            <a:r>
              <a:rPr lang="en-US" altLang="en-US" sz="2000" b="1" dirty="0">
                <a:latin typeface="Courier New" pitchFamily="49" charset="0"/>
              </a:rPr>
              <a:t>x3</a:t>
            </a:r>
            <a:r>
              <a:rPr lang="en-US" altLang="en-US" sz="2000" dirty="0">
                <a:latin typeface="Courier New" pitchFamily="49" charset="0"/>
              </a:rPr>
              <a:t>          -0.4100    0.1992    -2.06    0.070</a:t>
            </a:r>
          </a:p>
        </p:txBody>
      </p:sp>
      <p:sp>
        <p:nvSpPr>
          <p:cNvPr id="46086" name="Rectangle 6"/>
          <p:cNvSpPr>
            <a:spLocks noChangeArrowheads="1"/>
          </p:cNvSpPr>
          <p:nvPr/>
        </p:nvSpPr>
        <p:spPr bwMode="auto">
          <a:xfrm>
            <a:off x="762000" y="12192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7" name="Rectangle 7"/>
          <p:cNvSpPr>
            <a:spLocks noChangeArrowheads="1"/>
          </p:cNvSpPr>
          <p:nvPr/>
        </p:nvSpPr>
        <p:spPr bwMode="auto">
          <a:xfrm>
            <a:off x="762000" y="3657600"/>
            <a:ext cx="75438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5">
            <a:extLst>
              <a:ext uri="{FF2B5EF4-FFF2-40B4-BE49-F238E27FC236}">
                <a16:creationId xmlns:a16="http://schemas.microsoft.com/office/drawing/2014/main" id="{2617DF3E-367B-483E-9644-E4E4FDC47690}"/>
              </a:ext>
            </a:extLst>
          </p:cNvPr>
          <p:cNvSpPr/>
          <p:nvPr/>
        </p:nvSpPr>
        <p:spPr>
          <a:xfrm>
            <a:off x="7086600" y="25908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DC6937-1BEA-42F5-A628-915DA1EDE038}"/>
              </a:ext>
            </a:extLst>
          </p:cNvPr>
          <p:cNvSpPr/>
          <p:nvPr/>
        </p:nvSpPr>
        <p:spPr>
          <a:xfrm>
            <a:off x="7162800" y="49530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1E2A3F-9AC0-4F1D-9C09-6C03CFC93426}"/>
              </a:ext>
            </a:extLst>
          </p:cNvPr>
          <p:cNvSpPr/>
          <p:nvPr/>
        </p:nvSpPr>
        <p:spPr>
          <a:xfrm>
            <a:off x="571500" y="1181452"/>
            <a:ext cx="7810500" cy="194274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5C28865-A12C-4223-8D55-2F02205E9029}"/>
              </a:ext>
            </a:extLst>
          </p:cNvPr>
          <p:cNvGrpSpPr/>
          <p:nvPr/>
        </p:nvGrpSpPr>
        <p:grpSpPr>
          <a:xfrm>
            <a:off x="8496300" y="2027237"/>
            <a:ext cx="304800" cy="304800"/>
            <a:chOff x="8610600" y="2362200"/>
            <a:chExt cx="304800" cy="304800"/>
          </a:xfrm>
        </p:grpSpPr>
        <p:cxnSp>
          <p:nvCxnSpPr>
            <p:cNvPr id="3" name="Straight Connector 2">
              <a:extLst>
                <a:ext uri="{FF2B5EF4-FFF2-40B4-BE49-F238E27FC236}">
                  <a16:creationId xmlns:a16="http://schemas.microsoft.com/office/drawing/2014/main" id="{A95C8B85-CDB7-4082-AFCB-638F80BDBB86}"/>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66D54FDB-713F-4C42-97E7-8EB901D01F8E}"/>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cxnSp>
        <p:nvCxnSpPr>
          <p:cNvPr id="14" name="Straight Connector 13">
            <a:extLst>
              <a:ext uri="{FF2B5EF4-FFF2-40B4-BE49-F238E27FC236}">
                <a16:creationId xmlns:a16="http://schemas.microsoft.com/office/drawing/2014/main" id="{79375889-6C60-4D99-900D-46DC7AF9C16E}"/>
              </a:ext>
            </a:extLst>
          </p:cNvPr>
          <p:cNvCxnSpPr>
            <a:cxnSpLocks/>
          </p:cNvCxnSpPr>
          <p:nvPr/>
        </p:nvCxnSpPr>
        <p:spPr>
          <a:xfrm>
            <a:off x="762000" y="2209800"/>
            <a:ext cx="7429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CB9DE7-6E5F-422D-8C2C-A77B57E12980}"/>
              </a:ext>
            </a:extLst>
          </p:cNvPr>
          <p:cNvSpPr/>
          <p:nvPr/>
        </p:nvSpPr>
        <p:spPr>
          <a:xfrm>
            <a:off x="7162800" y="2027237"/>
            <a:ext cx="1066800" cy="563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995446"/>
      </p:ext>
    </p:extLst>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52.577       2.286      23.00    0.000</a:t>
            </a:r>
          </a:p>
          <a:p>
            <a:r>
              <a:rPr lang="en-US" altLang="en-US" sz="2000" b="1">
                <a:latin typeface="Courier New" pitchFamily="49" charset="0"/>
              </a:rPr>
              <a:t>x1</a:t>
            </a:r>
            <a:r>
              <a:rPr lang="en-US" altLang="en-US" sz="2000">
                <a:latin typeface="Courier New" pitchFamily="49" charset="0"/>
              </a:rPr>
              <a:t>           1.4683      0.1213     12.10    0.000</a:t>
            </a:r>
          </a:p>
          <a:p>
            <a:r>
              <a:rPr lang="en-US" altLang="en-US" sz="2000" b="1">
                <a:latin typeface="Courier New" pitchFamily="49" charset="0"/>
              </a:rPr>
              <a:t>x2</a:t>
            </a:r>
            <a:r>
              <a:rPr lang="en-US" altLang="en-US" sz="2000">
                <a:latin typeface="Courier New" pitchFamily="49" charset="0"/>
              </a:rPr>
              <a:t>           0.66225     0.04585    14.44    0.000</a:t>
            </a:r>
          </a:p>
        </p:txBody>
      </p:sp>
      <p:sp>
        <p:nvSpPr>
          <p:cNvPr id="47109" name="Rectangle 5"/>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54326211"/>
      </p:ext>
    </p:extLst>
  </p:cSld>
  <p:clrMapOvr>
    <a:masterClrMapping/>
  </p:clrMapOvr>
  <p:transition>
    <p:dissolve/>
  </p:transition>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ChangeArrowheads="1"/>
          </p:cNvSpPr>
          <p:nvPr/>
        </p:nvSpPr>
        <p:spPr bwMode="auto">
          <a:xfrm>
            <a:off x="762000" y="1524000"/>
            <a:ext cx="76962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71.65     14.14       5.07    0.001</a:t>
            </a:r>
          </a:p>
          <a:p>
            <a:r>
              <a:rPr lang="en-US" altLang="en-US" sz="2000" b="1">
                <a:latin typeface="Courier New" pitchFamily="49" charset="0"/>
              </a:rPr>
              <a:t>x1</a:t>
            </a:r>
            <a:r>
              <a:rPr lang="en-US" altLang="en-US" sz="2000">
                <a:latin typeface="Courier New" pitchFamily="49" charset="0"/>
              </a:rPr>
              <a:t>            1.4519    0.1170    12.41    0.000</a:t>
            </a:r>
          </a:p>
          <a:p>
            <a:r>
              <a:rPr lang="en-US" altLang="en-US" sz="2000" b="1">
                <a:latin typeface="Courier New" pitchFamily="49" charset="0"/>
              </a:rPr>
              <a:t>x2</a:t>
            </a:r>
            <a:r>
              <a:rPr lang="en-US" altLang="en-US" sz="2000">
                <a:latin typeface="Courier New" pitchFamily="49" charset="0"/>
              </a:rPr>
              <a:t>            0.4161    0.1856     2.24    0.052</a:t>
            </a:r>
          </a:p>
          <a:p>
            <a:r>
              <a:rPr lang="en-US" altLang="en-US" sz="2000" b="1">
                <a:latin typeface="Courier New" pitchFamily="49" charset="0"/>
              </a:rPr>
              <a:t>x4</a:t>
            </a:r>
            <a:r>
              <a:rPr lang="en-US" altLang="en-US" sz="2000">
                <a:latin typeface="Courier New" pitchFamily="49" charset="0"/>
              </a:rPr>
              <a:t>           -0.2365    0.1733    -1.37    0.205</a:t>
            </a:r>
          </a:p>
        </p:txBody>
      </p:sp>
      <p:sp>
        <p:nvSpPr>
          <p:cNvPr id="48133" name="Rectangle 5"/>
          <p:cNvSpPr>
            <a:spLocks noChangeArrowheads="1"/>
          </p:cNvSpPr>
          <p:nvPr/>
        </p:nvSpPr>
        <p:spPr bwMode="auto">
          <a:xfrm>
            <a:off x="762000" y="3886200"/>
            <a:ext cx="7543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48.194     3.913     12.32    0.000</a:t>
            </a:r>
          </a:p>
          <a:p>
            <a:r>
              <a:rPr lang="en-US" altLang="en-US" sz="2000" b="1">
                <a:latin typeface="Courier New" pitchFamily="49" charset="0"/>
              </a:rPr>
              <a:t>x1 </a:t>
            </a:r>
            <a:r>
              <a:rPr lang="en-US" altLang="en-US" sz="2000">
                <a:latin typeface="Courier New" pitchFamily="49" charset="0"/>
              </a:rPr>
              <a:t>           1.6959    0.2046     8.29    0.000</a:t>
            </a:r>
          </a:p>
          <a:p>
            <a:r>
              <a:rPr lang="en-US" altLang="en-US" sz="2000" b="1">
                <a:latin typeface="Courier New" pitchFamily="49" charset="0"/>
              </a:rPr>
              <a:t>x2</a:t>
            </a:r>
            <a:r>
              <a:rPr lang="en-US" altLang="en-US" sz="2000">
                <a:latin typeface="Courier New" pitchFamily="49" charset="0"/>
              </a:rPr>
              <a:t>            0.65691   0.04423   14.85    0.000</a:t>
            </a:r>
          </a:p>
          <a:p>
            <a:r>
              <a:rPr lang="en-US" altLang="en-US" sz="2000" b="1">
                <a:latin typeface="Courier New" pitchFamily="49" charset="0"/>
              </a:rPr>
              <a:t>x3</a:t>
            </a:r>
            <a:r>
              <a:rPr lang="en-US" altLang="en-US" sz="2000">
                <a:latin typeface="Courier New" pitchFamily="49" charset="0"/>
              </a:rPr>
              <a:t>            0.2500    0.1847     1.35    0.209</a:t>
            </a:r>
          </a:p>
        </p:txBody>
      </p:sp>
      <p:sp>
        <p:nvSpPr>
          <p:cNvPr id="48134" name="Rectangle 6"/>
          <p:cNvSpPr>
            <a:spLocks noChangeArrowheads="1"/>
          </p:cNvSpPr>
          <p:nvPr/>
        </p:nvSpPr>
        <p:spPr bwMode="auto">
          <a:xfrm>
            <a:off x="685800" y="14478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5" name="Rectangle 7"/>
          <p:cNvSpPr>
            <a:spLocks noChangeArrowheads="1"/>
          </p:cNvSpPr>
          <p:nvPr/>
        </p:nvSpPr>
        <p:spPr bwMode="auto">
          <a:xfrm>
            <a:off x="685800" y="3810000"/>
            <a:ext cx="77724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5">
            <a:extLst>
              <a:ext uri="{FF2B5EF4-FFF2-40B4-BE49-F238E27FC236}">
                <a16:creationId xmlns:a16="http://schemas.microsoft.com/office/drawing/2014/main" id="{0C445FDB-738C-4473-87FA-44DAACAEE391}"/>
              </a:ext>
            </a:extLst>
          </p:cNvPr>
          <p:cNvSpPr/>
          <p:nvPr/>
        </p:nvSpPr>
        <p:spPr>
          <a:xfrm>
            <a:off x="7162800" y="27432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AC3C13E-1900-445A-8A43-669BB4C3C26C}"/>
              </a:ext>
            </a:extLst>
          </p:cNvPr>
          <p:cNvSpPr/>
          <p:nvPr/>
        </p:nvSpPr>
        <p:spPr>
          <a:xfrm>
            <a:off x="7239000" y="5105400"/>
            <a:ext cx="11430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2D16C19-9DE7-4DDA-AF98-F2893D01C495}"/>
              </a:ext>
            </a:extLst>
          </p:cNvPr>
          <p:cNvGrpSpPr/>
          <p:nvPr/>
        </p:nvGrpSpPr>
        <p:grpSpPr>
          <a:xfrm>
            <a:off x="8496300" y="2819400"/>
            <a:ext cx="304800" cy="304800"/>
            <a:chOff x="8610600" y="2362200"/>
            <a:chExt cx="304800" cy="304800"/>
          </a:xfrm>
        </p:grpSpPr>
        <p:cxnSp>
          <p:nvCxnSpPr>
            <p:cNvPr id="9" name="Straight Connector 8">
              <a:extLst>
                <a:ext uri="{FF2B5EF4-FFF2-40B4-BE49-F238E27FC236}">
                  <a16:creationId xmlns:a16="http://schemas.microsoft.com/office/drawing/2014/main" id="{7200FC3D-7C4A-4A61-8CA2-44D1AB98193A}"/>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A7F92937-47DE-44F6-9D97-DA95CE3EEA2D}"/>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grpSp>
        <p:nvGrpSpPr>
          <p:cNvPr id="11" name="Group 10">
            <a:extLst>
              <a:ext uri="{FF2B5EF4-FFF2-40B4-BE49-F238E27FC236}">
                <a16:creationId xmlns:a16="http://schemas.microsoft.com/office/drawing/2014/main" id="{15EFDD01-D0E3-4EFE-8BBA-7DC962A061C0}"/>
              </a:ext>
            </a:extLst>
          </p:cNvPr>
          <p:cNvGrpSpPr/>
          <p:nvPr/>
        </p:nvGrpSpPr>
        <p:grpSpPr>
          <a:xfrm>
            <a:off x="8610600" y="5181600"/>
            <a:ext cx="304800" cy="304800"/>
            <a:chOff x="8610600" y="2362200"/>
            <a:chExt cx="304800" cy="304800"/>
          </a:xfrm>
        </p:grpSpPr>
        <p:cxnSp>
          <p:nvCxnSpPr>
            <p:cNvPr id="12" name="Straight Connector 11">
              <a:extLst>
                <a:ext uri="{FF2B5EF4-FFF2-40B4-BE49-F238E27FC236}">
                  <a16:creationId xmlns:a16="http://schemas.microsoft.com/office/drawing/2014/main" id="{6D976314-A9F3-4D18-B506-0C4660EE7E60}"/>
                </a:ext>
              </a:extLst>
            </p:cNvPr>
            <p:cNvCxnSpPr/>
            <p:nvPr/>
          </p:nvCxnSpPr>
          <p:spPr>
            <a:xfrm>
              <a:off x="8610600" y="2362200"/>
              <a:ext cx="304800" cy="3048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3487040A-4481-4242-A8A4-180A92853EE4}"/>
                </a:ext>
              </a:extLst>
            </p:cNvPr>
            <p:cNvCxnSpPr/>
            <p:nvPr/>
          </p:nvCxnSpPr>
          <p:spPr>
            <a:xfrm flipH="1">
              <a:off x="8686800" y="2362200"/>
              <a:ext cx="228600" cy="304800"/>
            </a:xfrm>
            <a:prstGeom prst="line">
              <a:avLst/>
            </a:prstGeom>
            <a:ln w="19050"/>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4264208823"/>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85800" y="2057400"/>
            <a:ext cx="7924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latin typeface="Courier New" pitchFamily="49" charset="0"/>
              </a:rPr>
              <a:t>Predictor    Coef     SE Coef          T        P</a:t>
            </a:r>
          </a:p>
          <a:p>
            <a:r>
              <a:rPr lang="en-US" altLang="en-US" sz="2000">
                <a:latin typeface="Courier New" pitchFamily="49" charset="0"/>
              </a:rPr>
              <a:t>Constant    52.577       2.286      23.00    0.000</a:t>
            </a:r>
          </a:p>
          <a:p>
            <a:r>
              <a:rPr lang="en-US" altLang="en-US" sz="2000" b="1">
                <a:latin typeface="Courier New" pitchFamily="49" charset="0"/>
              </a:rPr>
              <a:t>x1</a:t>
            </a:r>
            <a:r>
              <a:rPr lang="en-US" altLang="en-US" sz="2000">
                <a:latin typeface="Courier New" pitchFamily="49" charset="0"/>
              </a:rPr>
              <a:t>           1.4683      0.1213     12.10    0.000</a:t>
            </a:r>
          </a:p>
          <a:p>
            <a:r>
              <a:rPr lang="en-US" altLang="en-US" sz="2000" b="1">
                <a:latin typeface="Courier New" pitchFamily="49" charset="0"/>
              </a:rPr>
              <a:t>x2</a:t>
            </a:r>
            <a:r>
              <a:rPr lang="en-US" altLang="en-US" sz="2000">
                <a:latin typeface="Courier New" pitchFamily="49" charset="0"/>
              </a:rPr>
              <a:t>           0.66225     0.04585    14.44    0.000</a:t>
            </a:r>
          </a:p>
        </p:txBody>
      </p:sp>
      <p:sp>
        <p:nvSpPr>
          <p:cNvPr id="51203" name="Rectangle 3"/>
          <p:cNvSpPr>
            <a:spLocks noChangeArrowheads="1"/>
          </p:cNvSpPr>
          <p:nvPr/>
        </p:nvSpPr>
        <p:spPr bwMode="auto">
          <a:xfrm>
            <a:off x="533400" y="1905000"/>
            <a:ext cx="8229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68483900"/>
      </p:ext>
    </p:extLst>
  </p:cSld>
  <p:clrMapOvr>
    <a:masterClrMapping/>
  </p:clrMapOvr>
  <p:transition>
    <p:plus/>
  </p:transition>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838200" y="152400"/>
            <a:ext cx="7924800"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800" b="1">
                <a:latin typeface="Courier New" pitchFamily="49" charset="0"/>
              </a:rPr>
              <a:t>Stepwise Regression: y versus x1, x2, x3, x4</a:t>
            </a:r>
          </a:p>
          <a:p>
            <a:r>
              <a:rPr lang="en-US" altLang="en-US" sz="1800">
                <a:latin typeface="Courier New" pitchFamily="49" charset="0"/>
              </a:rPr>
              <a:t>  </a:t>
            </a:r>
            <a:r>
              <a:rPr lang="en-US" altLang="en-US" sz="1800" b="1">
                <a:latin typeface="Courier New" pitchFamily="49" charset="0"/>
              </a:rPr>
              <a:t>Alpha-to-Enter:</a:t>
            </a:r>
            <a:r>
              <a:rPr lang="en-US" altLang="en-US" sz="1800">
                <a:latin typeface="Courier New" pitchFamily="49" charset="0"/>
              </a:rPr>
              <a:t> 0.15  </a:t>
            </a:r>
            <a:r>
              <a:rPr lang="en-US" altLang="en-US" sz="1800" b="1">
                <a:latin typeface="Courier New" pitchFamily="49" charset="0"/>
              </a:rPr>
              <a:t>Alpha-to-Remove:</a:t>
            </a:r>
            <a:r>
              <a:rPr lang="en-US" altLang="en-US" sz="1800">
                <a:latin typeface="Courier New" pitchFamily="49" charset="0"/>
              </a:rPr>
              <a:t> 0.15</a:t>
            </a:r>
          </a:p>
          <a:p>
            <a:r>
              <a:rPr lang="en-US" altLang="en-US" sz="1800">
                <a:latin typeface="Courier New" pitchFamily="49" charset="0"/>
              </a:rPr>
              <a:t> Response is    </a:t>
            </a:r>
            <a:r>
              <a:rPr lang="en-US" altLang="en-US" sz="1800" b="1">
                <a:latin typeface="Courier New" pitchFamily="49" charset="0"/>
              </a:rPr>
              <a:t>y</a:t>
            </a:r>
            <a:r>
              <a:rPr lang="en-US" altLang="en-US" sz="1800">
                <a:latin typeface="Courier New" pitchFamily="49" charset="0"/>
              </a:rPr>
              <a:t>     on  4 predictors, with N =   13</a:t>
            </a:r>
          </a:p>
          <a:p>
            <a:endParaRPr lang="en-US" altLang="en-US" sz="1800">
              <a:latin typeface="Courier New" pitchFamily="49" charset="0"/>
            </a:endParaRPr>
          </a:p>
          <a:p>
            <a:r>
              <a:rPr lang="en-US" altLang="en-US" sz="1800">
                <a:latin typeface="Courier New" pitchFamily="49" charset="0"/>
              </a:rPr>
              <a:t>    </a:t>
            </a:r>
            <a:r>
              <a:rPr lang="en-US" altLang="en-US" sz="1800" b="1">
                <a:latin typeface="Courier New" pitchFamily="49" charset="0"/>
              </a:rPr>
              <a:t>Step          1        2        3        4</a:t>
            </a:r>
          </a:p>
          <a:p>
            <a:r>
              <a:rPr lang="en-US" altLang="en-US" sz="1800" b="1">
                <a:latin typeface="Courier New" pitchFamily="49" charset="0"/>
              </a:rPr>
              <a:t>Constant</a:t>
            </a:r>
            <a:r>
              <a:rPr lang="en-US" altLang="en-US" sz="1800">
                <a:latin typeface="Courier New" pitchFamily="49" charset="0"/>
              </a:rPr>
              <a:t>     117.57   103.10    71.65    52.58</a:t>
            </a:r>
          </a:p>
          <a:p>
            <a:endParaRPr lang="en-US" altLang="en-US" sz="1800">
              <a:latin typeface="Courier New" pitchFamily="49" charset="0"/>
            </a:endParaRPr>
          </a:p>
          <a:p>
            <a:r>
              <a:rPr lang="en-US" altLang="en-US" sz="1800" b="1">
                <a:latin typeface="Courier New" pitchFamily="49" charset="0"/>
              </a:rPr>
              <a:t>x4 </a:t>
            </a:r>
            <a:r>
              <a:rPr lang="en-US" altLang="en-US" sz="1800">
                <a:latin typeface="Courier New" pitchFamily="49" charset="0"/>
              </a:rPr>
              <a:t>          -0.738   -0.614   -0.237         </a:t>
            </a:r>
          </a:p>
          <a:p>
            <a:r>
              <a:rPr lang="en-US" altLang="en-US" sz="1800">
                <a:latin typeface="Courier New" pitchFamily="49" charset="0"/>
              </a:rPr>
              <a:t>T-Value       -4.77   -12.62    -1.37         </a:t>
            </a:r>
          </a:p>
          <a:p>
            <a:r>
              <a:rPr lang="en-US" altLang="en-US" sz="1800">
                <a:latin typeface="Courier New" pitchFamily="49" charset="0"/>
              </a:rPr>
              <a:t>P-Value       0.001    0.000    0.205         </a:t>
            </a:r>
          </a:p>
          <a:p>
            <a:endParaRPr lang="en-US" altLang="en-US" sz="1800">
              <a:latin typeface="Courier New" pitchFamily="49" charset="0"/>
            </a:endParaRPr>
          </a:p>
          <a:p>
            <a:r>
              <a:rPr lang="en-US" altLang="en-US" sz="1800" b="1">
                <a:latin typeface="Courier New" pitchFamily="49" charset="0"/>
              </a:rPr>
              <a:t>x1 </a:t>
            </a:r>
            <a:r>
              <a:rPr lang="en-US" altLang="en-US" sz="1800">
                <a:latin typeface="Courier New" pitchFamily="49" charset="0"/>
              </a:rPr>
              <a:t>                     1.44     1.45     1.47</a:t>
            </a:r>
          </a:p>
          <a:p>
            <a:r>
              <a:rPr lang="en-US" altLang="en-US" sz="1800">
                <a:latin typeface="Courier New" pitchFamily="49" charset="0"/>
              </a:rPr>
              <a:t>T-Value                10.40    12.41    12.10</a:t>
            </a:r>
          </a:p>
          <a:p>
            <a:r>
              <a:rPr lang="en-US" altLang="en-US" sz="1800">
                <a:latin typeface="Courier New" pitchFamily="49" charset="0"/>
              </a:rPr>
              <a:t>P-Value                0.000    0.000    0.000</a:t>
            </a:r>
          </a:p>
          <a:p>
            <a:endParaRPr lang="en-US" altLang="en-US" sz="1800">
              <a:latin typeface="Courier New" pitchFamily="49" charset="0"/>
            </a:endParaRPr>
          </a:p>
          <a:p>
            <a:r>
              <a:rPr lang="en-US" altLang="en-US" sz="1800" b="1">
                <a:latin typeface="Courier New" pitchFamily="49" charset="0"/>
              </a:rPr>
              <a:t>x2</a:t>
            </a:r>
            <a:r>
              <a:rPr lang="en-US" altLang="en-US" sz="1800">
                <a:latin typeface="Courier New" pitchFamily="49" charset="0"/>
              </a:rPr>
              <a:t>                              0.416    0.662</a:t>
            </a:r>
          </a:p>
          <a:p>
            <a:r>
              <a:rPr lang="en-US" altLang="en-US" sz="1800">
                <a:latin typeface="Courier New" pitchFamily="49" charset="0"/>
              </a:rPr>
              <a:t>T-Value                          2.24    14.44</a:t>
            </a:r>
          </a:p>
          <a:p>
            <a:r>
              <a:rPr lang="en-US" altLang="en-US" sz="1800">
                <a:latin typeface="Courier New" pitchFamily="49" charset="0"/>
              </a:rPr>
              <a:t>P-Value                         0.052    0.000</a:t>
            </a:r>
          </a:p>
          <a:p>
            <a:endParaRPr lang="en-US" altLang="en-US" sz="1800">
              <a:latin typeface="Courier New" pitchFamily="49" charset="0"/>
            </a:endParaRPr>
          </a:p>
          <a:p>
            <a:r>
              <a:rPr lang="en-US" altLang="en-US" sz="1800" b="1">
                <a:latin typeface="Courier New" pitchFamily="49" charset="0"/>
              </a:rPr>
              <a:t>S</a:t>
            </a:r>
            <a:r>
              <a:rPr lang="en-US" altLang="en-US" sz="1800">
                <a:latin typeface="Courier New" pitchFamily="49" charset="0"/>
              </a:rPr>
              <a:t>              8.96     2.73     2.31     2.41</a:t>
            </a:r>
          </a:p>
          <a:p>
            <a:r>
              <a:rPr lang="en-US" altLang="en-US" sz="1800" b="1">
                <a:latin typeface="Courier New" pitchFamily="49" charset="0"/>
              </a:rPr>
              <a:t>R-Sq</a:t>
            </a:r>
            <a:r>
              <a:rPr lang="en-US" altLang="en-US" sz="1800">
                <a:latin typeface="Courier New" pitchFamily="49" charset="0"/>
              </a:rPr>
              <a:t>          67.45    97.25    98.23    97.87</a:t>
            </a:r>
          </a:p>
          <a:p>
            <a:r>
              <a:rPr lang="en-US" altLang="en-US" sz="1800" b="1">
                <a:latin typeface="Courier New" pitchFamily="49" charset="0"/>
              </a:rPr>
              <a:t>R-Sq(adj)</a:t>
            </a:r>
            <a:r>
              <a:rPr lang="en-US" altLang="en-US" sz="1800">
                <a:latin typeface="Courier New" pitchFamily="49" charset="0"/>
              </a:rPr>
              <a:t>     64.50    96.70    97.64    97.44</a:t>
            </a:r>
          </a:p>
          <a:p>
            <a:r>
              <a:rPr lang="en-US" altLang="en-US" sz="1800" b="1">
                <a:latin typeface="Courier New" pitchFamily="49" charset="0"/>
              </a:rPr>
              <a:t>C-p</a:t>
            </a:r>
            <a:r>
              <a:rPr lang="en-US" altLang="en-US" sz="1800">
                <a:latin typeface="Courier New" pitchFamily="49" charset="0"/>
              </a:rPr>
              <a:t>           138.7      5.5      3.0      2.7</a:t>
            </a:r>
          </a:p>
        </p:txBody>
      </p:sp>
      <p:sp>
        <p:nvSpPr>
          <p:cNvPr id="9220" name="Rectangle 4"/>
          <p:cNvSpPr>
            <a:spLocks noChangeArrowheads="1"/>
          </p:cNvSpPr>
          <p:nvPr/>
        </p:nvSpPr>
        <p:spPr bwMode="auto">
          <a:xfrm>
            <a:off x="609600" y="152400"/>
            <a:ext cx="7772400" cy="647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77208995"/>
      </p:ext>
    </p:extLst>
  </p:cSld>
  <p:clrMapOvr>
    <a:masterClrMapping/>
  </p:clrMapOvr>
  <p:transition>
    <p:checker/>
  </p:transition>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z="4000"/>
              <a:t>Caution about stepwise regression!</a:t>
            </a:r>
          </a:p>
        </p:txBody>
      </p:sp>
      <p:sp>
        <p:nvSpPr>
          <p:cNvPr id="73731" name="Rectangle 3"/>
          <p:cNvSpPr>
            <a:spLocks noGrp="1" noChangeArrowheads="1"/>
          </p:cNvSpPr>
          <p:nvPr>
            <p:ph type="body" idx="1"/>
          </p:nvPr>
        </p:nvSpPr>
        <p:spPr/>
        <p:txBody>
          <a:bodyPr/>
          <a:lstStyle/>
          <a:p>
            <a:r>
              <a:rPr lang="en-US" altLang="en-US"/>
              <a:t>Do not jump to the conclusion …</a:t>
            </a:r>
          </a:p>
          <a:p>
            <a:pPr lvl="1"/>
            <a:r>
              <a:rPr lang="en-US" altLang="en-US"/>
              <a:t>that all the important predictor variables for predicting </a:t>
            </a:r>
            <a:r>
              <a:rPr lang="en-US" altLang="en-US" i="1"/>
              <a:t>y</a:t>
            </a:r>
            <a:r>
              <a:rPr lang="en-US" altLang="en-US"/>
              <a:t> have been identified, or</a:t>
            </a:r>
          </a:p>
          <a:p>
            <a:pPr lvl="1"/>
            <a:r>
              <a:rPr lang="en-US" altLang="en-US"/>
              <a:t>that all the unimportant predictor variables have been eliminated.</a:t>
            </a:r>
          </a:p>
        </p:txBody>
      </p:sp>
    </p:spTree>
    <p:extLst>
      <p:ext uri="{BB962C8B-B14F-4D97-AF65-F5344CB8AC3E}">
        <p14:creationId xmlns:p14="http://schemas.microsoft.com/office/powerpoint/2010/main" val="335977691"/>
      </p:ext>
    </p:extLst>
  </p:cSld>
  <p:clrMapOvr>
    <a:masterClrMapping/>
  </p:clrMapOvr>
  <p:transition>
    <p:cover dir="r"/>
  </p:transition>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sz="4000"/>
              <a:t>Caution about stepwise regression!</a:t>
            </a:r>
          </a:p>
        </p:txBody>
      </p:sp>
      <p:sp>
        <p:nvSpPr>
          <p:cNvPr id="74755" name="Rectangle 3"/>
          <p:cNvSpPr>
            <a:spLocks noGrp="1" noChangeArrowheads="1"/>
          </p:cNvSpPr>
          <p:nvPr>
            <p:ph type="body" idx="1"/>
          </p:nvPr>
        </p:nvSpPr>
        <p:spPr/>
        <p:txBody>
          <a:bodyPr/>
          <a:lstStyle/>
          <a:p>
            <a:r>
              <a:rPr lang="en-US" altLang="en-US" dirty="0"/>
              <a:t>Many </a:t>
            </a:r>
            <a:r>
              <a:rPr lang="en-US" altLang="en-US" i="1" dirty="0"/>
              <a:t>t</a:t>
            </a:r>
            <a:r>
              <a:rPr lang="en-US" altLang="en-US" dirty="0"/>
              <a:t>-tests are conducted in a stepwise regression procedure. </a:t>
            </a:r>
          </a:p>
          <a:p>
            <a:r>
              <a:rPr lang="en-US" altLang="en-US" dirty="0"/>
              <a:t>The probability is high … </a:t>
            </a:r>
          </a:p>
          <a:p>
            <a:pPr lvl="1"/>
            <a:r>
              <a:rPr lang="en-US" altLang="en-US" dirty="0"/>
              <a:t>that we included some unimportant predictors</a:t>
            </a:r>
          </a:p>
          <a:p>
            <a:pPr lvl="1"/>
            <a:r>
              <a:rPr lang="en-US" altLang="en-US" dirty="0"/>
              <a:t>that we excluded some important predictors</a:t>
            </a:r>
          </a:p>
        </p:txBody>
      </p:sp>
    </p:spTree>
    <p:extLst>
      <p:ext uri="{BB962C8B-B14F-4D97-AF65-F5344CB8AC3E}">
        <p14:creationId xmlns:p14="http://schemas.microsoft.com/office/powerpoint/2010/main" val="1981140021"/>
      </p:ext>
    </p:extLst>
  </p:cSld>
  <p:clrMapOvr>
    <a:masterClrMapping/>
  </p:clrMapOvr>
  <p:transition>
    <p:dissolve/>
  </p:transition>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z="4000"/>
              <a:t>Drawbacks of stepwise regression</a:t>
            </a:r>
          </a:p>
        </p:txBody>
      </p:sp>
      <p:sp>
        <p:nvSpPr>
          <p:cNvPr id="15363" name="Rectangle 3"/>
          <p:cNvSpPr>
            <a:spLocks noGrp="1" noChangeArrowheads="1"/>
          </p:cNvSpPr>
          <p:nvPr>
            <p:ph type="body" idx="1"/>
          </p:nvPr>
        </p:nvSpPr>
        <p:spPr/>
        <p:txBody>
          <a:bodyPr>
            <a:normAutofit lnSpcReduction="10000"/>
          </a:bodyPr>
          <a:lstStyle/>
          <a:p>
            <a:r>
              <a:rPr lang="en-US" altLang="en-US" dirty="0"/>
              <a:t>The final model is not guaranteed to be optimal in any specified sense.</a:t>
            </a:r>
          </a:p>
          <a:p>
            <a:r>
              <a:rPr lang="en-US" altLang="en-US" dirty="0"/>
              <a:t>Stepwise regression is sensitive to models with high multicollinearity.  </a:t>
            </a:r>
          </a:p>
          <a:p>
            <a:r>
              <a:rPr lang="en-US" altLang="en-US" dirty="0"/>
              <a:t>The procedure yields a single final model, although in practice there are often several equally good models.</a:t>
            </a:r>
          </a:p>
          <a:p>
            <a:r>
              <a:rPr lang="en-US" altLang="en-US" dirty="0"/>
              <a:t>It doesn’t take into account a researcher’s knowledge about the predictors.</a:t>
            </a:r>
          </a:p>
        </p:txBody>
      </p:sp>
    </p:spTree>
    <p:extLst>
      <p:ext uri="{BB962C8B-B14F-4D97-AF65-F5344CB8AC3E}">
        <p14:creationId xmlns:p14="http://schemas.microsoft.com/office/powerpoint/2010/main" val="2085808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Variable Selection Criteria</a:t>
            </a:r>
          </a:p>
        </p:txBody>
      </p:sp>
      <p:sp>
        <p:nvSpPr>
          <p:cNvPr id="3" name="Content Placeholder 2"/>
          <p:cNvSpPr>
            <a:spLocks noGrp="1"/>
          </p:cNvSpPr>
          <p:nvPr>
            <p:ph idx="1"/>
          </p:nvPr>
        </p:nvSpPr>
        <p:spPr>
          <a:xfrm>
            <a:off x="457200" y="851633"/>
            <a:ext cx="8229600" cy="1828799"/>
          </a:xfrm>
        </p:spPr>
        <p:txBody>
          <a:bodyPr>
            <a:normAutofit fontScale="92500"/>
          </a:bodyPr>
          <a:lstStyle/>
          <a:p>
            <a:pPr marL="0" indent="0" algn="ctr">
              <a:buNone/>
            </a:pPr>
            <a:r>
              <a:rPr lang="en-US" dirty="0"/>
              <a:t>There are many other criteria to perform variable selection with besides the F or t statistics!  </a:t>
            </a:r>
          </a:p>
          <a:p>
            <a:pPr marL="0" indent="0" algn="ctr">
              <a:buNone/>
            </a:pPr>
            <a:r>
              <a:rPr lang="en-US" dirty="0"/>
              <a:t>Here are a few:</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19444"/>
            <a:ext cx="2813351" cy="525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20414"/>
            <a:ext cx="2992706" cy="44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5045215"/>
            <a:ext cx="2219678"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4285" y="5897414"/>
            <a:ext cx="4078574" cy="519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059" y="5457412"/>
            <a:ext cx="2478374" cy="730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2785382"/>
            <a:ext cx="3381880" cy="98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29200" y="2480269"/>
            <a:ext cx="3352800" cy="369332"/>
          </a:xfrm>
          <a:prstGeom prst="rect">
            <a:avLst/>
          </a:prstGeom>
          <a:noFill/>
        </p:spPr>
        <p:txBody>
          <a:bodyPr wrap="square" rtlCol="0">
            <a:spAutoFit/>
          </a:bodyPr>
          <a:lstStyle/>
          <a:p>
            <a:pPr algn="ctr"/>
            <a:r>
              <a:rPr lang="en-US" dirty="0"/>
              <a:t>Smaller the better / Closest to p.</a:t>
            </a:r>
          </a:p>
        </p:txBody>
      </p:sp>
      <p:sp>
        <p:nvSpPr>
          <p:cNvPr id="11" name="TextBox 10"/>
          <p:cNvSpPr txBox="1"/>
          <p:nvPr/>
        </p:nvSpPr>
        <p:spPr>
          <a:xfrm>
            <a:off x="741766" y="2588225"/>
            <a:ext cx="2590800" cy="369332"/>
          </a:xfrm>
          <a:prstGeom prst="rect">
            <a:avLst/>
          </a:prstGeom>
          <a:noFill/>
        </p:spPr>
        <p:txBody>
          <a:bodyPr wrap="square" rtlCol="0">
            <a:spAutoFit/>
          </a:bodyPr>
          <a:lstStyle/>
          <a:p>
            <a:pPr algn="ctr"/>
            <a:r>
              <a:rPr lang="en-US" dirty="0"/>
              <a:t>Smaller the Better:</a:t>
            </a:r>
          </a:p>
        </p:txBody>
      </p:sp>
      <p:sp>
        <p:nvSpPr>
          <p:cNvPr id="12" name="TextBox 11"/>
          <p:cNvSpPr txBox="1"/>
          <p:nvPr/>
        </p:nvSpPr>
        <p:spPr>
          <a:xfrm>
            <a:off x="5438172" y="4607703"/>
            <a:ext cx="2590800" cy="369332"/>
          </a:xfrm>
          <a:prstGeom prst="rect">
            <a:avLst/>
          </a:prstGeom>
          <a:noFill/>
        </p:spPr>
        <p:txBody>
          <a:bodyPr wrap="square" rtlCol="0">
            <a:spAutoFit/>
          </a:bodyPr>
          <a:lstStyle/>
          <a:p>
            <a:pPr algn="ctr"/>
            <a:r>
              <a:rPr lang="en-US" dirty="0"/>
              <a:t>Larger the Better:</a:t>
            </a:r>
          </a:p>
        </p:txBody>
      </p:sp>
      <p:sp>
        <p:nvSpPr>
          <p:cNvPr id="13" name="TextBox 12"/>
          <p:cNvSpPr txBox="1"/>
          <p:nvPr/>
        </p:nvSpPr>
        <p:spPr>
          <a:xfrm>
            <a:off x="7050761" y="5121415"/>
            <a:ext cx="1788439" cy="646331"/>
          </a:xfrm>
          <a:prstGeom prst="rect">
            <a:avLst/>
          </a:prstGeom>
          <a:noFill/>
        </p:spPr>
        <p:txBody>
          <a:bodyPr wrap="square" rtlCol="0">
            <a:spAutoFit/>
          </a:bodyPr>
          <a:lstStyle/>
          <a:p>
            <a:pPr algn="ctr"/>
            <a:r>
              <a:rPr lang="en-US" i="1" dirty="0"/>
              <a:t>Assuming no </a:t>
            </a:r>
            <a:r>
              <a:rPr lang="en-US" i="1" dirty="0" err="1"/>
              <a:t>overfit</a:t>
            </a:r>
            <a:r>
              <a:rPr lang="en-US" i="1" dirty="0"/>
              <a:t>.</a:t>
            </a:r>
          </a:p>
        </p:txBody>
      </p:sp>
      <mc:AlternateContent xmlns:mc="http://schemas.openxmlformats.org/markup-compatibility/2006" xmlns:a14="http://schemas.microsoft.com/office/drawing/2010/main">
        <mc:Choice Requires="a14">
          <p:sp>
            <p:nvSpPr>
              <p:cNvPr id="7" name="TextBox 6"/>
              <p:cNvSpPr txBox="1"/>
              <p:nvPr/>
            </p:nvSpPr>
            <p:spPr>
              <a:xfrm>
                <a:off x="377357" y="3770730"/>
                <a:ext cx="3276282" cy="526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𝐴𝐼𝐶</m:t>
                      </m:r>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+2 (</m:t>
                      </m:r>
                      <m:r>
                        <a:rPr lang="en-US" b="0" i="1" smtClean="0">
                          <a:latin typeface="Cambria Math" charset="0"/>
                        </a:rPr>
                        <m:t>𝑝</m:t>
                      </m:r>
                      <m:r>
                        <a:rPr lang="en-US" b="0" i="1" smtClean="0">
                          <a:latin typeface="Cambria Math" charset="0"/>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77357" y="3770730"/>
                <a:ext cx="3276282" cy="526298"/>
              </a:xfrm>
              <a:prstGeom prst="rect">
                <a:avLst/>
              </a:prstGeom>
              <a:blipFill rotWithShape="0">
                <a:blip r:embed="rId9"/>
                <a:stretch>
                  <a:fillRect b="-186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7679" y="4803733"/>
                <a:ext cx="3423373" cy="414537"/>
              </a:xfrm>
              <a:prstGeom prst="rect">
                <a:avLst/>
              </a:prstGeom>
              <a:noFill/>
            </p:spPr>
            <p:txBody>
              <a:bodyPr wrap="none" lIns="0" tIns="0" rIns="0" bIns="0" rtlCol="0">
                <a:spAutoFit/>
              </a:bodyPr>
              <a:lstStyle/>
              <a:p>
                <a:r>
                  <a:rPr lang="en-US" b="0" dirty="0"/>
                  <a:t>BIC</a:t>
                </a:r>
                <a14:m>
                  <m:oMath xmlns:m="http://schemas.openxmlformats.org/officeDocument/2006/math">
                    <m:r>
                      <a:rPr lang="en-US" b="0" i="1" smtClean="0">
                        <a:latin typeface="Cambria Math" charset="0"/>
                      </a:rPr>
                      <m:t>=</m:t>
                    </m:r>
                    <m:r>
                      <a:rPr lang="en-US" b="0" i="1" smtClean="0">
                        <a:latin typeface="Cambria Math" charset="0"/>
                      </a:rPr>
                      <m:t>𝑛</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f>
                              <m:fPr>
                                <m:ctrlPr>
                                  <a:rPr lang="bg-BG" b="0" i="1" smtClean="0">
                                    <a:latin typeface="Cambria Math" panose="02040503050406030204" pitchFamily="18" charset="0"/>
                                  </a:rPr>
                                </m:ctrlPr>
                              </m:fPr>
                              <m:num>
                                <m:r>
                                  <a:rPr lang="en-US" b="0" i="1" smtClean="0">
                                    <a:latin typeface="Cambria Math" charset="0"/>
                                  </a:rPr>
                                  <m:t>𝑆𝑆𝑅𝑒𝑠</m:t>
                                </m:r>
                              </m:num>
                              <m:den>
                                <m:r>
                                  <a:rPr lang="en-US" b="0" i="1" smtClean="0">
                                    <a:latin typeface="Cambria Math" charset="0"/>
                                  </a:rPr>
                                  <m:t>𝑛</m:t>
                                </m:r>
                              </m:den>
                            </m:f>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log</m:t>
                        </m:r>
                      </m:fName>
                      <m:e>
                        <m:d>
                          <m:dPr>
                            <m:ctrlPr>
                              <a:rPr lang="en-US" b="0" i="1" smtClean="0">
                                <a:latin typeface="Cambria Math" panose="02040503050406030204" pitchFamily="18" charset="0"/>
                              </a:rPr>
                            </m:ctrlPr>
                          </m:dPr>
                          <m:e>
                            <m:r>
                              <a:rPr lang="en-US" b="0" i="1" smtClean="0">
                                <a:latin typeface="Cambria Math" charset="0"/>
                              </a:rPr>
                              <m:t>𝑛</m:t>
                            </m:r>
                          </m:e>
                        </m:d>
                      </m:e>
                    </m:func>
                    <m:r>
                      <a:rPr lang="en-US" b="0" i="1" smtClean="0">
                        <a:latin typeface="Cambria Math" charset="0"/>
                      </a:rPr>
                      <m:t>(</m:t>
                    </m:r>
                    <m:r>
                      <a:rPr lang="en-US" b="0" i="1" smtClean="0">
                        <a:latin typeface="Cambria Math" charset="0"/>
                      </a:rPr>
                      <m:t>𝑝</m:t>
                    </m:r>
                    <m:r>
                      <a:rPr lang="en-US" b="0" i="1" smtClean="0">
                        <a:latin typeface="Cambria Math" charset="0"/>
                      </a:rPr>
                      <m:t>+1)</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87679" y="4803733"/>
                <a:ext cx="3423373" cy="414537"/>
              </a:xfrm>
              <a:prstGeom prst="rect">
                <a:avLst/>
              </a:prstGeom>
              <a:blipFill rotWithShape="0">
                <a:blip r:embed="rId10"/>
                <a:stretch>
                  <a:fillRect l="-4093" t="-1471" r="-2491" b="-19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638800" y="3718529"/>
                <a:ext cx="2188035" cy="591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𝐶𝑝</m:t>
                      </m:r>
                      <m:r>
                        <a:rPr lang="en-US" b="0" i="1" smtClean="0">
                          <a:latin typeface="Cambria Math" charset="0"/>
                        </a:rPr>
                        <m:t>=</m:t>
                      </m:r>
                      <m:f>
                        <m:fPr>
                          <m:ctrlPr>
                            <a:rPr lang="en-US" i="1" dirty="0" smtClean="0">
                              <a:latin typeface="Cambria Math" panose="02040503050406030204" pitchFamily="18" charset="0"/>
                            </a:rPr>
                          </m:ctrlPr>
                        </m:fPr>
                        <m:num>
                          <m:r>
                            <a:rPr lang="en-US" b="0" i="1" dirty="0" smtClean="0">
                              <a:latin typeface="Cambria Math" charset="0"/>
                            </a:rPr>
                            <m:t>𝑆𝑆𝑅𝑒𝑠</m:t>
                          </m:r>
                        </m:num>
                        <m:den>
                          <m:sSubSup>
                            <m:sSubSupPr>
                              <m:ctrlPr>
                                <a:rPr lang="en-US" i="1" dirty="0" smtClean="0">
                                  <a:latin typeface="Cambria Math" panose="02040503050406030204" pitchFamily="18" charset="0"/>
                                </a:rPr>
                              </m:ctrlPr>
                            </m:sSubSupPr>
                            <m:e>
                              <m:acc>
                                <m:accPr>
                                  <m:chr m:val="̂"/>
                                  <m:ctrlPr>
                                    <a:rPr lang="en-US" i="1" dirty="0">
                                      <a:latin typeface="Cambria Math" panose="02040503050406030204" pitchFamily="18" charset="0"/>
                                    </a:rPr>
                                  </m:ctrlPr>
                                </m:accPr>
                                <m:e>
                                  <m:r>
                                    <a:rPr lang="en-US" i="1" dirty="0">
                                      <a:latin typeface="Cambria Math" charset="0"/>
                                      <a:ea typeface="Cambria Math" charset="0"/>
                                      <a:cs typeface="Cambria Math" charset="0"/>
                                    </a:rPr>
                                    <m:t>𝜎</m:t>
                                  </m:r>
                                </m:e>
                              </m:acc>
                            </m:e>
                            <m:sub>
                              <m:r>
                                <a:rPr lang="en-US" b="0" i="1" dirty="0" smtClean="0">
                                  <a:latin typeface="Cambria Math" charset="0"/>
                                </a:rPr>
                                <m:t>𝐹𝑢𝑙𝑙</m:t>
                              </m:r>
                            </m:sub>
                            <m:sup>
                              <m:r>
                                <a:rPr lang="en-US" b="0" i="1" dirty="0" smtClean="0">
                                  <a:latin typeface="Cambria Math" charset="0"/>
                                </a:rPr>
                                <m:t>2</m:t>
                              </m:r>
                            </m:sup>
                          </m:sSubSup>
                        </m:den>
                      </m:f>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smtClean="0">
                          <a:latin typeface="Cambria Math" charset="0"/>
                        </a:rPr>
                        <m:t>+2</m:t>
                      </m:r>
                      <m:r>
                        <a:rPr lang="en-US" b="0" i="1" smtClean="0">
                          <a:latin typeface="Cambria Math" charset="0"/>
                        </a:rPr>
                        <m:t>𝑝</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5638800" y="3718529"/>
                <a:ext cx="2188035" cy="591380"/>
              </a:xfrm>
              <a:prstGeom prst="rect">
                <a:avLst/>
              </a:prstGeom>
              <a:blipFill rotWithShape="0">
                <a:blip r:embed="rId11"/>
                <a:stretch>
                  <a:fillRect/>
                </a:stretch>
              </a:blipFill>
            </p:spPr>
            <p:txBody>
              <a:bodyPr/>
              <a:lstStyle/>
              <a:p>
                <a:r>
                  <a:rPr lang="en-US">
                    <a:noFill/>
                  </a:rPr>
                  <a:t> </a:t>
                </a:r>
              </a:p>
            </p:txBody>
          </p:sp>
        </mc:Fallback>
      </mc:AlternateContent>
      <p:sp>
        <p:nvSpPr>
          <p:cNvPr id="8" name="Rectangle 7"/>
          <p:cNvSpPr/>
          <p:nvPr/>
        </p:nvSpPr>
        <p:spPr>
          <a:xfrm>
            <a:off x="152400" y="2535882"/>
            <a:ext cx="4114800" cy="3728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53000" y="2398854"/>
            <a:ext cx="3505200" cy="20644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94284" y="4582858"/>
            <a:ext cx="4221115" cy="2046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5029200" y="341200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029200" y="3412005"/>
                <a:ext cx="3048000" cy="261610"/>
              </a:xfrm>
              <a:prstGeom prst="rect">
                <a:avLst/>
              </a:prstGeom>
              <a:blipFill rotWithShape="0">
                <a:blip r:embed="rId12"/>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70251" y="3431089"/>
                <a:ext cx="3048000" cy="261610"/>
              </a:xfrm>
              <a:prstGeom prst="rect">
                <a:avLst/>
              </a:prstGeom>
              <a:noFill/>
            </p:spPr>
            <p:txBody>
              <a:bodyPr wrap="square" rtlCol="0">
                <a:spAutoFit/>
              </a:bodyPr>
              <a:lstStyle/>
              <a:p>
                <a:r>
                  <a:rPr lang="en-US" sz="1100" dirty="0">
                    <a:solidFill>
                      <a:srgbClr val="FF0000"/>
                    </a:solidFill>
                  </a:rPr>
                  <a:t>k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870251" y="3431089"/>
                <a:ext cx="3048000" cy="261610"/>
              </a:xfrm>
              <a:prstGeom prst="rect">
                <a:avLst/>
              </a:prstGeom>
              <a:blipFill rotWithShape="0">
                <a:blip r:embed="rId13"/>
                <a:stretch>
                  <a:fillRect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909059" y="5273815"/>
                <a:ext cx="3048000" cy="261610"/>
              </a:xfrm>
              <a:prstGeom prst="rect">
                <a:avLst/>
              </a:prstGeom>
              <a:noFill/>
            </p:spPr>
            <p:txBody>
              <a:bodyPr wrap="square" rtlCol="0">
                <a:spAutoFit/>
              </a:bodyPr>
              <a:lstStyle/>
              <a:p>
                <a:r>
                  <a:rPr lang="en-US" sz="1100" dirty="0">
                    <a:solidFill>
                      <a:srgbClr val="FF0000"/>
                    </a:solidFill>
                  </a:rPr>
                  <a:t>p = number of parameters (including </a:t>
                </a:r>
                <a14:m>
                  <m:oMath xmlns:m="http://schemas.openxmlformats.org/officeDocument/2006/math">
                    <m:sSub>
                      <m:sSubPr>
                        <m:ctrlPr>
                          <a:rPr lang="en-US" sz="1100" i="1" smtClean="0">
                            <a:solidFill>
                              <a:srgbClr val="FF0000"/>
                            </a:solidFill>
                            <a:latin typeface="Cambria Math" panose="02040503050406030204" pitchFamily="18" charset="0"/>
                          </a:rPr>
                        </m:ctrlPr>
                      </m:sSubPr>
                      <m:e>
                        <m:r>
                          <a:rPr lang="en-US" sz="1100" i="1" smtClean="0">
                            <a:solidFill>
                              <a:srgbClr val="FF0000"/>
                            </a:solidFill>
                            <a:latin typeface="Cambria Math" panose="02040503050406030204" pitchFamily="18" charset="0"/>
                            <a:ea typeface="Cambria Math" panose="02040503050406030204" pitchFamily="18" charset="0"/>
                          </a:rPr>
                          <m:t>𝛽</m:t>
                        </m:r>
                      </m:e>
                      <m:sub>
                        <m:r>
                          <a:rPr lang="en-US" sz="1100" b="0" i="1" smtClean="0">
                            <a:solidFill>
                              <a:srgbClr val="FF0000"/>
                            </a:solidFill>
                            <a:latin typeface="Cambria Math" panose="02040503050406030204" pitchFamily="18" charset="0"/>
                          </a:rPr>
                          <m:t>𝑜</m:t>
                        </m:r>
                      </m:sub>
                    </m:sSub>
                    <m:r>
                      <a:rPr lang="en-US" sz="1100" b="0" i="1" smtClean="0">
                        <a:solidFill>
                          <a:srgbClr val="FF0000"/>
                        </a:solidFill>
                        <a:latin typeface="Cambria Math" panose="02040503050406030204" pitchFamily="18" charset="0"/>
                      </a:rPr>
                      <m:t>)</m:t>
                    </m:r>
                  </m:oMath>
                </a14:m>
                <a:endParaRPr lang="en-US" sz="1100"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909059" y="5273815"/>
                <a:ext cx="3048000" cy="261610"/>
              </a:xfrm>
              <a:prstGeom prst="rect">
                <a:avLst/>
              </a:prstGeom>
              <a:blipFill rotWithShape="0">
                <a:blip r:embed="rId14"/>
                <a:stretch>
                  <a:fillRect b="-16279"/>
                </a:stretch>
              </a:blipFill>
            </p:spPr>
            <p:txBody>
              <a:bodyPr/>
              <a:lstStyle/>
              <a:p>
                <a:r>
                  <a:rPr lang="en-US">
                    <a:noFill/>
                  </a:rPr>
                  <a:t> </a:t>
                </a:r>
              </a:p>
            </p:txBody>
          </p:sp>
        </mc:Fallback>
      </mc:AlternateContent>
      <p:sp>
        <p:nvSpPr>
          <p:cNvPr id="23" name="TextBox 22"/>
          <p:cNvSpPr txBox="1"/>
          <p:nvPr/>
        </p:nvSpPr>
        <p:spPr>
          <a:xfrm>
            <a:off x="6096000" y="6365750"/>
            <a:ext cx="3048000" cy="261610"/>
          </a:xfrm>
          <a:prstGeom prst="rect">
            <a:avLst/>
          </a:prstGeom>
          <a:noFill/>
        </p:spPr>
        <p:txBody>
          <a:bodyPr wrap="square" rtlCol="0">
            <a:spAutoFit/>
          </a:bodyPr>
          <a:lstStyle/>
          <a:p>
            <a:r>
              <a:rPr lang="en-US" sz="1100" dirty="0">
                <a:solidFill>
                  <a:srgbClr val="FF0000"/>
                </a:solidFill>
              </a:rPr>
              <a:t>p = number of predictors</a:t>
            </a:r>
          </a:p>
        </p:txBody>
      </p:sp>
      <p:sp>
        <p:nvSpPr>
          <p:cNvPr id="9" name="TextBox 8">
            <a:extLst>
              <a:ext uri="{FF2B5EF4-FFF2-40B4-BE49-F238E27FC236}">
                <a16:creationId xmlns:a16="http://schemas.microsoft.com/office/drawing/2014/main" id="{7CF04046-AAE9-4555-9B1D-55065FD80C0B}"/>
              </a:ext>
            </a:extLst>
          </p:cNvPr>
          <p:cNvSpPr txBox="1"/>
          <p:nvPr/>
        </p:nvSpPr>
        <p:spPr>
          <a:xfrm>
            <a:off x="152400" y="6521079"/>
            <a:ext cx="5334000" cy="369332"/>
          </a:xfrm>
          <a:prstGeom prst="rect">
            <a:avLst/>
          </a:prstGeom>
          <a:noFill/>
        </p:spPr>
        <p:txBody>
          <a:bodyPr wrap="square" rtlCol="0">
            <a:spAutoFit/>
          </a:bodyPr>
          <a:lstStyle/>
          <a:p>
            <a:r>
              <a:rPr lang="en-US" dirty="0"/>
              <a:t>L = Max(likelihood function), will learn in later course.</a:t>
            </a:r>
          </a:p>
        </p:txBody>
      </p:sp>
    </p:spTree>
    <p:extLst>
      <p:ext uri="{BB962C8B-B14F-4D97-AF65-F5344CB8AC3E}">
        <p14:creationId xmlns:p14="http://schemas.microsoft.com/office/powerpoint/2010/main" val="27226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101"/>
                                        </p:tgtEl>
                                        <p:attrNameLst>
                                          <p:attrName>style.visibility</p:attrName>
                                        </p:attrNameLst>
                                      </p:cBhvr>
                                      <p:to>
                                        <p:strVal val="visible"/>
                                      </p:to>
                                    </p:set>
                                    <p:animEffect transition="in" filter="fade">
                                      <p:cBhvr>
                                        <p:cTn id="13" dur="500"/>
                                        <p:tgtEl>
                                          <p:spTgt spid="41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102"/>
                                        </p:tgtEl>
                                        <p:attrNameLst>
                                          <p:attrName>style.visibility</p:attrName>
                                        </p:attrNameLst>
                                      </p:cBhvr>
                                      <p:to>
                                        <p:strVal val="visible"/>
                                      </p:to>
                                    </p:set>
                                    <p:animEffect transition="in" filter="fade">
                                      <p:cBhvr>
                                        <p:cTn id="38" dur="500"/>
                                        <p:tgtEl>
                                          <p:spTgt spid="410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99"/>
                                        </p:tgtEl>
                                        <p:attrNameLst>
                                          <p:attrName>style.visibility</p:attrName>
                                        </p:attrNameLst>
                                      </p:cBhvr>
                                      <p:to>
                                        <p:strVal val="visible"/>
                                      </p:to>
                                    </p:set>
                                    <p:animEffect transition="in" filter="fade">
                                      <p:cBhvr>
                                        <p:cTn id="55" dur="500"/>
                                        <p:tgtEl>
                                          <p:spTgt spid="4099"/>
                                        </p:tgtEl>
                                      </p:cBhvr>
                                    </p:animEffect>
                                  </p:childTnLst>
                                </p:cTn>
                              </p:par>
                              <p:par>
                                <p:cTn id="56" presetID="10"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7" grpId="0"/>
      <p:bldP spid="16" grpId="0"/>
      <p:bldP spid="17" grpId="0"/>
      <p:bldP spid="8" grpId="0" animBg="1"/>
      <p:bldP spid="19" grpId="0" animBg="1"/>
      <p:bldP spid="20" grpId="0" animBg="1"/>
      <p:bldP spid="6" grpId="0"/>
      <p:bldP spid="21" grpId="0"/>
      <p:bldP spid="22" grpId="0"/>
      <p:bldP spid="23" grpId="0"/>
      <p:bldP spid="9" grpId="0"/>
    </p:bld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Possible Objectives When There Are Many Potential Explanatory Variables</a:t>
            </a:r>
          </a:p>
        </p:txBody>
      </p:sp>
      <p:sp>
        <p:nvSpPr>
          <p:cNvPr id="3" name="Content Placeholder 2"/>
          <p:cNvSpPr>
            <a:spLocks noGrp="1"/>
          </p:cNvSpPr>
          <p:nvPr>
            <p:ph idx="1"/>
          </p:nvPr>
        </p:nvSpPr>
        <p:spPr>
          <a:xfrm>
            <a:off x="152400" y="2209800"/>
            <a:ext cx="8915400" cy="2925763"/>
          </a:xfrm>
        </p:spPr>
        <p:txBody>
          <a:bodyPr/>
          <a:lstStyle/>
          <a:p>
            <a:pPr marL="514350" indent="-514350">
              <a:buAutoNum type="arabicPeriod"/>
            </a:pPr>
            <a:r>
              <a:rPr lang="en-US" dirty="0"/>
              <a:t>Adjusting for a Large Set of Explanatory Variables</a:t>
            </a:r>
          </a:p>
          <a:p>
            <a:pPr marL="514350" indent="-514350">
              <a:buAutoNum type="arabicPeriod"/>
            </a:pPr>
            <a:r>
              <a:rPr lang="en-US" dirty="0"/>
              <a:t>Fishing for Explanation</a:t>
            </a:r>
          </a:p>
          <a:p>
            <a:pPr marL="514350" indent="-514350">
              <a:buAutoNum type="arabicPeriod"/>
            </a:pPr>
            <a:r>
              <a:rPr lang="en-US" dirty="0"/>
              <a:t>Prediction</a:t>
            </a:r>
          </a:p>
          <a:p>
            <a:pPr marL="514350" indent="-514350">
              <a:buAutoNum type="arabicPeriod"/>
            </a:pPr>
            <a:r>
              <a:rPr lang="en-US" dirty="0"/>
              <a:t>Question of Interest</a:t>
            </a:r>
          </a:p>
        </p:txBody>
      </p:sp>
    </p:spTree>
    <p:extLst>
      <p:ext uri="{BB962C8B-B14F-4D97-AF65-F5344CB8AC3E}">
        <p14:creationId xmlns:p14="http://schemas.microsoft.com/office/powerpoint/2010/main" val="1517225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6" name="Picture 5"/>
          <p:cNvPicPr>
            <a:picLocks noChangeAspect="1"/>
          </p:cNvPicPr>
          <p:nvPr/>
        </p:nvPicPr>
        <p:blipFill>
          <a:blip r:embed="rId2"/>
          <a:stretch>
            <a:fillRect/>
          </a:stretch>
        </p:blipFill>
        <p:spPr>
          <a:xfrm>
            <a:off x="457200" y="1524000"/>
            <a:ext cx="3719640" cy="2819400"/>
          </a:xfrm>
          <a:prstGeom prst="rect">
            <a:avLst/>
          </a:prstGeom>
        </p:spPr>
      </p:pic>
      <p:pic>
        <p:nvPicPr>
          <p:cNvPr id="7" name="Picture 6"/>
          <p:cNvPicPr>
            <a:picLocks noChangeAspect="1"/>
          </p:cNvPicPr>
          <p:nvPr/>
        </p:nvPicPr>
        <p:blipFill>
          <a:blip r:embed="rId3"/>
          <a:stretch>
            <a:fillRect/>
          </a:stretch>
        </p:blipFill>
        <p:spPr>
          <a:xfrm>
            <a:off x="4648200" y="1447800"/>
            <a:ext cx="3816388" cy="2895600"/>
          </a:xfrm>
          <a:prstGeom prst="rect">
            <a:avLst/>
          </a:prstGeom>
        </p:spPr>
      </p:pic>
      <p:pic>
        <p:nvPicPr>
          <p:cNvPr id="8" name="Picture 7"/>
          <p:cNvPicPr>
            <a:picLocks noChangeAspect="1"/>
          </p:cNvPicPr>
          <p:nvPr/>
        </p:nvPicPr>
        <p:blipFill>
          <a:blip r:embed="rId4"/>
          <a:stretch>
            <a:fillRect/>
          </a:stretch>
        </p:blipFill>
        <p:spPr>
          <a:xfrm>
            <a:off x="533400" y="4724400"/>
            <a:ext cx="3416193" cy="1522485"/>
          </a:xfrm>
          <a:prstGeom prst="rect">
            <a:avLst/>
          </a:prstGeom>
        </p:spPr>
      </p:pic>
      <p:pic>
        <p:nvPicPr>
          <p:cNvPr id="9" name="Picture 8"/>
          <p:cNvPicPr>
            <a:picLocks noChangeAspect="1"/>
          </p:cNvPicPr>
          <p:nvPr/>
        </p:nvPicPr>
        <p:blipFill>
          <a:blip r:embed="rId5"/>
          <a:stretch>
            <a:fillRect/>
          </a:stretch>
        </p:blipFill>
        <p:spPr>
          <a:xfrm>
            <a:off x="5257800" y="4876800"/>
            <a:ext cx="2862262" cy="990261"/>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 = 100</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01532214"/>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14" y="304800"/>
            <a:ext cx="8566186" cy="1143000"/>
          </a:xfrm>
        </p:spPr>
        <p:txBody>
          <a:bodyPr>
            <a:normAutofit fontScale="90000"/>
          </a:bodyPr>
          <a:lstStyle/>
          <a:p>
            <a:r>
              <a:rPr lang="en-US" dirty="0"/>
              <a:t>Example 2: SAT Analysis… QOI and Data</a:t>
            </a:r>
          </a:p>
        </p:txBody>
      </p:sp>
      <p:sp>
        <p:nvSpPr>
          <p:cNvPr id="3" name="Content Placeholder 2"/>
          <p:cNvSpPr>
            <a:spLocks noGrp="1"/>
          </p:cNvSpPr>
          <p:nvPr>
            <p:ph idx="1"/>
          </p:nvPr>
        </p:nvSpPr>
        <p:spPr>
          <a:xfrm>
            <a:off x="273014" y="2971800"/>
            <a:ext cx="8763000" cy="3374231"/>
          </a:xfrm>
        </p:spPr>
        <p:txBody>
          <a:bodyPr>
            <a:noAutofit/>
          </a:bodyPr>
          <a:lstStyle/>
          <a:p>
            <a:pPr marL="0" indent="0">
              <a:buNone/>
            </a:pPr>
            <a:r>
              <a:rPr lang="en-US" sz="2200" dirty="0"/>
              <a:t>The Data (50 observations … 1 for each state):</a:t>
            </a:r>
          </a:p>
          <a:p>
            <a:pPr marL="0" indent="0">
              <a:buNone/>
            </a:pPr>
            <a:r>
              <a:rPr lang="en-US" sz="2200" dirty="0"/>
              <a:t>SAT: average SAT score for the state</a:t>
            </a:r>
          </a:p>
          <a:p>
            <a:pPr marL="0" indent="0">
              <a:buNone/>
            </a:pPr>
            <a:r>
              <a:rPr lang="en-US" sz="2200" dirty="0"/>
              <a:t>TAKERS: % of the state’s students that take the test</a:t>
            </a:r>
          </a:p>
          <a:p>
            <a:pPr marL="0" indent="0">
              <a:buNone/>
            </a:pPr>
            <a:r>
              <a:rPr lang="en-US" sz="2200" dirty="0"/>
              <a:t>INCOME: Median income of families in the state</a:t>
            </a:r>
          </a:p>
          <a:p>
            <a:pPr marL="0" indent="0">
              <a:buNone/>
            </a:pPr>
            <a:r>
              <a:rPr lang="en-US" sz="2200" dirty="0"/>
              <a:t>YEARS: average number of years students received formal education in social studies, natural sciences and humanities</a:t>
            </a:r>
          </a:p>
          <a:p>
            <a:pPr marL="0" indent="0">
              <a:buNone/>
            </a:pPr>
            <a:r>
              <a:rPr lang="en-US" sz="2200" dirty="0"/>
              <a:t>PUBLIC:  percentage of test takers that attend public schools</a:t>
            </a:r>
          </a:p>
          <a:p>
            <a:pPr marL="0" indent="0">
              <a:buNone/>
            </a:pPr>
            <a:r>
              <a:rPr lang="en-US" sz="2200" dirty="0"/>
              <a:t>EXPEND:  amount of money in $100s that the state spends on each student</a:t>
            </a:r>
          </a:p>
          <a:p>
            <a:pPr marL="0" indent="0">
              <a:buNone/>
            </a:pPr>
            <a:r>
              <a:rPr lang="en-US" sz="2200" dirty="0"/>
              <a:t>RANK:  median percentile rank of the students in their secondary school.  </a:t>
            </a:r>
          </a:p>
        </p:txBody>
      </p:sp>
      <p:sp>
        <p:nvSpPr>
          <p:cNvPr id="4" name="TextBox 3"/>
          <p:cNvSpPr txBox="1"/>
          <p:nvPr/>
        </p:nvSpPr>
        <p:spPr>
          <a:xfrm>
            <a:off x="365107" y="1295400"/>
            <a:ext cx="8382000" cy="1477328"/>
          </a:xfrm>
          <a:prstGeom prst="rect">
            <a:avLst/>
          </a:prstGeom>
          <a:noFill/>
        </p:spPr>
        <p:txBody>
          <a:bodyPr wrap="square" rtlCol="0">
            <a:spAutoFit/>
          </a:bodyPr>
          <a:lstStyle/>
          <a:p>
            <a:r>
              <a:rPr lang="en-US" dirty="0"/>
              <a:t>QOI: A common discussion in education is if, and to what extent, spending money on students is significantly associated with increased test scores.  We would like to conduct an analysis to quantify any evidence that the amount of money spent on each student (Expend) is associated with an increase in the average SAT score for that state after accounting for possible confounding factors that have been recorded in the data set.  </a:t>
            </a:r>
          </a:p>
        </p:txBody>
      </p:sp>
    </p:spTree>
    <p:extLst>
      <p:ext uri="{BB962C8B-B14F-4D97-AF65-F5344CB8AC3E}">
        <p14:creationId xmlns:p14="http://schemas.microsoft.com/office/powerpoint/2010/main" val="101999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557" y="1877786"/>
            <a:ext cx="3919368" cy="3919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4" y="2557974"/>
            <a:ext cx="4214813" cy="2093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232808" y="4898572"/>
            <a:ext cx="2588078" cy="300082"/>
          </a:xfrm>
          <a:prstGeom prst="rect">
            <a:avLst/>
          </a:prstGeom>
          <a:noFill/>
        </p:spPr>
        <p:txBody>
          <a:bodyPr wrap="square" rtlCol="0">
            <a:spAutoFit/>
          </a:bodyPr>
          <a:lstStyle/>
          <a:p>
            <a:pPr algn="ctr"/>
            <a:r>
              <a:rPr lang="en-US" sz="1350" dirty="0"/>
              <a:t>First 10 rows!</a:t>
            </a:r>
          </a:p>
        </p:txBody>
      </p:sp>
    </p:spTree>
    <p:extLst>
      <p:ext uri="{BB962C8B-B14F-4D97-AF65-F5344CB8AC3E}">
        <p14:creationId xmlns:p14="http://schemas.microsoft.com/office/powerpoint/2010/main" val="1778300326"/>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Tentative Model</a:t>
            </a:r>
          </a:p>
        </p:txBody>
      </p:sp>
      <p:sp>
        <p:nvSpPr>
          <p:cNvPr id="3" name="Content Placeholder 2"/>
          <p:cNvSpPr>
            <a:spLocks noGrp="1"/>
          </p:cNvSpPr>
          <p:nvPr>
            <p:ph idx="1"/>
          </p:nvPr>
        </p:nvSpPr>
        <p:spPr>
          <a:xfrm>
            <a:off x="600075" y="1543722"/>
            <a:ext cx="7886700" cy="1052424"/>
          </a:xfrm>
        </p:spPr>
        <p:txBody>
          <a:bodyPr>
            <a:normAutofit fontScale="70000" lnSpcReduction="20000"/>
          </a:bodyPr>
          <a:lstStyle/>
          <a:p>
            <a:pPr marL="0" indent="0" algn="ctr">
              <a:buNone/>
            </a:pPr>
            <a:r>
              <a:rPr lang="en-US" dirty="0"/>
              <a:t>Judging from the scatter plot, it looks like takers may need to be transformed to achieve a linear relationship with SAT scores.</a:t>
            </a:r>
          </a:p>
          <a:p>
            <a:pPr marL="0" indent="0" algn="ctr">
              <a:buNone/>
            </a:pPr>
            <a:r>
              <a:rPr lang="en-US" dirty="0"/>
              <a:t>We will try a log transform.</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194" y="2686478"/>
            <a:ext cx="2839805" cy="2141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277" y="2735036"/>
            <a:ext cx="2776875" cy="2092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27610" y="4917620"/>
            <a:ext cx="1338943" cy="300082"/>
          </a:xfrm>
          <a:prstGeom prst="rect">
            <a:avLst/>
          </a:prstGeom>
          <a:noFill/>
        </p:spPr>
        <p:txBody>
          <a:bodyPr wrap="square" rtlCol="0">
            <a:spAutoFit/>
          </a:bodyPr>
          <a:lstStyle/>
          <a:p>
            <a:pPr algn="ctr"/>
            <a:r>
              <a:rPr lang="en-US" sz="1350" dirty="0"/>
              <a:t>Takers</a:t>
            </a:r>
          </a:p>
        </p:txBody>
      </p:sp>
      <p:sp>
        <p:nvSpPr>
          <p:cNvPr id="7" name="TextBox 6"/>
          <p:cNvSpPr txBox="1"/>
          <p:nvPr/>
        </p:nvSpPr>
        <p:spPr>
          <a:xfrm>
            <a:off x="5671903" y="4917620"/>
            <a:ext cx="1338943" cy="300082"/>
          </a:xfrm>
          <a:prstGeom prst="rect">
            <a:avLst/>
          </a:prstGeom>
          <a:noFill/>
        </p:spPr>
        <p:txBody>
          <a:bodyPr wrap="square" rtlCol="0">
            <a:spAutoFit/>
          </a:bodyPr>
          <a:lstStyle/>
          <a:p>
            <a:pPr algn="ctr"/>
            <a:r>
              <a:rPr lang="en-US" sz="1350" dirty="0"/>
              <a:t>Log(Takers)</a:t>
            </a:r>
          </a:p>
        </p:txBody>
      </p:sp>
      <p:sp>
        <p:nvSpPr>
          <p:cNvPr id="5" name="TextBox 4"/>
          <p:cNvSpPr txBox="1"/>
          <p:nvPr/>
        </p:nvSpPr>
        <p:spPr>
          <a:xfrm>
            <a:off x="163286" y="5308034"/>
            <a:ext cx="8760279" cy="1323439"/>
          </a:xfrm>
          <a:prstGeom prst="rect">
            <a:avLst/>
          </a:prstGeom>
          <a:noFill/>
        </p:spPr>
        <p:txBody>
          <a:bodyPr wrap="square" rtlCol="0">
            <a:spAutoFit/>
          </a:bodyPr>
          <a:lstStyle/>
          <a:p>
            <a:pPr algn="ctr"/>
            <a:r>
              <a:rPr lang="en-US" sz="1600" dirty="0"/>
              <a:t>Our strategy here will be to try out various variable selection techniques to select those variables that may be associated with SAT score.  </a:t>
            </a:r>
            <a:r>
              <a:rPr lang="en-US" sz="1600" u="sng" dirty="0"/>
              <a:t>Our variable of interest (Expend) will be excluded from this process and then added in later after the potential confounders have been identified.</a:t>
            </a:r>
            <a:r>
              <a:rPr lang="en-US" sz="1600" b="1" dirty="0"/>
              <a:t> NOTE THAT WE HAD TO NOTICE THE NECESSARY TRANSFORMATION AND THAT THE VARIABLE SELECTION TECHNIQUE WOULD HAVE MISSED THIS CRUCIAL STEP.</a:t>
            </a:r>
          </a:p>
        </p:txBody>
      </p:sp>
    </p:spTree>
    <p:extLst>
      <p:ext uri="{BB962C8B-B14F-4D97-AF65-F5344CB8AC3E}">
        <p14:creationId xmlns:p14="http://schemas.microsoft.com/office/powerpoint/2010/main" val="1151720097"/>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a:t>
            </a:r>
            <a:br>
              <a:rPr lang="en-US" dirty="0"/>
            </a:br>
            <a:r>
              <a:rPr lang="en-US" dirty="0"/>
              <a:t>A look at the VIFs.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0800"/>
            <a:ext cx="3646884" cy="230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4191000" y="1752600"/>
            <a:ext cx="4586321" cy="4600575"/>
          </a:xfrm>
          <a:prstGeom prst="rect">
            <a:avLst/>
          </a:prstGeom>
        </p:spPr>
      </p:pic>
      <p:sp>
        <p:nvSpPr>
          <p:cNvPr id="4" name="TextBox 3">
            <a:extLst>
              <a:ext uri="{FF2B5EF4-FFF2-40B4-BE49-F238E27FC236}">
                <a16:creationId xmlns:a16="http://schemas.microsoft.com/office/drawing/2014/main" id="{806FF110-9547-42B2-BBF9-79127472431E}"/>
              </a:ext>
            </a:extLst>
          </p:cNvPr>
          <p:cNvSpPr txBox="1"/>
          <p:nvPr/>
        </p:nvSpPr>
        <p:spPr>
          <a:xfrm>
            <a:off x="304800" y="1752600"/>
            <a:ext cx="3646884" cy="646331"/>
          </a:xfrm>
          <a:prstGeom prst="rect">
            <a:avLst/>
          </a:prstGeom>
          <a:noFill/>
        </p:spPr>
        <p:txBody>
          <a:bodyPr wrap="square" rtlCol="0">
            <a:spAutoFit/>
          </a:bodyPr>
          <a:lstStyle/>
          <a:p>
            <a:r>
              <a:rPr lang="en-US" dirty="0"/>
              <a:t>Tests multicollinearity.</a:t>
            </a:r>
          </a:p>
          <a:p>
            <a:r>
              <a:rPr lang="en-US" dirty="0"/>
              <a:t>Guideline: VIF&gt;10 is a red flag</a:t>
            </a:r>
          </a:p>
        </p:txBody>
      </p:sp>
    </p:spTree>
    <p:extLst>
      <p:ext uri="{BB962C8B-B14F-4D97-AF65-F5344CB8AC3E}">
        <p14:creationId xmlns:p14="http://schemas.microsoft.com/office/powerpoint/2010/main" val="136366378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 Fit the Model … Variable selection.</a:t>
            </a:r>
          </a:p>
        </p:txBody>
      </p:sp>
      <p:sp>
        <p:nvSpPr>
          <p:cNvPr id="8" name="TextBox 7"/>
          <p:cNvSpPr txBox="1"/>
          <p:nvPr/>
        </p:nvSpPr>
        <p:spPr>
          <a:xfrm>
            <a:off x="3788229" y="2556735"/>
            <a:ext cx="1216479" cy="300082"/>
          </a:xfrm>
          <a:prstGeom prst="rect">
            <a:avLst/>
          </a:prstGeom>
          <a:noFill/>
        </p:spPr>
        <p:txBody>
          <a:bodyPr wrap="square" rtlCol="0">
            <a:spAutoFit/>
          </a:bodyPr>
          <a:lstStyle/>
          <a:p>
            <a:pPr algn="ctr"/>
            <a:r>
              <a:rPr lang="en-US" sz="1350" dirty="0"/>
              <a:t>Forward</a:t>
            </a:r>
          </a:p>
        </p:txBody>
      </p:sp>
      <mc:AlternateContent xmlns:mc="http://schemas.openxmlformats.org/markup-compatibility/2006" xmlns:a14="http://schemas.microsoft.com/office/drawing/2010/main">
        <mc:Choice Requires="a14">
          <p:sp>
            <p:nvSpPr>
              <p:cNvPr id="9" name="TextBox 8"/>
              <p:cNvSpPr txBox="1"/>
              <p:nvPr/>
            </p:nvSpPr>
            <p:spPr>
              <a:xfrm>
                <a:off x="5232433" y="2556735"/>
                <a:ext cx="3443507"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9" name="TextBox 8"/>
              <p:cNvSpPr txBox="1">
                <a:spLocks noRot="1" noChangeAspect="1" noMove="1" noResize="1" noEditPoints="1" noAdjustHandles="1" noChangeArrowheads="1" noChangeShapeType="1" noTextEdit="1"/>
              </p:cNvSpPr>
              <p:nvPr/>
            </p:nvSpPr>
            <p:spPr>
              <a:xfrm>
                <a:off x="6976577" y="2265980"/>
                <a:ext cx="4647683" cy="369332"/>
              </a:xfrm>
              <a:prstGeom prst="rect">
                <a:avLst/>
              </a:prstGeom>
              <a:blipFill rotWithShape="1">
                <a:blip r:embed="rId3"/>
                <a:stretch>
                  <a:fillRect t="-8333" b="-26667"/>
                </a:stretch>
              </a:blipFill>
            </p:spPr>
            <p:txBody>
              <a:bodyPr/>
              <a:lstStyle/>
              <a:p>
                <a:r>
                  <a:rPr lang="en-US">
                    <a:noFill/>
                  </a:rPr>
                  <a:t> </a:t>
                </a:r>
              </a:p>
            </p:txBody>
          </p:sp>
        </mc:Fallback>
      </mc:AlternateContent>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1" y="2125266"/>
            <a:ext cx="3377853"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91" y="3357346"/>
            <a:ext cx="2920211"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3788229" y="3788815"/>
            <a:ext cx="1216479" cy="300082"/>
          </a:xfrm>
          <a:prstGeom prst="rect">
            <a:avLst/>
          </a:prstGeom>
          <a:noFill/>
        </p:spPr>
        <p:txBody>
          <a:bodyPr wrap="square" rtlCol="0">
            <a:spAutoFit/>
          </a:bodyPr>
          <a:lstStyle/>
          <a:p>
            <a:pPr algn="ctr"/>
            <a:r>
              <a:rPr lang="en-US" sz="1350" dirty="0"/>
              <a:t>Backward</a:t>
            </a:r>
          </a:p>
        </p:txBody>
      </p:sp>
      <p:pic>
        <p:nvPicPr>
          <p:cNvPr id="51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52" y="4639062"/>
            <a:ext cx="2986088"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788229" y="5102678"/>
            <a:ext cx="1216479" cy="300082"/>
          </a:xfrm>
          <a:prstGeom prst="rect">
            <a:avLst/>
          </a:prstGeom>
          <a:noFill/>
        </p:spPr>
        <p:txBody>
          <a:bodyPr wrap="square" rtlCol="0">
            <a:spAutoFit/>
          </a:bodyPr>
          <a:lstStyle/>
          <a:p>
            <a:pPr algn="ctr"/>
            <a:r>
              <a:rPr lang="en-US" sz="1350" dirty="0"/>
              <a:t>Stepwise</a:t>
            </a:r>
          </a:p>
        </p:txBody>
      </p:sp>
      <mc:AlternateContent xmlns:mc="http://schemas.openxmlformats.org/markup-compatibility/2006" xmlns:a14="http://schemas.microsoft.com/office/drawing/2010/main">
        <mc:Choice Requires="a14">
          <p:sp>
            <p:nvSpPr>
              <p:cNvPr id="22" name="TextBox 21"/>
              <p:cNvSpPr txBox="1"/>
              <p:nvPr/>
            </p:nvSpPr>
            <p:spPr>
              <a:xfrm>
                <a:off x="5346733" y="3789541"/>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2" name="TextBox 21"/>
              <p:cNvSpPr txBox="1">
                <a:spLocks noRot="1" noChangeAspect="1" noMove="1" noResize="1" noEditPoints="1" noAdjustHandles="1" noChangeArrowheads="1" noChangeShapeType="1" noTextEdit="1"/>
              </p:cNvSpPr>
              <p:nvPr/>
            </p:nvSpPr>
            <p:spPr>
              <a:xfrm>
                <a:off x="7128977" y="3909722"/>
                <a:ext cx="4495718" cy="369332"/>
              </a:xfrm>
              <a:prstGeom prst="rect">
                <a:avLst/>
              </a:prstGeom>
              <a:blipFill rotWithShape="1">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46733" y="5102678"/>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3" name="TextBox 22"/>
              <p:cNvSpPr txBox="1">
                <a:spLocks noRot="1" noChangeAspect="1" noMove="1" noResize="1" noEditPoints="1" noAdjustHandles="1" noChangeArrowheads="1" noChangeShapeType="1" noTextEdit="1"/>
              </p:cNvSpPr>
              <p:nvPr/>
            </p:nvSpPr>
            <p:spPr>
              <a:xfrm>
                <a:off x="7128977" y="5660571"/>
                <a:ext cx="4495718" cy="369332"/>
              </a:xfrm>
              <a:prstGeom prst="rect">
                <a:avLst/>
              </a:prstGeom>
              <a:blipFill rotWithShape="1">
                <a:blip r:embed="rId8"/>
                <a:stretch>
                  <a:fillRect t="-8333" b="-26667"/>
                </a:stretch>
              </a:blipFill>
            </p:spPr>
            <p:txBody>
              <a:bodyPr/>
              <a:lstStyle/>
              <a:p>
                <a:r>
                  <a:rPr lang="en-US">
                    <a:noFill/>
                  </a:rPr>
                  <a:t> </a:t>
                </a:r>
              </a:p>
            </p:txBody>
          </p:sp>
        </mc:Fallback>
      </mc:AlternateContent>
    </p:spTree>
    <p:extLst>
      <p:ext uri="{BB962C8B-B14F-4D97-AF65-F5344CB8AC3E}">
        <p14:creationId xmlns:p14="http://schemas.microsoft.com/office/powerpoint/2010/main" val="1689559868"/>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4165"/>
            <a:ext cx="8874578" cy="994172"/>
          </a:xfrm>
        </p:spPr>
        <p:txBody>
          <a:bodyPr>
            <a:normAutofit fontScale="90000"/>
          </a:bodyPr>
          <a:lstStyle/>
          <a:p>
            <a:r>
              <a:rPr lang="en-US" dirty="0"/>
              <a:t>Example 2: SAT Analysis … </a:t>
            </a:r>
            <a:br>
              <a:rPr lang="en-US" dirty="0"/>
            </a:br>
            <a:r>
              <a:rPr lang="en-US" dirty="0"/>
              <a:t>Model Selection (</a:t>
            </a:r>
            <a:r>
              <a:rPr lang="en-US" dirty="0" err="1"/>
              <a:t>adj</a:t>
            </a:r>
            <a:r>
              <a:rPr lang="en-US" dirty="0"/>
              <a:t> R</a:t>
            </a:r>
            <a:r>
              <a:rPr lang="en-US" baseline="30000" dirty="0"/>
              <a:t>2</a:t>
            </a:r>
            <a:r>
              <a:rPr lang="en-US" dirty="0"/>
              <a:t>)</a:t>
            </a:r>
          </a:p>
        </p:txBody>
      </p:sp>
      <p:sp>
        <p:nvSpPr>
          <p:cNvPr id="8" name="TextBox 7"/>
          <p:cNvSpPr txBox="1"/>
          <p:nvPr/>
        </p:nvSpPr>
        <p:spPr>
          <a:xfrm>
            <a:off x="3788229" y="2556735"/>
            <a:ext cx="1216479" cy="300082"/>
          </a:xfrm>
          <a:prstGeom prst="rect">
            <a:avLst/>
          </a:prstGeom>
          <a:noFill/>
        </p:spPr>
        <p:txBody>
          <a:bodyPr wrap="square" rtlCol="0">
            <a:spAutoFit/>
          </a:bodyPr>
          <a:lstStyle/>
          <a:p>
            <a:pPr algn="ctr"/>
            <a:r>
              <a:rPr lang="en-US" sz="1350" dirty="0"/>
              <a:t>Forward</a:t>
            </a:r>
          </a:p>
        </p:txBody>
      </p:sp>
      <mc:AlternateContent xmlns:mc="http://schemas.openxmlformats.org/markup-compatibility/2006" xmlns:a14="http://schemas.microsoft.com/office/drawing/2010/main">
        <mc:Choice Requires="a14">
          <p:sp>
            <p:nvSpPr>
              <p:cNvPr id="9" name="TextBox 8"/>
              <p:cNvSpPr txBox="1"/>
              <p:nvPr/>
            </p:nvSpPr>
            <p:spPr>
              <a:xfrm>
                <a:off x="5232433" y="2556735"/>
                <a:ext cx="3443507"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9" name="TextBox 8"/>
              <p:cNvSpPr txBox="1">
                <a:spLocks noRot="1" noChangeAspect="1" noMove="1" noResize="1" noEditPoints="1" noAdjustHandles="1" noChangeArrowheads="1" noChangeShapeType="1" noTextEdit="1"/>
              </p:cNvSpPr>
              <p:nvPr/>
            </p:nvSpPr>
            <p:spPr>
              <a:xfrm>
                <a:off x="6976577" y="2265980"/>
                <a:ext cx="4647683" cy="369332"/>
              </a:xfrm>
              <a:prstGeom prst="rect">
                <a:avLst/>
              </a:prstGeom>
              <a:blipFill rotWithShape="1">
                <a:blip r:embed="rId3"/>
                <a:stretch>
                  <a:fillRect t="-8333" b="-26667"/>
                </a:stretch>
              </a:blipFill>
            </p:spPr>
            <p:txBody>
              <a:bodyPr/>
              <a:lstStyle/>
              <a:p>
                <a:r>
                  <a:rPr lang="en-US">
                    <a:noFill/>
                  </a:rPr>
                  <a:t> </a:t>
                </a:r>
              </a:p>
            </p:txBody>
          </p:sp>
        </mc:Fallback>
      </mc:AlternateContent>
      <p:pic>
        <p:nvPicPr>
          <p:cNvPr id="512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1" y="2125266"/>
            <a:ext cx="3377853"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91" y="3357346"/>
            <a:ext cx="2920211" cy="113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3788229" y="3788815"/>
            <a:ext cx="1216479" cy="300082"/>
          </a:xfrm>
          <a:prstGeom prst="rect">
            <a:avLst/>
          </a:prstGeom>
          <a:noFill/>
        </p:spPr>
        <p:txBody>
          <a:bodyPr wrap="square" rtlCol="0">
            <a:spAutoFit/>
          </a:bodyPr>
          <a:lstStyle/>
          <a:p>
            <a:pPr algn="ctr"/>
            <a:r>
              <a:rPr lang="en-US" sz="1350" dirty="0"/>
              <a:t>Backward</a:t>
            </a:r>
          </a:p>
        </p:txBody>
      </p:sp>
      <p:pic>
        <p:nvPicPr>
          <p:cNvPr id="512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452" y="4639062"/>
            <a:ext cx="2986088"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20"/>
          <p:cNvSpPr txBox="1"/>
          <p:nvPr/>
        </p:nvSpPr>
        <p:spPr>
          <a:xfrm>
            <a:off x="3788229" y="5102678"/>
            <a:ext cx="1216479" cy="300082"/>
          </a:xfrm>
          <a:prstGeom prst="rect">
            <a:avLst/>
          </a:prstGeom>
          <a:noFill/>
        </p:spPr>
        <p:txBody>
          <a:bodyPr wrap="square" rtlCol="0">
            <a:spAutoFit/>
          </a:bodyPr>
          <a:lstStyle/>
          <a:p>
            <a:pPr algn="ctr"/>
            <a:r>
              <a:rPr lang="en-US" sz="1350" dirty="0"/>
              <a:t>Stepwise</a:t>
            </a:r>
          </a:p>
        </p:txBody>
      </p:sp>
      <mc:AlternateContent xmlns:mc="http://schemas.openxmlformats.org/markup-compatibility/2006" xmlns:a14="http://schemas.microsoft.com/office/drawing/2010/main">
        <mc:Choice Requires="a14">
          <p:sp>
            <p:nvSpPr>
              <p:cNvPr id="22" name="TextBox 21"/>
              <p:cNvSpPr txBox="1"/>
              <p:nvPr/>
            </p:nvSpPr>
            <p:spPr>
              <a:xfrm>
                <a:off x="5346733" y="3789541"/>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2" name="TextBox 21"/>
              <p:cNvSpPr txBox="1">
                <a:spLocks noRot="1" noChangeAspect="1" noMove="1" noResize="1" noEditPoints="1" noAdjustHandles="1" noChangeArrowheads="1" noChangeShapeType="1" noTextEdit="1"/>
              </p:cNvSpPr>
              <p:nvPr/>
            </p:nvSpPr>
            <p:spPr>
              <a:xfrm>
                <a:off x="7128977" y="3909722"/>
                <a:ext cx="4495718" cy="369332"/>
              </a:xfrm>
              <a:prstGeom prst="rect">
                <a:avLst/>
              </a:prstGeom>
              <a:blipFill rotWithShape="1">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346733" y="5102678"/>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23" name="TextBox 22"/>
              <p:cNvSpPr txBox="1">
                <a:spLocks noRot="1" noChangeAspect="1" noMove="1" noResize="1" noEditPoints="1" noAdjustHandles="1" noChangeArrowheads="1" noChangeShapeType="1" noTextEdit="1"/>
              </p:cNvSpPr>
              <p:nvPr/>
            </p:nvSpPr>
            <p:spPr>
              <a:xfrm>
                <a:off x="7128977" y="5660571"/>
                <a:ext cx="4495718" cy="369332"/>
              </a:xfrm>
              <a:prstGeom prst="rect">
                <a:avLst/>
              </a:prstGeom>
              <a:blipFill rotWithShape="1">
                <a:blip r:embed="rId8"/>
                <a:stretch>
                  <a:fillRect t="-8333" b="-26667"/>
                </a:stretch>
              </a:blipFill>
            </p:spPr>
            <p:txBody>
              <a:bodyPr/>
              <a:lstStyle/>
              <a:p>
                <a:r>
                  <a:rPr lang="en-US">
                    <a:noFill/>
                  </a:rPr>
                  <a:t> </a:t>
                </a:r>
              </a:p>
            </p:txBody>
          </p:sp>
        </mc:Fallback>
      </mc:AlternateContent>
      <p:sp>
        <p:nvSpPr>
          <p:cNvPr id="10" name="TextBox 9"/>
          <p:cNvSpPr txBox="1"/>
          <p:nvPr/>
        </p:nvSpPr>
        <p:spPr>
          <a:xfrm>
            <a:off x="5486400" y="4220935"/>
            <a:ext cx="2563586" cy="300082"/>
          </a:xfrm>
          <a:prstGeom prst="rect">
            <a:avLst/>
          </a:prstGeom>
          <a:noFill/>
        </p:spPr>
        <p:txBody>
          <a:bodyPr wrap="square" rtlCol="0">
            <a:spAutoFit/>
          </a:bodyPr>
          <a:lstStyle/>
          <a:p>
            <a:pPr algn="ctr"/>
            <a:r>
              <a:rPr lang="en-US" sz="1350" dirty="0" err="1"/>
              <a:t>Adj</a:t>
            </a:r>
            <a:r>
              <a:rPr lang="en-US" sz="1350" dirty="0"/>
              <a:t> r</a:t>
            </a:r>
            <a:r>
              <a:rPr lang="en-US" sz="1350" baseline="30000" dirty="0"/>
              <a:t>2</a:t>
            </a:r>
            <a:r>
              <a:rPr lang="en-US" sz="1350" dirty="0"/>
              <a:t> = .8491</a:t>
            </a:r>
          </a:p>
        </p:txBody>
      </p:sp>
      <p:sp>
        <p:nvSpPr>
          <p:cNvPr id="25" name="TextBox 24"/>
          <p:cNvSpPr txBox="1"/>
          <p:nvPr/>
        </p:nvSpPr>
        <p:spPr>
          <a:xfrm>
            <a:off x="5693521" y="5534289"/>
            <a:ext cx="2563586" cy="300082"/>
          </a:xfrm>
          <a:prstGeom prst="rect">
            <a:avLst/>
          </a:prstGeom>
          <a:noFill/>
        </p:spPr>
        <p:txBody>
          <a:bodyPr wrap="square" rtlCol="0">
            <a:spAutoFit/>
          </a:bodyPr>
          <a:lstStyle/>
          <a:p>
            <a:pPr algn="ctr"/>
            <a:r>
              <a:rPr lang="en-US" sz="1350" dirty="0" err="1"/>
              <a:t>Adj</a:t>
            </a:r>
            <a:r>
              <a:rPr lang="en-US" sz="1350" dirty="0"/>
              <a:t> r</a:t>
            </a:r>
            <a:r>
              <a:rPr lang="en-US" sz="1350" baseline="30000" dirty="0"/>
              <a:t>2</a:t>
            </a:r>
            <a:r>
              <a:rPr lang="en-US" sz="1350" dirty="0"/>
              <a:t> = .8491</a:t>
            </a:r>
          </a:p>
        </p:txBody>
      </p:sp>
      <p:sp>
        <p:nvSpPr>
          <p:cNvPr id="26" name="TextBox 25"/>
          <p:cNvSpPr txBox="1"/>
          <p:nvPr/>
        </p:nvSpPr>
        <p:spPr>
          <a:xfrm>
            <a:off x="5486400" y="2915377"/>
            <a:ext cx="2563586" cy="300082"/>
          </a:xfrm>
          <a:prstGeom prst="rect">
            <a:avLst/>
          </a:prstGeom>
          <a:noFill/>
        </p:spPr>
        <p:txBody>
          <a:bodyPr wrap="square" rtlCol="0">
            <a:spAutoFit/>
          </a:bodyPr>
          <a:lstStyle/>
          <a:p>
            <a:pPr algn="ctr"/>
            <a:r>
              <a:rPr lang="en-US" sz="1350" dirty="0" err="1"/>
              <a:t>Adj</a:t>
            </a:r>
            <a:r>
              <a:rPr lang="en-US" sz="1350" dirty="0"/>
              <a:t> r</a:t>
            </a:r>
            <a:r>
              <a:rPr lang="en-US" sz="1350" baseline="30000" dirty="0"/>
              <a:t>2</a:t>
            </a:r>
            <a:r>
              <a:rPr lang="en-US" sz="1350" dirty="0"/>
              <a:t> = .8454</a:t>
            </a:r>
          </a:p>
        </p:txBody>
      </p:sp>
    </p:spTree>
    <p:extLst>
      <p:ext uri="{BB962C8B-B14F-4D97-AF65-F5344CB8AC3E}">
        <p14:creationId xmlns:p14="http://schemas.microsoft.com/office/powerpoint/2010/main" val="256437195"/>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61B5B9-75C8-441D-9AB1-F6B0AEEB99BB}"/>
              </a:ext>
            </a:extLst>
          </p:cNvPr>
          <p:cNvPicPr>
            <a:picLocks noChangeAspect="1"/>
          </p:cNvPicPr>
          <p:nvPr/>
        </p:nvPicPr>
        <p:blipFill>
          <a:blip r:embed="rId3"/>
          <a:stretch>
            <a:fillRect/>
          </a:stretch>
        </p:blipFill>
        <p:spPr>
          <a:xfrm>
            <a:off x="4495800" y="1828800"/>
            <a:ext cx="4118643" cy="4131444"/>
          </a:xfrm>
          <a:prstGeom prst="rect">
            <a:avLst/>
          </a:prstGeom>
        </p:spPr>
      </p:pic>
      <p:sp>
        <p:nvSpPr>
          <p:cNvPr id="2" name="Title 1"/>
          <p:cNvSpPr>
            <a:spLocks noGrp="1"/>
          </p:cNvSpPr>
          <p:nvPr>
            <p:ph type="title"/>
          </p:nvPr>
        </p:nvSpPr>
        <p:spPr>
          <a:xfrm>
            <a:off x="741467" y="392741"/>
            <a:ext cx="7886700" cy="994172"/>
          </a:xfrm>
        </p:spPr>
        <p:txBody>
          <a:bodyPr>
            <a:normAutofit fontScale="90000"/>
          </a:bodyPr>
          <a:lstStyle/>
          <a:p>
            <a:r>
              <a:rPr lang="en-US" dirty="0"/>
              <a:t>Example 2: SAT Analysis … </a:t>
            </a:r>
            <a:br>
              <a:rPr lang="en-US" dirty="0"/>
            </a:br>
            <a:r>
              <a:rPr lang="en-US" dirty="0"/>
              <a:t>Check Residuals / Assumptions</a:t>
            </a:r>
          </a:p>
        </p:txBody>
      </p:sp>
      <mc:AlternateContent xmlns:mc="http://schemas.openxmlformats.org/markup-compatibility/2006" xmlns:a14="http://schemas.microsoft.com/office/drawing/2010/main">
        <mc:Choice Requires="a14">
          <p:sp>
            <p:nvSpPr>
              <p:cNvPr id="7" name="TextBox 6"/>
              <p:cNvSpPr txBox="1"/>
              <p:nvPr/>
            </p:nvSpPr>
            <p:spPr>
              <a:xfrm>
                <a:off x="877662" y="3254555"/>
                <a:ext cx="3416513" cy="300082"/>
              </a:xfrm>
              <a:prstGeom prst="rect">
                <a:avLst/>
              </a:prstGeom>
              <a:noFill/>
            </p:spPr>
            <p:txBody>
              <a:bodyPr wrap="none" rtlCol="0">
                <a:spAutoFit/>
              </a:bodyPr>
              <a:lstStyle/>
              <a:p>
                <a14:m>
                  <m:oMath xmlns:m="http://schemas.openxmlformats.org/officeDocument/2006/math">
                    <m:r>
                      <a:rPr lang="en-US" sz="1350" i="1">
                        <a:latin typeface="Cambria Math"/>
                      </a:rPr>
                      <m:t>𝑆𝐴𝑇</m:t>
                    </m:r>
                    <m:r>
                      <a:rPr lang="en-US" sz="1350" i="1">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oMath>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1170216" y="3196407"/>
                <a:ext cx="4495718" cy="369332"/>
              </a:xfrm>
              <a:prstGeom prst="rect">
                <a:avLst/>
              </a:prstGeom>
              <a:blipFill rotWithShape="1">
                <a:blip r:embed="rId4"/>
                <a:stretch>
                  <a:fillRect t="-8197" b="-24590"/>
                </a:stretch>
              </a:blipFill>
            </p:spPr>
            <p:txBody>
              <a:bodyPr/>
              <a:lstStyle/>
              <a:p>
                <a:r>
                  <a:rPr lang="en-US">
                    <a:noFill/>
                  </a:rPr>
                  <a:t> </a:t>
                </a:r>
              </a:p>
            </p:txBody>
          </p:sp>
        </mc:Fallback>
      </mc:AlternateContent>
      <p:sp>
        <p:nvSpPr>
          <p:cNvPr id="10" name="TextBox 9"/>
          <p:cNvSpPr txBox="1"/>
          <p:nvPr/>
        </p:nvSpPr>
        <p:spPr>
          <a:xfrm>
            <a:off x="175532" y="3581125"/>
            <a:ext cx="4118643" cy="2793072"/>
          </a:xfrm>
          <a:prstGeom prst="rect">
            <a:avLst/>
          </a:prstGeom>
          <a:noFill/>
        </p:spPr>
        <p:txBody>
          <a:bodyPr wrap="square" rtlCol="0">
            <a:spAutoFit/>
          </a:bodyPr>
          <a:lstStyle/>
          <a:p>
            <a:pPr marL="257175" indent="-257175">
              <a:buAutoNum type="arabicPeriod"/>
            </a:pPr>
            <a:r>
              <a:rPr lang="en-US" sz="1350" dirty="0"/>
              <a:t>Judging from the scatter plots, there is no evidence against </a:t>
            </a:r>
            <a:r>
              <a:rPr lang="en-US" sz="1350" b="1" dirty="0"/>
              <a:t>normality of SAT scores conditional on fixed values of income, years and rank.</a:t>
            </a:r>
          </a:p>
          <a:p>
            <a:pPr marL="257175" indent="-257175">
              <a:buAutoNum type="arabicPeriod"/>
            </a:pPr>
            <a:r>
              <a:rPr lang="en-US" sz="1350" dirty="0"/>
              <a:t>Judging from the scatter plots, there is no evidence against </a:t>
            </a:r>
            <a:r>
              <a:rPr lang="en-US" sz="1350" b="1" dirty="0"/>
              <a:t>constant variance of SAT scores across values of income, years and rank. </a:t>
            </a:r>
          </a:p>
          <a:p>
            <a:pPr marL="257175" indent="-257175">
              <a:buAutoNum type="arabicPeriod"/>
            </a:pPr>
            <a:r>
              <a:rPr lang="en-US" sz="1350" dirty="0"/>
              <a:t>Judging from the matrix of scatter plots, there is no evidence against the assumption of </a:t>
            </a:r>
            <a:r>
              <a:rPr lang="en-US" sz="1350" b="1" dirty="0"/>
              <a:t>linear trend between income, years and rank and SAT scores.</a:t>
            </a:r>
          </a:p>
          <a:p>
            <a:pPr marL="257175" indent="-257175">
              <a:buAutoNum type="arabicPeriod"/>
            </a:pPr>
            <a:r>
              <a:rPr lang="en-US" sz="1350" dirty="0"/>
              <a:t>We will assume all states’ SAT scores are </a:t>
            </a:r>
            <a:r>
              <a:rPr lang="en-US" sz="1350" b="1" dirty="0"/>
              <a:t>independent</a:t>
            </a:r>
            <a:r>
              <a:rPr lang="en-US" sz="1350" dirty="0"/>
              <a:t>. </a:t>
            </a:r>
          </a:p>
          <a:p>
            <a:pPr marL="257175" indent="-257175">
              <a:buAutoNum type="arabicPeriod"/>
            </a:pPr>
            <a:r>
              <a:rPr lang="en-US" sz="1350" dirty="0"/>
              <a:t>Note the multicollinearity has been resolved as well. (VIFS &lt; 4).</a:t>
            </a:r>
          </a:p>
        </p:txBody>
      </p:sp>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80" y="1897243"/>
            <a:ext cx="2915702" cy="128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4C8F3A0-8131-47A3-BCA4-0F23FBF51BE7}"/>
              </a:ext>
            </a:extLst>
          </p:cNvPr>
          <p:cNvSpPr/>
          <p:nvPr/>
        </p:nvSpPr>
        <p:spPr>
          <a:xfrm>
            <a:off x="57150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EFAE92-4209-4454-8213-429CECCD32A7}"/>
              </a:ext>
            </a:extLst>
          </p:cNvPr>
          <p:cNvSpPr/>
          <p:nvPr/>
        </p:nvSpPr>
        <p:spPr>
          <a:xfrm>
            <a:off x="62484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083BBE-0743-4853-94AC-FD96ACDBC1B9}"/>
              </a:ext>
            </a:extLst>
          </p:cNvPr>
          <p:cNvSpPr/>
          <p:nvPr/>
        </p:nvSpPr>
        <p:spPr>
          <a:xfrm>
            <a:off x="7696200" y="2133600"/>
            <a:ext cx="533400" cy="5334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774048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90" y="570879"/>
            <a:ext cx="8580664" cy="994172"/>
          </a:xfrm>
        </p:spPr>
        <p:txBody>
          <a:bodyPr>
            <a:normAutofit fontScale="90000"/>
          </a:bodyPr>
          <a:lstStyle/>
          <a:p>
            <a:r>
              <a:rPr lang="en-US" dirty="0"/>
              <a:t>Example 2: SAT Analysis: </a:t>
            </a:r>
            <a:br>
              <a:rPr lang="en-US" dirty="0"/>
            </a:br>
            <a:r>
              <a:rPr lang="en-US" dirty="0"/>
              <a:t>Influential Observations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01" y="2224311"/>
            <a:ext cx="4019247"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132" y="2224311"/>
            <a:ext cx="4004881" cy="303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77586" y="5511969"/>
            <a:ext cx="8686800" cy="507831"/>
          </a:xfrm>
          <a:prstGeom prst="rect">
            <a:avLst/>
          </a:prstGeom>
          <a:noFill/>
        </p:spPr>
        <p:txBody>
          <a:bodyPr wrap="square" rtlCol="0">
            <a:spAutoFit/>
          </a:bodyPr>
          <a:lstStyle/>
          <a:p>
            <a:r>
              <a:rPr lang="en-US" sz="1350" dirty="0"/>
              <a:t>There do not appear to be any observations with both high leverage and high residual, nor do there appear to be any observations with notable Cook’s D.  For this reason, no single observation appears to be extremely influential on its own. </a:t>
            </a:r>
          </a:p>
        </p:txBody>
      </p:sp>
    </p:spTree>
    <p:extLst>
      <p:ext uri="{BB962C8B-B14F-4D97-AF65-F5344CB8AC3E}">
        <p14:creationId xmlns:p14="http://schemas.microsoft.com/office/powerpoint/2010/main" val="91898944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364319"/>
            <a:ext cx="8694965" cy="812011"/>
          </a:xfrm>
        </p:spPr>
        <p:txBody>
          <a:bodyPr>
            <a:normAutofit fontScale="90000"/>
          </a:bodyPr>
          <a:lstStyle/>
          <a:p>
            <a:r>
              <a:rPr lang="en-US" dirty="0"/>
              <a:t>Example 2: SAT Analysis: </a:t>
            </a:r>
            <a:br>
              <a:rPr lang="en-US" dirty="0"/>
            </a:br>
            <a:r>
              <a:rPr lang="en-US" dirty="0"/>
              <a:t>Add Expenditure Back in.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07" y="2043619"/>
            <a:ext cx="3091145" cy="187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028" y="1676225"/>
            <a:ext cx="3786490" cy="3792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9422" y="4106636"/>
            <a:ext cx="4433207" cy="1546577"/>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However, there does appear to be an influential point that has both very high leverage and residual as well as high Cook’s D.</a:t>
            </a:r>
          </a:p>
        </p:txBody>
      </p:sp>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1910" y="5568041"/>
            <a:ext cx="35147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326331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22" y="967804"/>
            <a:ext cx="8694965" cy="994172"/>
          </a:xfrm>
        </p:spPr>
        <p:txBody>
          <a:bodyPr>
            <a:normAutofit fontScale="90000"/>
          </a:bodyPr>
          <a:lstStyle/>
          <a:p>
            <a:r>
              <a:rPr lang="en-US" dirty="0"/>
              <a:t>Example 2: SAT Analysis: Influential Point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107" y="2058606"/>
            <a:ext cx="3959679" cy="2998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22" y="2140035"/>
            <a:ext cx="4024994" cy="283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22" y="1951449"/>
            <a:ext cx="4024994" cy="19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45229" y="3722911"/>
            <a:ext cx="367394" cy="1877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400050" y="5086345"/>
            <a:ext cx="8327572" cy="715581"/>
          </a:xfrm>
          <a:prstGeom prst="rect">
            <a:avLst/>
          </a:prstGeom>
          <a:noFill/>
        </p:spPr>
        <p:txBody>
          <a:bodyPr wrap="square" rtlCol="0">
            <a:spAutoFit/>
          </a:bodyPr>
          <a:lstStyle/>
          <a:p>
            <a:r>
              <a:rPr lang="en-US" sz="1350" dirty="0"/>
              <a:t>Clearly, Alaska has an elevated expenditure and the thought is that it is colder in Alaska and thus a greater budget is needed to heat the school. Thus, those dollars are being spent on students but not on instruction.  We will delete this observation.  </a:t>
            </a:r>
          </a:p>
        </p:txBody>
      </p:sp>
    </p:spTree>
    <p:extLst>
      <p:ext uri="{BB962C8B-B14F-4D97-AF65-F5344CB8AC3E}">
        <p14:creationId xmlns:p14="http://schemas.microsoft.com/office/powerpoint/2010/main" val="680385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 q-q </a:t>
            </a:r>
            <a:r>
              <a:rPr lang="en-US" dirty="0"/>
              <a:t>Plot</a:t>
            </a:r>
          </a:p>
        </p:txBody>
      </p:sp>
      <p:graphicFrame>
        <p:nvGraphicFramePr>
          <p:cNvPr id="9" name="Table 8"/>
          <p:cNvGraphicFramePr>
            <a:graphicFrameLocks noGrp="1"/>
          </p:cNvGraphicFramePr>
          <p:nvPr>
            <p:extLst/>
          </p:nvPr>
        </p:nvGraphicFramePr>
        <p:xfrm>
          <a:off x="381000" y="1200463"/>
          <a:ext cx="1371600" cy="298323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tblGrid>
              <a:tr h="355600">
                <a:tc>
                  <a:txBody>
                    <a:bodyPr/>
                    <a:lstStyle/>
                    <a:p>
                      <a:pPr algn="ctr" fontAlgn="b"/>
                      <a:r>
                        <a:rPr lang="en-US" sz="3200" b="1" i="0" u="none" strike="noStrike" dirty="0">
                          <a:solidFill>
                            <a:srgbClr val="000000"/>
                          </a:solidFill>
                          <a:effectLst/>
                          <a:latin typeface="Calibri"/>
                        </a:rPr>
                        <a:t>DATA</a:t>
                      </a:r>
                    </a:p>
                  </a:txBody>
                  <a:tcPr marL="9525" marR="9525" marT="9525" marB="0" anchor="b"/>
                </a:tc>
                <a:extLst>
                  <a:ext uri="{0D108BD9-81ED-4DB2-BD59-A6C34878D82A}">
                    <a16:rowId xmlns:a16="http://schemas.microsoft.com/office/drawing/2014/main" val="10000"/>
                  </a:ext>
                </a:extLst>
              </a:tr>
              <a:tr h="355600">
                <a:tc>
                  <a:txBody>
                    <a:bodyPr/>
                    <a:lstStyle/>
                    <a:p>
                      <a:pPr algn="ctr" fontAlgn="b"/>
                      <a:r>
                        <a:rPr lang="en-US" sz="3200" b="1" u="none" strike="noStrike" dirty="0">
                          <a:effectLst/>
                        </a:rPr>
                        <a:t>41.2</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355600">
                <a:tc>
                  <a:txBody>
                    <a:bodyPr/>
                    <a:lstStyle/>
                    <a:p>
                      <a:pPr algn="ctr" fontAlgn="b"/>
                      <a:r>
                        <a:rPr lang="en-US" sz="3200" b="1" u="none" strike="noStrike" dirty="0">
                          <a:effectLst/>
                        </a:rPr>
                        <a:t>76.6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355600">
                <a:tc>
                  <a:txBody>
                    <a:bodyPr/>
                    <a:lstStyle/>
                    <a:p>
                      <a:pPr algn="ctr" fontAlgn="b"/>
                      <a:r>
                        <a:rPr lang="en-US" sz="3200" b="1" u="none" strike="noStrike" dirty="0">
                          <a:effectLst/>
                        </a:rPr>
                        <a:t>109.3</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355600">
                <a:tc>
                  <a:txBody>
                    <a:bodyPr/>
                    <a:lstStyle/>
                    <a:p>
                      <a:pPr algn="ctr" fontAlgn="b"/>
                      <a:r>
                        <a:rPr lang="en-US" sz="3200" b="1" u="none" strike="noStrike" dirty="0">
                          <a:effectLst/>
                        </a:rPr>
                        <a:t>134.5</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355600">
                <a:tc>
                  <a:txBody>
                    <a:bodyPr/>
                    <a:lstStyle/>
                    <a:p>
                      <a:pPr algn="ctr" fontAlgn="b"/>
                      <a:r>
                        <a:rPr lang="en-US" sz="3200" b="1" u="none" strike="noStrike" dirty="0">
                          <a:effectLst/>
                        </a:rPr>
                        <a:t>148.6</a:t>
                      </a:r>
                      <a:endParaRPr lang="en-US" sz="3200" b="1"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bl>
          </a:graphicData>
        </a:graphic>
      </p:graphicFrame>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75877"/>
            <a:ext cx="3274701" cy="200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3886200" y="3516980"/>
            <a:ext cx="4800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plots are constructed differently depending on the software or textbook, but usually include some combination of the above columns. If the graph plots green vs. green or orange vs. orange, if the data is normal, then points should fall close to the line y=x. If one green and one orange are used, if the data is normal, the points should fall along a straight line, but not necessarily one with slope=1. Different software will calculate this line differently.</a:t>
            </a:r>
          </a:p>
        </p:txBody>
      </p:sp>
      <p:pic>
        <p:nvPicPr>
          <p:cNvPr id="5" name="Picture 4">
            <a:extLst>
              <a:ext uri="{FF2B5EF4-FFF2-40B4-BE49-F238E27FC236}">
                <a16:creationId xmlns:a16="http://schemas.microsoft.com/office/drawing/2014/main" id="{31C994A5-7C01-49BA-B1D8-F268852C2177}"/>
              </a:ext>
            </a:extLst>
          </p:cNvPr>
          <p:cNvPicPr>
            <a:picLocks noChangeAspect="1"/>
          </p:cNvPicPr>
          <p:nvPr/>
        </p:nvPicPr>
        <p:blipFill>
          <a:blip r:embed="rId3"/>
          <a:stretch>
            <a:fillRect/>
          </a:stretch>
        </p:blipFill>
        <p:spPr>
          <a:xfrm>
            <a:off x="2018350" y="1417638"/>
            <a:ext cx="6668450" cy="2099342"/>
          </a:xfrm>
          <a:prstGeom prst="rect">
            <a:avLst/>
          </a:prstGeom>
        </p:spPr>
      </p:pic>
    </p:spTree>
    <p:extLst>
      <p:ext uri="{BB962C8B-B14F-4D97-AF65-F5344CB8AC3E}">
        <p14:creationId xmlns:p14="http://schemas.microsoft.com/office/powerpoint/2010/main" val="337902466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3224"/>
            <a:ext cx="8694965" cy="684960"/>
          </a:xfrm>
        </p:spPr>
        <p:txBody>
          <a:bodyPr>
            <a:normAutofit fontScale="90000"/>
          </a:bodyPr>
          <a:lstStyle/>
          <a:p>
            <a:r>
              <a:rPr lang="en-US" dirty="0"/>
              <a:t>Example 2: SAT Analysis: Without Alaska</a:t>
            </a:r>
          </a:p>
        </p:txBody>
      </p:sp>
      <p:sp>
        <p:nvSpPr>
          <p:cNvPr id="3" name="TextBox 2"/>
          <p:cNvSpPr txBox="1"/>
          <p:nvPr/>
        </p:nvSpPr>
        <p:spPr>
          <a:xfrm>
            <a:off x="106135" y="3765021"/>
            <a:ext cx="4718957" cy="2169825"/>
          </a:xfrm>
          <a:prstGeom prst="rect">
            <a:avLst/>
          </a:prstGeom>
          <a:noFill/>
        </p:spPr>
        <p:txBody>
          <a:bodyPr wrap="square" rtlCol="0">
            <a:spAutoFit/>
          </a:bodyPr>
          <a:lstStyle/>
          <a:p>
            <a:r>
              <a:rPr lang="en-US" sz="1350" dirty="0"/>
              <a:t>Clearly, the expenditure each state spends on its students (Expend) has a significant p-value and judging from the residual plots, there does not seem to be significant evidence against the assumptions mentioned earlier. After the exclusion of Alaska, there no longer appears to be an overly influential point.  (It is important to note here that we didn’t delete Alaska because it was influential but because it was not a part of the population that we were interested in.  That is, we have reason to believe that its relationship between SAT and expenditure is different than that of the other 49 states.)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2" y="1546625"/>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606" y="1684383"/>
            <a:ext cx="3238838" cy="1948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009" y="5494563"/>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842605"/>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06" y="387015"/>
            <a:ext cx="8694965" cy="703837"/>
          </a:xfrm>
        </p:spPr>
        <p:txBody>
          <a:bodyPr>
            <a:normAutofit fontScale="90000"/>
          </a:bodyPr>
          <a:lstStyle/>
          <a:p>
            <a:r>
              <a:rPr lang="en-US" dirty="0"/>
              <a:t>Example 2: SAT Analysis: Conclusion</a:t>
            </a:r>
          </a:p>
        </p:txBody>
      </p:sp>
      <p:sp>
        <p:nvSpPr>
          <p:cNvPr id="3" name="TextBox 2"/>
          <p:cNvSpPr txBox="1"/>
          <p:nvPr/>
        </p:nvSpPr>
        <p:spPr>
          <a:xfrm>
            <a:off x="106136" y="3724201"/>
            <a:ext cx="4718957" cy="1338828"/>
          </a:xfrm>
          <a:prstGeom prst="rect">
            <a:avLst/>
          </a:prstGeom>
          <a:noFill/>
        </p:spPr>
        <p:txBody>
          <a:bodyPr wrap="square" rtlCol="0">
            <a:spAutoFit/>
          </a:bodyPr>
          <a:lstStyle/>
          <a:p>
            <a:r>
              <a:rPr lang="en-US" sz="1350" dirty="0"/>
              <a:t>After accounting for all other possible confounders (that we measured), and holding them fixed, we estimate that for each additional $100 spent on a student in the U.S. (excluding Alaska), his or her estimated SAT score increases 3.38514 points (p-value from MLR &lt; .0001).  A 95% confidence interval is (1.82, 4.95) points.  </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5093" y="1549177"/>
            <a:ext cx="3959679" cy="397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1857" y="5543550"/>
            <a:ext cx="3486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614" y="1671641"/>
            <a:ext cx="4417175" cy="1863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942CEEF-802C-40CC-95E2-FD6A52194281}"/>
              </a:ext>
            </a:extLst>
          </p:cNvPr>
          <p:cNvSpPr/>
          <p:nvPr/>
        </p:nvSpPr>
        <p:spPr>
          <a:xfrm>
            <a:off x="1066800" y="3276600"/>
            <a:ext cx="685800"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926086-8F6C-49AC-BBFA-772561089A95}"/>
              </a:ext>
            </a:extLst>
          </p:cNvPr>
          <p:cNvSpPr/>
          <p:nvPr/>
        </p:nvSpPr>
        <p:spPr>
          <a:xfrm>
            <a:off x="3200399" y="3241864"/>
            <a:ext cx="1396389" cy="2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72152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SAT Analysis: Conclusion </a:t>
            </a:r>
          </a:p>
        </p:txBody>
      </p:sp>
      <p:pic>
        <p:nvPicPr>
          <p:cNvPr id="5" name="Picture 4"/>
          <p:cNvPicPr>
            <a:picLocks noChangeAspect="1"/>
          </p:cNvPicPr>
          <p:nvPr/>
        </p:nvPicPr>
        <p:blipFill>
          <a:blip r:embed="rId3"/>
          <a:stretch>
            <a:fillRect/>
          </a:stretch>
        </p:blipFill>
        <p:spPr>
          <a:xfrm>
            <a:off x="4897772" y="1524000"/>
            <a:ext cx="1892891" cy="4627065"/>
          </a:xfrm>
          <a:prstGeom prst="rect">
            <a:avLst/>
          </a:prstGeom>
        </p:spPr>
      </p:pic>
      <p:pic>
        <p:nvPicPr>
          <p:cNvPr id="6" name="Picture 5"/>
          <p:cNvPicPr>
            <a:picLocks noChangeAspect="1"/>
          </p:cNvPicPr>
          <p:nvPr/>
        </p:nvPicPr>
        <p:blipFill>
          <a:blip r:embed="rId4"/>
          <a:stretch>
            <a:fillRect/>
          </a:stretch>
        </p:blipFill>
        <p:spPr>
          <a:xfrm>
            <a:off x="6950980" y="1524000"/>
            <a:ext cx="1888220" cy="4701566"/>
          </a:xfrm>
          <a:prstGeom prst="rect">
            <a:avLst/>
          </a:prstGeom>
        </p:spPr>
      </p:pic>
      <p:pic>
        <p:nvPicPr>
          <p:cNvPr id="7" name="Picture 6"/>
          <p:cNvPicPr>
            <a:picLocks noChangeAspect="1"/>
          </p:cNvPicPr>
          <p:nvPr/>
        </p:nvPicPr>
        <p:blipFill>
          <a:blip r:embed="rId5"/>
          <a:stretch>
            <a:fillRect/>
          </a:stretch>
        </p:blipFill>
        <p:spPr>
          <a:xfrm>
            <a:off x="366346" y="2392646"/>
            <a:ext cx="4218709" cy="1663449"/>
          </a:xfrm>
          <a:prstGeom prst="rect">
            <a:avLst/>
          </a:prstGeom>
        </p:spPr>
      </p:pic>
      <p:sp>
        <p:nvSpPr>
          <p:cNvPr id="8" name="TextBox 7"/>
          <p:cNvSpPr txBox="1"/>
          <p:nvPr/>
        </p:nvSpPr>
        <p:spPr>
          <a:xfrm>
            <a:off x="169224" y="4321876"/>
            <a:ext cx="4576148" cy="1546577"/>
          </a:xfrm>
          <a:prstGeom prst="rect">
            <a:avLst/>
          </a:prstGeom>
          <a:noFill/>
        </p:spPr>
        <p:txBody>
          <a:bodyPr wrap="square" rtlCol="0">
            <a:spAutoFit/>
          </a:bodyPr>
          <a:lstStyle/>
          <a:p>
            <a:r>
              <a:rPr lang="en-US" sz="1350" dirty="0"/>
              <a:t>The original paper was able to use race, gender and the square root of the percent of takers in the model and produced considerably different rankings.  However, with this model we obtain a set of rankings after having accounted for the average income of the state, the number of years student have taken core courses, the median rank of students that took the test and the amount of money spend on students in that state.  </a:t>
            </a:r>
          </a:p>
        </p:txBody>
      </p:sp>
    </p:spTree>
    <p:extLst>
      <p:ext uri="{BB962C8B-B14F-4D97-AF65-F5344CB8AC3E}">
        <p14:creationId xmlns:p14="http://schemas.microsoft.com/office/powerpoint/2010/main" val="906011197"/>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REGRESSION</a:t>
            </a:r>
          </a:p>
        </p:txBody>
      </p:sp>
      <p:sp>
        <p:nvSpPr>
          <p:cNvPr id="4" name="Rectangle 3"/>
          <p:cNvSpPr/>
          <p:nvPr/>
        </p:nvSpPr>
        <p:spPr>
          <a:xfrm>
            <a:off x="532410" y="2362200"/>
            <a:ext cx="8153400" cy="1477328"/>
          </a:xfrm>
          <a:prstGeom prst="rect">
            <a:avLst/>
          </a:prstGeom>
        </p:spPr>
        <p:txBody>
          <a:bodyPr wrap="square">
            <a:spAutoFit/>
          </a:bodyPr>
          <a:lstStyle/>
          <a:p>
            <a:pPr algn="ctr"/>
            <a:r>
              <a:rPr lang="en-US" altLang="en-US" sz="5400" b="1" dirty="0">
                <a:solidFill>
                  <a:schemeClr val="accent2"/>
                </a:solidFill>
              </a:rPr>
              <a:t>Best subsets regression</a:t>
            </a:r>
            <a:r>
              <a:rPr lang="en-US" altLang="en-US" sz="5400" b="1" dirty="0"/>
              <a:t>: </a:t>
            </a:r>
          </a:p>
          <a:p>
            <a:pPr algn="ctr"/>
            <a:r>
              <a:rPr lang="en-US" altLang="en-US" dirty="0"/>
              <a:t>Select the subset of predictors that does the best at meeting some well-defined objective criterion.</a:t>
            </a:r>
          </a:p>
        </p:txBody>
      </p:sp>
    </p:spTree>
    <p:extLst>
      <p:ext uri="{BB962C8B-B14F-4D97-AF65-F5344CB8AC3E}">
        <p14:creationId xmlns:p14="http://schemas.microsoft.com/office/powerpoint/2010/main" val="341376665"/>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MALLOW’s CP</a:t>
            </a: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156" y="1680816"/>
            <a:ext cx="4187687"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3163195"/>
            <a:ext cx="8305800" cy="1477328"/>
          </a:xfrm>
          <a:prstGeom prst="rect">
            <a:avLst/>
          </a:prstGeom>
          <a:noFill/>
        </p:spPr>
        <p:txBody>
          <a:bodyPr wrap="square" rtlCol="0">
            <a:spAutoFit/>
          </a:bodyPr>
          <a:lstStyle/>
          <a:p>
            <a:pPr algn="ctr"/>
            <a:r>
              <a:rPr lang="en-US" dirty="0"/>
              <a:t>Mathematically: E(</a:t>
            </a:r>
            <a:r>
              <a:rPr lang="en-US" dirty="0" err="1"/>
              <a:t>C</a:t>
            </a:r>
            <a:r>
              <a:rPr lang="en-US" baseline="-25000" dirty="0" err="1"/>
              <a:t>p</a:t>
            </a:r>
            <a:r>
              <a:rPr lang="en-US" dirty="0"/>
              <a:t>) = p for a model with no </a:t>
            </a:r>
            <a:r>
              <a:rPr lang="en-US" dirty="0" err="1"/>
              <a:t>overfit</a:t>
            </a:r>
            <a:r>
              <a:rPr lang="en-US" dirty="0"/>
              <a:t>.  For this reason the model with the </a:t>
            </a:r>
            <a:r>
              <a:rPr lang="en-US" dirty="0" err="1"/>
              <a:t>C</a:t>
            </a:r>
            <a:r>
              <a:rPr lang="en-US" baseline="-25000" dirty="0" err="1"/>
              <a:t>p</a:t>
            </a:r>
            <a:r>
              <a:rPr lang="en-US" dirty="0"/>
              <a:t> closest (smallest) to p is preferred.  Note: ‘p’ is the number of parameters (including the intercept) in the model.    </a:t>
            </a:r>
          </a:p>
          <a:p>
            <a:pPr algn="ctr"/>
            <a:endParaRPr lang="en-US" dirty="0"/>
          </a:p>
          <a:p>
            <a:pPr algn="ctr"/>
            <a:r>
              <a:rPr lang="en-US" dirty="0"/>
              <a:t>For linear regression, the </a:t>
            </a:r>
            <a:r>
              <a:rPr lang="en-US" dirty="0" err="1"/>
              <a:t>C</a:t>
            </a:r>
            <a:r>
              <a:rPr lang="en-US" baseline="-25000" dirty="0" err="1"/>
              <a:t>p</a:t>
            </a:r>
            <a:r>
              <a:rPr lang="en-US" dirty="0"/>
              <a:t> statistic has been shown to be equivalent to the AIC.  </a:t>
            </a:r>
          </a:p>
        </p:txBody>
      </p:sp>
    </p:spTree>
    <p:extLst>
      <p:ext uri="{BB962C8B-B14F-4D97-AF65-F5344CB8AC3E}">
        <p14:creationId xmlns:p14="http://schemas.microsoft.com/office/powerpoint/2010/main" val="551655018"/>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5562600" cy="685800"/>
          </a:xfrm>
        </p:spPr>
        <p:txBody>
          <a:bodyPr>
            <a:normAutofit fontScale="90000"/>
          </a:bodyPr>
          <a:lstStyle/>
          <a:p>
            <a:r>
              <a:rPr lang="en-US" dirty="0"/>
              <a:t>Fishing for Explanation</a:t>
            </a:r>
          </a:p>
        </p:txBody>
      </p:sp>
      <p:pic>
        <p:nvPicPr>
          <p:cNvPr id="6" name="Picture 5"/>
          <p:cNvPicPr>
            <a:picLocks noChangeAspect="1"/>
          </p:cNvPicPr>
          <p:nvPr/>
        </p:nvPicPr>
        <p:blipFill>
          <a:blip r:embed="rId3"/>
          <a:stretch>
            <a:fillRect/>
          </a:stretch>
        </p:blipFill>
        <p:spPr>
          <a:xfrm>
            <a:off x="1371600" y="762000"/>
            <a:ext cx="6652172" cy="1372964"/>
          </a:xfrm>
          <a:prstGeom prst="rect">
            <a:avLst/>
          </a:prstGeom>
        </p:spPr>
      </p:pic>
      <p:pic>
        <p:nvPicPr>
          <p:cNvPr id="8" name="Picture 7"/>
          <p:cNvPicPr>
            <a:picLocks noChangeAspect="1"/>
          </p:cNvPicPr>
          <p:nvPr/>
        </p:nvPicPr>
        <p:blipFill>
          <a:blip r:embed="rId4"/>
          <a:stretch>
            <a:fillRect/>
          </a:stretch>
        </p:blipFill>
        <p:spPr>
          <a:xfrm>
            <a:off x="2889973" y="2362200"/>
            <a:ext cx="3592654" cy="4246207"/>
          </a:xfrm>
          <a:prstGeom prst="rect">
            <a:avLst/>
          </a:prstGeom>
        </p:spPr>
      </p:pic>
      <p:sp>
        <p:nvSpPr>
          <p:cNvPr id="3" name="Rectangle 2">
            <a:extLst>
              <a:ext uri="{FF2B5EF4-FFF2-40B4-BE49-F238E27FC236}">
                <a16:creationId xmlns:a16="http://schemas.microsoft.com/office/drawing/2014/main" id="{318CD0DC-4B3F-45FA-BE5E-36FC1795DD32}"/>
              </a:ext>
            </a:extLst>
          </p:cNvPr>
          <p:cNvSpPr/>
          <p:nvPr/>
        </p:nvSpPr>
        <p:spPr>
          <a:xfrm>
            <a:off x="3505200" y="2743200"/>
            <a:ext cx="2977427" cy="228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040821"/>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dirty="0" err="1"/>
              <a:t>Cp</a:t>
            </a:r>
            <a:r>
              <a:rPr lang="en-US" dirty="0"/>
              <a:t> Plot</a:t>
            </a:r>
          </a:p>
        </p:txBody>
      </p:sp>
      <p:pic>
        <p:nvPicPr>
          <p:cNvPr id="5" name="Picture 4"/>
          <p:cNvPicPr>
            <a:picLocks noChangeAspect="1"/>
          </p:cNvPicPr>
          <p:nvPr/>
        </p:nvPicPr>
        <p:blipFill>
          <a:blip r:embed="rId3"/>
          <a:stretch>
            <a:fillRect/>
          </a:stretch>
        </p:blipFill>
        <p:spPr>
          <a:xfrm>
            <a:off x="1752598" y="2014293"/>
            <a:ext cx="6029325" cy="4554987"/>
          </a:xfrm>
          <a:prstGeom prst="rect">
            <a:avLst/>
          </a:prstGeom>
        </p:spPr>
      </p:pic>
      <p:pic>
        <p:nvPicPr>
          <p:cNvPr id="7" name="Picture 6"/>
          <p:cNvPicPr>
            <a:picLocks noChangeAspect="1"/>
          </p:cNvPicPr>
          <p:nvPr/>
        </p:nvPicPr>
        <p:blipFill>
          <a:blip r:embed="rId4"/>
          <a:stretch>
            <a:fillRect/>
          </a:stretch>
        </p:blipFill>
        <p:spPr>
          <a:xfrm>
            <a:off x="1245914" y="762000"/>
            <a:ext cx="6652172" cy="1372964"/>
          </a:xfrm>
          <a:prstGeom prst="rect">
            <a:avLst/>
          </a:prstGeom>
        </p:spPr>
      </p:pic>
    </p:spTree>
    <p:extLst>
      <p:ext uri="{BB962C8B-B14F-4D97-AF65-F5344CB8AC3E}">
        <p14:creationId xmlns:p14="http://schemas.microsoft.com/office/powerpoint/2010/main" val="223060639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normAutofit fontScale="90000"/>
          </a:bodyPr>
          <a:lstStyle/>
          <a:p>
            <a:r>
              <a:rPr lang="en-US" dirty="0"/>
              <a:t>Residuals / Influential Points: </a:t>
            </a:r>
            <a:br>
              <a:rPr lang="en-US" dirty="0"/>
            </a:br>
            <a:r>
              <a:rPr lang="en-US" dirty="0" err="1"/>
              <a:t>lTakers</a:t>
            </a:r>
            <a:r>
              <a:rPr lang="en-US" dirty="0"/>
              <a:t>, Years, Expend, Rank</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71600"/>
            <a:ext cx="5201299"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5828481"/>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381000" y="2286000"/>
            <a:ext cx="8229600" cy="2544763"/>
          </a:xfrm>
        </p:spPr>
        <p:txBody>
          <a:bodyPr/>
          <a:lstStyle/>
          <a:p>
            <a:pPr marL="0" indent="0" algn="ctr">
              <a:buNone/>
            </a:pPr>
            <a:r>
              <a:rPr lang="en-US" dirty="0"/>
              <a:t>One possible subset of the variables that explain the variation in SAT scores well (</a:t>
            </a:r>
            <a:r>
              <a:rPr lang="en-US" dirty="0" err="1"/>
              <a:t>Cp</a:t>
            </a:r>
            <a:r>
              <a:rPr lang="en-US" dirty="0"/>
              <a:t> = 4.0312, R</a:t>
            </a:r>
            <a:r>
              <a:rPr lang="en-US" baseline="30000" dirty="0"/>
              <a:t>2 </a:t>
            </a:r>
            <a:r>
              <a:rPr lang="en-US" dirty="0"/>
              <a:t>= .9107) are the </a:t>
            </a:r>
            <a:r>
              <a:rPr lang="en-US" dirty="0" err="1"/>
              <a:t>lTakers</a:t>
            </a:r>
            <a:r>
              <a:rPr lang="en-US" dirty="0"/>
              <a:t>, Rank, Years, and Expenditure variables.</a:t>
            </a:r>
          </a:p>
        </p:txBody>
      </p:sp>
    </p:spTree>
    <p:extLst>
      <p:ext uri="{BB962C8B-B14F-4D97-AF65-F5344CB8AC3E}">
        <p14:creationId xmlns:p14="http://schemas.microsoft.com/office/powerpoint/2010/main" val="1438354953"/>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73444"/>
            <a:ext cx="5867400" cy="1143000"/>
          </a:xfrm>
        </p:spPr>
        <p:txBody>
          <a:bodyPr>
            <a:normAutofit/>
          </a:bodyPr>
          <a:lstStyle/>
          <a:p>
            <a:r>
              <a:rPr lang="en-US" dirty="0"/>
              <a:t>Often Used Together</a:t>
            </a:r>
          </a:p>
        </p:txBody>
      </p:sp>
      <mc:AlternateContent xmlns:mc="http://schemas.openxmlformats.org/markup-compatibility/2006" xmlns:a14="http://schemas.microsoft.com/office/drawing/2010/main">
        <mc:Choice Requires="a14">
          <p:sp>
            <p:nvSpPr>
              <p:cNvPr id="11" name="TextBox 10"/>
              <p:cNvSpPr txBox="1"/>
              <p:nvPr/>
            </p:nvSpPr>
            <p:spPr>
              <a:xfrm>
                <a:off x="2290255" y="2014008"/>
                <a:ext cx="4805589"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𝑙𝑇𝑎𝑘𝑒𝑟𝑠</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1" name="TextBox 10"/>
              <p:cNvSpPr txBox="1">
                <a:spLocks noRot="1" noChangeAspect="1" noMove="1" noResize="1" noEditPoints="1" noAdjustHandles="1" noChangeArrowheads="1" noChangeShapeType="1" noTextEdit="1"/>
              </p:cNvSpPr>
              <p:nvPr/>
            </p:nvSpPr>
            <p:spPr>
              <a:xfrm>
                <a:off x="2290255" y="2014008"/>
                <a:ext cx="4805589" cy="300082"/>
              </a:xfrm>
              <a:prstGeom prst="rect">
                <a:avLst/>
              </a:prstGeom>
              <a:blipFill rotWithShape="0">
                <a:blip r:embed="rId3"/>
                <a:stretch>
                  <a:fillRect t="-2000" b="-1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16347" y="1193825"/>
                <a:ext cx="4768968" cy="300082"/>
              </a:xfrm>
              <a:prstGeom prst="rect">
                <a:avLst/>
              </a:prstGeom>
              <a:noFill/>
            </p:spPr>
            <p:txBody>
              <a:bodyPr wrap="square" rtlCol="0">
                <a:spAutoFit/>
              </a:bodyPr>
              <a:lstStyle/>
              <a:p>
                <a14:m>
                  <m:oMath xmlns:m="http://schemas.openxmlformats.org/officeDocument/2006/math">
                    <m:r>
                      <a:rPr lang="en-US" sz="1350" i="1" smtClean="0">
                        <a:latin typeface="Cambria Math"/>
                      </a:rPr>
                      <m:t>𝑆𝐴𝑇</m:t>
                    </m:r>
                    <m:r>
                      <a:rPr lang="en-US" sz="1350" i="1" smtClean="0">
                        <a:latin typeface="Cambria Math"/>
                      </a:rPr>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rPr>
                          <m:t>0</m:t>
                        </m:r>
                      </m:sub>
                    </m:sSub>
                    <m:r>
                      <a:rPr lang="en-US" sz="1350" i="1">
                        <a:latin typeface="Cambria Math"/>
                      </a:rPr>
                      <m:t>+</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1</m:t>
                        </m:r>
                      </m:sub>
                    </m:sSub>
                    <m:r>
                      <a:rPr lang="en-US" sz="1350" i="1">
                        <a:latin typeface="Cambria Math"/>
                      </a:rPr>
                      <m:t>𝐼𝑛𝑐𝑜𝑚𝑒</m:t>
                    </m:r>
                    <m:r>
                      <a:rPr lang="en-US" sz="1350" i="1">
                        <a:latin typeface="Cambria Math"/>
                      </a:rPr>
                      <m:t> </m:t>
                    </m:r>
                  </m:oMath>
                </a14:m>
                <a:r>
                  <a:rPr lang="en-US" sz="1350" dirty="0"/>
                  <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2</m:t>
                        </m:r>
                      </m:sub>
                    </m:sSub>
                    <m:r>
                      <a:rPr lang="en-US" sz="1350" i="1">
                        <a:latin typeface="Cambria Math"/>
                      </a:rPr>
                      <m:t>𝑌𝑒𝑎𝑟𝑠</m:t>
                    </m:r>
                  </m:oMath>
                </a14:m>
                <a:r>
                  <a:rPr lang="en-US" sz="1350" dirty="0"/>
                  <a:t> + </a:t>
                </a:r>
                <a14:m>
                  <m:oMath xmlns:m="http://schemas.openxmlformats.org/officeDocument/2006/math">
                    <m:sSub>
                      <m:sSubPr>
                        <m:ctrlPr>
                          <a:rPr lang="en-US" sz="1350" i="1">
                            <a:latin typeface="Cambria Math" panose="02040503050406030204" pitchFamily="18" charset="0"/>
                          </a:rPr>
                        </m:ctrlPr>
                      </m:sSubPr>
                      <m:e>
                        <m:r>
                          <a:rPr lang="en-US" sz="1350" i="1">
                            <a:latin typeface="Cambria Math"/>
                            <a:ea typeface="Cambria Math"/>
                          </a:rPr>
                          <m:t>𝛽</m:t>
                        </m:r>
                      </m:e>
                      <m:sub>
                        <m:r>
                          <a:rPr lang="en-US" sz="1350" i="1">
                            <a:latin typeface="Cambria Math"/>
                            <a:ea typeface="Cambria Math"/>
                          </a:rPr>
                          <m:t>3</m:t>
                        </m:r>
                      </m:sub>
                    </m:sSub>
                    <m:r>
                      <a:rPr lang="en-US" sz="1350" i="1">
                        <a:latin typeface="Cambria Math"/>
                      </a:rPr>
                      <m:t>𝑅𝑎𝑛𝑘</m:t>
                    </m:r>
                    <m:r>
                      <m:rPr>
                        <m:nor/>
                      </m:rPr>
                      <a:rPr lang="en-US" sz="1350" dirty="0"/>
                      <m:t>+ </m:t>
                    </m:r>
                    <m:sSub>
                      <m:sSubPr>
                        <m:ctrlPr>
                          <a:rPr lang="en-US" sz="1350" i="1">
                            <a:latin typeface="Cambria Math" panose="02040503050406030204" pitchFamily="18" charset="0"/>
                          </a:rPr>
                        </m:ctrlPr>
                      </m:sSubPr>
                      <m:e>
                        <m:r>
                          <a:rPr lang="en-US" sz="1350" i="1">
                            <a:latin typeface="Cambria Math"/>
                            <a:ea typeface="Cambria Math"/>
                          </a:rPr>
                          <m:t>𝛽</m:t>
                        </m:r>
                      </m:e>
                      <m:sub>
                        <m:r>
                          <a:rPr lang="en-US" sz="1350" b="0" i="1" smtClean="0">
                            <a:latin typeface="Cambria Math" charset="0"/>
                            <a:ea typeface="Cambria Math"/>
                          </a:rPr>
                          <m:t>4</m:t>
                        </m:r>
                      </m:sub>
                    </m:sSub>
                    <m:r>
                      <a:rPr lang="en-US" sz="1350" b="0" i="1" smtClean="0">
                        <a:latin typeface="Cambria Math" charset="0"/>
                        <a:ea typeface="Cambria Math"/>
                      </a:rPr>
                      <m:t>𝐸𝑥𝑝𝑒𝑛𝑑</m:t>
                    </m:r>
                  </m:oMath>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2216347" y="1193825"/>
                <a:ext cx="4768968" cy="300082"/>
              </a:xfrm>
              <a:prstGeom prst="rect">
                <a:avLst/>
              </a:prstGeom>
              <a:blipFill rotWithShape="0">
                <a:blip r:embed="rId4"/>
                <a:stretch>
                  <a:fillRect t="-4082" b="-20408"/>
                </a:stretch>
              </a:blipFill>
            </p:spPr>
            <p:txBody>
              <a:bodyPr/>
              <a:lstStyle/>
              <a:p>
                <a:r>
                  <a:rPr lang="en-US">
                    <a:noFill/>
                  </a:rPr>
                  <a:t> </a:t>
                </a:r>
              </a:p>
            </p:txBody>
          </p:sp>
        </mc:Fallback>
      </mc:AlternateContent>
      <p:sp>
        <p:nvSpPr>
          <p:cNvPr id="14" name="TextBox 13"/>
          <p:cNvSpPr txBox="1"/>
          <p:nvPr/>
        </p:nvSpPr>
        <p:spPr>
          <a:xfrm>
            <a:off x="3671695" y="1494692"/>
            <a:ext cx="2211433" cy="307777"/>
          </a:xfrm>
          <a:prstGeom prst="rect">
            <a:avLst/>
          </a:prstGeom>
          <a:noFill/>
        </p:spPr>
        <p:txBody>
          <a:bodyPr wrap="square" rtlCol="0">
            <a:spAutoFit/>
          </a:bodyPr>
          <a:lstStyle/>
          <a:p>
            <a:pPr algn="ctr"/>
            <a:r>
              <a:rPr lang="en-US" sz="1400" dirty="0" err="1"/>
              <a:t>Adj</a:t>
            </a:r>
            <a:r>
              <a:rPr lang="en-US" sz="1400" dirty="0"/>
              <a:t> R</a:t>
            </a:r>
            <a:r>
              <a:rPr lang="en-US" sz="1400" baseline="30000" dirty="0"/>
              <a:t>2</a:t>
            </a:r>
            <a:r>
              <a:rPr lang="en-US" sz="1400" dirty="0"/>
              <a:t>: .9025   </a:t>
            </a:r>
            <a:r>
              <a:rPr lang="en-US" sz="1400" dirty="0" err="1"/>
              <a:t>Cp</a:t>
            </a:r>
            <a:r>
              <a:rPr lang="en-US" sz="1400" dirty="0"/>
              <a:t> = 8.04</a:t>
            </a:r>
          </a:p>
        </p:txBody>
      </p:sp>
      <p:sp>
        <p:nvSpPr>
          <p:cNvPr id="15" name="TextBox 14"/>
          <p:cNvSpPr txBox="1"/>
          <p:nvPr/>
        </p:nvSpPr>
        <p:spPr>
          <a:xfrm>
            <a:off x="3205086" y="2511260"/>
            <a:ext cx="2765924" cy="307777"/>
          </a:xfrm>
          <a:prstGeom prst="rect">
            <a:avLst/>
          </a:prstGeom>
          <a:noFill/>
        </p:spPr>
        <p:txBody>
          <a:bodyPr wrap="square" rtlCol="0">
            <a:spAutoFit/>
          </a:bodyPr>
          <a:lstStyle/>
          <a:p>
            <a:pPr algn="ctr"/>
            <a:r>
              <a:rPr lang="en-US" sz="1400" dirty="0" err="1"/>
              <a:t>Adj</a:t>
            </a:r>
            <a:r>
              <a:rPr lang="en-US" sz="1400" dirty="0"/>
              <a:t> R</a:t>
            </a:r>
            <a:r>
              <a:rPr lang="en-US" sz="1400" baseline="30000" dirty="0"/>
              <a:t>2</a:t>
            </a:r>
            <a:r>
              <a:rPr lang="en-US" sz="1400" dirty="0"/>
              <a:t>: .8821  </a:t>
            </a:r>
            <a:r>
              <a:rPr lang="en-US" sz="1400" dirty="0" err="1"/>
              <a:t>Cp</a:t>
            </a:r>
            <a:r>
              <a:rPr lang="en-US" sz="1400" dirty="0"/>
              <a:t> = 4.03  </a:t>
            </a:r>
          </a:p>
        </p:txBody>
      </p:sp>
      <p:sp>
        <p:nvSpPr>
          <p:cNvPr id="17" name="TextBox 16"/>
          <p:cNvSpPr txBox="1"/>
          <p:nvPr/>
        </p:nvSpPr>
        <p:spPr>
          <a:xfrm>
            <a:off x="457200" y="2859881"/>
            <a:ext cx="8381999" cy="3693319"/>
          </a:xfrm>
          <a:prstGeom prst="rect">
            <a:avLst/>
          </a:prstGeom>
          <a:noFill/>
        </p:spPr>
        <p:txBody>
          <a:bodyPr wrap="square" rtlCol="0">
            <a:spAutoFit/>
          </a:bodyPr>
          <a:lstStyle/>
          <a:p>
            <a:pPr algn="ctr"/>
            <a:r>
              <a:rPr lang="en-US" dirty="0"/>
              <a:t>The model with </a:t>
            </a:r>
            <a:r>
              <a:rPr lang="en-US" dirty="0" err="1"/>
              <a:t>lTakers</a:t>
            </a:r>
            <a:r>
              <a:rPr lang="en-US" dirty="0"/>
              <a:t>, Years, Expend and Rank looks to be have a smaller </a:t>
            </a:r>
            <a:r>
              <a:rPr lang="en-US" dirty="0" err="1"/>
              <a:t>Cp</a:t>
            </a:r>
            <a:r>
              <a:rPr lang="en-US" dirty="0"/>
              <a:t> statistic although the Income, Years, Rank Expend has a greater adjusted R</a:t>
            </a:r>
            <a:r>
              <a:rPr lang="en-US" baseline="30000" dirty="0"/>
              <a:t>2</a:t>
            </a:r>
            <a:r>
              <a:rPr lang="en-US" dirty="0"/>
              <a:t>.  In addition, it can be argued that </a:t>
            </a:r>
            <a:r>
              <a:rPr lang="en-US" dirty="0" err="1"/>
              <a:t>lTakers</a:t>
            </a:r>
            <a:r>
              <a:rPr lang="en-US" dirty="0"/>
              <a:t> and Rank look to be highly collinear and thus may be redundant, therefore providing additional support for the top model.  </a:t>
            </a:r>
          </a:p>
          <a:p>
            <a:pPr algn="ctr"/>
            <a:endParaRPr lang="en-US" dirty="0"/>
          </a:p>
          <a:p>
            <a:pPr algn="ctr"/>
            <a:r>
              <a:rPr lang="en-US" dirty="0"/>
              <a:t>At this point, it is up to the researchers and / or the experts to weigh the pros and cons of each model.  For our QOI, the top model seems to be a better choice since it accounts for Income as a possible confounder and is backed up by our previous analysis.  If the goal of the regression is to predict, you may not care about confounders or multicollinearity as much and may find in favor of the second model. </a:t>
            </a:r>
          </a:p>
          <a:p>
            <a:pPr algn="ctr"/>
            <a:endParaRPr lang="en-US" dirty="0"/>
          </a:p>
          <a:p>
            <a:pPr algn="ctr"/>
            <a:r>
              <a:rPr lang="en-US" dirty="0"/>
              <a:t>Finally, Cross Validation Techniques, AIC, BIC and SBC and other criteria are other valuable tools to help us decide between candidate models.  </a:t>
            </a:r>
          </a:p>
        </p:txBody>
      </p:sp>
    </p:spTree>
    <p:extLst>
      <p:ext uri="{BB962C8B-B14F-4D97-AF65-F5344CB8AC3E}">
        <p14:creationId xmlns:p14="http://schemas.microsoft.com/office/powerpoint/2010/main" val="8220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76800" cy="1143000"/>
          </a:xfrm>
        </p:spPr>
        <p:txBody>
          <a:bodyPr/>
          <a:lstStyle/>
          <a:p>
            <a:r>
              <a:rPr lang="en-US" dirty="0"/>
              <a:t>Normal q-q Plot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2832"/>
            <a:ext cx="40576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914"/>
          <a:stretch/>
        </p:blipFill>
        <p:spPr bwMode="auto">
          <a:xfrm>
            <a:off x="914400" y="3276600"/>
            <a:ext cx="2823482" cy="3062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286" r="32929"/>
          <a:stretch/>
        </p:blipFill>
        <p:spPr bwMode="auto">
          <a:xfrm>
            <a:off x="5638800" y="382060"/>
            <a:ext cx="2231571" cy="3095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851"/>
          <a:stretch/>
        </p:blipFill>
        <p:spPr bwMode="auto">
          <a:xfrm>
            <a:off x="5638800" y="3441136"/>
            <a:ext cx="2631622" cy="327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76610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209800"/>
            <a:ext cx="8229600" cy="1143000"/>
          </a:xfrm>
        </p:spPr>
        <p:txBody>
          <a:bodyPr>
            <a:normAutofit fontScale="90000"/>
          </a:bodyPr>
          <a:lstStyle/>
          <a:p>
            <a:r>
              <a:rPr lang="en-US" dirty="0"/>
              <a:t>Variable Selection </a:t>
            </a:r>
            <a:br>
              <a:rPr lang="en-US" dirty="0"/>
            </a:br>
            <a:r>
              <a:rPr lang="en-US" dirty="0"/>
              <a:t>With Proc </a:t>
            </a:r>
            <a:r>
              <a:rPr lang="en-US" dirty="0" err="1"/>
              <a:t>GLMselect</a:t>
            </a:r>
            <a:r>
              <a:rPr lang="en-US" dirty="0"/>
              <a:t>.</a:t>
            </a:r>
          </a:p>
        </p:txBody>
      </p:sp>
    </p:spTree>
    <p:extLst>
      <p:ext uri="{BB962C8B-B14F-4D97-AF65-F5344CB8AC3E}">
        <p14:creationId xmlns:p14="http://schemas.microsoft.com/office/powerpoint/2010/main" val="121219877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58508"/>
            <a:ext cx="8686800" cy="808292"/>
          </a:xfrm>
        </p:spPr>
        <p:txBody>
          <a:bodyPr>
            <a:normAutofit fontScale="90000"/>
          </a:bodyPr>
          <a:lstStyle/>
          <a:p>
            <a:r>
              <a:rPr lang="en-US" dirty="0"/>
              <a:t>Variable Selection With Proc </a:t>
            </a:r>
            <a:r>
              <a:rPr lang="en-US" dirty="0" err="1"/>
              <a:t>GLMselect</a:t>
            </a:r>
            <a:r>
              <a:rPr lang="en-US" dirty="0"/>
              <a:t>.</a:t>
            </a:r>
          </a:p>
        </p:txBody>
      </p:sp>
      <p:pic>
        <p:nvPicPr>
          <p:cNvPr id="4" name="Picture 3"/>
          <p:cNvPicPr>
            <a:picLocks noChangeAspect="1"/>
          </p:cNvPicPr>
          <p:nvPr/>
        </p:nvPicPr>
        <p:blipFill>
          <a:blip r:embed="rId3"/>
          <a:stretch>
            <a:fillRect/>
          </a:stretch>
        </p:blipFill>
        <p:spPr>
          <a:xfrm>
            <a:off x="335225" y="1066800"/>
            <a:ext cx="8580175" cy="3308417"/>
          </a:xfrm>
          <a:prstGeom prst="rect">
            <a:avLst/>
          </a:prstGeom>
        </p:spPr>
      </p:pic>
      <p:pic>
        <p:nvPicPr>
          <p:cNvPr id="5" name="Picture 4"/>
          <p:cNvPicPr>
            <a:picLocks noChangeAspect="1"/>
          </p:cNvPicPr>
          <p:nvPr/>
        </p:nvPicPr>
        <p:blipFill>
          <a:blip r:embed="rId4"/>
          <a:stretch>
            <a:fillRect/>
          </a:stretch>
        </p:blipFill>
        <p:spPr>
          <a:xfrm>
            <a:off x="1676400" y="4495799"/>
            <a:ext cx="2048586" cy="2095500"/>
          </a:xfrm>
          <a:prstGeom prst="rect">
            <a:avLst/>
          </a:prstGeom>
        </p:spPr>
      </p:pic>
      <p:pic>
        <p:nvPicPr>
          <p:cNvPr id="6" name="Picture 5"/>
          <p:cNvPicPr>
            <a:picLocks noChangeAspect="1"/>
          </p:cNvPicPr>
          <p:nvPr/>
        </p:nvPicPr>
        <p:blipFill>
          <a:blip r:embed="rId5"/>
          <a:stretch>
            <a:fillRect/>
          </a:stretch>
        </p:blipFill>
        <p:spPr>
          <a:xfrm>
            <a:off x="4114800" y="4688492"/>
            <a:ext cx="3505200" cy="1710113"/>
          </a:xfrm>
          <a:prstGeom prst="rect">
            <a:avLst/>
          </a:prstGeom>
        </p:spPr>
      </p:pic>
    </p:spTree>
    <p:extLst>
      <p:ext uri="{BB962C8B-B14F-4D97-AF65-F5344CB8AC3E}">
        <p14:creationId xmlns:p14="http://schemas.microsoft.com/office/powerpoint/2010/main" val="28130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978" y="118645"/>
            <a:ext cx="8229600" cy="1143000"/>
          </a:xfrm>
        </p:spPr>
        <p:txBody>
          <a:bodyPr>
            <a:normAutofit fontScale="90000"/>
          </a:bodyPr>
          <a:lstStyle/>
          <a:p>
            <a:r>
              <a:rPr lang="en-US" dirty="0"/>
              <a:t>Model Comparison Using AIC/BIC/SBC</a:t>
            </a:r>
          </a:p>
        </p:txBody>
      </p:sp>
      <mc:AlternateContent xmlns:mc="http://schemas.openxmlformats.org/markup-compatibility/2006" xmlns:a14="http://schemas.microsoft.com/office/drawing/2010/main">
        <mc:Choice Requires="a14">
          <p:sp>
            <p:nvSpPr>
              <p:cNvPr id="4" name="TextBox 3"/>
              <p:cNvSpPr txBox="1"/>
              <p:nvPr/>
            </p:nvSpPr>
            <p:spPr>
              <a:xfrm>
                <a:off x="4656778" y="2190626"/>
                <a:ext cx="4472378"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𝑙𝑇𝑎𝑘𝑒𝑟𝑠</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656778" y="2190626"/>
                <a:ext cx="4472378" cy="307777"/>
              </a:xfrm>
              <a:prstGeom prst="rect">
                <a:avLst/>
              </a:prstGeom>
              <a:blipFill rotWithShape="0">
                <a:blip r:embed="rId3"/>
                <a:stretch>
                  <a:fillRect t="-82353" b="-10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719" y="2191457"/>
                <a:ext cx="4442242" cy="307777"/>
              </a:xfrm>
              <a:prstGeom prst="rect">
                <a:avLst/>
              </a:prstGeom>
              <a:noFill/>
            </p:spPr>
            <p:txBody>
              <a:bodyPr wrap="none" rtlCol="0">
                <a:spAutoFit/>
              </a:bodyPr>
              <a:lstStyle/>
              <a:p>
                <a14:m>
                  <m:oMath xmlns:m="http://schemas.openxmlformats.org/officeDocument/2006/math">
                    <m:r>
                      <a:rPr lang="en-US" sz="1400" i="1" smtClean="0">
                        <a:latin typeface="Cambria Math"/>
                      </a:rPr>
                      <m:t>𝑆𝐴𝑇</m:t>
                    </m:r>
                    <m:r>
                      <a:rPr lang="en-US" sz="1400" i="1" smtClean="0">
                        <a:latin typeface="Cambria Math"/>
                      </a:rPr>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rPr>
                          <m:t>0</m:t>
                        </m:r>
                      </m:sub>
                    </m:sSub>
                    <m:r>
                      <a:rPr lang="en-US" sz="1400" i="1">
                        <a:latin typeface="Cambria Math"/>
                      </a:rPr>
                      <m:t>+</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1</m:t>
                        </m:r>
                      </m:sub>
                    </m:sSub>
                    <m:r>
                      <a:rPr lang="en-US" sz="1400" i="1">
                        <a:latin typeface="Cambria Math"/>
                      </a:rPr>
                      <m:t>𝐼𝑛𝑐𝑜𝑚𝑒</m:t>
                    </m:r>
                    <m:r>
                      <a:rPr lang="en-US" sz="1400" i="1">
                        <a:latin typeface="Cambria Math"/>
                      </a:rPr>
                      <m:t> </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2</m:t>
                        </m:r>
                      </m:sub>
                    </m:sSub>
                    <m:r>
                      <a:rPr lang="en-US" sz="1400" i="1">
                        <a:latin typeface="Cambria Math"/>
                      </a:rPr>
                      <m:t>𝑌𝑒𝑎𝑟𝑠</m:t>
                    </m:r>
                  </m:oMath>
                </a14:m>
                <a:r>
                  <a:rPr lang="en-US" sz="1400" dirty="0"/>
                  <a:t> + </a:t>
                </a:r>
                <a14:m>
                  <m:oMath xmlns:m="http://schemas.openxmlformats.org/officeDocument/2006/math">
                    <m:sSub>
                      <m:sSubPr>
                        <m:ctrlPr>
                          <a:rPr lang="en-US" sz="1400" i="1">
                            <a:latin typeface="Cambria Math" panose="02040503050406030204" pitchFamily="18" charset="0"/>
                          </a:rPr>
                        </m:ctrlPr>
                      </m:sSubPr>
                      <m:e>
                        <m:r>
                          <a:rPr lang="en-US" sz="1400" i="1">
                            <a:latin typeface="Cambria Math"/>
                            <a:ea typeface="Cambria Math"/>
                          </a:rPr>
                          <m:t>𝛽</m:t>
                        </m:r>
                      </m:e>
                      <m:sub>
                        <m:r>
                          <a:rPr lang="en-US" sz="1400" i="1">
                            <a:latin typeface="Cambria Math"/>
                            <a:ea typeface="Cambria Math"/>
                          </a:rPr>
                          <m:t>3</m:t>
                        </m:r>
                      </m:sub>
                    </m:sSub>
                    <m:r>
                      <a:rPr lang="en-US" sz="1400" i="1">
                        <a:latin typeface="Cambria Math"/>
                      </a:rPr>
                      <m:t>𝑅𝑎𝑛𝑘</m:t>
                    </m:r>
                    <m:r>
                      <m:rPr>
                        <m:nor/>
                      </m:rPr>
                      <a:rPr lang="en-US" sz="1400" dirty="0"/>
                      <m:t>+ </m:t>
                    </m:r>
                    <m:sSub>
                      <m:sSubPr>
                        <m:ctrlPr>
                          <a:rPr lang="en-US" sz="1400" i="1">
                            <a:latin typeface="Cambria Math" panose="02040503050406030204" pitchFamily="18" charset="0"/>
                          </a:rPr>
                        </m:ctrlPr>
                      </m:sSubPr>
                      <m:e>
                        <m:r>
                          <a:rPr lang="en-US" sz="1400" i="1">
                            <a:latin typeface="Cambria Math"/>
                            <a:ea typeface="Cambria Math"/>
                          </a:rPr>
                          <m:t>𝛽</m:t>
                        </m:r>
                      </m:e>
                      <m:sub>
                        <m:r>
                          <a:rPr lang="en-US" sz="1400" b="0" i="1" smtClean="0">
                            <a:latin typeface="Cambria Math" charset="0"/>
                            <a:ea typeface="Cambria Math"/>
                          </a:rPr>
                          <m:t>4</m:t>
                        </m:r>
                      </m:sub>
                    </m:sSub>
                    <m:r>
                      <a:rPr lang="en-US" sz="1400" b="0" i="1" smtClean="0">
                        <a:latin typeface="Cambria Math" charset="0"/>
                        <a:ea typeface="Cambria Math"/>
                      </a:rPr>
                      <m:t>𝐸𝑥𝑝𝑒𝑛𝑑</m:t>
                    </m:r>
                  </m:oMath>
                </a14:m>
                <a:endParaRPr 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719" y="2191457"/>
                <a:ext cx="4442242" cy="307777"/>
              </a:xfrm>
              <a:prstGeom prst="rect">
                <a:avLst/>
              </a:prstGeom>
              <a:blipFill rotWithShape="0">
                <a:blip r:embed="rId4"/>
                <a:stretch>
                  <a:fillRect t="-82353" b="-105882"/>
                </a:stretch>
              </a:blipFill>
            </p:spPr>
            <p:txBody>
              <a:bodyPr/>
              <a:lstStyle/>
              <a:p>
                <a:r>
                  <a:rPr lang="en-US">
                    <a:noFill/>
                  </a:rPr>
                  <a:t> </a:t>
                </a:r>
              </a:p>
            </p:txBody>
          </p:sp>
        </mc:Fallback>
      </mc:AlternateContent>
      <p:pic>
        <p:nvPicPr>
          <p:cNvPr id="8" name="Picture 7"/>
          <p:cNvPicPr>
            <a:picLocks noChangeAspect="1"/>
          </p:cNvPicPr>
          <p:nvPr/>
        </p:nvPicPr>
        <p:blipFill rotWithShape="1">
          <a:blip r:embed="rId5"/>
          <a:srcRect b="53333"/>
          <a:stretch/>
        </p:blipFill>
        <p:spPr>
          <a:xfrm>
            <a:off x="2896406" y="3733800"/>
            <a:ext cx="3591996" cy="1981200"/>
          </a:xfrm>
          <a:prstGeom prst="rect">
            <a:avLst/>
          </a:prstGeom>
        </p:spPr>
      </p:pic>
      <p:pic>
        <p:nvPicPr>
          <p:cNvPr id="11" name="Picture 10"/>
          <p:cNvPicPr>
            <a:picLocks noChangeAspect="1"/>
          </p:cNvPicPr>
          <p:nvPr/>
        </p:nvPicPr>
        <p:blipFill>
          <a:blip r:embed="rId6"/>
          <a:stretch>
            <a:fillRect/>
          </a:stretch>
        </p:blipFill>
        <p:spPr>
          <a:xfrm>
            <a:off x="838200" y="2578806"/>
            <a:ext cx="1760039" cy="1777953"/>
          </a:xfrm>
          <a:prstGeom prst="rect">
            <a:avLst/>
          </a:prstGeom>
        </p:spPr>
      </p:pic>
      <p:pic>
        <p:nvPicPr>
          <p:cNvPr id="12" name="Picture 11"/>
          <p:cNvPicPr>
            <a:picLocks noChangeAspect="1"/>
          </p:cNvPicPr>
          <p:nvPr/>
        </p:nvPicPr>
        <p:blipFill>
          <a:blip r:embed="rId7"/>
          <a:stretch>
            <a:fillRect/>
          </a:stretch>
        </p:blipFill>
        <p:spPr>
          <a:xfrm>
            <a:off x="6811383" y="2623330"/>
            <a:ext cx="1806881" cy="1816100"/>
          </a:xfrm>
          <a:prstGeom prst="rect">
            <a:avLst/>
          </a:prstGeom>
        </p:spPr>
      </p:pic>
      <p:pic>
        <p:nvPicPr>
          <p:cNvPr id="13" name="Picture 12"/>
          <p:cNvPicPr>
            <a:picLocks noChangeAspect="1"/>
          </p:cNvPicPr>
          <p:nvPr/>
        </p:nvPicPr>
        <p:blipFill>
          <a:blip r:embed="rId8"/>
          <a:stretch>
            <a:fillRect/>
          </a:stretch>
        </p:blipFill>
        <p:spPr>
          <a:xfrm>
            <a:off x="4692404" y="1445252"/>
            <a:ext cx="4285461" cy="516868"/>
          </a:xfrm>
          <a:prstGeom prst="rect">
            <a:avLst/>
          </a:prstGeom>
        </p:spPr>
      </p:pic>
      <p:pic>
        <p:nvPicPr>
          <p:cNvPr id="14" name="Picture 13"/>
          <p:cNvPicPr>
            <a:picLocks noChangeAspect="1"/>
          </p:cNvPicPr>
          <p:nvPr/>
        </p:nvPicPr>
        <p:blipFill>
          <a:blip r:embed="rId9"/>
          <a:stretch>
            <a:fillRect/>
          </a:stretch>
        </p:blipFill>
        <p:spPr>
          <a:xfrm>
            <a:off x="190439" y="1401170"/>
            <a:ext cx="4114800" cy="488805"/>
          </a:xfrm>
          <a:prstGeom prst="rect">
            <a:avLst/>
          </a:prstGeom>
        </p:spPr>
      </p:pic>
      <p:sp>
        <p:nvSpPr>
          <p:cNvPr id="15" name="TextBox 14"/>
          <p:cNvSpPr txBox="1"/>
          <p:nvPr/>
        </p:nvSpPr>
        <p:spPr>
          <a:xfrm>
            <a:off x="1066800" y="5791200"/>
            <a:ext cx="7315200" cy="923330"/>
          </a:xfrm>
          <a:prstGeom prst="rect">
            <a:avLst/>
          </a:prstGeom>
          <a:noFill/>
        </p:spPr>
        <p:txBody>
          <a:bodyPr wrap="square" rtlCol="0">
            <a:spAutoFit/>
          </a:bodyPr>
          <a:lstStyle/>
          <a:p>
            <a:pPr algn="ctr"/>
            <a:r>
              <a:rPr lang="en-US" dirty="0"/>
              <a:t>It is clear after this further analysis that there is strong evidence that the model with </a:t>
            </a:r>
            <a:r>
              <a:rPr lang="en-US" dirty="0" err="1"/>
              <a:t>lTakers</a:t>
            </a:r>
            <a:r>
              <a:rPr lang="en-US" dirty="0"/>
              <a:t> instead of Income is potentially a better model to assess the effect on expenditure after accounting for other variables.     </a:t>
            </a:r>
          </a:p>
        </p:txBody>
      </p:sp>
      <p:sp>
        <p:nvSpPr>
          <p:cNvPr id="3" name="Rectangle 2">
            <a:extLst>
              <a:ext uri="{FF2B5EF4-FFF2-40B4-BE49-F238E27FC236}">
                <a16:creationId xmlns:a16="http://schemas.microsoft.com/office/drawing/2014/main" id="{8CF28CF2-06BC-45C0-BC1C-D03CD58A27D6}"/>
              </a:ext>
            </a:extLst>
          </p:cNvPr>
          <p:cNvSpPr/>
          <p:nvPr/>
        </p:nvSpPr>
        <p:spPr>
          <a:xfrm>
            <a:off x="3505200" y="40852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C92BCB-C4C0-441F-814C-25240EDB9288}"/>
              </a:ext>
            </a:extLst>
          </p:cNvPr>
          <p:cNvSpPr/>
          <p:nvPr/>
        </p:nvSpPr>
        <p:spPr>
          <a:xfrm>
            <a:off x="3505200" y="5533030"/>
            <a:ext cx="2983202" cy="25817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1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a:t>Appendix</a:t>
            </a:r>
          </a:p>
        </p:txBody>
      </p:sp>
    </p:spTree>
    <p:extLst>
      <p:ext uri="{BB962C8B-B14F-4D97-AF65-F5344CB8AC3E}">
        <p14:creationId xmlns:p14="http://schemas.microsoft.com/office/powerpoint/2010/main" val="208858141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Prediction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587636" cy="1946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618" y="3810000"/>
            <a:ext cx="67056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60" y="3114675"/>
            <a:ext cx="8820150"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8366587"/>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Don’t Forget to Check the Residuals!</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467572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528" y="2419350"/>
            <a:ext cx="390715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910705"/>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762071"/>
            <a:ext cx="721938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For the next problem you will have to remember your reading on the Blood-Brain Barrier problem. It is a case study in Chapter 12.  </a:t>
            </a:r>
            <a:endParaRPr kumimoji="0" lang="en-US" alt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itchFamily="34" charset="0"/>
              <a:cs typeface="Arial" pitchFamily="34" charset="0"/>
            </a:endParaRPr>
          </a:p>
        </p:txBody>
      </p:sp>
      <p:pic>
        <p:nvPicPr>
          <p:cNvPr id="3073" name="Picture 3"/>
          <p:cNvPicPr>
            <a:picLocks noChangeAspect="1" noChangeArrowheads="1"/>
          </p:cNvPicPr>
          <p:nvPr/>
        </p:nvPicPr>
        <p:blipFill>
          <a:blip r:embed="rId2">
            <a:extLst>
              <a:ext uri="{28A0092B-C50C-407E-A947-70E740481C1C}">
                <a14:useLocalDpi xmlns:a14="http://schemas.microsoft.com/office/drawing/2010/main" val="0"/>
              </a:ext>
            </a:extLst>
          </a:blip>
          <a:srcRect b="30986"/>
          <a:stretch>
            <a:fillRect/>
          </a:stretch>
        </p:blipFill>
        <p:spPr bwMode="auto">
          <a:xfrm>
            <a:off x="1295400" y="3581400"/>
            <a:ext cx="5924550"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28600" y="3581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TextBox 5"/>
          <p:cNvSpPr txBox="1"/>
          <p:nvPr/>
        </p:nvSpPr>
        <p:spPr>
          <a:xfrm>
            <a:off x="968829" y="870857"/>
            <a:ext cx="6705600" cy="707886"/>
          </a:xfrm>
          <a:prstGeom prst="rect">
            <a:avLst/>
          </a:prstGeom>
          <a:noFill/>
        </p:spPr>
        <p:txBody>
          <a:bodyPr wrap="square" rtlCol="0">
            <a:spAutoFit/>
          </a:bodyPr>
          <a:lstStyle/>
          <a:p>
            <a:pPr algn="ctr"/>
            <a:r>
              <a:rPr lang="en-US" sz="4000" dirty="0"/>
              <a:t>Sample problem</a:t>
            </a:r>
          </a:p>
        </p:txBody>
      </p:sp>
    </p:spTree>
    <p:extLst>
      <p:ext uri="{BB962C8B-B14F-4D97-AF65-F5344CB8AC3E}">
        <p14:creationId xmlns:p14="http://schemas.microsoft.com/office/powerpoint/2010/main" val="38990813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v. BIC</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71800"/>
            <a:ext cx="8711217"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7571623"/>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Proc</a:t>
            </a:r>
            <a:r>
              <a:rPr lang="en-US" dirty="0"/>
              <a:t> </a:t>
            </a:r>
            <a:r>
              <a:rPr lang="en-US" dirty="0" err="1"/>
              <a:t>Reg</a:t>
            </a:r>
            <a:r>
              <a:rPr lang="en-US" dirty="0"/>
              <a:t> Selection Options</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64" y="1447800"/>
            <a:ext cx="8964635" cy="470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09254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Proc</a:t>
            </a:r>
            <a:r>
              <a:rPr lang="en-US" dirty="0"/>
              <a:t> </a:t>
            </a:r>
            <a:r>
              <a:rPr lang="en-US" dirty="0" err="1"/>
              <a:t>Reg</a:t>
            </a:r>
            <a:r>
              <a:rPr lang="en-US" dirty="0"/>
              <a:t> Selection Options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371600"/>
            <a:ext cx="8626125" cy="4548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79261" y="6096000"/>
            <a:ext cx="8229600" cy="646331"/>
          </a:xfrm>
          <a:prstGeom prst="rect">
            <a:avLst/>
          </a:prstGeom>
        </p:spPr>
        <p:txBody>
          <a:bodyPr wrap="square">
            <a:spAutoFit/>
          </a:bodyPr>
          <a:lstStyle/>
          <a:p>
            <a:r>
              <a:rPr lang="en-US" dirty="0"/>
              <a:t>http://support.sas.com/documentation/cdl/en/statug/63033/HTML/default/viewer.htm#statug_reg_sect030.htm</a:t>
            </a:r>
          </a:p>
        </p:txBody>
      </p:sp>
    </p:spTree>
    <p:extLst>
      <p:ext uri="{BB962C8B-B14F-4D97-AF65-F5344CB8AC3E}">
        <p14:creationId xmlns:p14="http://schemas.microsoft.com/office/powerpoint/2010/main" val="4198564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pic>
        <p:nvPicPr>
          <p:cNvPr id="9" name="Picture 8"/>
          <p:cNvPicPr>
            <a:picLocks noChangeAspect="1"/>
          </p:cNvPicPr>
          <p:nvPr/>
        </p:nvPicPr>
        <p:blipFill>
          <a:blip r:embed="rId2"/>
          <a:stretch>
            <a:fillRect/>
          </a:stretch>
        </p:blipFill>
        <p:spPr>
          <a:xfrm>
            <a:off x="5257800" y="4876800"/>
            <a:ext cx="2862262" cy="990261"/>
          </a:xfrm>
          <a:prstGeom prst="rect">
            <a:avLst/>
          </a:prstGeom>
        </p:spPr>
      </p:pic>
      <p:pic>
        <p:nvPicPr>
          <p:cNvPr id="3" name="Picture 2"/>
          <p:cNvPicPr>
            <a:picLocks noChangeAspect="1"/>
          </p:cNvPicPr>
          <p:nvPr/>
        </p:nvPicPr>
        <p:blipFill>
          <a:blip r:embed="rId3"/>
          <a:stretch>
            <a:fillRect/>
          </a:stretch>
        </p:blipFill>
        <p:spPr>
          <a:xfrm>
            <a:off x="642167" y="1427455"/>
            <a:ext cx="3668665" cy="2788527"/>
          </a:xfrm>
          <a:prstGeom prst="rect">
            <a:avLst/>
          </a:prstGeom>
        </p:spPr>
      </p:pic>
      <p:sp>
        <p:nvSpPr>
          <p:cNvPr id="10" name="TextBox 9"/>
          <p:cNvSpPr txBox="1"/>
          <p:nvPr/>
        </p:nvSpPr>
        <p:spPr>
          <a:xfrm>
            <a:off x="1600200"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a:t>
            </a:r>
          </a:p>
        </p:txBody>
      </p:sp>
      <p:pic>
        <p:nvPicPr>
          <p:cNvPr id="4" name="Picture 3"/>
          <p:cNvPicPr>
            <a:picLocks noChangeAspect="1"/>
          </p:cNvPicPr>
          <p:nvPr/>
        </p:nvPicPr>
        <p:blipFill>
          <a:blip r:embed="rId4"/>
          <a:stretch>
            <a:fillRect/>
          </a:stretch>
        </p:blipFill>
        <p:spPr>
          <a:xfrm>
            <a:off x="4572000" y="1427455"/>
            <a:ext cx="3633381" cy="2751877"/>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a:t>
            </a:r>
          </a:p>
        </p:txBody>
      </p:sp>
      <p:sp>
        <p:nvSpPr>
          <p:cNvPr id="12" name="TextBox 11"/>
          <p:cNvSpPr txBox="1"/>
          <p:nvPr/>
        </p:nvSpPr>
        <p:spPr>
          <a:xfrm>
            <a:off x="2895600"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n = 100</a:t>
            </a:r>
          </a:p>
        </p:txBody>
      </p:sp>
      <p:sp>
        <p:nvSpPr>
          <p:cNvPr id="13" name="TextBox 12"/>
          <p:cNvSpPr txBox="1"/>
          <p:nvPr/>
        </p:nvSpPr>
        <p:spPr>
          <a:xfrm>
            <a:off x="5296125" y="19050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n = 100</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p:cNvPicPr>
            <a:picLocks noChangeAspect="1"/>
          </p:cNvPicPr>
          <p:nvPr/>
        </p:nvPicPr>
        <p:blipFill>
          <a:blip r:embed="rId5"/>
          <a:stretch>
            <a:fillRect/>
          </a:stretch>
        </p:blipFill>
        <p:spPr>
          <a:xfrm>
            <a:off x="1143000" y="4807436"/>
            <a:ext cx="2743200" cy="1400783"/>
          </a:xfrm>
          <a:prstGeom prst="rect">
            <a:avLst/>
          </a:prstGeom>
        </p:spPr>
      </p:pic>
      <p:sp>
        <p:nvSpPr>
          <p:cNvPr id="6" name="TextBox 5"/>
          <p:cNvSpPr txBox="1"/>
          <p:nvPr/>
        </p:nvSpPr>
        <p:spPr>
          <a:xfrm>
            <a:off x="321083" y="6129698"/>
            <a:ext cx="85018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Not normal! Data is skewed to the right and does not fall along a straight line in this q-q plot.</a:t>
            </a:r>
          </a:p>
        </p:txBody>
      </p:sp>
    </p:spTree>
    <p:extLst>
      <p:ext uri="{BB962C8B-B14F-4D97-AF65-F5344CB8AC3E}">
        <p14:creationId xmlns:p14="http://schemas.microsoft.com/office/powerpoint/2010/main" val="301641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STAT 6371:FINAL </a:t>
            </a:r>
            <a:r>
              <a:rPr lang="en-US" dirty="0"/>
              <a:t>REVIEW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8923116"/>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1</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424473" cy="242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C71A382-5497-4D6F-A520-D55219F33D57}"/>
              </a:ext>
            </a:extLst>
          </p:cNvPr>
          <p:cNvSpPr/>
          <p:nvPr/>
        </p:nvSpPr>
        <p:spPr>
          <a:xfrm>
            <a:off x="457200" y="25908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56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52" y="1905000"/>
            <a:ext cx="8208023"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C56D6694-A406-4A17-9CF6-5A40C2DC9C1F}"/>
              </a:ext>
            </a:extLst>
          </p:cNvPr>
          <p:cNvSpPr/>
          <p:nvPr/>
        </p:nvSpPr>
        <p:spPr>
          <a:xfrm>
            <a:off x="490927" y="29718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18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59142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7B4793A3-A50F-4BC6-BDB5-A98D2084FE8F}"/>
              </a:ext>
            </a:extLst>
          </p:cNvPr>
          <p:cNvSpPr/>
          <p:nvPr/>
        </p:nvSpPr>
        <p:spPr>
          <a:xfrm>
            <a:off x="457200" y="23622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2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982" y="2057400"/>
            <a:ext cx="68961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260F069-66A7-4B8C-AC98-52CB90ECE645}"/>
              </a:ext>
            </a:extLst>
          </p:cNvPr>
          <p:cNvSpPr/>
          <p:nvPr/>
        </p:nvSpPr>
        <p:spPr>
          <a:xfrm>
            <a:off x="457200" y="25908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8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4</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95086"/>
            <a:ext cx="8138641"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E7D389B7-73DF-4595-A940-D9B19351B479}"/>
              </a:ext>
            </a:extLst>
          </p:cNvPr>
          <p:cNvSpPr/>
          <p:nvPr/>
        </p:nvSpPr>
        <p:spPr>
          <a:xfrm>
            <a:off x="457200" y="28956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50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7031230" cy="209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6EE249EE-3DD0-484F-8DC1-D88198643E2C}"/>
              </a:ext>
            </a:extLst>
          </p:cNvPr>
          <p:cNvSpPr/>
          <p:nvPr/>
        </p:nvSpPr>
        <p:spPr>
          <a:xfrm>
            <a:off x="457200" y="29718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23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1762125"/>
            <a:ext cx="8029575" cy="333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795810E1-5FB5-476C-A331-B79EA65DC543}"/>
              </a:ext>
            </a:extLst>
          </p:cNvPr>
          <p:cNvSpPr/>
          <p:nvPr/>
        </p:nvSpPr>
        <p:spPr>
          <a:xfrm>
            <a:off x="457200" y="34290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11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2147888"/>
            <a:ext cx="873442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C2DB749F-087E-40F9-B4CF-E2AEF2E732EA}"/>
              </a:ext>
            </a:extLst>
          </p:cNvPr>
          <p:cNvSpPr/>
          <p:nvPr/>
        </p:nvSpPr>
        <p:spPr>
          <a:xfrm>
            <a:off x="228600" y="2667000"/>
            <a:ext cx="8734425"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0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2352675"/>
            <a:ext cx="758190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00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a:t>
            </a:r>
          </a:p>
        </p:txBody>
      </p:sp>
      <p:pic>
        <p:nvPicPr>
          <p:cNvPr id="5" name="Picture 4"/>
          <p:cNvPicPr>
            <a:picLocks noChangeAspect="1"/>
          </p:cNvPicPr>
          <p:nvPr/>
        </p:nvPicPr>
        <p:blipFill>
          <a:blip r:embed="rId2"/>
          <a:stretch>
            <a:fillRect/>
          </a:stretch>
        </p:blipFill>
        <p:spPr>
          <a:xfrm>
            <a:off x="642167" y="1458361"/>
            <a:ext cx="3668665" cy="2798278"/>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a:t>
            </a:r>
          </a:p>
        </p:txBody>
      </p:sp>
      <p:sp>
        <p:nvSpPr>
          <p:cNvPr id="12" name="TextBox 11"/>
          <p:cNvSpPr txBox="1"/>
          <p:nvPr/>
        </p:nvSpPr>
        <p:spPr>
          <a:xfrm>
            <a:off x="3035193" y="19812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n = 15</a:t>
            </a:r>
          </a:p>
        </p:txBody>
      </p:sp>
      <p:pic>
        <p:nvPicPr>
          <p:cNvPr id="6" name="Picture 5"/>
          <p:cNvPicPr>
            <a:picLocks noChangeAspect="1"/>
          </p:cNvPicPr>
          <p:nvPr/>
        </p:nvPicPr>
        <p:blipFill>
          <a:blip r:embed="rId3"/>
          <a:stretch>
            <a:fillRect/>
          </a:stretch>
        </p:blipFill>
        <p:spPr>
          <a:xfrm>
            <a:off x="4671427" y="1458361"/>
            <a:ext cx="3634373" cy="2751860"/>
          </a:xfrm>
          <a:prstGeom prst="rect">
            <a:avLst/>
          </a:prstGeom>
        </p:spPr>
      </p:pic>
      <p:sp>
        <p:nvSpPr>
          <p:cNvPr id="13" name="TextBox 12"/>
          <p:cNvSpPr txBox="1"/>
          <p:nvPr/>
        </p:nvSpPr>
        <p:spPr>
          <a:xfrm>
            <a:off x="5296125" y="19050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n = 15</a:t>
            </a:r>
          </a:p>
        </p:txBody>
      </p:sp>
      <p:pic>
        <p:nvPicPr>
          <p:cNvPr id="7" name="Picture 6"/>
          <p:cNvPicPr>
            <a:picLocks noChangeAspect="1"/>
          </p:cNvPicPr>
          <p:nvPr/>
        </p:nvPicPr>
        <p:blipFill>
          <a:blip r:embed="rId4"/>
          <a:stretch>
            <a:fillRect/>
          </a:stretch>
        </p:blipFill>
        <p:spPr>
          <a:xfrm>
            <a:off x="762000" y="4745515"/>
            <a:ext cx="3295131" cy="1459467"/>
          </a:xfrm>
          <a:prstGeom prst="rect">
            <a:avLst/>
          </a:prstGeom>
        </p:spPr>
      </p:pic>
      <p:pic>
        <p:nvPicPr>
          <p:cNvPr id="14" name="Picture 13"/>
          <p:cNvPicPr>
            <a:picLocks noChangeAspect="1"/>
          </p:cNvPicPr>
          <p:nvPr/>
        </p:nvPicPr>
        <p:blipFill>
          <a:blip r:embed="rId5"/>
          <a:stretch>
            <a:fillRect/>
          </a:stretch>
        </p:blipFill>
        <p:spPr>
          <a:xfrm>
            <a:off x="4745538" y="4877780"/>
            <a:ext cx="3486150" cy="1194938"/>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304800" y="6204982"/>
            <a:ext cx="868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Data comes from a normal distribution, but it is hard to tell given the small sample size.</a:t>
            </a:r>
          </a:p>
        </p:txBody>
      </p:sp>
    </p:spTree>
    <p:extLst>
      <p:ext uri="{BB962C8B-B14F-4D97-AF65-F5344CB8AC3E}">
        <p14:creationId xmlns:p14="http://schemas.microsoft.com/office/powerpoint/2010/main" val="66236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2</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199"/>
            <a:ext cx="853440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571BC321-A0FF-4BB1-B6C1-F89390AC72F3}"/>
              </a:ext>
            </a:extLst>
          </p:cNvPr>
          <p:cNvSpPr/>
          <p:nvPr/>
        </p:nvSpPr>
        <p:spPr>
          <a:xfrm>
            <a:off x="457200" y="25908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56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3</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60" y="1981200"/>
            <a:ext cx="813881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62B1834-CA77-44A7-A8B0-722E1029CF97}"/>
              </a:ext>
            </a:extLst>
          </p:cNvPr>
          <p:cNvSpPr/>
          <p:nvPr/>
        </p:nvSpPr>
        <p:spPr>
          <a:xfrm>
            <a:off x="381000" y="28956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85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Question 4</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55" y="1981200"/>
            <a:ext cx="8139395"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442339B1-FA5D-4329-B91C-719A969FBA47}"/>
              </a:ext>
            </a:extLst>
          </p:cNvPr>
          <p:cNvSpPr/>
          <p:nvPr/>
        </p:nvSpPr>
        <p:spPr>
          <a:xfrm>
            <a:off x="457200" y="2895600"/>
            <a:ext cx="8424473" cy="266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59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424D-E962-400C-B477-186F2F094728}"/>
              </a:ext>
            </a:extLst>
          </p:cNvPr>
          <p:cNvSpPr>
            <a:spLocks noGrp="1"/>
          </p:cNvSpPr>
          <p:nvPr>
            <p:ph type="title"/>
          </p:nvPr>
        </p:nvSpPr>
        <p:spPr/>
        <p:txBody>
          <a:bodyPr/>
          <a:lstStyle/>
          <a:p>
            <a:r>
              <a:rPr lang="en-US" dirty="0"/>
              <a:t>Topics</a:t>
            </a:r>
          </a:p>
        </p:txBody>
      </p:sp>
      <p:sp>
        <p:nvSpPr>
          <p:cNvPr id="4" name="TextBox 3">
            <a:extLst>
              <a:ext uri="{FF2B5EF4-FFF2-40B4-BE49-F238E27FC236}">
                <a16:creationId xmlns:a16="http://schemas.microsoft.com/office/drawing/2014/main" id="{16E3B2A2-7CFF-46BC-94C8-D5DB83D721F8}"/>
              </a:ext>
            </a:extLst>
          </p:cNvPr>
          <p:cNvSpPr txBox="1"/>
          <p:nvPr/>
        </p:nvSpPr>
        <p:spPr>
          <a:xfrm>
            <a:off x="97367" y="1048306"/>
            <a:ext cx="87630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Know The Definition of Type 1 and Type 2 Error and Power.  </a:t>
            </a:r>
          </a:p>
        </p:txBody>
      </p:sp>
      <p:sp>
        <p:nvSpPr>
          <p:cNvPr id="5" name="TextBox 4">
            <a:extLst>
              <a:ext uri="{FF2B5EF4-FFF2-40B4-BE49-F238E27FC236}">
                <a16:creationId xmlns:a16="http://schemas.microsoft.com/office/drawing/2014/main" id="{37EECFBD-6902-4A49-BBB8-55A075DE03F8}"/>
              </a:ext>
            </a:extLst>
          </p:cNvPr>
          <p:cNvSpPr txBox="1"/>
          <p:nvPr/>
        </p:nvSpPr>
        <p:spPr>
          <a:xfrm>
            <a:off x="97367" y="1357773"/>
            <a:ext cx="87630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Be able to find and interpret confidence intervals and how they are related to hypothesis tests and p-values.  </a:t>
            </a:r>
          </a:p>
        </p:txBody>
      </p:sp>
      <p:sp>
        <p:nvSpPr>
          <p:cNvPr id="6" name="TextBox 5">
            <a:extLst>
              <a:ext uri="{FF2B5EF4-FFF2-40B4-BE49-F238E27FC236}">
                <a16:creationId xmlns:a16="http://schemas.microsoft.com/office/drawing/2014/main" id="{BC04F84B-5A87-45D8-B4AF-C4AA85796CC4}"/>
              </a:ext>
            </a:extLst>
          </p:cNvPr>
          <p:cNvSpPr txBox="1"/>
          <p:nvPr/>
        </p:nvSpPr>
        <p:spPr>
          <a:xfrm>
            <a:off x="97367" y="2501617"/>
            <a:ext cx="87630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Know Multiple Comparison Methods: Bonferroni, Tukey-Kramer, Dunnett’s</a:t>
            </a:r>
          </a:p>
        </p:txBody>
      </p:sp>
      <p:sp>
        <p:nvSpPr>
          <p:cNvPr id="7" name="Rectangle 6">
            <a:extLst>
              <a:ext uri="{FF2B5EF4-FFF2-40B4-BE49-F238E27FC236}">
                <a16:creationId xmlns:a16="http://schemas.microsoft.com/office/drawing/2014/main" id="{E0692FF1-F6FD-4529-B554-3F868E392BC1}"/>
              </a:ext>
            </a:extLst>
          </p:cNvPr>
          <p:cNvSpPr/>
          <p:nvPr/>
        </p:nvSpPr>
        <p:spPr>
          <a:xfrm>
            <a:off x="97367" y="1667240"/>
            <a:ext cx="8810978" cy="523220"/>
          </a:xfrm>
          <a:prstGeom prst="rect">
            <a:avLst/>
          </a:prstGeom>
        </p:spPr>
        <p:txBody>
          <a:bodyPr wrap="square">
            <a:spAutoFit/>
          </a:bodyPr>
          <a:lstStyle/>
          <a:p>
            <a:pPr marL="285750" indent="-285750">
              <a:buFont typeface="Arial" panose="020B0604020202020204" pitchFamily="34" charset="0"/>
              <a:buChar char="•"/>
            </a:pPr>
            <a:r>
              <a:rPr lang="en-US" sz="1400" dirty="0"/>
              <a:t>Know the 1 and 2 sample T-Tests.  Be able to perform a complete analysis: State the Problem, Address the Assumptions, Run the Test, clearly state the conclusion / results.  </a:t>
            </a:r>
          </a:p>
        </p:txBody>
      </p:sp>
      <p:sp>
        <p:nvSpPr>
          <p:cNvPr id="8" name="TextBox 7">
            <a:extLst>
              <a:ext uri="{FF2B5EF4-FFF2-40B4-BE49-F238E27FC236}">
                <a16:creationId xmlns:a16="http://schemas.microsoft.com/office/drawing/2014/main" id="{70C9FDA9-A43E-4658-8B77-F4D80B385470}"/>
              </a:ext>
            </a:extLst>
          </p:cNvPr>
          <p:cNvSpPr txBox="1"/>
          <p:nvPr/>
        </p:nvSpPr>
        <p:spPr>
          <a:xfrm>
            <a:off x="97367" y="2192150"/>
            <a:ext cx="876300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Know how to perform a complete analysis with non-parametric tests.  Rank-Sum, Sign-Test, Signed Rank, Etc.</a:t>
            </a:r>
          </a:p>
        </p:txBody>
      </p:sp>
      <p:sp>
        <p:nvSpPr>
          <p:cNvPr id="9" name="Rectangle 8">
            <a:extLst>
              <a:ext uri="{FF2B5EF4-FFF2-40B4-BE49-F238E27FC236}">
                <a16:creationId xmlns:a16="http://schemas.microsoft.com/office/drawing/2014/main" id="{27F75557-4E7A-46E2-84ED-D71DE27AE891}"/>
              </a:ext>
            </a:extLst>
          </p:cNvPr>
          <p:cNvSpPr/>
          <p:nvPr/>
        </p:nvSpPr>
        <p:spPr>
          <a:xfrm>
            <a:off x="97367" y="2811084"/>
            <a:ext cx="8763000" cy="307777"/>
          </a:xfrm>
          <a:prstGeom prst="rect">
            <a:avLst/>
          </a:prstGeom>
        </p:spPr>
        <p:txBody>
          <a:bodyPr wrap="square">
            <a:spAutoFit/>
          </a:bodyPr>
          <a:lstStyle/>
          <a:p>
            <a:pPr marL="285750" indent="-285750">
              <a:buFont typeface="Arial" panose="020B0604020202020204" pitchFamily="34" charset="0"/>
              <a:buChar char="•"/>
            </a:pPr>
            <a:r>
              <a:rPr lang="en-US" sz="1400" dirty="0"/>
              <a:t>Be very familiar with running an ANOVA and interpreting the results. (KRUSKAL-WALLIS AS WELL.)</a:t>
            </a:r>
          </a:p>
        </p:txBody>
      </p:sp>
      <p:sp>
        <p:nvSpPr>
          <p:cNvPr id="10" name="Rectangle 9">
            <a:extLst>
              <a:ext uri="{FF2B5EF4-FFF2-40B4-BE49-F238E27FC236}">
                <a16:creationId xmlns:a16="http://schemas.microsoft.com/office/drawing/2014/main" id="{F6F71DD6-5BE9-41F6-8936-B1DD5E2CBDCA}"/>
              </a:ext>
            </a:extLst>
          </p:cNvPr>
          <p:cNvSpPr/>
          <p:nvPr/>
        </p:nvSpPr>
        <p:spPr>
          <a:xfrm>
            <a:off x="97367" y="3120551"/>
            <a:ext cx="3708644" cy="307777"/>
          </a:xfrm>
          <a:prstGeom prst="rect">
            <a:avLst/>
          </a:prstGeom>
        </p:spPr>
        <p:txBody>
          <a:bodyPr wrap="none">
            <a:spAutoFit/>
          </a:bodyPr>
          <a:lstStyle/>
          <a:p>
            <a:pPr marL="285750" indent="-285750">
              <a:buFont typeface="Arial" panose="020B0604020202020204" pitchFamily="34" charset="0"/>
              <a:buChar char="•"/>
            </a:pPr>
            <a:r>
              <a:rPr lang="en-US" sz="1400" dirty="0"/>
              <a:t>Know Simple and Multiple Linear Regression</a:t>
            </a:r>
          </a:p>
        </p:txBody>
      </p:sp>
      <p:sp>
        <p:nvSpPr>
          <p:cNvPr id="11" name="Rectangle 10">
            <a:extLst>
              <a:ext uri="{FF2B5EF4-FFF2-40B4-BE49-F238E27FC236}">
                <a16:creationId xmlns:a16="http://schemas.microsoft.com/office/drawing/2014/main" id="{A0F719F5-DD83-4E97-98C2-08ABFF2976E8}"/>
              </a:ext>
            </a:extLst>
          </p:cNvPr>
          <p:cNvSpPr/>
          <p:nvPr/>
        </p:nvSpPr>
        <p:spPr>
          <a:xfrm>
            <a:off x="97367" y="3430018"/>
            <a:ext cx="8703733" cy="307777"/>
          </a:xfrm>
          <a:prstGeom prst="rect">
            <a:avLst/>
          </a:prstGeom>
        </p:spPr>
        <p:txBody>
          <a:bodyPr wrap="square">
            <a:spAutoFit/>
          </a:bodyPr>
          <a:lstStyle/>
          <a:p>
            <a:pPr marL="285750" indent="-285750">
              <a:buFont typeface="Arial" panose="020B0604020202020204" pitchFamily="34" charset="0"/>
              <a:buChar char="•"/>
            </a:pPr>
            <a:r>
              <a:rPr lang="en-US" sz="1400" dirty="0"/>
              <a:t>Know how to interpret coefficients: both continuous and categorical and interactions.</a:t>
            </a:r>
          </a:p>
        </p:txBody>
      </p:sp>
      <p:sp>
        <p:nvSpPr>
          <p:cNvPr id="12" name="Rectangle 11">
            <a:extLst>
              <a:ext uri="{FF2B5EF4-FFF2-40B4-BE49-F238E27FC236}">
                <a16:creationId xmlns:a16="http://schemas.microsoft.com/office/drawing/2014/main" id="{2A731FE0-61F1-43F1-8AD8-00118AABFBD4}"/>
              </a:ext>
            </a:extLst>
          </p:cNvPr>
          <p:cNvSpPr/>
          <p:nvPr/>
        </p:nvSpPr>
        <p:spPr>
          <a:xfrm>
            <a:off x="97367" y="3739485"/>
            <a:ext cx="8582378" cy="307777"/>
          </a:xfrm>
          <a:prstGeom prst="rect">
            <a:avLst/>
          </a:prstGeom>
        </p:spPr>
        <p:txBody>
          <a:bodyPr wrap="square">
            <a:spAutoFit/>
          </a:bodyPr>
          <a:lstStyle/>
          <a:p>
            <a:pPr marL="285750" indent="-285750">
              <a:buFont typeface="Arial" panose="020B0604020202020204" pitchFamily="34" charset="0"/>
              <a:buChar char="•"/>
            </a:pPr>
            <a:r>
              <a:rPr lang="en-US" sz="1400" dirty="0"/>
              <a:t>Know how to interpret coefficients after a log – log, linear log or log linear model.</a:t>
            </a:r>
          </a:p>
        </p:txBody>
      </p:sp>
      <p:sp>
        <p:nvSpPr>
          <p:cNvPr id="13" name="Rectangle 12">
            <a:extLst>
              <a:ext uri="{FF2B5EF4-FFF2-40B4-BE49-F238E27FC236}">
                <a16:creationId xmlns:a16="http://schemas.microsoft.com/office/drawing/2014/main" id="{43DEB35F-5AAC-4BF7-A74E-AD6F40F6345B}"/>
              </a:ext>
            </a:extLst>
          </p:cNvPr>
          <p:cNvSpPr/>
          <p:nvPr/>
        </p:nvSpPr>
        <p:spPr>
          <a:xfrm>
            <a:off x="97367" y="4048952"/>
            <a:ext cx="2548390" cy="307777"/>
          </a:xfrm>
          <a:prstGeom prst="rect">
            <a:avLst/>
          </a:prstGeom>
        </p:spPr>
        <p:txBody>
          <a:bodyPr wrap="none">
            <a:spAutoFit/>
          </a:bodyPr>
          <a:lstStyle/>
          <a:p>
            <a:pPr marL="285750" indent="-285750">
              <a:buFont typeface="Arial" panose="020B0604020202020204" pitchFamily="34" charset="0"/>
              <a:buChar char="•"/>
            </a:pPr>
            <a:r>
              <a:rPr lang="en-US" sz="1400" dirty="0"/>
              <a:t>Know how to create models.</a:t>
            </a:r>
          </a:p>
        </p:txBody>
      </p:sp>
      <p:sp>
        <p:nvSpPr>
          <p:cNvPr id="14" name="Rectangle 13">
            <a:extLst>
              <a:ext uri="{FF2B5EF4-FFF2-40B4-BE49-F238E27FC236}">
                <a16:creationId xmlns:a16="http://schemas.microsoft.com/office/drawing/2014/main" id="{B4912ADD-7C9C-405D-932F-9DA6F980007D}"/>
              </a:ext>
            </a:extLst>
          </p:cNvPr>
          <p:cNvSpPr/>
          <p:nvPr/>
        </p:nvSpPr>
        <p:spPr>
          <a:xfrm>
            <a:off x="97367" y="4358419"/>
            <a:ext cx="8644429" cy="307777"/>
          </a:xfrm>
          <a:prstGeom prst="rect">
            <a:avLst/>
          </a:prstGeom>
        </p:spPr>
        <p:txBody>
          <a:bodyPr wrap="square">
            <a:spAutoFit/>
          </a:bodyPr>
          <a:lstStyle/>
          <a:p>
            <a:pPr marL="285750" indent="-285750">
              <a:buFont typeface="Arial" panose="020B0604020202020204" pitchFamily="34" charset="0"/>
              <a:buChar char="•"/>
            </a:pPr>
            <a:r>
              <a:rPr lang="en-US" sz="1400" dirty="0"/>
              <a:t>Know how to find and interpret confidence and prediction intervals.  </a:t>
            </a:r>
          </a:p>
        </p:txBody>
      </p:sp>
      <p:sp>
        <p:nvSpPr>
          <p:cNvPr id="15" name="Rectangle 14">
            <a:extLst>
              <a:ext uri="{FF2B5EF4-FFF2-40B4-BE49-F238E27FC236}">
                <a16:creationId xmlns:a16="http://schemas.microsoft.com/office/drawing/2014/main" id="{B064064C-D761-47B6-BFE5-353F6DB9F814}"/>
              </a:ext>
            </a:extLst>
          </p:cNvPr>
          <p:cNvSpPr/>
          <p:nvPr/>
        </p:nvSpPr>
        <p:spPr>
          <a:xfrm>
            <a:off x="97367" y="4667886"/>
            <a:ext cx="8880124" cy="307777"/>
          </a:xfrm>
          <a:prstGeom prst="rect">
            <a:avLst/>
          </a:prstGeom>
        </p:spPr>
        <p:txBody>
          <a:bodyPr wrap="square">
            <a:spAutoFit/>
          </a:bodyPr>
          <a:lstStyle/>
          <a:p>
            <a:pPr marL="285750" indent="-285750">
              <a:buFont typeface="Arial" panose="020B0604020202020204" pitchFamily="34" charset="0"/>
              <a:buChar char="•"/>
            </a:pPr>
            <a:r>
              <a:rPr lang="en-US" sz="1400" dirty="0"/>
              <a:t>Know about Assumptions, Residuals, Checking for Influential Points. (Leverage, </a:t>
            </a:r>
            <a:r>
              <a:rPr lang="en-US" sz="1400" dirty="0" err="1"/>
              <a:t>studentized</a:t>
            </a:r>
            <a:r>
              <a:rPr lang="en-US" sz="1400" dirty="0"/>
              <a:t> residuals, Cook’s D, etc.)  </a:t>
            </a:r>
          </a:p>
        </p:txBody>
      </p:sp>
      <p:sp>
        <p:nvSpPr>
          <p:cNvPr id="16" name="Rectangle 15">
            <a:extLst>
              <a:ext uri="{FF2B5EF4-FFF2-40B4-BE49-F238E27FC236}">
                <a16:creationId xmlns:a16="http://schemas.microsoft.com/office/drawing/2014/main" id="{D31C9D3C-E595-40ED-9C6B-F8EEAE88FF5E}"/>
              </a:ext>
            </a:extLst>
          </p:cNvPr>
          <p:cNvSpPr/>
          <p:nvPr/>
        </p:nvSpPr>
        <p:spPr>
          <a:xfrm>
            <a:off x="97367" y="4977353"/>
            <a:ext cx="8872862" cy="307777"/>
          </a:xfrm>
          <a:prstGeom prst="rect">
            <a:avLst/>
          </a:prstGeom>
        </p:spPr>
        <p:txBody>
          <a:bodyPr wrap="square">
            <a:spAutoFit/>
          </a:bodyPr>
          <a:lstStyle/>
          <a:p>
            <a:pPr marL="285750" indent="-285750">
              <a:buFont typeface="Arial" panose="020B0604020202020204" pitchFamily="34" charset="0"/>
              <a:buChar char="•"/>
            </a:pPr>
            <a:r>
              <a:rPr lang="en-US" sz="1400" dirty="0"/>
              <a:t>Know about confounding and how to account for particular potential confounding variables.</a:t>
            </a:r>
          </a:p>
        </p:txBody>
      </p:sp>
      <p:sp>
        <p:nvSpPr>
          <p:cNvPr id="17" name="Rectangle 16">
            <a:extLst>
              <a:ext uri="{FF2B5EF4-FFF2-40B4-BE49-F238E27FC236}">
                <a16:creationId xmlns:a16="http://schemas.microsoft.com/office/drawing/2014/main" id="{E1B14126-4D60-4D84-8C95-E559B5A2575C}"/>
              </a:ext>
            </a:extLst>
          </p:cNvPr>
          <p:cNvSpPr/>
          <p:nvPr/>
        </p:nvSpPr>
        <p:spPr>
          <a:xfrm>
            <a:off x="97367" y="5286820"/>
            <a:ext cx="8895682" cy="307777"/>
          </a:xfrm>
          <a:prstGeom prst="rect">
            <a:avLst/>
          </a:prstGeom>
        </p:spPr>
        <p:txBody>
          <a:bodyPr wrap="square">
            <a:spAutoFit/>
          </a:bodyPr>
          <a:lstStyle/>
          <a:p>
            <a:pPr marL="285750" indent="-285750">
              <a:buFont typeface="Arial" panose="020B0604020202020204" pitchFamily="34" charset="0"/>
              <a:buChar char="•"/>
            </a:pPr>
            <a:r>
              <a:rPr lang="en-US" sz="1400" dirty="0"/>
              <a:t>Know about experimental design: Randomized Experiment v. Observational Study.</a:t>
            </a:r>
          </a:p>
        </p:txBody>
      </p:sp>
      <p:sp>
        <p:nvSpPr>
          <p:cNvPr id="18" name="Rectangle 17">
            <a:extLst>
              <a:ext uri="{FF2B5EF4-FFF2-40B4-BE49-F238E27FC236}">
                <a16:creationId xmlns:a16="http://schemas.microsoft.com/office/drawing/2014/main" id="{A1EDB05D-3C5B-45DF-ADBC-A4E9FFBA8977}"/>
              </a:ext>
            </a:extLst>
          </p:cNvPr>
          <p:cNvSpPr/>
          <p:nvPr/>
        </p:nvSpPr>
        <p:spPr>
          <a:xfrm>
            <a:off x="97367" y="5596287"/>
            <a:ext cx="8973962" cy="523220"/>
          </a:xfrm>
          <a:prstGeom prst="rect">
            <a:avLst/>
          </a:prstGeom>
        </p:spPr>
        <p:txBody>
          <a:bodyPr wrap="square">
            <a:spAutoFit/>
          </a:bodyPr>
          <a:lstStyle/>
          <a:p>
            <a:pPr marL="285750" indent="-285750">
              <a:buFont typeface="Arial" panose="020B0604020202020204" pitchFamily="34" charset="0"/>
              <a:buChar char="•"/>
            </a:pPr>
            <a:r>
              <a:rPr lang="en-US" sz="1400" dirty="0"/>
              <a:t>Know what forward selection, backward elimination and stepwise selection are and be able to select a model through using any of those methods.  </a:t>
            </a:r>
          </a:p>
        </p:txBody>
      </p:sp>
      <p:sp>
        <p:nvSpPr>
          <p:cNvPr id="19" name="Rectangle 18">
            <a:extLst>
              <a:ext uri="{FF2B5EF4-FFF2-40B4-BE49-F238E27FC236}">
                <a16:creationId xmlns:a16="http://schemas.microsoft.com/office/drawing/2014/main" id="{8932C081-BB74-48AA-9FE3-150F92FE4E0A}"/>
              </a:ext>
            </a:extLst>
          </p:cNvPr>
          <p:cNvSpPr/>
          <p:nvPr/>
        </p:nvSpPr>
        <p:spPr>
          <a:xfrm>
            <a:off x="97367" y="6121203"/>
            <a:ext cx="9199033" cy="307777"/>
          </a:xfrm>
          <a:prstGeom prst="rect">
            <a:avLst/>
          </a:prstGeom>
        </p:spPr>
        <p:txBody>
          <a:bodyPr wrap="square">
            <a:spAutoFit/>
          </a:bodyPr>
          <a:lstStyle/>
          <a:p>
            <a:pPr marL="285750" indent="-285750">
              <a:buFont typeface="Arial" panose="020B0604020202020204" pitchFamily="34" charset="0"/>
              <a:buChar char="•"/>
            </a:pPr>
            <a:r>
              <a:rPr lang="en-US" sz="1400" dirty="0"/>
              <a:t>Know how to find confidence intervals / standard errors for linear combinations of parameter estimates.  </a:t>
            </a:r>
          </a:p>
        </p:txBody>
      </p:sp>
    </p:spTree>
    <p:extLst>
      <p:ext uri="{BB962C8B-B14F-4D97-AF65-F5344CB8AC3E}">
        <p14:creationId xmlns:p14="http://schemas.microsoft.com/office/powerpoint/2010/main" val="11250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664091"/>
            <a:ext cx="7886700" cy="4351338"/>
          </a:xfrm>
        </p:spPr>
        <p:txBody>
          <a:bodyPr/>
          <a:lstStyle/>
          <a:p>
            <a:r>
              <a:rPr lang="en-US" dirty="0"/>
              <a:t>Creativity Study</a:t>
            </a:r>
          </a:p>
          <a:p>
            <a:endParaRPr lang="en-US" dirty="0"/>
          </a:p>
          <a:p>
            <a:endParaRPr lang="en-US" dirty="0"/>
          </a:p>
          <a:p>
            <a:endParaRPr lang="en-US" dirty="0"/>
          </a:p>
          <a:p>
            <a:endParaRPr lang="en-US" dirty="0"/>
          </a:p>
          <a:p>
            <a:r>
              <a:rPr lang="en-US" dirty="0"/>
              <a:t>Salary Study</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08" y="1525310"/>
            <a:ext cx="4836889" cy="1827490"/>
          </a:xfrm>
          <a:prstGeom prst="rect">
            <a:avLst/>
          </a:prstGeo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567" y="4501978"/>
            <a:ext cx="2697152" cy="1476880"/>
          </a:xfrm>
          <a:prstGeom prst="rect">
            <a:avLst/>
          </a:prstGeom>
        </p:spPr>
      </p:pic>
      <p:sp>
        <p:nvSpPr>
          <p:cNvPr id="6" name="TextBox 5"/>
          <p:cNvSpPr txBox="1"/>
          <p:nvPr/>
        </p:nvSpPr>
        <p:spPr>
          <a:xfrm>
            <a:off x="6147487" y="1746422"/>
            <a:ext cx="2082113" cy="830997"/>
          </a:xfrm>
          <a:prstGeom prst="rect">
            <a:avLst/>
          </a:prstGeom>
          <a:noFill/>
        </p:spPr>
        <p:txBody>
          <a:bodyPr wrap="square" rtlCol="0">
            <a:spAutoFit/>
          </a:bodyPr>
          <a:lstStyle/>
          <a:p>
            <a:r>
              <a:rPr lang="en-US" sz="2400" dirty="0"/>
              <a:t>Randomized Experiment</a:t>
            </a:r>
          </a:p>
        </p:txBody>
      </p:sp>
      <p:sp>
        <p:nvSpPr>
          <p:cNvPr id="7" name="TextBox 6"/>
          <p:cNvSpPr txBox="1"/>
          <p:nvPr/>
        </p:nvSpPr>
        <p:spPr>
          <a:xfrm>
            <a:off x="6147487" y="4964668"/>
            <a:ext cx="2082113" cy="830997"/>
          </a:xfrm>
          <a:prstGeom prst="rect">
            <a:avLst/>
          </a:prstGeom>
          <a:noFill/>
        </p:spPr>
        <p:txBody>
          <a:bodyPr wrap="square" rtlCol="0">
            <a:spAutoFit/>
          </a:bodyPr>
          <a:lstStyle/>
          <a:p>
            <a:r>
              <a:rPr lang="en-US" sz="2400" dirty="0"/>
              <a:t>Observational Study</a:t>
            </a:r>
          </a:p>
        </p:txBody>
      </p:sp>
    </p:spTree>
    <p:extLst>
      <p:ext uri="{BB962C8B-B14F-4D97-AF65-F5344CB8AC3E}">
        <p14:creationId xmlns:p14="http://schemas.microsoft.com/office/powerpoint/2010/main" val="72040299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30274"/>
          </a:xfrm>
        </p:spPr>
        <p:txBody>
          <a:bodyPr>
            <a:normAutofit/>
          </a:bodyPr>
          <a:lstStyle/>
          <a:p>
            <a:r>
              <a:rPr lang="en-US" sz="3200" dirty="0"/>
              <a:t>Cause and Effect vs. Inference to Larger Population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9120" y="1085055"/>
            <a:ext cx="5657080" cy="5560279"/>
          </a:xfrm>
        </p:spPr>
      </p:pic>
    </p:spTree>
    <p:extLst>
      <p:ext uri="{BB962C8B-B14F-4D97-AF65-F5344CB8AC3E}">
        <p14:creationId xmlns:p14="http://schemas.microsoft.com/office/powerpoint/2010/main" val="2364276803"/>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1143000"/>
          </a:xfrm>
        </p:spPr>
        <p:txBody>
          <a:bodyPr/>
          <a:lstStyle/>
          <a:p>
            <a:r>
              <a:rPr lang="en-US" dirty="0"/>
              <a:t>1 Sample T- Test!</a:t>
            </a:r>
          </a:p>
        </p:txBody>
      </p:sp>
      <p:sp>
        <p:nvSpPr>
          <p:cNvPr id="3" name="Content Placeholder 2"/>
          <p:cNvSpPr>
            <a:spLocks noGrp="1"/>
          </p:cNvSpPr>
          <p:nvPr>
            <p:ph idx="1"/>
          </p:nvPr>
        </p:nvSpPr>
        <p:spPr>
          <a:xfrm>
            <a:off x="457200" y="1981200"/>
            <a:ext cx="8229600" cy="3962400"/>
          </a:xfrm>
        </p:spPr>
        <p:txBody>
          <a:bodyPr>
            <a:normAutofit/>
          </a:bodyPr>
          <a:lstStyle/>
          <a:p>
            <a:pPr marL="0" indent="0">
              <a:buNone/>
            </a:pPr>
            <a:r>
              <a:rPr lang="en-US" dirty="0"/>
              <a:t>Assumptions:</a:t>
            </a:r>
          </a:p>
          <a:p>
            <a:pPr marL="0" indent="0">
              <a:buNone/>
            </a:pPr>
            <a:r>
              <a:rPr lang="en-US" dirty="0"/>
              <a:t>Data Are Normally Distributed.</a:t>
            </a:r>
          </a:p>
          <a:p>
            <a:pPr marL="0" indent="0">
              <a:buNone/>
            </a:pPr>
            <a:r>
              <a:rPr lang="en-US" dirty="0"/>
              <a:t>Observations are Independent of One Another</a:t>
            </a:r>
          </a:p>
          <a:p>
            <a:pPr marL="0" indent="0">
              <a:buNone/>
            </a:pPr>
            <a:endParaRPr lang="en-US" dirty="0"/>
          </a:p>
          <a:p>
            <a:pPr marL="0" indent="0">
              <a:buNone/>
            </a:pPr>
            <a:r>
              <a:rPr lang="en-US" dirty="0"/>
              <a:t>What it Tests:</a:t>
            </a:r>
          </a:p>
          <a:p>
            <a:pPr marL="0" indent="0">
              <a:buNone/>
            </a:pPr>
            <a:r>
              <a:rPr lang="en-US" i="1" dirty="0"/>
              <a:t>Means</a:t>
            </a:r>
          </a:p>
          <a:p>
            <a:pPr marL="0" indent="0">
              <a:buNone/>
            </a:pPr>
            <a:endParaRPr lang="en-US" dirty="0"/>
          </a:p>
        </p:txBody>
      </p:sp>
    </p:spTree>
    <p:extLst>
      <p:ext uri="{BB962C8B-B14F-4D97-AF65-F5344CB8AC3E}">
        <p14:creationId xmlns:p14="http://schemas.microsoft.com/office/powerpoint/2010/main" val="3392411375"/>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lstStyle/>
          <a:p>
            <a:r>
              <a:rPr lang="en-US" dirty="0"/>
              <a:t>2 Sample T- Test!</a:t>
            </a:r>
          </a:p>
        </p:txBody>
      </p:sp>
      <p:sp>
        <p:nvSpPr>
          <p:cNvPr id="3" name="Content Placeholder 2"/>
          <p:cNvSpPr>
            <a:spLocks noGrp="1"/>
          </p:cNvSpPr>
          <p:nvPr>
            <p:ph idx="1"/>
          </p:nvPr>
        </p:nvSpPr>
        <p:spPr>
          <a:xfrm>
            <a:off x="457200" y="1600200"/>
            <a:ext cx="8534400" cy="3962400"/>
          </a:xfrm>
        </p:spPr>
        <p:txBody>
          <a:bodyPr>
            <a:normAutofit fontScale="70000" lnSpcReduction="20000"/>
          </a:bodyPr>
          <a:lstStyle/>
          <a:p>
            <a:pPr marL="0" indent="0">
              <a:buNone/>
            </a:pPr>
            <a:r>
              <a:rPr lang="en-US" dirty="0"/>
              <a:t>Assumptions:</a:t>
            </a:r>
          </a:p>
          <a:p>
            <a:pPr marL="0" indent="0">
              <a:buNone/>
            </a:pPr>
            <a:r>
              <a:rPr lang="en-US" dirty="0"/>
              <a:t>Both Populations Are Normally Distributed</a:t>
            </a:r>
          </a:p>
          <a:p>
            <a:pPr marL="0" indent="0">
              <a:buNone/>
            </a:pPr>
            <a:r>
              <a:rPr lang="en-US" dirty="0"/>
              <a:t>Both Populations have identical Standard Deviations</a:t>
            </a:r>
          </a:p>
          <a:p>
            <a:pPr marL="0" indent="0">
              <a:buNone/>
            </a:pPr>
            <a:r>
              <a:rPr lang="en-US" dirty="0"/>
              <a:t>Observations are Independent of One Another</a:t>
            </a:r>
          </a:p>
          <a:p>
            <a:pPr marL="0" indent="0">
              <a:buNone/>
            </a:pPr>
            <a:endParaRPr lang="en-US" dirty="0"/>
          </a:p>
          <a:p>
            <a:pPr marL="0" indent="0">
              <a:buNone/>
            </a:pPr>
            <a:r>
              <a:rPr lang="en-US" dirty="0"/>
              <a:t>Notes: THE Uniformly Most Powerful Test (UMP) when the assumptions are met.</a:t>
            </a:r>
          </a:p>
          <a:p>
            <a:pPr marL="0" indent="0">
              <a:buNone/>
            </a:pPr>
            <a:endParaRPr lang="en-US" dirty="0"/>
          </a:p>
          <a:p>
            <a:pPr marL="0" indent="0">
              <a:buNone/>
            </a:pPr>
            <a:endParaRPr lang="en-US" dirty="0"/>
          </a:p>
          <a:p>
            <a:pPr marL="0" indent="0">
              <a:buNone/>
            </a:pPr>
            <a:r>
              <a:rPr lang="en-US" dirty="0"/>
              <a:t>What it Tests:</a:t>
            </a:r>
          </a:p>
          <a:p>
            <a:pPr marL="0" indent="0">
              <a:buNone/>
            </a:pPr>
            <a:r>
              <a:rPr lang="en-US" i="1" dirty="0"/>
              <a:t>Differences of Population Means</a:t>
            </a:r>
          </a:p>
          <a:p>
            <a:pPr marL="0" indent="0">
              <a:buNone/>
            </a:pPr>
            <a:endParaRPr lang="en-US" dirty="0"/>
          </a:p>
        </p:txBody>
      </p:sp>
    </p:spTree>
    <p:extLst>
      <p:ext uri="{BB962C8B-B14F-4D97-AF65-F5344CB8AC3E}">
        <p14:creationId xmlns:p14="http://schemas.microsoft.com/office/powerpoint/2010/main" val="2768505935"/>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Robustness of T-Test</a:t>
            </a:r>
          </a:p>
        </p:txBody>
      </p:sp>
      <p:sp>
        <p:nvSpPr>
          <p:cNvPr id="3" name="Content Placeholder 2"/>
          <p:cNvSpPr>
            <a:spLocks noGrp="1"/>
          </p:cNvSpPr>
          <p:nvPr>
            <p:ph idx="1"/>
          </p:nvPr>
        </p:nvSpPr>
        <p:spPr>
          <a:xfrm>
            <a:off x="304800" y="1676400"/>
            <a:ext cx="8610600" cy="4525963"/>
          </a:xfrm>
        </p:spPr>
        <p:txBody>
          <a:bodyPr>
            <a:normAutofit fontScale="77500" lnSpcReduction="20000"/>
          </a:bodyPr>
          <a:lstStyle/>
          <a:p>
            <a:pPr marL="0" indent="0">
              <a:buNone/>
            </a:pPr>
            <a:r>
              <a:rPr lang="en-US" dirty="0"/>
              <a:t>T-Tests (T-Tools … Tests and Confidence Intervals) are Robust to departures from normality.</a:t>
            </a:r>
          </a:p>
          <a:p>
            <a:pPr marL="0" indent="0">
              <a:buNone/>
            </a:pPr>
            <a:endParaRPr lang="en-US" dirty="0"/>
          </a:p>
          <a:p>
            <a:pPr marL="0" indent="0">
              <a:buNone/>
            </a:pPr>
            <a:r>
              <a:rPr lang="en-US" dirty="0"/>
              <a:t>3 Cases Emerge:</a:t>
            </a:r>
          </a:p>
          <a:p>
            <a:pPr marL="514350" indent="-514350">
              <a:buAutoNum type="arabicPeriod"/>
            </a:pPr>
            <a:r>
              <a:rPr lang="en-US" dirty="0"/>
              <a:t>If sample sizes are </a:t>
            </a:r>
            <a:r>
              <a:rPr lang="en-US" i="1" dirty="0"/>
              <a:t>sufficiently large </a:t>
            </a:r>
            <a:r>
              <a:rPr lang="en-US" dirty="0"/>
              <a:t>and are the same, the t-test is robust to departures from normality and differences in variance (</a:t>
            </a:r>
            <a:r>
              <a:rPr lang="en-US" dirty="0" err="1"/>
              <a:t>sd</a:t>
            </a:r>
            <a:r>
              <a:rPr lang="en-US" dirty="0"/>
              <a:t>).</a:t>
            </a:r>
          </a:p>
          <a:p>
            <a:pPr marL="514350" indent="-514350">
              <a:buAutoNum type="arabicPeriod"/>
            </a:pPr>
            <a:r>
              <a:rPr lang="en-US" dirty="0"/>
              <a:t>If sample sizes are </a:t>
            </a:r>
            <a:r>
              <a:rPr lang="en-US" i="1" dirty="0"/>
              <a:t>sufficiently large </a:t>
            </a:r>
            <a:r>
              <a:rPr lang="en-US" dirty="0"/>
              <a:t>and the standard deviations are the same, the t-tests are robust to departures from normality and different sample size. </a:t>
            </a:r>
          </a:p>
          <a:p>
            <a:pPr marL="514350" indent="-514350">
              <a:buAutoNum type="arabicPeriod"/>
            </a:pPr>
            <a:r>
              <a:rPr lang="en-US" dirty="0"/>
              <a:t>If the sample sizes are different (even if they are large) and the variances / standard deviations are different, alternatives to the pure t-test are suggested.  </a:t>
            </a:r>
          </a:p>
        </p:txBody>
      </p:sp>
    </p:spTree>
    <p:extLst>
      <p:ext uri="{BB962C8B-B14F-4D97-AF65-F5344CB8AC3E}">
        <p14:creationId xmlns:p14="http://schemas.microsoft.com/office/powerpoint/2010/main" val="148127236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Holy Grail for the </a:t>
            </a:r>
            <a:br>
              <a:rPr lang="en-US" dirty="0"/>
            </a:br>
            <a:r>
              <a:rPr lang="en-US" dirty="0"/>
              <a:t>Robustness of the T-Test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905000"/>
                <a:ext cx="8229600" cy="2895600"/>
              </a:xfrm>
            </p:spPr>
            <p:txBody>
              <a:bodyPr/>
              <a:lstStyle/>
              <a:p>
                <a:pPr marL="0" indent="0" algn="ctr">
                  <a:buNone/>
                </a:pPr>
                <a:r>
                  <a:rPr lang="en-US" dirty="0"/>
                  <a:t>THE CENTRAL LIMIT THEOREM!!!</a:t>
                </a:r>
              </a:p>
              <a:p>
                <a:pPr marL="0" indent="0" algn="ctr">
                  <a:buNone/>
                </a:pPr>
                <a:r>
                  <a:rPr lang="en-US" dirty="0"/>
                  <a:t>1. </a:t>
                </a:r>
                <a14:m>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𝜇</m:t>
                        </m:r>
                      </m:e>
                      <m:sub>
                        <m:acc>
                          <m:accPr>
                            <m:chr m:val="̅"/>
                            <m:ctrlPr>
                              <a:rPr lang="en-US" i="1" smtClean="0">
                                <a:latin typeface="Cambria Math" panose="02040503050406030204" pitchFamily="18" charset="0"/>
                                <a:ea typeface="Cambria Math"/>
                              </a:rPr>
                            </m:ctrlPr>
                          </m:accPr>
                          <m:e>
                            <m:r>
                              <a:rPr lang="en-US" b="0" i="1" smtClean="0">
                                <a:latin typeface="Cambria Math"/>
                                <a:ea typeface="Cambria Math"/>
                              </a:rPr>
                              <m:t>𝑥</m:t>
                            </m:r>
                          </m:e>
                        </m:acc>
                      </m:sub>
                    </m:sSub>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𝑥</m:t>
                        </m:r>
                      </m:sub>
                    </m:sSub>
                  </m:oMath>
                </a14:m>
                <a:endParaRPr lang="en-US" dirty="0"/>
              </a:p>
              <a:p>
                <a:pPr marL="0" indent="0" algn="ctr">
                  <a:buNone/>
                </a:pPr>
                <a:r>
                  <a:rPr lang="en-US" dirty="0"/>
                  <a:t>2. </a:t>
                </a:r>
                <a14:m>
                  <m:oMath xmlns:m="http://schemas.openxmlformats.org/officeDocument/2006/math">
                    <m:sSub>
                      <m:sSubPr>
                        <m:ctrlPr>
                          <a:rPr lang="en-US" i="1" smtClean="0">
                            <a:latin typeface="Cambria Math" panose="02040503050406030204" pitchFamily="18" charset="0"/>
                            <a:ea typeface="Cambria Math"/>
                          </a:rPr>
                        </m:ctrlPr>
                      </m:sSubPr>
                      <m:e>
                        <m:r>
                          <a:rPr lang="en-US" b="0" i="1" smtClean="0">
                            <a:latin typeface="Cambria Math"/>
                            <a:ea typeface="Cambria Math"/>
                          </a:rPr>
                          <m:t>𝜎</m:t>
                        </m:r>
                      </m:e>
                      <m:sub>
                        <m:acc>
                          <m:accPr>
                            <m:chr m:val="̅"/>
                            <m:ctrlPr>
                              <a:rPr lang="en-US" i="1" smtClean="0">
                                <a:latin typeface="Cambria Math" panose="02040503050406030204" pitchFamily="18" charset="0"/>
                                <a:ea typeface="Cambria Math"/>
                              </a:rPr>
                            </m:ctrlPr>
                          </m:accPr>
                          <m:e>
                            <m:r>
                              <a:rPr lang="en-US" b="0" i="1" smtClean="0">
                                <a:latin typeface="Cambria Math"/>
                                <a:ea typeface="Cambria Math"/>
                              </a:rPr>
                              <m:t>𝑥</m:t>
                            </m:r>
                          </m:e>
                        </m:acc>
                      </m:sub>
                    </m:sSub>
                    <m:r>
                      <a:rPr lang="en-US" b="0" i="1" smtClean="0">
                        <a:latin typeface="Cambria Math"/>
                        <a:ea typeface="Cambria Math"/>
                      </a:rPr>
                      <m:t>=</m:t>
                    </m:r>
                    <m:f>
                      <m:fPr>
                        <m:ctrlPr>
                          <a:rPr lang="en-US" b="0" i="1" smtClean="0">
                            <a:latin typeface="Cambria Math" panose="02040503050406030204" pitchFamily="18" charset="0"/>
                            <a:ea typeface="Cambria Math"/>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𝜎</m:t>
                            </m:r>
                          </m:e>
                          <m:sub>
                            <m:r>
                              <a:rPr lang="en-US" b="0" i="1" smtClean="0">
                                <a:latin typeface="Cambria Math"/>
                                <a:ea typeface="Cambria Math"/>
                              </a:rPr>
                              <m:t>𝑥</m:t>
                            </m:r>
                          </m:sub>
                        </m:sSub>
                      </m:num>
                      <m:den>
                        <m:rad>
                          <m:radPr>
                            <m:degHide m:val="on"/>
                            <m:ctrlPr>
                              <a:rPr lang="en-US" b="0" i="1" smtClean="0">
                                <a:latin typeface="Cambria Math" panose="02040503050406030204" pitchFamily="18" charset="0"/>
                                <a:ea typeface="Cambria Math"/>
                              </a:rPr>
                            </m:ctrlPr>
                          </m:radPr>
                          <m:deg/>
                          <m:e>
                            <m:r>
                              <a:rPr lang="en-US" b="0" i="1" smtClean="0">
                                <a:latin typeface="Cambria Math"/>
                                <a:ea typeface="Cambria Math"/>
                              </a:rPr>
                              <m:t>𝑛</m:t>
                            </m:r>
                          </m:e>
                        </m:rad>
                      </m:den>
                    </m:f>
                  </m:oMath>
                </a14:m>
                <a:endParaRPr lang="en-US" dirty="0"/>
              </a:p>
              <a:p>
                <a:pPr marL="0" indent="0" algn="ctr">
                  <a:buNone/>
                </a:pPr>
                <a:r>
                  <a:rPr lang="en-US" dirty="0"/>
                  <a:t>3.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r>
                      <a:rPr lang="en-US" b="0" i="1" smtClean="0">
                        <a:latin typeface="Cambria Math"/>
                      </a:rPr>
                      <m:t>~</m:t>
                    </m:r>
                    <m:r>
                      <a:rPr lang="en-US" b="0" i="1" smtClean="0">
                        <a:latin typeface="Cambria Math"/>
                      </a:rPr>
                      <m:t>𝑁</m:t>
                    </m:r>
                    <m:r>
                      <a:rPr lang="en-US" b="0" i="1" smtClean="0">
                        <a:latin typeface="Cambria Math"/>
                      </a:rPr>
                      <m:t>(</m:t>
                    </m:r>
                    <m:sSub>
                      <m:sSubPr>
                        <m:ctrlPr>
                          <a:rPr lang="en-US" i="1" smtClean="0">
                            <a:latin typeface="Cambria Math" panose="02040503050406030204" pitchFamily="18" charset="0"/>
                            <a:ea typeface="Cambria Math"/>
                          </a:rPr>
                        </m:ctrlPr>
                      </m:sSubPr>
                      <m:e>
                        <m:r>
                          <a:rPr lang="en-US" i="1" smtClean="0">
                            <a:latin typeface="Cambria Math"/>
                            <a:ea typeface="Cambria Math"/>
                          </a:rPr>
                          <m:t>𝜇</m:t>
                        </m:r>
                      </m:e>
                      <m:sub>
                        <m:acc>
                          <m:accPr>
                            <m:chr m:val="̅"/>
                            <m:ctrlPr>
                              <a:rPr lang="en-US" i="1" smtClean="0">
                                <a:latin typeface="Cambria Math" panose="02040503050406030204" pitchFamily="18" charset="0"/>
                                <a:ea typeface="Cambria Math"/>
                              </a:rPr>
                            </m:ctrlPr>
                          </m:accPr>
                          <m:e>
                            <m:r>
                              <a:rPr lang="en-US" b="0" i="1" smtClean="0">
                                <a:latin typeface="Cambria Math"/>
                                <a:ea typeface="Cambria Math"/>
                              </a:rPr>
                              <m:t>𝑥</m:t>
                            </m:r>
                          </m:e>
                        </m:acc>
                      </m:sub>
                    </m:sSub>
                    <m:r>
                      <a:rPr lang="en-US" b="0" i="1" smtClean="0">
                        <a:latin typeface="Cambria Math"/>
                        <a:ea typeface="Cambria Math"/>
                      </a:rPr>
                      <m:t>,</m:t>
                    </m:r>
                    <m:sSub>
                      <m:sSubPr>
                        <m:ctrlPr>
                          <a:rPr lang="en-US" i="1" smtClean="0">
                            <a:latin typeface="Cambria Math" panose="02040503050406030204" pitchFamily="18" charset="0"/>
                            <a:ea typeface="Cambria Math"/>
                          </a:rPr>
                        </m:ctrlPr>
                      </m:sSubPr>
                      <m:e>
                        <m:r>
                          <a:rPr lang="en-US" b="0" i="1" smtClean="0">
                            <a:latin typeface="Cambria Math"/>
                            <a:ea typeface="Cambria Math"/>
                          </a:rPr>
                          <m:t>𝜎</m:t>
                        </m:r>
                      </m:e>
                      <m:sub>
                        <m:acc>
                          <m:accPr>
                            <m:chr m:val="̅"/>
                            <m:ctrlPr>
                              <a:rPr lang="en-US" i="1" smtClean="0">
                                <a:latin typeface="Cambria Math" panose="02040503050406030204" pitchFamily="18" charset="0"/>
                                <a:ea typeface="Cambria Math"/>
                              </a:rPr>
                            </m:ctrlPr>
                          </m:accPr>
                          <m:e>
                            <m:r>
                              <a:rPr lang="en-US" b="0" i="1" smtClean="0">
                                <a:latin typeface="Cambria Math"/>
                                <a:ea typeface="Cambria Math"/>
                              </a:rPr>
                              <m:t>𝑥</m:t>
                            </m:r>
                          </m:e>
                        </m:acc>
                      </m:sub>
                    </m:sSub>
                    <m:r>
                      <a:rPr lang="en-US" b="0" i="1" smtClean="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905000"/>
                <a:ext cx="8229600" cy="2895600"/>
              </a:xfrm>
              <a:blipFill rotWithShape="1">
                <a:blip r:embed="rId2"/>
                <a:stretch>
                  <a:fillRect t="-2737"/>
                </a:stretch>
              </a:blipFill>
            </p:spPr>
            <p:txBody>
              <a:bodyPr/>
              <a:lstStyle/>
              <a:p>
                <a:r>
                  <a:rPr lang="en-US">
                    <a:noFill/>
                  </a:rPr>
                  <a:t> </a:t>
                </a:r>
              </a:p>
            </p:txBody>
          </p:sp>
        </mc:Fallback>
      </mc:AlternateContent>
      <p:sp>
        <p:nvSpPr>
          <p:cNvPr id="4" name="TextBox 3"/>
          <p:cNvSpPr txBox="1"/>
          <p:nvPr/>
        </p:nvSpPr>
        <p:spPr>
          <a:xfrm>
            <a:off x="1981200" y="5345668"/>
            <a:ext cx="5029200" cy="369332"/>
          </a:xfrm>
          <a:prstGeom prst="rect">
            <a:avLst/>
          </a:prstGeom>
          <a:noFill/>
        </p:spPr>
        <p:txBody>
          <a:bodyPr wrap="square" rtlCol="0">
            <a:spAutoFit/>
          </a:bodyPr>
          <a:lstStyle/>
          <a:p>
            <a:pPr algn="ctr"/>
            <a:r>
              <a:rPr lang="en-US" dirty="0"/>
              <a:t>Computer Simulation for Sufficient Sample Size.</a:t>
            </a:r>
          </a:p>
        </p:txBody>
      </p:sp>
    </p:spTree>
    <p:extLst>
      <p:ext uri="{BB962C8B-B14F-4D97-AF65-F5344CB8AC3E}">
        <p14:creationId xmlns:p14="http://schemas.microsoft.com/office/powerpoint/2010/main" val="284578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Given Data, How Do We Check the Normality Assumption? Visually!</a:t>
            </a:r>
          </a:p>
        </p:txBody>
      </p:sp>
      <p:sp>
        <p:nvSpPr>
          <p:cNvPr id="10" name="TextBox 9"/>
          <p:cNvSpPr txBox="1"/>
          <p:nvPr/>
        </p:nvSpPr>
        <p:spPr>
          <a:xfrm>
            <a:off x="1600200"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a:t>
            </a:r>
          </a:p>
        </p:txBody>
      </p:sp>
      <p:pic>
        <p:nvPicPr>
          <p:cNvPr id="5" name="Picture 4"/>
          <p:cNvPicPr>
            <a:picLocks noChangeAspect="1"/>
          </p:cNvPicPr>
          <p:nvPr/>
        </p:nvPicPr>
        <p:blipFill>
          <a:blip r:embed="rId2"/>
          <a:stretch>
            <a:fillRect/>
          </a:stretch>
        </p:blipFill>
        <p:spPr>
          <a:xfrm>
            <a:off x="466218" y="1494131"/>
            <a:ext cx="3642495" cy="2773069"/>
          </a:xfrm>
          <a:prstGeom prst="rect">
            <a:avLst/>
          </a:prstGeom>
        </p:spPr>
      </p:pic>
      <p:sp>
        <p:nvSpPr>
          <p:cNvPr id="11" name="TextBox 10"/>
          <p:cNvSpPr txBox="1"/>
          <p:nvPr/>
        </p:nvSpPr>
        <p:spPr>
          <a:xfrm>
            <a:off x="5680094"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a:t>
            </a:r>
          </a:p>
        </p:txBody>
      </p:sp>
      <p:pic>
        <p:nvPicPr>
          <p:cNvPr id="6" name="Picture 5"/>
          <p:cNvPicPr>
            <a:picLocks noChangeAspect="1"/>
          </p:cNvPicPr>
          <p:nvPr/>
        </p:nvPicPr>
        <p:blipFill>
          <a:blip r:embed="rId3"/>
          <a:stretch>
            <a:fillRect/>
          </a:stretch>
        </p:blipFill>
        <p:spPr>
          <a:xfrm>
            <a:off x="4535027" y="1489132"/>
            <a:ext cx="3657600" cy="2778068"/>
          </a:xfrm>
          <a:prstGeom prst="rect">
            <a:avLst/>
          </a:prstGeom>
        </p:spPr>
      </p:pic>
      <p:sp>
        <p:nvSpPr>
          <p:cNvPr id="12" name="TextBox 11"/>
          <p:cNvSpPr txBox="1"/>
          <p:nvPr/>
        </p:nvSpPr>
        <p:spPr>
          <a:xfrm>
            <a:off x="2895600" y="19928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n = 15</a:t>
            </a:r>
          </a:p>
        </p:txBody>
      </p:sp>
      <p:pic>
        <p:nvPicPr>
          <p:cNvPr id="7" name="Picture 6"/>
          <p:cNvPicPr>
            <a:picLocks noChangeAspect="1"/>
          </p:cNvPicPr>
          <p:nvPr/>
        </p:nvPicPr>
        <p:blipFill>
          <a:blip r:embed="rId4"/>
          <a:stretch>
            <a:fillRect/>
          </a:stretch>
        </p:blipFill>
        <p:spPr>
          <a:xfrm>
            <a:off x="474875" y="4718198"/>
            <a:ext cx="3625179" cy="1624562"/>
          </a:xfrm>
          <a:prstGeom prst="rect">
            <a:avLst/>
          </a:prstGeom>
        </p:spPr>
      </p:pic>
      <p:pic>
        <p:nvPicPr>
          <p:cNvPr id="14" name="Picture 13"/>
          <p:cNvPicPr>
            <a:picLocks noChangeAspect="1"/>
          </p:cNvPicPr>
          <p:nvPr/>
        </p:nvPicPr>
        <p:blipFill>
          <a:blip r:embed="rId5"/>
          <a:stretch>
            <a:fillRect/>
          </a:stretch>
        </p:blipFill>
        <p:spPr>
          <a:xfrm>
            <a:off x="4267200" y="4724400"/>
            <a:ext cx="4018175" cy="1347711"/>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TextBox 3"/>
          <p:cNvSpPr txBox="1"/>
          <p:nvPr/>
        </p:nvSpPr>
        <p:spPr>
          <a:xfrm>
            <a:off x="436098" y="6236179"/>
            <a:ext cx="781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It looks like the data might not be normal (skew, curvature of q-q plot), but it is hard to tell with this small sample size.</a:t>
            </a:r>
          </a:p>
        </p:txBody>
      </p:sp>
    </p:spTree>
    <p:extLst>
      <p:ext uri="{BB962C8B-B14F-4D97-AF65-F5344CB8AC3E}">
        <p14:creationId xmlns:p14="http://schemas.microsoft.com/office/powerpoint/2010/main" val="175953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563" y="40386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90600" y="762000"/>
            <a:ext cx="7010400" cy="584775"/>
          </a:xfrm>
          <a:prstGeom prst="rect">
            <a:avLst/>
          </a:prstGeom>
          <a:noFill/>
        </p:spPr>
        <p:txBody>
          <a:bodyPr wrap="square" rtlCol="0">
            <a:spAutoFit/>
          </a:bodyPr>
          <a:lstStyle/>
          <a:p>
            <a:r>
              <a:rPr lang="en-US" sz="3200" dirty="0"/>
              <a:t>Notes about the F-Test for Equal Variance</a:t>
            </a:r>
          </a:p>
        </p:txBody>
      </p:sp>
      <p:sp>
        <p:nvSpPr>
          <p:cNvPr id="6" name="TextBox 5"/>
          <p:cNvSpPr txBox="1"/>
          <p:nvPr/>
        </p:nvSpPr>
        <p:spPr>
          <a:xfrm>
            <a:off x="457200" y="1647152"/>
            <a:ext cx="8381999" cy="2246769"/>
          </a:xfrm>
          <a:prstGeom prst="rect">
            <a:avLst/>
          </a:prstGeom>
          <a:noFill/>
        </p:spPr>
        <p:txBody>
          <a:bodyPr wrap="square" rtlCol="0">
            <a:spAutoFit/>
          </a:bodyPr>
          <a:lstStyle/>
          <a:p>
            <a:r>
              <a:rPr lang="en-US" sz="2800" dirty="0"/>
              <a:t>Ho: population variances are equal</a:t>
            </a:r>
          </a:p>
          <a:p>
            <a:r>
              <a:rPr lang="en-US" sz="2800" dirty="0"/>
              <a:t>Ha: population variances are not equal</a:t>
            </a:r>
          </a:p>
          <a:p>
            <a:endParaRPr lang="en-US" sz="2800" dirty="0"/>
          </a:p>
          <a:p>
            <a:r>
              <a:rPr lang="en-US" sz="2800" dirty="0"/>
              <a:t>Assumption: </a:t>
            </a:r>
          </a:p>
          <a:p>
            <a:r>
              <a:rPr lang="en-US" sz="2800" dirty="0"/>
              <a:t>The two Populations are Normally Distributed</a:t>
            </a:r>
          </a:p>
        </p:txBody>
      </p:sp>
      <p:sp>
        <p:nvSpPr>
          <p:cNvPr id="2" name="TextBox 1"/>
          <p:cNvSpPr txBox="1"/>
          <p:nvPr/>
        </p:nvSpPr>
        <p:spPr>
          <a:xfrm>
            <a:off x="1066800" y="5830669"/>
            <a:ext cx="7391400" cy="923330"/>
          </a:xfrm>
          <a:prstGeom prst="rect">
            <a:avLst/>
          </a:prstGeom>
          <a:noFill/>
        </p:spPr>
        <p:txBody>
          <a:bodyPr wrap="square" rtlCol="0">
            <a:spAutoFit/>
          </a:bodyPr>
          <a:lstStyle/>
          <a:p>
            <a:r>
              <a:rPr lang="en-US" dirty="0"/>
              <a:t>USE AS SECONDARY / SUPPORT EVIDENCE AFTER A VISUAL CHECK OF THE HISTOGRAM, BOX PLOT and Q-Q PLOT. A Great alternative is the Brown-Forsythe Test … it has fewer assumptions.</a:t>
            </a:r>
          </a:p>
        </p:txBody>
      </p:sp>
    </p:spTree>
    <p:extLst>
      <p:ext uri="{BB962C8B-B14F-4D97-AF65-F5344CB8AC3E}">
        <p14:creationId xmlns:p14="http://schemas.microsoft.com/office/powerpoint/2010/main" val="1783194979"/>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00"/>
            <a:ext cx="8229600" cy="1143000"/>
          </a:xfrm>
        </p:spPr>
        <p:txBody>
          <a:bodyPr/>
          <a:lstStyle/>
          <a:p>
            <a:r>
              <a:rPr lang="en-US" dirty="0"/>
              <a:t>Tests for Paired Data</a:t>
            </a:r>
          </a:p>
        </p:txBody>
      </p:sp>
    </p:spTree>
    <p:extLst>
      <p:ext uri="{BB962C8B-B14F-4D97-AF65-F5344CB8AC3E}">
        <p14:creationId xmlns:p14="http://schemas.microsoft.com/office/powerpoint/2010/main" val="2297143161"/>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16448"/>
          </a:xfrm>
        </p:spPr>
        <p:txBody>
          <a:bodyPr>
            <a:normAutofit fontScale="90000"/>
          </a:bodyPr>
          <a:lstStyle/>
          <a:p>
            <a:r>
              <a:rPr lang="en-US" dirty="0"/>
              <a:t>Paired (aka Matched Pairs or Dependent) T-Test</a:t>
            </a:r>
          </a:p>
        </p:txBody>
      </p:sp>
      <p:sp>
        <p:nvSpPr>
          <p:cNvPr id="3" name="Content Placeholder 2"/>
          <p:cNvSpPr>
            <a:spLocks noGrp="1"/>
          </p:cNvSpPr>
          <p:nvPr>
            <p:ph idx="1"/>
          </p:nvPr>
        </p:nvSpPr>
        <p:spPr>
          <a:xfrm>
            <a:off x="381000" y="1567442"/>
            <a:ext cx="6096000" cy="3766558"/>
          </a:xfrm>
        </p:spPr>
        <p:txBody>
          <a:bodyPr>
            <a:normAutofit fontScale="77500" lnSpcReduction="20000"/>
          </a:bodyPr>
          <a:lstStyle/>
          <a:p>
            <a:pPr marL="0" indent="0">
              <a:buNone/>
            </a:pPr>
            <a:r>
              <a:rPr lang="en-US" dirty="0"/>
              <a:t>Assumptions</a:t>
            </a:r>
          </a:p>
          <a:p>
            <a:pPr lvl="1"/>
            <a:r>
              <a:rPr lang="en-US" dirty="0"/>
              <a:t>Data are either:</a:t>
            </a:r>
          </a:p>
          <a:p>
            <a:pPr lvl="2"/>
            <a:r>
              <a:rPr lang="en-US" dirty="0"/>
              <a:t> from one sample that has been tested twice (example pre- and post-test / repeated measures)</a:t>
            </a:r>
          </a:p>
          <a:p>
            <a:pPr marL="914400" lvl="2" indent="0">
              <a:buNone/>
            </a:pPr>
            <a:endParaRPr lang="en-US" dirty="0"/>
          </a:p>
          <a:p>
            <a:pPr marL="914400" lvl="2" indent="0">
              <a:buNone/>
            </a:pPr>
            <a:endParaRPr lang="en-US" dirty="0"/>
          </a:p>
          <a:p>
            <a:pPr marL="914400" lvl="2" indent="0">
              <a:buNone/>
            </a:pPr>
            <a:endParaRPr lang="en-US" dirty="0"/>
          </a:p>
          <a:p>
            <a:pPr lvl="2"/>
            <a:r>
              <a:rPr lang="en-US" dirty="0"/>
              <a:t>Or from a group of subjects that are thought to be similar and can thus be matched or paired (example from same family, or twins)</a:t>
            </a:r>
          </a:p>
          <a:p>
            <a:pPr lvl="2"/>
            <a:endParaRPr lang="en-US" dirty="0"/>
          </a:p>
          <a:p>
            <a:pPr lvl="1"/>
            <a:r>
              <a:rPr lang="en-US" dirty="0"/>
              <a:t>Differences are normally distributed.  </a:t>
            </a:r>
          </a:p>
          <a:p>
            <a:endParaRPr lang="en-US" dirty="0"/>
          </a:p>
        </p:txBody>
      </p:sp>
      <p:pic>
        <p:nvPicPr>
          <p:cNvPr id="4" name="Picture 3"/>
          <p:cNvPicPr>
            <a:picLocks noChangeAspect="1"/>
          </p:cNvPicPr>
          <p:nvPr/>
        </p:nvPicPr>
        <p:blipFill>
          <a:blip r:embed="rId2"/>
          <a:stretch>
            <a:fillRect/>
          </a:stretch>
        </p:blipFill>
        <p:spPr>
          <a:xfrm>
            <a:off x="6850813" y="3766130"/>
            <a:ext cx="1364456" cy="2152650"/>
          </a:xfrm>
          <a:prstGeom prst="rect">
            <a:avLst/>
          </a:prstGeom>
        </p:spPr>
      </p:pic>
      <p:pic>
        <p:nvPicPr>
          <p:cNvPr id="5" name="Picture 4"/>
          <p:cNvPicPr>
            <a:picLocks noChangeAspect="1"/>
          </p:cNvPicPr>
          <p:nvPr/>
        </p:nvPicPr>
        <p:blipFill>
          <a:blip r:embed="rId3"/>
          <a:stretch>
            <a:fillRect/>
          </a:stretch>
        </p:blipFill>
        <p:spPr>
          <a:xfrm>
            <a:off x="6647216" y="1449108"/>
            <a:ext cx="1771650" cy="2143125"/>
          </a:xfrm>
          <a:prstGeom prst="rect">
            <a:avLst/>
          </a:prstGeom>
        </p:spPr>
      </p:pic>
      <p:sp>
        <p:nvSpPr>
          <p:cNvPr id="6" name="TextBox 5"/>
          <p:cNvSpPr txBox="1"/>
          <p:nvPr/>
        </p:nvSpPr>
        <p:spPr>
          <a:xfrm>
            <a:off x="381000" y="5553670"/>
            <a:ext cx="5867400" cy="1015663"/>
          </a:xfrm>
          <a:prstGeom prst="rect">
            <a:avLst/>
          </a:prstGeom>
          <a:noFill/>
        </p:spPr>
        <p:txBody>
          <a:bodyPr wrap="square" rtlCol="0">
            <a:spAutoFit/>
          </a:bodyPr>
          <a:lstStyle/>
          <a:p>
            <a:r>
              <a:rPr lang="en-US" sz="2000" dirty="0"/>
              <a:t>Notes: Not Resistant to Outliers.  </a:t>
            </a:r>
          </a:p>
          <a:p>
            <a:endParaRPr lang="en-US" sz="2000" dirty="0"/>
          </a:p>
          <a:p>
            <a:r>
              <a:rPr lang="en-US" sz="2000" dirty="0"/>
              <a:t>What it tests: Mean Difference is Different than 0.</a:t>
            </a:r>
          </a:p>
        </p:txBody>
      </p:sp>
    </p:spTree>
    <p:extLst>
      <p:ext uri="{BB962C8B-B14F-4D97-AF65-F5344CB8AC3E}">
        <p14:creationId xmlns:p14="http://schemas.microsoft.com/office/powerpoint/2010/main" val="37049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Test</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Assumptions: </a:t>
            </a:r>
          </a:p>
          <a:p>
            <a:pPr marL="0" indent="0">
              <a:buNone/>
            </a:pPr>
            <a:r>
              <a:rPr lang="en-US" dirty="0"/>
              <a:t>Data are able to be paired.</a:t>
            </a:r>
          </a:p>
          <a:p>
            <a:pPr marL="0" indent="0">
              <a:buNone/>
            </a:pPr>
            <a:r>
              <a:rPr lang="en-US" dirty="0"/>
              <a:t>Differences are independent.</a:t>
            </a:r>
          </a:p>
          <a:p>
            <a:pPr marL="0" indent="0">
              <a:buNone/>
            </a:pPr>
            <a:r>
              <a:rPr lang="en-US" dirty="0"/>
              <a:t>Data is ordinal.</a:t>
            </a:r>
          </a:p>
          <a:p>
            <a:pPr marL="0" indent="0">
              <a:buNone/>
            </a:pPr>
            <a:endParaRPr lang="en-US" dirty="0"/>
          </a:p>
          <a:p>
            <a:pPr marL="0" indent="0">
              <a:buNone/>
            </a:pPr>
            <a:r>
              <a:rPr lang="en-US" dirty="0"/>
              <a:t>Notes: </a:t>
            </a:r>
          </a:p>
          <a:p>
            <a:pPr marL="0" indent="0">
              <a:buNone/>
            </a:pPr>
            <a:r>
              <a:rPr lang="en-US" dirty="0"/>
              <a:t>1. Not a very powerful test but easy and quick.  </a:t>
            </a:r>
          </a:p>
          <a:p>
            <a:pPr marL="0" indent="0">
              <a:buNone/>
            </a:pPr>
            <a:r>
              <a:rPr lang="en-US" dirty="0"/>
              <a:t>2. Resistant to Outliers</a:t>
            </a:r>
          </a:p>
          <a:p>
            <a:pPr marL="0" indent="0">
              <a:buNone/>
            </a:pPr>
            <a:endParaRPr lang="en-US" dirty="0"/>
          </a:p>
          <a:p>
            <a:pPr marL="0" indent="0">
              <a:buNone/>
            </a:pPr>
            <a:r>
              <a:rPr lang="en-US" dirty="0"/>
              <a:t>What is tests:  Tests if the Median Difference is different than 0.  </a:t>
            </a:r>
          </a:p>
        </p:txBody>
      </p:sp>
    </p:spTree>
    <p:extLst>
      <p:ext uri="{BB962C8B-B14F-4D97-AF65-F5344CB8AC3E}">
        <p14:creationId xmlns:p14="http://schemas.microsoft.com/office/powerpoint/2010/main" val="41921587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Signed Rank Test</a:t>
            </a:r>
          </a:p>
        </p:txBody>
      </p:sp>
      <p:sp>
        <p:nvSpPr>
          <p:cNvPr id="4" name="Content Placeholder 2"/>
          <p:cNvSpPr>
            <a:spLocks noGrp="1"/>
          </p:cNvSpPr>
          <p:nvPr>
            <p:ph idx="1"/>
          </p:nvPr>
        </p:nvSpPr>
        <p:spPr>
          <a:xfrm>
            <a:off x="457200" y="1600200"/>
            <a:ext cx="8229600" cy="4525963"/>
          </a:xfrm>
        </p:spPr>
        <p:txBody>
          <a:bodyPr>
            <a:normAutofit fontScale="77500" lnSpcReduction="20000"/>
          </a:bodyPr>
          <a:lstStyle/>
          <a:p>
            <a:pPr marL="0" indent="0">
              <a:buNone/>
            </a:pPr>
            <a:r>
              <a:rPr lang="en-US" dirty="0"/>
              <a:t>Assumptions: </a:t>
            </a:r>
          </a:p>
          <a:p>
            <a:pPr marL="0" indent="0">
              <a:buNone/>
            </a:pPr>
            <a:r>
              <a:rPr lang="en-US" dirty="0"/>
              <a:t>Data are able to be paired.</a:t>
            </a:r>
          </a:p>
          <a:p>
            <a:pPr marL="0" indent="0">
              <a:buNone/>
            </a:pPr>
            <a:r>
              <a:rPr lang="en-US" dirty="0"/>
              <a:t>Differences are independent.</a:t>
            </a:r>
          </a:p>
          <a:p>
            <a:pPr marL="0" indent="0">
              <a:buNone/>
            </a:pPr>
            <a:r>
              <a:rPr lang="en-US" dirty="0"/>
              <a:t>Data is ordinal.</a:t>
            </a:r>
          </a:p>
          <a:p>
            <a:pPr marL="0" indent="0">
              <a:buNone/>
            </a:pPr>
            <a:endParaRPr lang="en-US" dirty="0"/>
          </a:p>
          <a:p>
            <a:pPr marL="0" indent="0">
              <a:buNone/>
            </a:pPr>
            <a:r>
              <a:rPr lang="en-US" dirty="0"/>
              <a:t>Notes: </a:t>
            </a:r>
          </a:p>
          <a:p>
            <a:pPr marL="0" indent="0">
              <a:buNone/>
            </a:pPr>
            <a:r>
              <a:rPr lang="en-US" dirty="0"/>
              <a:t>1. More powerful than the Sign Test since it uses more information (the ranks).</a:t>
            </a:r>
          </a:p>
          <a:p>
            <a:pPr marL="0" indent="0">
              <a:buNone/>
            </a:pPr>
            <a:r>
              <a:rPr lang="en-US" dirty="0"/>
              <a:t>2. Resistant to Outliers    </a:t>
            </a:r>
          </a:p>
          <a:p>
            <a:pPr marL="0" indent="0">
              <a:buNone/>
            </a:pPr>
            <a:endParaRPr lang="en-US" dirty="0"/>
          </a:p>
          <a:p>
            <a:pPr marL="0" indent="0">
              <a:buNone/>
            </a:pPr>
            <a:r>
              <a:rPr lang="en-US" dirty="0"/>
              <a:t>What is tests:  Tests if the Median Difference is different than 0.  </a:t>
            </a:r>
          </a:p>
        </p:txBody>
      </p:sp>
    </p:spTree>
    <p:extLst>
      <p:ext uri="{BB962C8B-B14F-4D97-AF65-F5344CB8AC3E}">
        <p14:creationId xmlns:p14="http://schemas.microsoft.com/office/powerpoint/2010/main" val="2626304659"/>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normAutofit fontScale="90000"/>
          </a:bodyPr>
          <a:lstStyle/>
          <a:p>
            <a:r>
              <a:rPr lang="en-US" dirty="0"/>
              <a:t>Let’s Practice With Some Scenarios!</a:t>
            </a:r>
          </a:p>
        </p:txBody>
      </p:sp>
    </p:spTree>
    <p:extLst>
      <p:ext uri="{BB962C8B-B14F-4D97-AF65-F5344CB8AC3E}">
        <p14:creationId xmlns:p14="http://schemas.microsoft.com/office/powerpoint/2010/main" val="138455341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1: Monster Drink Study</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94085"/>
            <a:ext cx="3806314"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314" y="1371600"/>
            <a:ext cx="4801229" cy="2765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02354" y="4312101"/>
            <a:ext cx="1600200" cy="2308324"/>
          </a:xfrm>
          <a:prstGeom prst="rect">
            <a:avLst/>
          </a:prstGeom>
        </p:spPr>
        <p:txBody>
          <a:bodyPr wrap="square">
            <a:spAutoFit/>
          </a:bodyPr>
          <a:lstStyle/>
          <a:p>
            <a:r>
              <a:rPr lang="en-US" dirty="0"/>
              <a:t>Monster 300                                                                                                                             </a:t>
            </a:r>
          </a:p>
          <a:p>
            <a:r>
              <a:rPr lang="en-US" dirty="0"/>
              <a:t>Monster 310                                                                                                                             </a:t>
            </a:r>
          </a:p>
          <a:p>
            <a:r>
              <a:rPr lang="en-US" dirty="0"/>
              <a:t>Monster 290                                                                                                                             </a:t>
            </a:r>
          </a:p>
          <a:p>
            <a:r>
              <a:rPr lang="en-US" dirty="0"/>
              <a:t>Monster 305                                                                                                                             </a:t>
            </a:r>
          </a:p>
          <a:p>
            <a:r>
              <a:rPr lang="en-US" dirty="0"/>
              <a:t>Monster 302                                                                                                                             </a:t>
            </a:r>
          </a:p>
          <a:p>
            <a:r>
              <a:rPr lang="en-US" dirty="0"/>
              <a:t>Monster 290                                                                                                                             </a:t>
            </a:r>
          </a:p>
          <a:p>
            <a:r>
              <a:rPr lang="en-US" dirty="0"/>
              <a:t>Monster 340                                                                                                                             </a:t>
            </a:r>
          </a:p>
          <a:p>
            <a:r>
              <a:rPr lang="en-US" dirty="0"/>
              <a:t>Monster 340                                                                                                                             </a:t>
            </a:r>
          </a:p>
        </p:txBody>
      </p:sp>
      <p:sp>
        <p:nvSpPr>
          <p:cNvPr id="5" name="Rectangle 4"/>
          <p:cNvSpPr/>
          <p:nvPr/>
        </p:nvSpPr>
        <p:spPr>
          <a:xfrm>
            <a:off x="4495800" y="4589100"/>
            <a:ext cx="1524000" cy="1754326"/>
          </a:xfrm>
          <a:prstGeom prst="rect">
            <a:avLst/>
          </a:prstGeom>
        </p:spPr>
        <p:txBody>
          <a:bodyPr wrap="square">
            <a:spAutoFit/>
          </a:bodyPr>
          <a:lstStyle/>
          <a:p>
            <a:r>
              <a:rPr lang="en-US" dirty="0"/>
              <a:t>Control 280                                                                                                                             </a:t>
            </a:r>
          </a:p>
          <a:p>
            <a:r>
              <a:rPr lang="en-US" dirty="0"/>
              <a:t>Control 310                                                                                                                             </a:t>
            </a:r>
          </a:p>
          <a:p>
            <a:r>
              <a:rPr lang="en-US" dirty="0"/>
              <a:t>Control 270                                                                                                                             </a:t>
            </a:r>
          </a:p>
          <a:p>
            <a:r>
              <a:rPr lang="en-US" dirty="0"/>
              <a:t>Control 280                                                                                                                             </a:t>
            </a:r>
          </a:p>
          <a:p>
            <a:r>
              <a:rPr lang="en-US" dirty="0"/>
              <a:t>Control 265                                                                                                                             </a:t>
            </a:r>
          </a:p>
          <a:p>
            <a:r>
              <a:rPr lang="en-US" dirty="0"/>
              <a:t>Control 300 </a:t>
            </a:r>
          </a:p>
        </p:txBody>
      </p:sp>
    </p:spTree>
    <p:extLst>
      <p:ext uri="{BB962C8B-B14F-4D97-AF65-F5344CB8AC3E}">
        <p14:creationId xmlns:p14="http://schemas.microsoft.com/office/powerpoint/2010/main" val="1930134793"/>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p:spPr>
        <p:txBody>
          <a:bodyPr/>
          <a:lstStyle/>
          <a:p>
            <a:r>
              <a:rPr lang="en-US" dirty="0"/>
              <a:t>Which Test?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4470145" cy="3816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14210"/>
            <a:ext cx="244792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7784845"/>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Analysis</a:t>
            </a:r>
          </a:p>
        </p:txBody>
      </p:sp>
      <p:sp>
        <p:nvSpPr>
          <p:cNvPr id="3" name="Content Placeholder 2"/>
          <p:cNvSpPr>
            <a:spLocks noGrp="1"/>
          </p:cNvSpPr>
          <p:nvPr>
            <p:ph idx="1"/>
          </p:nvPr>
        </p:nvSpPr>
        <p:spPr>
          <a:xfrm>
            <a:off x="457200" y="1371600"/>
            <a:ext cx="8229600" cy="5257800"/>
          </a:xfrm>
        </p:spPr>
        <p:txBody>
          <a:bodyPr>
            <a:normAutofit fontScale="92500" lnSpcReduction="20000"/>
          </a:bodyPr>
          <a:lstStyle/>
          <a:p>
            <a:r>
              <a:rPr lang="en-US" dirty="0"/>
              <a:t>Assumption: </a:t>
            </a:r>
          </a:p>
          <a:p>
            <a:pPr lvl="1"/>
            <a:r>
              <a:rPr lang="en-US" dirty="0"/>
              <a:t>With the relatively low sample size we cannot be sure of the normality of the two populations.  The histograms, box plots and q-q plots do not show any obvious departures from normality, although we do not have much confidence in this assumption since the sample size is so low.  In addition, if there is a departure from normality, this small sample size may not be enough to invoke the central limit theorem.  </a:t>
            </a:r>
          </a:p>
          <a:p>
            <a:pPr lvl="1"/>
            <a:r>
              <a:rPr lang="en-US" dirty="0"/>
              <a:t>Although the sample sizes are still very small, the plots provide evidence that the two distributions have the same shape.  For this reason, the Rank-Sum Test was chosen as it is robust to departures from normality with small sample sizes and can be used to test medians when the shapes are the same.  </a:t>
            </a:r>
          </a:p>
        </p:txBody>
      </p:sp>
    </p:spTree>
    <p:extLst>
      <p:ext uri="{BB962C8B-B14F-4D97-AF65-F5344CB8AC3E}">
        <p14:creationId xmlns:p14="http://schemas.microsoft.com/office/powerpoint/2010/main" val="1139387334"/>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Selected: Rank Sum Test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2819400" cy="4761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48100" y="3657600"/>
            <a:ext cx="4800600" cy="2246769"/>
          </a:xfrm>
          <a:prstGeom prst="rect">
            <a:avLst/>
          </a:prstGeom>
          <a:noFill/>
        </p:spPr>
        <p:txBody>
          <a:bodyPr wrap="square" rtlCol="0">
            <a:spAutoFit/>
          </a:bodyPr>
          <a:lstStyle/>
          <a:p>
            <a:r>
              <a:rPr lang="en-US" sz="2000" dirty="0"/>
              <a:t>Conclusion:  There is sufficient evidence at the alpha = .05 level of significance (p-value = .0203 from the exact rank sum test) that the median Monster Drinks increased the median score on this test when compared to the control group.  An estimate of this improvement is 23.5 points.   </a:t>
            </a:r>
          </a:p>
        </p:txBody>
      </p:sp>
      <p:sp>
        <p:nvSpPr>
          <p:cNvPr id="5" name="TextBox 4"/>
          <p:cNvSpPr txBox="1"/>
          <p:nvPr/>
        </p:nvSpPr>
        <p:spPr>
          <a:xfrm>
            <a:off x="4038600" y="1676399"/>
            <a:ext cx="4419600" cy="646331"/>
          </a:xfrm>
          <a:prstGeom prst="rect">
            <a:avLst/>
          </a:prstGeom>
          <a:noFill/>
        </p:spPr>
        <p:txBody>
          <a:bodyPr wrap="square" rtlCol="0">
            <a:spAutoFit/>
          </a:bodyPr>
          <a:lstStyle/>
          <a:p>
            <a:r>
              <a:rPr lang="en-US" dirty="0"/>
              <a:t>Ho: </a:t>
            </a:r>
            <a:r>
              <a:rPr lang="en-US" dirty="0" err="1"/>
              <a:t>Median</a:t>
            </a:r>
            <a:r>
              <a:rPr lang="en-US" baseline="-25000" dirty="0" err="1"/>
              <a:t>Monster</a:t>
            </a:r>
            <a:r>
              <a:rPr lang="en-US" dirty="0"/>
              <a:t> = </a:t>
            </a:r>
            <a:r>
              <a:rPr lang="en-US" dirty="0" err="1"/>
              <a:t>Median</a:t>
            </a:r>
            <a:r>
              <a:rPr lang="en-US" baseline="-25000" dirty="0" err="1"/>
              <a:t>Control</a:t>
            </a:r>
            <a:endParaRPr lang="en-US" baseline="-25000" dirty="0"/>
          </a:p>
          <a:p>
            <a:r>
              <a:rPr lang="en-US" dirty="0"/>
              <a:t>Ha: </a:t>
            </a:r>
            <a:r>
              <a:rPr lang="en-US" dirty="0" err="1"/>
              <a:t>Median</a:t>
            </a:r>
            <a:r>
              <a:rPr lang="en-US" baseline="-25000" dirty="0" err="1"/>
              <a:t>Monster</a:t>
            </a:r>
            <a:r>
              <a:rPr lang="en-US" dirty="0"/>
              <a:t> &gt; </a:t>
            </a:r>
            <a:r>
              <a:rPr lang="en-US" dirty="0" err="1"/>
              <a:t>Median</a:t>
            </a:r>
            <a:r>
              <a:rPr lang="en-US" baseline="-25000" dirty="0" err="1"/>
              <a:t>Control</a:t>
            </a:r>
            <a:endParaRPr lang="en-US" baseline="-25000" dirty="0"/>
          </a:p>
        </p:txBody>
      </p:sp>
      <p:sp>
        <p:nvSpPr>
          <p:cNvPr id="6" name="TextBox 5"/>
          <p:cNvSpPr txBox="1"/>
          <p:nvPr/>
        </p:nvSpPr>
        <p:spPr>
          <a:xfrm>
            <a:off x="4038600" y="2667000"/>
            <a:ext cx="4267200" cy="369332"/>
          </a:xfrm>
          <a:prstGeom prst="rect">
            <a:avLst/>
          </a:prstGeom>
          <a:noFill/>
        </p:spPr>
        <p:txBody>
          <a:bodyPr wrap="square" rtlCol="0">
            <a:spAutoFit/>
          </a:bodyPr>
          <a:lstStyle/>
          <a:p>
            <a:r>
              <a:rPr lang="en-US" dirty="0"/>
              <a:t>Step 2 – Step 5</a:t>
            </a:r>
          </a:p>
        </p:txBody>
      </p:sp>
      <p:sp>
        <p:nvSpPr>
          <p:cNvPr id="3" name="Rectangle 2">
            <a:extLst>
              <a:ext uri="{FF2B5EF4-FFF2-40B4-BE49-F238E27FC236}">
                <a16:creationId xmlns:a16="http://schemas.microsoft.com/office/drawing/2014/main" id="{9D6BF5A6-5C32-46E7-AF11-96FEF515FC7F}"/>
              </a:ext>
            </a:extLst>
          </p:cNvPr>
          <p:cNvSpPr/>
          <p:nvPr/>
        </p:nvSpPr>
        <p:spPr>
          <a:xfrm>
            <a:off x="2667000" y="5486400"/>
            <a:ext cx="914400" cy="304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421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dirty="0"/>
              <a:t>Beware of small sample sizes!</a:t>
            </a:r>
          </a:p>
        </p:txBody>
      </p:sp>
      <p:sp>
        <p:nvSpPr>
          <p:cNvPr id="10" name="TextBox 9"/>
          <p:cNvSpPr txBox="1"/>
          <p:nvPr/>
        </p:nvSpPr>
        <p:spPr>
          <a:xfrm>
            <a:off x="1600200"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a:t>
            </a:r>
          </a:p>
        </p:txBody>
      </p:sp>
      <p:sp>
        <p:nvSpPr>
          <p:cNvPr id="11" name="TextBox 10"/>
          <p:cNvSpPr txBox="1"/>
          <p:nvPr/>
        </p:nvSpPr>
        <p:spPr>
          <a:xfrm>
            <a:off x="5680094" y="4343400"/>
            <a:ext cx="1752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q-q Plot</a:t>
            </a:r>
          </a:p>
        </p:txBody>
      </p:sp>
      <p:pic>
        <p:nvPicPr>
          <p:cNvPr id="8" name="Picture 7"/>
          <p:cNvPicPr>
            <a:picLocks noChangeAspect="1"/>
          </p:cNvPicPr>
          <p:nvPr/>
        </p:nvPicPr>
        <p:blipFill>
          <a:blip r:embed="rId2"/>
          <a:stretch>
            <a:fillRect/>
          </a:stretch>
        </p:blipFill>
        <p:spPr>
          <a:xfrm>
            <a:off x="4465973" y="1459468"/>
            <a:ext cx="3620627" cy="2735086"/>
          </a:xfrm>
          <a:prstGeom prst="rect">
            <a:avLst/>
          </a:prstGeom>
        </p:spPr>
      </p:pic>
      <p:pic>
        <p:nvPicPr>
          <p:cNvPr id="4" name="Picture 3"/>
          <p:cNvPicPr>
            <a:picLocks noChangeAspect="1"/>
          </p:cNvPicPr>
          <p:nvPr/>
        </p:nvPicPr>
        <p:blipFill>
          <a:blip r:embed="rId3"/>
          <a:stretch>
            <a:fillRect/>
          </a:stretch>
        </p:blipFill>
        <p:spPr>
          <a:xfrm>
            <a:off x="609600" y="1451035"/>
            <a:ext cx="3633836" cy="2757873"/>
          </a:xfrm>
          <a:prstGeom prst="rect">
            <a:avLst/>
          </a:prstGeom>
        </p:spPr>
      </p:pic>
      <p:sp>
        <p:nvSpPr>
          <p:cNvPr id="12" name="TextBox 11"/>
          <p:cNvSpPr txBox="1"/>
          <p:nvPr/>
        </p:nvSpPr>
        <p:spPr>
          <a:xfrm>
            <a:off x="3183260" y="169622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 = 15</a:t>
            </a:r>
          </a:p>
        </p:txBody>
      </p:sp>
      <p:sp>
        <p:nvSpPr>
          <p:cNvPr id="13" name="TextBox 12"/>
          <p:cNvSpPr txBox="1"/>
          <p:nvPr/>
        </p:nvSpPr>
        <p:spPr>
          <a:xfrm>
            <a:off x="5296125" y="1992868"/>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 = 15</a:t>
            </a:r>
          </a:p>
        </p:txBody>
      </p:sp>
      <p:pic>
        <p:nvPicPr>
          <p:cNvPr id="14" name="Picture 13"/>
          <p:cNvPicPr>
            <a:picLocks noChangeAspect="1"/>
          </p:cNvPicPr>
          <p:nvPr/>
        </p:nvPicPr>
        <p:blipFill>
          <a:blip r:embed="rId4"/>
          <a:stretch>
            <a:fillRect/>
          </a:stretch>
        </p:blipFill>
        <p:spPr>
          <a:xfrm>
            <a:off x="4267200" y="4800600"/>
            <a:ext cx="4018175" cy="1347711"/>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p:cNvPicPr>
            <a:picLocks noChangeAspect="1"/>
          </p:cNvPicPr>
          <p:nvPr/>
        </p:nvPicPr>
        <p:blipFill>
          <a:blip r:embed="rId5"/>
          <a:stretch>
            <a:fillRect/>
          </a:stretch>
        </p:blipFill>
        <p:spPr>
          <a:xfrm>
            <a:off x="1184660" y="4953000"/>
            <a:ext cx="2583680" cy="1324021"/>
          </a:xfrm>
          <a:prstGeom prst="rect">
            <a:avLst/>
          </a:prstGeom>
        </p:spPr>
      </p:pic>
      <p:sp>
        <p:nvSpPr>
          <p:cNvPr id="5" name="TextBox 4"/>
          <p:cNvSpPr txBox="1"/>
          <p:nvPr/>
        </p:nvSpPr>
        <p:spPr>
          <a:xfrm>
            <a:off x="84473" y="6211669"/>
            <a:ext cx="8763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histogram shows an almost bimodal distribution (definitely not normal), but again it is hard to tell with small sample sizes. The q-q plot does not look too far away from normality.</a:t>
            </a:r>
          </a:p>
        </p:txBody>
      </p:sp>
    </p:spTree>
    <p:extLst>
      <p:ext uri="{BB962C8B-B14F-4D97-AF65-F5344CB8AC3E}">
        <p14:creationId xmlns:p14="http://schemas.microsoft.com/office/powerpoint/2010/main" val="15907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Dataset 3:  Education Data from HW2</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3601460" cy="273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04950"/>
            <a:ext cx="4719354" cy="2681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7671" y="4572000"/>
            <a:ext cx="3656806"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29400" y="4758035"/>
            <a:ext cx="495300" cy="923330"/>
          </a:xfrm>
          <a:prstGeom prst="rect">
            <a:avLst/>
          </a:prstGeom>
          <a:noFill/>
        </p:spPr>
        <p:txBody>
          <a:bodyPr wrap="square" rtlCol="0">
            <a:spAutoFit/>
          </a:bodyPr>
          <a:lstStyle/>
          <a:p>
            <a:r>
              <a:rPr lang="en-US" sz="5400" b="1" dirty="0"/>
              <a:t>?</a:t>
            </a:r>
            <a:endParaRPr lang="en-US" b="1" dirty="0"/>
          </a:p>
        </p:txBody>
      </p:sp>
      <p:sp>
        <p:nvSpPr>
          <p:cNvPr id="8" name="TextBox 7"/>
          <p:cNvSpPr txBox="1"/>
          <p:nvPr/>
        </p:nvSpPr>
        <p:spPr>
          <a:xfrm>
            <a:off x="2133600" y="4800600"/>
            <a:ext cx="495300" cy="923330"/>
          </a:xfrm>
          <a:prstGeom prst="rect">
            <a:avLst/>
          </a:prstGeom>
          <a:noFill/>
        </p:spPr>
        <p:txBody>
          <a:bodyPr wrap="square" rtlCol="0">
            <a:spAutoFit/>
          </a:bodyPr>
          <a:lstStyle/>
          <a:p>
            <a:r>
              <a:rPr lang="en-US" sz="5400" b="1" dirty="0"/>
              <a:t>?</a:t>
            </a:r>
            <a:endParaRPr lang="en-US" b="1" dirty="0"/>
          </a:p>
        </p:txBody>
      </p:sp>
    </p:spTree>
    <p:extLst>
      <p:ext uri="{BB962C8B-B14F-4D97-AF65-F5344CB8AC3E}">
        <p14:creationId xmlns:p14="http://schemas.microsoft.com/office/powerpoint/2010/main" val="132102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48"/>
                                        </p:tgtEl>
                                      </p:cBhvr>
                                    </p:animEffect>
                                    <p:set>
                                      <p:cBhvr>
                                        <p:cTn id="7" dur="1" fill="hold">
                                          <p:stCondLst>
                                            <p:cond delay="499"/>
                                          </p:stCondLst>
                                        </p:cTn>
                                        <p:tgtEl>
                                          <p:spTgt spid="614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Analysis</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Since the sample size is so large, the histograms are indeed a good representation of the individual populations.  This provides strong evidence that the populations are right skewed and thus not normal.  While this is a violation of the t-test assumptions, the large sample size also ensures that the sampling distribution of the sample mean will be normally distributed (CLT) which mitigates the violation of normality.</a:t>
            </a:r>
          </a:p>
          <a:p>
            <a:pPr marL="0" indent="0">
              <a:buNone/>
            </a:pPr>
            <a:r>
              <a:rPr lang="en-US" dirty="0"/>
              <a:t>However, the sample sizes are considerably different and a visual check of the box plots and histograms indicate evidence that the standard deviations are different.  For this reason, it is not appropriate to pool the variances; instead, since the t-test is robust to departures from normality when the sample sizes are sufficiently large, we will use Welch’s T –Test to account for the differing standard deviations.  We will test to see if the mean income of those with 16 years of education is greater than the mean income of those with only 12 years of education.   </a:t>
            </a:r>
          </a:p>
        </p:txBody>
      </p:sp>
    </p:spTree>
    <p:extLst>
      <p:ext uri="{BB962C8B-B14F-4D97-AF65-F5344CB8AC3E}">
        <p14:creationId xmlns:p14="http://schemas.microsoft.com/office/powerpoint/2010/main" val="119142785"/>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Selected: Welch’s T -Test</a:t>
            </a:r>
          </a:p>
        </p:txBody>
      </p:sp>
      <p:sp>
        <p:nvSpPr>
          <p:cNvPr id="4" name="TextBox 3"/>
          <p:cNvSpPr txBox="1"/>
          <p:nvPr/>
        </p:nvSpPr>
        <p:spPr>
          <a:xfrm>
            <a:off x="5029200" y="3886200"/>
            <a:ext cx="3581400" cy="2585323"/>
          </a:xfrm>
          <a:prstGeom prst="rect">
            <a:avLst/>
          </a:prstGeom>
          <a:noFill/>
        </p:spPr>
        <p:txBody>
          <a:bodyPr wrap="square" rtlCol="0">
            <a:spAutoFit/>
          </a:bodyPr>
          <a:lstStyle/>
          <a:p>
            <a:r>
              <a:rPr lang="en-US" dirty="0">
                <a:solidFill>
                  <a:prstClr val="black"/>
                </a:solidFill>
              </a:rPr>
              <a:t>Conclusion:</a:t>
            </a:r>
          </a:p>
          <a:p>
            <a:r>
              <a:rPr lang="en-US" dirty="0">
                <a:solidFill>
                  <a:prstClr val="black"/>
                </a:solidFill>
              </a:rPr>
              <a:t>There is very strong evidence at the alpha = .05 level of significance (p-value &lt; .0001/2=0.00005 from the Welch’s T-Test) that the mean income of those with 16 years of education is greater than the mean income of those with only 12 years of education for those in this study.</a:t>
            </a:r>
          </a:p>
        </p:txBody>
      </p:sp>
      <p:sp>
        <p:nvSpPr>
          <p:cNvPr id="6" name="TextBox 5"/>
          <p:cNvSpPr txBox="1"/>
          <p:nvPr/>
        </p:nvSpPr>
        <p:spPr>
          <a:xfrm>
            <a:off x="5105400" y="1690644"/>
            <a:ext cx="2590800" cy="646331"/>
          </a:xfrm>
          <a:prstGeom prst="rect">
            <a:avLst/>
          </a:prstGeom>
          <a:noFill/>
        </p:spPr>
        <p:txBody>
          <a:bodyPr wrap="square" rtlCol="0">
            <a:spAutoFit/>
          </a:bodyPr>
          <a:lstStyle/>
          <a:p>
            <a:r>
              <a:rPr lang="en-US" dirty="0">
                <a:solidFill>
                  <a:prstClr val="black"/>
                </a:solidFill>
              </a:rPr>
              <a:t>Ho: µ</a:t>
            </a:r>
            <a:r>
              <a:rPr lang="en-US" baseline="-25000" dirty="0">
                <a:solidFill>
                  <a:prstClr val="black"/>
                </a:solidFill>
              </a:rPr>
              <a:t>16</a:t>
            </a:r>
            <a:r>
              <a:rPr lang="en-US" dirty="0">
                <a:solidFill>
                  <a:prstClr val="black"/>
                </a:solidFill>
              </a:rPr>
              <a:t> – µ</a:t>
            </a:r>
            <a:r>
              <a:rPr lang="en-US" baseline="-25000" dirty="0">
                <a:solidFill>
                  <a:prstClr val="black"/>
                </a:solidFill>
              </a:rPr>
              <a:t>12 </a:t>
            </a:r>
            <a:r>
              <a:rPr lang="en-US" dirty="0">
                <a:solidFill>
                  <a:prstClr val="black"/>
                </a:solidFill>
              </a:rPr>
              <a:t> = 0</a:t>
            </a:r>
          </a:p>
          <a:p>
            <a:r>
              <a:rPr lang="en-US" dirty="0">
                <a:solidFill>
                  <a:prstClr val="black"/>
                </a:solidFill>
              </a:rPr>
              <a:t>Ha: µ</a:t>
            </a:r>
            <a:r>
              <a:rPr lang="en-US" baseline="-25000" dirty="0">
                <a:solidFill>
                  <a:prstClr val="black"/>
                </a:solidFill>
              </a:rPr>
              <a:t>16</a:t>
            </a:r>
            <a:r>
              <a:rPr lang="en-US" dirty="0">
                <a:solidFill>
                  <a:prstClr val="black"/>
                </a:solidFill>
              </a:rPr>
              <a:t>  - µ</a:t>
            </a:r>
            <a:r>
              <a:rPr lang="en-US" baseline="-25000" dirty="0">
                <a:solidFill>
                  <a:prstClr val="black"/>
                </a:solidFill>
              </a:rPr>
              <a:t>12</a:t>
            </a:r>
            <a:r>
              <a:rPr lang="en-US" dirty="0">
                <a:solidFill>
                  <a:prstClr val="black"/>
                </a:solidFill>
              </a:rPr>
              <a:t> &gt; 0</a:t>
            </a:r>
            <a:endParaRPr lang="en-US" baseline="-25000" dirty="0">
              <a:solidFill>
                <a:prstClr val="black"/>
              </a:solidFill>
            </a:endParaRPr>
          </a:p>
        </p:txBody>
      </p:sp>
      <p:sp>
        <p:nvSpPr>
          <p:cNvPr id="7" name="TextBox 6"/>
          <p:cNvSpPr txBox="1"/>
          <p:nvPr/>
        </p:nvSpPr>
        <p:spPr>
          <a:xfrm>
            <a:off x="5105400" y="2681245"/>
            <a:ext cx="2133600" cy="369332"/>
          </a:xfrm>
          <a:prstGeom prst="rect">
            <a:avLst/>
          </a:prstGeom>
          <a:noFill/>
        </p:spPr>
        <p:txBody>
          <a:bodyPr wrap="square" rtlCol="0">
            <a:spAutoFit/>
          </a:bodyPr>
          <a:lstStyle/>
          <a:p>
            <a:r>
              <a:rPr lang="en-US" dirty="0">
                <a:solidFill>
                  <a:prstClr val="black"/>
                </a:solidFill>
              </a:rPr>
              <a:t>Step 2 – Step 5</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572733" cy="3883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2F3F7E56-F716-4B35-8263-39780163A236}"/>
              </a:ext>
            </a:extLst>
          </p:cNvPr>
          <p:cNvSpPr/>
          <p:nvPr/>
        </p:nvSpPr>
        <p:spPr>
          <a:xfrm>
            <a:off x="3352800" y="4419600"/>
            <a:ext cx="533400" cy="228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352185"/>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a:t>Topics</a:t>
            </a:r>
          </a:p>
        </p:txBody>
      </p:sp>
      <p:sp>
        <p:nvSpPr>
          <p:cNvPr id="3" name="Content Placeholder 2"/>
          <p:cNvSpPr>
            <a:spLocks noGrp="1"/>
          </p:cNvSpPr>
          <p:nvPr>
            <p:ph idx="1"/>
          </p:nvPr>
        </p:nvSpPr>
        <p:spPr>
          <a:xfrm>
            <a:off x="457200" y="838200"/>
            <a:ext cx="8229600" cy="5287963"/>
          </a:xfrm>
        </p:spPr>
        <p:txBody>
          <a:bodyPr>
            <a:normAutofit fontScale="55000" lnSpcReduction="20000"/>
          </a:bodyPr>
          <a:lstStyle/>
          <a:p>
            <a:r>
              <a:rPr lang="en-US" dirty="0"/>
              <a:t>Know The Definition of Type 1 and Type 2 Error and Power.  </a:t>
            </a:r>
          </a:p>
          <a:p>
            <a:r>
              <a:rPr lang="en-US" dirty="0"/>
              <a:t>Be able to find and interpret confidence interval and how they are related to hypothesis tests and p-values.  </a:t>
            </a:r>
          </a:p>
          <a:p>
            <a:r>
              <a:rPr lang="en-US" dirty="0"/>
              <a:t>Know the 1 and 2 sample T-Tests.  Be able to perform a complete analysis: State the Problem, Address the Assumptions, Run the Test, clearly state the conclusion / results.  </a:t>
            </a:r>
          </a:p>
          <a:p>
            <a:r>
              <a:rPr lang="en-US" dirty="0"/>
              <a:t>Know how to perform a complete analysis of with non-parametric tests.  Rank-Sum, Sign-Test, Signed Rank, Etc.</a:t>
            </a:r>
          </a:p>
          <a:p>
            <a:r>
              <a:rPr lang="en-US" dirty="0"/>
              <a:t>Remember Multiple Comparison Methods.</a:t>
            </a:r>
          </a:p>
          <a:p>
            <a:r>
              <a:rPr lang="en-US" dirty="0"/>
              <a:t>Remember ANOVA</a:t>
            </a:r>
          </a:p>
          <a:p>
            <a:r>
              <a:rPr lang="en-US" dirty="0"/>
              <a:t>Extra Sum of Squares F –Test (Partial F-Test)</a:t>
            </a:r>
          </a:p>
          <a:p>
            <a:r>
              <a:rPr lang="en-US" dirty="0"/>
              <a:t>Know Simple and Multiple Linear Regression</a:t>
            </a:r>
          </a:p>
          <a:p>
            <a:r>
              <a:rPr lang="en-US" dirty="0"/>
              <a:t>Know how to interpret coefficients.  </a:t>
            </a:r>
          </a:p>
          <a:p>
            <a:r>
              <a:rPr lang="en-US" dirty="0"/>
              <a:t>Know how to create models.</a:t>
            </a:r>
          </a:p>
          <a:p>
            <a:r>
              <a:rPr lang="en-US" dirty="0"/>
              <a:t>Know about Assumptions, Residuals, Checking for Influential Points. </a:t>
            </a:r>
          </a:p>
          <a:p>
            <a:r>
              <a:rPr lang="en-US" dirty="0"/>
              <a:t>Know about confounding and how to account for particular potential confounding variables.</a:t>
            </a:r>
          </a:p>
          <a:p>
            <a:r>
              <a:rPr lang="en-US" dirty="0"/>
              <a:t>Know about experimental design: Randomized Experiment v. Observational Study.</a:t>
            </a:r>
          </a:p>
        </p:txBody>
      </p:sp>
    </p:spTree>
    <p:extLst>
      <p:ext uri="{BB962C8B-B14F-4D97-AF65-F5344CB8AC3E}">
        <p14:creationId xmlns:p14="http://schemas.microsoft.com/office/powerpoint/2010/main" val="379315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Chapters 5 and 6!!!</a:t>
            </a:r>
          </a:p>
        </p:txBody>
      </p:sp>
      <p:sp>
        <p:nvSpPr>
          <p:cNvPr id="3" name="Content Placeholder 2"/>
          <p:cNvSpPr>
            <a:spLocks noGrp="1"/>
          </p:cNvSpPr>
          <p:nvPr>
            <p:ph idx="1"/>
          </p:nvPr>
        </p:nvSpPr>
        <p:spPr>
          <a:xfrm>
            <a:off x="457200" y="2362200"/>
            <a:ext cx="8229600" cy="2438400"/>
          </a:xfrm>
        </p:spPr>
        <p:txBody>
          <a:bodyPr>
            <a:normAutofit fontScale="92500" lnSpcReduction="20000"/>
          </a:bodyPr>
          <a:lstStyle/>
          <a:p>
            <a:pPr marL="0" indent="0" algn="ctr">
              <a:buNone/>
            </a:pPr>
            <a:r>
              <a:rPr lang="en-US" dirty="0"/>
              <a:t>1 WAY ANOVA</a:t>
            </a:r>
          </a:p>
          <a:p>
            <a:pPr marL="0" indent="0" algn="ctr">
              <a:buNone/>
            </a:pPr>
            <a:r>
              <a:rPr lang="en-US" dirty="0"/>
              <a:t>BROWN FORSYTHE TEST </a:t>
            </a:r>
          </a:p>
          <a:p>
            <a:pPr marL="0" indent="0" algn="ctr">
              <a:buNone/>
            </a:pPr>
            <a:r>
              <a:rPr lang="en-US" dirty="0"/>
              <a:t>KRUSKAL-WALLIS</a:t>
            </a:r>
          </a:p>
          <a:p>
            <a:pPr marL="0" indent="0" algn="ctr">
              <a:buNone/>
            </a:pPr>
            <a:r>
              <a:rPr lang="en-US" dirty="0"/>
              <a:t>CONTRASTS</a:t>
            </a:r>
          </a:p>
          <a:p>
            <a:pPr marL="0" indent="0" algn="ctr">
              <a:buNone/>
            </a:pPr>
            <a:r>
              <a:rPr lang="en-US" dirty="0"/>
              <a:t>MULTIPLE COMPARISONS</a:t>
            </a:r>
          </a:p>
        </p:txBody>
      </p:sp>
    </p:spTree>
    <p:extLst>
      <p:ext uri="{BB962C8B-B14F-4D97-AF65-F5344CB8AC3E}">
        <p14:creationId xmlns:p14="http://schemas.microsoft.com/office/powerpoint/2010/main" val="4015747616"/>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Way ANOVA</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044743"/>
            <a:ext cx="4312104" cy="233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8039"/>
            <a:ext cx="4004144"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638" y="5715000"/>
            <a:ext cx="2718427" cy="77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81523" y="1295400"/>
            <a:ext cx="7924800" cy="1077218"/>
          </a:xfrm>
          <a:prstGeom prst="rect">
            <a:avLst/>
          </a:prstGeom>
          <a:noFill/>
        </p:spPr>
        <p:txBody>
          <a:bodyPr wrap="square" rtlCol="0">
            <a:spAutoFit/>
          </a:bodyPr>
          <a:lstStyle/>
          <a:p>
            <a:r>
              <a:rPr lang="en-US" sz="3200" dirty="0"/>
              <a:t>Ho: All means are equal (Spock and Others)</a:t>
            </a:r>
            <a:r>
              <a:rPr lang="en-US" sz="3200" baseline="-25000" dirty="0"/>
              <a:t>	</a:t>
            </a:r>
          </a:p>
          <a:p>
            <a:r>
              <a:rPr lang="en-US" sz="3200" dirty="0"/>
              <a:t>Ha: At least 2 are different (Spock and Others)</a:t>
            </a:r>
          </a:p>
        </p:txBody>
      </p:sp>
    </p:spTree>
    <p:extLst>
      <p:ext uri="{BB962C8B-B14F-4D97-AF65-F5344CB8AC3E}">
        <p14:creationId xmlns:p14="http://schemas.microsoft.com/office/powerpoint/2010/main" val="342675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361"/>
                                        </p:tgtEl>
                                        <p:attrNameLst>
                                          <p:attrName>style.visibility</p:attrName>
                                        </p:attrNameLst>
                                      </p:cBhvr>
                                      <p:to>
                                        <p:strVal val="visible"/>
                                      </p:to>
                                    </p:set>
                                    <p:animEffect transition="in" filter="fade">
                                      <p:cBhvr>
                                        <p:cTn id="22" dur="500"/>
                                        <p:tgtEl>
                                          <p:spTgt spid="15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Assumptions and Analysis: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081" y="961685"/>
            <a:ext cx="4370734" cy="153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161574"/>
            <a:ext cx="2944906"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909" y="3962400"/>
            <a:ext cx="408622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Multiply 3"/>
          <p:cNvSpPr/>
          <p:nvPr/>
        </p:nvSpPr>
        <p:spPr>
          <a:xfrm>
            <a:off x="5435894" y="3429000"/>
            <a:ext cx="2590800" cy="2209800"/>
          </a:xfrm>
          <a:prstGeom prst="mathMultiply">
            <a:avLst/>
          </a:prstGeom>
          <a:solidFill>
            <a:srgbClr val="FF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419600" y="3733800"/>
            <a:ext cx="1" cy="775526"/>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26" y="1060037"/>
            <a:ext cx="4033774" cy="305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p:nvPr/>
        </p:nvCxnSpPr>
        <p:spPr>
          <a:xfrm flipH="1">
            <a:off x="3429000" y="4495800"/>
            <a:ext cx="762002" cy="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1400" y="5553670"/>
            <a:ext cx="5132734" cy="923330"/>
          </a:xfrm>
          <a:prstGeom prst="rect">
            <a:avLst/>
          </a:prstGeom>
          <a:noFill/>
        </p:spPr>
        <p:txBody>
          <a:bodyPr wrap="square" rtlCol="0">
            <a:spAutoFit/>
          </a:bodyPr>
          <a:lstStyle/>
          <a:p>
            <a:r>
              <a:rPr lang="en-US" dirty="0"/>
              <a:t>There is sufficient evidence at the alpha = .05 level of significance (p-value .0201 from Welch’s ANOVA) to suggest that at least two of the means are different.   </a:t>
            </a:r>
          </a:p>
        </p:txBody>
      </p:sp>
      <p:sp>
        <p:nvSpPr>
          <p:cNvPr id="21" name="TextBox 20"/>
          <p:cNvSpPr txBox="1"/>
          <p:nvPr/>
        </p:nvSpPr>
        <p:spPr>
          <a:xfrm>
            <a:off x="4300096" y="2513749"/>
            <a:ext cx="4378719" cy="1200329"/>
          </a:xfrm>
          <a:prstGeom prst="rect">
            <a:avLst/>
          </a:prstGeom>
          <a:noFill/>
        </p:spPr>
        <p:txBody>
          <a:bodyPr wrap="square" rtlCol="0">
            <a:spAutoFit/>
          </a:bodyPr>
          <a:lstStyle/>
          <a:p>
            <a:r>
              <a:rPr lang="en-US" dirty="0"/>
              <a:t>There is strong evidence in support of these data coming from distributions with different standard deviations.  We will proceed under this assumption and run the Welch’s ANOVA.</a:t>
            </a:r>
          </a:p>
        </p:txBody>
      </p:sp>
    </p:spTree>
    <p:extLst>
      <p:ext uri="{BB962C8B-B14F-4D97-AF65-F5344CB8AC3E}">
        <p14:creationId xmlns:p14="http://schemas.microsoft.com/office/powerpoint/2010/main" val="67194211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94" y="228600"/>
            <a:ext cx="8229600" cy="792162"/>
          </a:xfrm>
        </p:spPr>
        <p:txBody>
          <a:bodyPr/>
          <a:lstStyle/>
          <a:p>
            <a:r>
              <a:rPr lang="en-US" dirty="0"/>
              <a:t>Performance of Welch’s Test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37" y="3352800"/>
            <a:ext cx="8624291" cy="3163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7" y="1066800"/>
            <a:ext cx="8780914"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1752600" y="2590800"/>
            <a:ext cx="762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81200" y="2362200"/>
            <a:ext cx="3810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20000" y="2362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8000" y="3124200"/>
            <a:ext cx="3810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7200" y="2895600"/>
            <a:ext cx="1371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7200" y="5486400"/>
            <a:ext cx="4267200" cy="457200"/>
          </a:xfrm>
          <a:prstGeom prst="rect">
            <a:avLst/>
          </a:pr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94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lstStyle/>
          <a:p>
            <a:r>
              <a:rPr lang="en-US" dirty="0" err="1"/>
              <a:t>Kruskal</a:t>
            </a:r>
            <a:r>
              <a:rPr lang="en-US" dirty="0"/>
              <a:t>-Wallis Test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349078"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673678"/>
            <a:ext cx="2498365" cy="1834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96686" y="4049486"/>
            <a:ext cx="7772400" cy="923330"/>
          </a:xfrm>
          <a:prstGeom prst="rect">
            <a:avLst/>
          </a:prstGeom>
          <a:noFill/>
        </p:spPr>
        <p:txBody>
          <a:bodyPr wrap="square" rtlCol="0">
            <a:spAutoFit/>
          </a:bodyPr>
          <a:lstStyle/>
          <a:p>
            <a:pPr algn="ctr"/>
            <a:r>
              <a:rPr lang="en-US" dirty="0"/>
              <a:t>There is not sufficient evidence at the alpha = .05 level of significance (p-value .3766 from Kruskal-Wallis Test) to suggest that at least two of the medians are different.   </a:t>
            </a:r>
          </a:p>
        </p:txBody>
      </p:sp>
      <p:sp>
        <p:nvSpPr>
          <p:cNvPr id="7" name="TextBox 6"/>
          <p:cNvSpPr txBox="1"/>
          <p:nvPr/>
        </p:nvSpPr>
        <p:spPr>
          <a:xfrm>
            <a:off x="685800" y="5105400"/>
            <a:ext cx="7772400" cy="1477328"/>
          </a:xfrm>
          <a:prstGeom prst="rect">
            <a:avLst/>
          </a:prstGeom>
          <a:noFill/>
        </p:spPr>
        <p:txBody>
          <a:bodyPr wrap="square" rtlCol="0">
            <a:spAutoFit/>
          </a:bodyPr>
          <a:lstStyle/>
          <a:p>
            <a:pPr algn="ctr"/>
            <a:r>
              <a:rPr lang="en-US" dirty="0"/>
              <a:t>Notice that each test failed to reject their respective Ho.  The point isn’t so much that one test will reject when the other will fail to reject. We must remember that as statisticians we don’t personally favor one outcome over the other.  We just want the appropriate test: the one with the most power, and the point is that the Kruskal-Wallis Test is the </a:t>
            </a:r>
            <a:r>
              <a:rPr lang="en-US" b="1" i="1" dirty="0"/>
              <a:t>appropriate</a:t>
            </a:r>
            <a:r>
              <a:rPr lang="en-US" dirty="0"/>
              <a:t> test.  </a:t>
            </a:r>
          </a:p>
        </p:txBody>
      </p:sp>
    </p:spTree>
    <p:extLst>
      <p:ext uri="{BB962C8B-B14F-4D97-AF65-F5344CB8AC3E}">
        <p14:creationId xmlns:p14="http://schemas.microsoft.com/office/powerpoint/2010/main" val="19246361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normAutofit fontScale="90000"/>
          </a:bodyPr>
          <a:lstStyle/>
          <a:p>
            <a:r>
              <a:rPr lang="en-US" dirty="0" err="1"/>
              <a:t>Kruskal</a:t>
            </a:r>
            <a:r>
              <a:rPr lang="en-US" dirty="0"/>
              <a:t>-Wallis: Simulation Study</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38200"/>
            <a:ext cx="7559402" cy="466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29" y="5638800"/>
            <a:ext cx="7489371" cy="839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67200" y="6478126"/>
            <a:ext cx="4800600" cy="261610"/>
          </a:xfrm>
          <a:prstGeom prst="rect">
            <a:avLst/>
          </a:prstGeom>
        </p:spPr>
        <p:txBody>
          <a:bodyPr wrap="square">
            <a:spAutoFit/>
          </a:bodyPr>
          <a:lstStyle/>
          <a:p>
            <a:r>
              <a:rPr lang="en-US" sz="1100" dirty="0"/>
              <a:t>http://etd.fcla.edu/WF/WFE0000158/Patrick_Joshua_Daniel_200905_MS.pdf</a:t>
            </a:r>
          </a:p>
        </p:txBody>
      </p:sp>
      <p:cxnSp>
        <p:nvCxnSpPr>
          <p:cNvPr id="6" name="Straight Connector 5"/>
          <p:cNvCxnSpPr/>
          <p:nvPr/>
        </p:nvCxnSpPr>
        <p:spPr>
          <a:xfrm>
            <a:off x="1447800" y="1143000"/>
            <a:ext cx="6477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38200" y="1676400"/>
            <a:ext cx="7391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8200" y="2133600"/>
            <a:ext cx="7086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200" y="2590800"/>
            <a:ext cx="3429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8200" y="3581400"/>
            <a:ext cx="7086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8200" y="4038600"/>
            <a:ext cx="1524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483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Way to Decide: </a:t>
            </a:r>
          </a:p>
        </p:txBody>
      </p:sp>
      <p:graphicFrame>
        <p:nvGraphicFramePr>
          <p:cNvPr id="4" name="Table 3"/>
          <p:cNvGraphicFramePr>
            <a:graphicFrameLocks noGrp="1"/>
          </p:cNvGraphicFramePr>
          <p:nvPr>
            <p:extLst/>
          </p:nvPr>
        </p:nvGraphicFramePr>
        <p:xfrm>
          <a:off x="762000" y="1417203"/>
          <a:ext cx="7543800" cy="5506367"/>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415855">
                <a:tc>
                  <a:txBody>
                    <a:bodyPr/>
                    <a:lstStyle/>
                    <a:p>
                      <a:endParaRPr lang="en-US" dirty="0"/>
                    </a:p>
                  </a:txBody>
                  <a:tcPr/>
                </a:tc>
                <a:tc>
                  <a:txBody>
                    <a:bodyPr/>
                    <a:lstStyle/>
                    <a:p>
                      <a:r>
                        <a:rPr lang="en-US" dirty="0"/>
                        <a:t>Small Sample Size</a:t>
                      </a:r>
                    </a:p>
                  </a:txBody>
                  <a:tcPr/>
                </a:tc>
                <a:tc>
                  <a:txBody>
                    <a:bodyPr/>
                    <a:lstStyle/>
                    <a:p>
                      <a:r>
                        <a:rPr lang="en-US" dirty="0"/>
                        <a:t>Large Sample Size</a:t>
                      </a:r>
                    </a:p>
                  </a:txBody>
                  <a:tcPr/>
                </a:tc>
                <a:extLst>
                  <a:ext uri="{0D108BD9-81ED-4DB2-BD59-A6C34878D82A}">
                    <a16:rowId xmlns:a16="http://schemas.microsoft.com/office/drawing/2014/main" val="10000"/>
                  </a:ext>
                </a:extLst>
              </a:tr>
              <a:tr h="2255872">
                <a:tc>
                  <a:txBody>
                    <a:bodyPr/>
                    <a:lstStyle/>
                    <a:p>
                      <a:r>
                        <a:rPr lang="en-US" dirty="0"/>
                        <a:t>Little</a:t>
                      </a:r>
                      <a:r>
                        <a:rPr lang="en-US" baseline="0" dirty="0"/>
                        <a:t> to no Evidence Against Normality</a:t>
                      </a:r>
                      <a:endParaRPr lang="en-US" dirty="0"/>
                    </a:p>
                  </a:txBody>
                  <a:tcPr/>
                </a:tc>
                <a:tc>
                  <a:txBody>
                    <a:bodyPr/>
                    <a:lstStyle/>
                    <a:p>
                      <a:r>
                        <a:rPr lang="en-US" dirty="0"/>
                        <a:t>No Problem if you</a:t>
                      </a:r>
                      <a:r>
                        <a:rPr lang="en-US" baseline="0" dirty="0"/>
                        <a:t> feel Normality is a safe assumption … run the T-Test. (You may want to be “conservative” here and run a test with fewer assumptions.)</a:t>
                      </a:r>
                      <a:endParaRPr lang="en-US" dirty="0"/>
                    </a:p>
                  </a:txBody>
                  <a:tcPr/>
                </a:tc>
                <a:tc>
                  <a:txBody>
                    <a:bodyPr/>
                    <a:lstStyle/>
                    <a:p>
                      <a:r>
                        <a:rPr lang="en-US" dirty="0"/>
                        <a:t>No Problem!  </a:t>
                      </a:r>
                    </a:p>
                    <a:p>
                      <a:r>
                        <a:rPr lang="en-US" dirty="0"/>
                        <a:t>Run the</a:t>
                      </a:r>
                      <a:r>
                        <a:rPr lang="en-US" baseline="0" dirty="0"/>
                        <a:t> T-Test</a:t>
                      </a:r>
                      <a:endParaRPr lang="en-US" dirty="0"/>
                    </a:p>
                  </a:txBody>
                  <a:tcPr/>
                </a:tc>
                <a:extLst>
                  <a:ext uri="{0D108BD9-81ED-4DB2-BD59-A6C34878D82A}">
                    <a16:rowId xmlns:a16="http://schemas.microsoft.com/office/drawing/2014/main" val="10001"/>
                  </a:ext>
                </a:extLst>
              </a:tr>
              <a:tr h="2255872">
                <a:tc>
                  <a:txBody>
                    <a:bodyPr/>
                    <a:lstStyle/>
                    <a:p>
                      <a:r>
                        <a:rPr lang="en-US" dirty="0"/>
                        <a:t>Significant</a:t>
                      </a:r>
                      <a:r>
                        <a:rPr lang="en-US" baseline="0" dirty="0"/>
                        <a:t> Evidence Against Normality</a:t>
                      </a:r>
                      <a:endParaRPr lang="en-US" dirty="0"/>
                    </a:p>
                  </a:txBody>
                  <a:tcPr/>
                </a:tc>
                <a:tc>
                  <a:txBody>
                    <a:bodyPr/>
                    <a:lstStyle/>
                    <a:p>
                      <a:r>
                        <a:rPr lang="en-US" dirty="0"/>
                        <a:t>Assumptions</a:t>
                      </a:r>
                      <a:r>
                        <a:rPr lang="en-US" baseline="0" dirty="0"/>
                        <a:t> are not met and test is not robust here … Try a transformation and, if appropriate, run a t-test. If not appropriate, do NOT run the T-Test and proceed to a test with fewer / different assumptions. </a:t>
                      </a:r>
                      <a:endParaRPr lang="en-US" dirty="0"/>
                    </a:p>
                  </a:txBody>
                  <a:tcPr/>
                </a:tc>
                <a:tc>
                  <a:txBody>
                    <a:bodyPr/>
                    <a:lstStyle/>
                    <a:p>
                      <a:r>
                        <a:rPr lang="en-US" dirty="0"/>
                        <a:t>No Problem</a:t>
                      </a:r>
                      <a:r>
                        <a:rPr lang="en-US" baseline="0" dirty="0"/>
                        <a:t> .. You have the Central Limit Theorem.  Run the T-Test.</a:t>
                      </a:r>
                      <a:endParaRPr lang="en-US" dirty="0"/>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6046918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FIRST QOI: Is the mean of  Amputee/Hearing different than the mean of Wheelchair/Crutches</a:t>
            </a:r>
            <a:r>
              <a:rPr lang="en-US"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289" y="1602442"/>
            <a:ext cx="2601824" cy="2029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2246158" y="5228712"/>
                <a:ext cx="5393977" cy="390748"/>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𝛾</m:t>
                    </m:r>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𝑎𝑚𝑝</m:t>
                        </m:r>
                        <m:r>
                          <a:rPr lang="en-US" b="0" i="1" smtClean="0">
                            <a:latin typeface="Cambria Math"/>
                            <a:ea typeface="Cambria Math"/>
                          </a:rPr>
                          <m:t> </m:t>
                        </m:r>
                      </m:sub>
                    </m:sSub>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 </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0</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𝑁𝑜𝑛𝑒</m:t>
                        </m:r>
                        <m:r>
                          <a:rPr lang="en-US" b="0" i="1" smtClean="0">
                            <a:latin typeface="Cambria Math"/>
                            <a:ea typeface="Cambria Math"/>
                          </a:rPr>
                          <m:t> </m:t>
                        </m:r>
                      </m:sub>
                    </m:sSub>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46158" y="5228712"/>
                <a:ext cx="5393977" cy="390748"/>
              </a:xfrm>
              <a:prstGeom prst="rect">
                <a:avLst/>
              </a:prstGeom>
              <a:blipFill rotWithShape="1">
                <a:blip r:embed="rId3"/>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846358" y="5777378"/>
                <a:ext cx="129240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r>
                        <a:rPr lang="en-US" b="0" i="1" smtClean="0">
                          <a:latin typeface="Cambria Math"/>
                          <a:ea typeface="Cambria Math"/>
                        </a:rPr>
                        <m:t>𝛾</m:t>
                      </m:r>
                      <m:r>
                        <a:rPr lang="en-US" b="0" i="1" smtClean="0">
                          <a:latin typeface="Cambria Math"/>
                          <a:ea typeface="Cambria Math"/>
                        </a:rPr>
                        <m:t>=0 </m:t>
                      </m:r>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𝐻𝑎</m:t>
                      </m:r>
                      <m:r>
                        <a:rPr lang="en-US" b="0" i="1" smtClean="0">
                          <a:latin typeface="Cambria Math"/>
                          <a:ea typeface="Cambria Math"/>
                        </a:rPr>
                        <m:t>:</m:t>
                      </m:r>
                      <m:r>
                        <a:rPr lang="en-US" b="0" i="1" smtClean="0">
                          <a:latin typeface="Cambria Math"/>
                          <a:ea typeface="Cambria Math"/>
                        </a:rPr>
                        <m:t>𝛾</m:t>
                      </m:r>
                      <m:r>
                        <a:rPr lang="en-US" b="0" i="1" smtClean="0">
                          <a:latin typeface="Cambria Math"/>
                          <a:ea typeface="Cambria Math"/>
                        </a:rPr>
                        <m:t>≠0</m:t>
                      </m:r>
                    </m:oMath>
                  </m:oMathPara>
                </a14:m>
                <a:endParaRPr lang="en-US" b="0" dirty="0">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46358" y="5777378"/>
                <a:ext cx="1292405" cy="646331"/>
              </a:xfrm>
              <a:prstGeom prst="rect">
                <a:avLst/>
              </a:prstGeom>
              <a:blipFill rotWithShape="1">
                <a:blip r:embed="rId4"/>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1000" y="1676400"/>
                <a:ext cx="3730317"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𝐻𝑎</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81000" y="1676400"/>
                <a:ext cx="3730317" cy="104772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9499" y="2959381"/>
                <a:ext cx="4132670" cy="9536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r>
                        <a:rPr lang="en-US" b="0" i="1" smtClean="0">
                          <a:latin typeface="Cambria Math"/>
                        </a:rPr>
                        <m:t>=0</m:t>
                      </m:r>
                    </m:oMath>
                  </m:oMathPara>
                </a14:m>
                <a:endParaRPr lang="en-US" b="0" i="1" dirty="0">
                  <a:latin typeface="Cambria Math"/>
                  <a:ea typeface="Cambria Math"/>
                </a:endParaRPr>
              </a:p>
              <a:p>
                <a14:m>
                  <m:oMath xmlns:m="http://schemas.openxmlformats.org/officeDocument/2006/math">
                    <m:r>
                      <a:rPr lang="en-US" b="0" i="1" smtClean="0">
                        <a:latin typeface="Cambria Math"/>
                      </a:rPr>
                      <m:t>𝐻𝑎</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a14:m>
                <a:r>
                  <a:rPr lang="en-US"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0</m:t>
                    </m:r>
                  </m:oMath>
                </a14:m>
                <a:endParaRPr lang="en-US" b="0" dirty="0">
                  <a:ea typeface="Cambria Math"/>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89499" y="2959381"/>
                <a:ext cx="4132670" cy="953659"/>
              </a:xfrm>
              <a:prstGeom prst="rect">
                <a:avLst/>
              </a:prstGeom>
              <a:blipFill rotWithShape="1">
                <a:blip r:embed="rId6"/>
                <a:stretch>
                  <a:fillRect/>
                </a:stretch>
              </a:blipFill>
            </p:spPr>
            <p:txBody>
              <a:bodyPr/>
              <a:lstStyle/>
              <a:p>
                <a:r>
                  <a:rPr lang="en-US">
                    <a:noFill/>
                  </a:rPr>
                  <a:t> </a:t>
                </a:r>
              </a:p>
            </p:txBody>
          </p:sp>
        </mc:Fallback>
      </mc:AlternateContent>
      <p:sp>
        <p:nvSpPr>
          <p:cNvPr id="5" name="TextBox 4"/>
          <p:cNvSpPr txBox="1"/>
          <p:nvPr/>
        </p:nvSpPr>
        <p:spPr>
          <a:xfrm>
            <a:off x="722158" y="5253697"/>
            <a:ext cx="1524000" cy="369332"/>
          </a:xfrm>
          <a:prstGeom prst="rect">
            <a:avLst/>
          </a:prstGeom>
          <a:noFill/>
        </p:spPr>
        <p:txBody>
          <a:bodyPr wrap="square" rtlCol="0">
            <a:spAutoFit/>
          </a:bodyPr>
          <a:lstStyle/>
          <a:p>
            <a:r>
              <a:rPr lang="en-US" dirty="0"/>
              <a:t>Contrast </a:t>
            </a:r>
            <a:r>
              <a:rPr lang="en-US" dirty="0">
                <a:sym typeface="Wingdings" panose="05000000000000000000" pitchFamily="2" charset="2"/>
              </a:rPr>
              <a:t></a:t>
            </a:r>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2355834" y="4191000"/>
                <a:ext cx="4088363"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m:t>
                      </m:r>
                      <m:sSub>
                        <m:sSubPr>
                          <m:ctrlPr>
                            <a:rPr lang="en-US" b="0" i="1" smtClean="0">
                              <a:latin typeface="Cambria Math" panose="02040503050406030204" pitchFamily="18" charset="0"/>
                              <a:ea typeface="Cambria Math"/>
                            </a:rPr>
                          </m:ctrlPr>
                        </m:sSub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r>
                            <a:rPr lang="en-US" b="0" i="1" smtClean="0">
                              <a:latin typeface="Cambria Math"/>
                              <a:ea typeface="Cambria Math"/>
                            </a:rPr>
                            <m:t>−</m:t>
                          </m:r>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r>
                        <a:rPr lang="en-US" b="0" i="1" smtClean="0">
                          <a:latin typeface="Cambria Math"/>
                        </a:rPr>
                        <m:t>=0</m:t>
                      </m:r>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𝐻𝑎</m:t>
                      </m:r>
                      <m:r>
                        <a:rPr lang="en-US" b="0" i="1" smtClean="0">
                          <a:latin typeface="Cambria Math"/>
                        </a:rPr>
                        <m:t>:</m:t>
                      </m:r>
                      <m:sSub>
                        <m:sSubPr>
                          <m:ctrlPr>
                            <a:rPr lang="en-US" b="0" i="1" smtClean="0">
                              <a:latin typeface="Cambria Math" panose="02040503050406030204" pitchFamily="18" charset="0"/>
                              <a:ea typeface="Cambria Math"/>
                            </a:rPr>
                          </m:ctrlPr>
                        </m:sSub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r>
                            <a:rPr lang="en-US" b="0" i="1" smtClean="0">
                              <a:latin typeface="Cambria Math"/>
                              <a:ea typeface="Cambria Math"/>
                            </a:rPr>
                            <m:t>−</m:t>
                          </m:r>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r>
                        <a:rPr lang="en-US" i="1">
                          <a:latin typeface="Cambria Math"/>
                          <a:ea typeface="Cambria Math"/>
                        </a:rPr>
                        <m:t>≠</m:t>
                      </m:r>
                      <m:r>
                        <a:rPr lang="en-US" b="0" i="1" smtClean="0">
                          <a:latin typeface="Cambria Math"/>
                          <a:ea typeface="Cambria Math"/>
                        </a:rPr>
                        <m:t>0</m:t>
                      </m:r>
                    </m:oMath>
                  </m:oMathPara>
                </a14:m>
                <a:endParaRPr lang="en-US" b="0" dirty="0">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355834" y="4191000"/>
                <a:ext cx="4088363" cy="689163"/>
              </a:xfrm>
              <a:prstGeom prst="rect">
                <a:avLst/>
              </a:prstGeom>
              <a:blipFill rotWithShape="1">
                <a:blip r:embed="rId7"/>
                <a:stretch>
                  <a:fillRect b="-1770"/>
                </a:stretch>
              </a:blipFill>
            </p:spPr>
            <p:txBody>
              <a:bodyPr/>
              <a:lstStyle/>
              <a:p>
                <a:r>
                  <a:rPr lang="en-US">
                    <a:noFill/>
                  </a:rPr>
                  <a:t> </a:t>
                </a:r>
              </a:p>
            </p:txBody>
          </p:sp>
        </mc:Fallback>
      </mc:AlternateContent>
    </p:spTree>
    <p:extLst>
      <p:ext uri="{BB962C8B-B14F-4D97-AF65-F5344CB8AC3E}">
        <p14:creationId xmlns:p14="http://schemas.microsoft.com/office/powerpoint/2010/main" val="332421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5" grpId="0"/>
      <p:bldP spid="5" grpId="0"/>
      <p:bldP spid="17" grpId="0"/>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Chapter 6</a:t>
            </a:r>
          </a:p>
        </p:txBody>
      </p:sp>
      <mc:AlternateContent xmlns:mc="http://schemas.openxmlformats.org/markup-compatibility/2006" xmlns:a14="http://schemas.microsoft.com/office/drawing/2010/main">
        <mc:Choice Requires="a14">
          <p:sp>
            <p:nvSpPr>
              <p:cNvPr id="7" name="TextBox 6"/>
              <p:cNvSpPr txBox="1"/>
              <p:nvPr/>
            </p:nvSpPr>
            <p:spPr>
              <a:xfrm>
                <a:off x="2772159" y="1066800"/>
                <a:ext cx="3730317"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𝐻𝑜</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i="1" dirty="0">
                  <a:latin typeface="Cambria Math"/>
                  <a:ea typeface="Cambria Math"/>
                </a:endParaRPr>
              </a:p>
              <a:p>
                <a:pPr/>
                <a14:m>
                  <m:oMathPara xmlns:m="http://schemas.openxmlformats.org/officeDocument/2006/math">
                    <m:oMathParaPr>
                      <m:jc m:val="centerGroup"/>
                    </m:oMathParaPr>
                    <m:oMath xmlns:m="http://schemas.openxmlformats.org/officeDocument/2006/math">
                      <m:r>
                        <a:rPr lang="en-US" b="0" i="1" smtClean="0">
                          <a:latin typeface="Cambria Math"/>
                        </a:rPr>
                        <m:t>𝐻𝑎</m:t>
                      </m:r>
                      <m:r>
                        <a:rPr lang="en-US" b="0" i="1" smtClean="0">
                          <a:latin typeface="Cambria Math"/>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r>
                                <a:rPr lang="en-US" b="0" i="1" smtClean="0">
                                  <a:latin typeface="Cambria Math"/>
                                  <a:ea typeface="Cambria Math"/>
                                </a:rPr>
                                <m:t> </m:t>
                              </m:r>
                            </m:sub>
                          </m:sSub>
                        </m:num>
                        <m:den>
                          <m:r>
                            <a:rPr lang="en-US" b="0" i="1" smtClean="0">
                              <a:latin typeface="Cambria Math"/>
                            </a:rPr>
                            <m:t>2</m:t>
                          </m:r>
                        </m:den>
                      </m:f>
                      <m:r>
                        <a:rPr lang="en-US" i="1">
                          <a:latin typeface="Cambria Math"/>
                          <a:ea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r>
                                <a:rPr lang="en-US" b="0" i="1" smtClean="0">
                                  <a:latin typeface="Cambria Math"/>
                                  <a:ea typeface="Cambria Math"/>
                                </a:rPr>
                                <m:t>+</m:t>
                              </m:r>
                            </m:sub>
                          </m:sSub>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r>
                                <a:rPr lang="en-US" b="0" i="1" smtClean="0">
                                  <a:latin typeface="Cambria Math"/>
                                  <a:ea typeface="Cambria Math"/>
                                </a:rPr>
                                <m:t> </m:t>
                              </m:r>
                            </m:sub>
                          </m:sSub>
                        </m:num>
                        <m:den>
                          <m:r>
                            <a:rPr lang="en-US" b="0" i="1" smtClean="0">
                              <a:latin typeface="Cambria Math"/>
                            </a:rPr>
                            <m:t>2</m:t>
                          </m:r>
                        </m:den>
                      </m:f>
                    </m:oMath>
                  </m:oMathPara>
                </a14:m>
                <a:endParaRPr lang="en-US" b="0"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772159" y="1066800"/>
                <a:ext cx="3730317" cy="1047723"/>
              </a:xfrm>
              <a:prstGeom prst="rect">
                <a:avLst/>
              </a:prstGeom>
              <a:blipFill rotWithShape="1">
                <a:blip r:embed="rId2"/>
                <a:stretch>
                  <a:fillRect/>
                </a:stretch>
              </a:blipFill>
            </p:spPr>
            <p:txBody>
              <a:bodyPr/>
              <a:lstStyle/>
              <a:p>
                <a:r>
                  <a:rPr lang="en-US">
                    <a:noFill/>
                  </a:rPr>
                  <a:t> </a:t>
                </a:r>
              </a:p>
            </p:txBody>
          </p:sp>
        </mc:Fallback>
      </mc:AlternateContent>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4" y="2209800"/>
            <a:ext cx="8106774"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20" y="4495800"/>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20" y="5486400"/>
            <a:ext cx="8478200" cy="1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 name="TextBox 2"/>
              <p:cNvSpPr txBox="1"/>
              <p:nvPr/>
            </p:nvSpPr>
            <p:spPr>
              <a:xfrm>
                <a:off x="2348987" y="3962400"/>
                <a:ext cx="5252913" cy="390748"/>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𝛾</m:t>
                    </m:r>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𝐴𝑚𝑝</m:t>
                        </m:r>
                      </m:sub>
                    </m:sSub>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𝐶𝑟𝑢𝑡𝑐h</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𝐻𝑒𝑎𝑟</m:t>
                        </m:r>
                      </m:sub>
                    </m:sSub>
                  </m:oMath>
                </a14:m>
                <a:r>
                  <a:rPr lang="en-US" b="0" dirty="0">
                    <a:ea typeface="Cambria Math"/>
                  </a:rPr>
                  <a:t> </a:t>
                </a:r>
                <a14:m>
                  <m:oMath xmlns:m="http://schemas.openxmlformats.org/officeDocument/2006/math">
                    <m:r>
                      <a:rPr lang="en-US" i="1">
                        <a:latin typeface="Cambria Math"/>
                        <a:ea typeface="Cambria Math"/>
                      </a:rPr>
                      <m:t>+</m:t>
                    </m:r>
                    <m:r>
                      <a:rPr lang="en-US" b="0" i="1" smtClean="0">
                        <a:latin typeface="Cambria Math"/>
                        <a:ea typeface="Cambria Math"/>
                      </a:rPr>
                      <m:t>0</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𝑁𝑜𝑛𝑒</m:t>
                        </m:r>
                      </m:sub>
                    </m:sSub>
                    <m:r>
                      <a:rPr lang="en-US" b="0" i="1" smtClean="0">
                        <a:latin typeface="Cambria Math"/>
                        <a:ea typeface="Cambria Math"/>
                      </a:rPr>
                      <m:t>−1</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𝜇</m:t>
                        </m:r>
                      </m:e>
                      <m:sub>
                        <m:r>
                          <a:rPr lang="en-US" b="0" i="1" smtClean="0">
                            <a:latin typeface="Cambria Math"/>
                            <a:ea typeface="Cambria Math"/>
                          </a:rPr>
                          <m:t>𝑊h𝑒𝑒𝑙</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48987" y="3962400"/>
                <a:ext cx="5252913" cy="390748"/>
              </a:xfrm>
              <a:prstGeom prst="rect">
                <a:avLst/>
              </a:prstGeom>
              <a:blipFill rotWithShape="1">
                <a:blip r:embed="rId6"/>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33122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51"/>
                                        </p:tgtEl>
                                        <p:attrNameLst>
                                          <p:attrName>style.visibility</p:attrName>
                                        </p:attrNameLst>
                                      </p:cBhvr>
                                      <p:to>
                                        <p:strVal val="visible"/>
                                      </p:to>
                                    </p:set>
                                    <p:animEffect transition="in" filter="fade">
                                      <p:cBhvr>
                                        <p:cTn id="26"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Comparison: </a:t>
            </a:r>
            <a:r>
              <a:rPr lang="en-US" dirty="0" err="1"/>
              <a:t>Bonferroni</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61257" y="3048000"/>
                <a:ext cx="8534400" cy="824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𝑚𝑢𝑙𝑡𝑖𝑝𝑙𝑖𝑒𝑟</m:t>
                      </m:r>
                      <m:r>
                        <a:rPr lang="en-US" sz="3200" b="0" i="1" smtClean="0">
                          <a:latin typeface="Cambria Math"/>
                        </a:rPr>
                        <m:t>= </m:t>
                      </m:r>
                      <m:r>
                        <a:rPr lang="en-US" sz="3200" b="0" i="1" smtClean="0">
                          <a:latin typeface="Cambria Math"/>
                        </a:rPr>
                        <m:t>𝑡</m:t>
                      </m:r>
                      <m:r>
                        <a:rPr lang="en-US" sz="3200" b="0" i="1" smtClean="0">
                          <a:latin typeface="Cambria Math"/>
                        </a:rPr>
                        <m:t>_</m:t>
                      </m:r>
                      <m:r>
                        <a:rPr lang="en-US" sz="3200" b="0" i="1" smtClean="0">
                          <a:latin typeface="Cambria Math"/>
                        </a:rPr>
                        <m:t>𝑚𝑢𝑙𝑡𝑖𝑝𝑙𝑖𝑒𝑟</m:t>
                      </m:r>
                      <m:r>
                        <a:rPr lang="en-US" sz="3200" b="0" i="1" smtClean="0">
                          <a:latin typeface="Cambria Math"/>
                        </a:rPr>
                        <m:t>=</m:t>
                      </m:r>
                      <m:sSub>
                        <m:sSubPr>
                          <m:ctrlPr>
                            <a:rPr lang="en-US" sz="3200" b="0" i="1" smtClean="0">
                              <a:latin typeface="Cambria Math" panose="02040503050406030204" pitchFamily="18" charset="0"/>
                            </a:rPr>
                          </m:ctrlPr>
                        </m:sSubPr>
                        <m:e>
                          <m:r>
                            <a:rPr lang="en-US" sz="3200" b="0" i="1" smtClean="0">
                              <a:latin typeface="Cambria Math"/>
                            </a:rPr>
                            <m:t>𝑡</m:t>
                          </m:r>
                        </m:e>
                        <m:sub>
                          <m:d>
                            <m:dPr>
                              <m:ctrlPr>
                                <a:rPr lang="en-US" sz="3200" b="0" i="1" smtClean="0">
                                  <a:latin typeface="Cambria Math" panose="02040503050406030204" pitchFamily="18" charset="0"/>
                                </a:rPr>
                              </m:ctrlPr>
                            </m:dPr>
                            <m:e>
                              <m:r>
                                <a:rPr lang="en-US" sz="3200" b="0" i="1" smtClean="0">
                                  <a:latin typeface="Cambria Math"/>
                                </a:rPr>
                                <m:t>1−</m:t>
                              </m:r>
                              <m:f>
                                <m:fPr>
                                  <m:ctrlPr>
                                    <a:rPr lang="en-US" sz="3200" b="0" i="1" smtClean="0">
                                      <a:latin typeface="Cambria Math" panose="02040503050406030204" pitchFamily="18" charset="0"/>
                                      <a:ea typeface="Cambria Math"/>
                                    </a:rPr>
                                  </m:ctrlPr>
                                </m:fPr>
                                <m:num>
                                  <m:r>
                                    <a:rPr lang="en-US" sz="3200" b="0" i="1" smtClean="0">
                                      <a:latin typeface="Cambria Math"/>
                                      <a:ea typeface="Cambria Math"/>
                                    </a:rPr>
                                    <m:t>𝛼</m:t>
                                  </m:r>
                                </m:num>
                                <m:den>
                                  <m:r>
                                    <a:rPr lang="en-US" sz="3200" b="0" i="1" smtClean="0">
                                      <a:latin typeface="Cambria Math"/>
                                      <a:ea typeface="Cambria Math"/>
                                    </a:rPr>
                                    <m:t>2</m:t>
                                  </m:r>
                                  <m:r>
                                    <a:rPr lang="en-US" sz="3200" b="0" i="1" smtClean="0">
                                      <a:latin typeface="Cambria Math"/>
                                      <a:ea typeface="Cambria Math"/>
                                    </a:rPr>
                                    <m:t>𝑘</m:t>
                                  </m:r>
                                </m:den>
                              </m:f>
                            </m:e>
                          </m:d>
                          <m:r>
                            <a:rPr lang="en-US" sz="3200" b="0" i="1" smtClean="0">
                              <a:latin typeface="Cambria Math"/>
                              <a:ea typeface="Cambria Math"/>
                            </a:rPr>
                            <m:t>,</m:t>
                          </m:r>
                          <m:r>
                            <a:rPr lang="en-US" sz="3200" b="0" i="1" smtClean="0">
                              <a:latin typeface="Cambria Math"/>
                              <a:ea typeface="Cambria Math"/>
                            </a:rPr>
                            <m:t>𝑑𝑓</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1257" y="3048000"/>
                <a:ext cx="8534400" cy="82407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1687286"/>
                <a:ext cx="7391400" cy="1060868"/>
              </a:xfrm>
              <a:prstGeom prst="rect">
                <a:avLst/>
              </a:prstGeom>
              <a:noFill/>
            </p:spPr>
            <p:txBody>
              <a:bodyPr wrap="square" rtlCol="0">
                <a:spAutoFit/>
              </a:bodyPr>
              <a:lstStyle/>
              <a:p>
                <a:pPr algn="ctr"/>
                <a:r>
                  <a:rPr lang="en-US" dirty="0"/>
                  <a:t>If the confidence level for each of k individual comparisons is adjusted upward to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f>
                          <m:fPr>
                            <m:ctrlPr>
                              <a:rPr lang="en-US" b="0" i="1" smtClean="0">
                                <a:latin typeface="Cambria Math" panose="02040503050406030204" pitchFamily="18" charset="0"/>
                                <a:ea typeface="Cambria Math"/>
                              </a:rPr>
                            </m:ctrlPr>
                          </m:fPr>
                          <m:num>
                            <m:r>
                              <a:rPr lang="en-US" b="0" i="1" smtClean="0">
                                <a:latin typeface="Cambria Math"/>
                                <a:ea typeface="Cambria Math"/>
                              </a:rPr>
                              <m:t>𝛼</m:t>
                            </m:r>
                          </m:num>
                          <m:den>
                            <m:r>
                              <a:rPr lang="en-US" b="0" i="1" smtClean="0">
                                <a:latin typeface="Cambria Math"/>
                                <a:ea typeface="Cambria Math"/>
                              </a:rPr>
                              <m:t>𝑘</m:t>
                            </m:r>
                          </m:den>
                        </m:f>
                      </m:e>
                    </m:d>
                    <m:r>
                      <a:rPr lang="en-US" b="0" i="1" smtClean="0">
                        <a:latin typeface="Cambria Math"/>
                        <a:ea typeface="Cambria Math"/>
                      </a:rPr>
                      <m:t>%</m:t>
                    </m:r>
                  </m:oMath>
                </a14:m>
                <a:r>
                  <a:rPr lang="en-US" dirty="0"/>
                  <a:t> the chance that all intervals succeed simultaneously is at least 100</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ea typeface="Cambria Math"/>
                          </a:rPr>
                          <m:t>𝛼</m:t>
                        </m:r>
                      </m:e>
                    </m:d>
                    <m:r>
                      <a:rPr lang="en-US" b="0" i="1" smtClean="0">
                        <a:latin typeface="Cambria Math"/>
                        <a:ea typeface="Cambria Math"/>
                      </a:rPr>
                      <m:t>%</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1687286"/>
                <a:ext cx="7391400" cy="1060868"/>
              </a:xfrm>
              <a:prstGeom prst="rect">
                <a:avLst/>
              </a:prstGeom>
              <a:blipFill rotWithShape="1">
                <a:blip r:embed="rId3"/>
                <a:stretch>
                  <a:fillRect t="-2874" b="-8621"/>
                </a:stretch>
              </a:blipFill>
            </p:spPr>
            <p:txBody>
              <a:bodyPr/>
              <a:lstStyle/>
              <a:p>
                <a:r>
                  <a:rPr lang="en-US">
                    <a:noFill/>
                  </a:rPr>
                  <a:t> </a:t>
                </a:r>
              </a:p>
            </p:txBody>
          </p:sp>
        </mc:Fallback>
      </mc:AlternateContent>
      <p:sp>
        <p:nvSpPr>
          <p:cNvPr id="5" name="TextBox 4"/>
          <p:cNvSpPr txBox="1"/>
          <p:nvPr/>
        </p:nvSpPr>
        <p:spPr>
          <a:xfrm>
            <a:off x="990600" y="4334470"/>
            <a:ext cx="7010400" cy="923330"/>
          </a:xfrm>
          <a:prstGeom prst="rect">
            <a:avLst/>
          </a:prstGeom>
          <a:noFill/>
        </p:spPr>
        <p:txBody>
          <a:bodyPr wrap="square" rtlCol="0">
            <a:spAutoFit/>
          </a:bodyPr>
          <a:lstStyle/>
          <a:p>
            <a:pPr algn="ctr"/>
            <a:r>
              <a:rPr lang="en-US" dirty="0"/>
              <a:t>Very conservative meaning that the intervals are much wider than the nominal level.  However, the Bonferroni interval can be used in a wide variety of problems. </a:t>
            </a: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5486400"/>
            <a:ext cx="3452949"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90401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fontScale="90000"/>
          </a:bodyPr>
          <a:lstStyle/>
          <a:p>
            <a:r>
              <a:rPr lang="en-US" dirty="0"/>
              <a:t>Multiple Comparison: </a:t>
            </a:r>
            <a:r>
              <a:rPr lang="en-US" dirty="0" err="1"/>
              <a:t>Tukey</a:t>
            </a:r>
            <a:r>
              <a:rPr lang="en-US" dirty="0"/>
              <a:t>-Kramer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78" y="838200"/>
            <a:ext cx="7383231" cy="5101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30829" y="2612180"/>
            <a:ext cx="1295400" cy="381000"/>
          </a:xfrm>
          <a:prstGeom prst="rect">
            <a:avLst/>
          </a:prstGeom>
          <a:noFill/>
        </p:spPr>
        <p:txBody>
          <a:bodyPr wrap="square" rtlCol="0">
            <a:spAutoFit/>
          </a:bodyPr>
          <a:lstStyle/>
          <a:p>
            <a:r>
              <a:rPr lang="en-US" dirty="0"/>
              <a:t>Multiplier = </a:t>
            </a:r>
          </a:p>
        </p:txBody>
      </p:sp>
      <p:sp>
        <p:nvSpPr>
          <p:cNvPr id="4" name="TextBox 3"/>
          <p:cNvSpPr txBox="1"/>
          <p:nvPr/>
        </p:nvSpPr>
        <p:spPr>
          <a:xfrm>
            <a:off x="1175657" y="5726668"/>
            <a:ext cx="6842352" cy="369332"/>
          </a:xfrm>
          <a:prstGeom prst="rect">
            <a:avLst/>
          </a:prstGeom>
          <a:noFill/>
        </p:spPr>
        <p:txBody>
          <a:bodyPr wrap="square" rtlCol="0">
            <a:spAutoFit/>
          </a:bodyPr>
          <a:lstStyle/>
          <a:p>
            <a:pPr algn="ctr"/>
            <a:r>
              <a:rPr lang="en-US" dirty="0"/>
              <a:t>Assumes normal distributions and equal spreads.</a:t>
            </a:r>
          </a:p>
        </p:txBody>
      </p:sp>
      <p:sp>
        <p:nvSpPr>
          <p:cNvPr id="6" name="TextBox 5"/>
          <p:cNvSpPr txBox="1"/>
          <p:nvPr/>
        </p:nvSpPr>
        <p:spPr>
          <a:xfrm>
            <a:off x="152400" y="6096000"/>
            <a:ext cx="8763000" cy="646331"/>
          </a:xfrm>
          <a:prstGeom prst="rect">
            <a:avLst/>
          </a:prstGeom>
          <a:noFill/>
        </p:spPr>
        <p:txBody>
          <a:bodyPr wrap="square" rtlCol="0">
            <a:spAutoFit/>
          </a:bodyPr>
          <a:lstStyle/>
          <a:p>
            <a:pPr algn="ctr"/>
            <a:r>
              <a:rPr lang="en-US" dirty="0"/>
              <a:t>More consistent than Bonferroni with respect to Type 1 Error but not robust to its assumptions…. Bonferroni is a good alternative when the assumptions are violated.</a:t>
            </a:r>
          </a:p>
        </p:txBody>
      </p:sp>
      <p:sp>
        <p:nvSpPr>
          <p:cNvPr id="5" name="Rectangle 4"/>
          <p:cNvSpPr/>
          <p:nvPr/>
        </p:nvSpPr>
        <p:spPr>
          <a:xfrm>
            <a:off x="5355771" y="2438400"/>
            <a:ext cx="3559629" cy="369332"/>
          </a:xfrm>
          <a:prstGeom prst="rect">
            <a:avLst/>
          </a:prstGeom>
        </p:spPr>
        <p:txBody>
          <a:bodyPr wrap="square">
            <a:spAutoFit/>
          </a:bodyPr>
          <a:lstStyle/>
          <a:p>
            <a:pPr algn="ctr"/>
            <a:r>
              <a:rPr lang="en-US" dirty="0" err="1">
                <a:hlinkClick r:id="rId3"/>
              </a:rPr>
              <a:t>Studentized</a:t>
            </a:r>
            <a:r>
              <a:rPr lang="en-US" dirty="0">
                <a:hlinkClick r:id="rId3"/>
              </a:rPr>
              <a:t> Range Statistic Table</a:t>
            </a:r>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810" y="3962400"/>
            <a:ext cx="2889584"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004367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Comparison: </a:t>
            </a:r>
            <a:r>
              <a:rPr lang="en-US" dirty="0" err="1"/>
              <a:t>Scheffé</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743200" y="1324854"/>
                <a:ext cx="3836691" cy="427746"/>
              </a:xfrm>
              <a:prstGeom prst="rect">
                <a:avLst/>
              </a:prstGeom>
              <a:noFill/>
            </p:spPr>
            <p:txBody>
              <a:bodyPr wrap="none" rtlCol="0">
                <a:spAutoFit/>
              </a:bodyPr>
              <a:lstStyle/>
              <a:p>
                <a:r>
                  <a:rPr lang="en-US" dirty="0"/>
                  <a:t>Multiplier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a:rPr>
                          <m:t>(</m:t>
                        </m:r>
                        <m:r>
                          <a:rPr lang="en-US" b="0" i="1" smtClean="0">
                            <a:latin typeface="Cambria Math"/>
                          </a:rPr>
                          <m:t>𝐼</m:t>
                        </m:r>
                        <m:r>
                          <a:rPr lang="en-US" b="0" i="1" smtClean="0">
                            <a:latin typeface="Cambria Math"/>
                          </a:rPr>
                          <m:t>−1)</m:t>
                        </m:r>
                        <m:sSub>
                          <m:sSubPr>
                            <m:ctrlPr>
                              <a:rPr lang="en-US" b="0" i="1" smtClean="0">
                                <a:latin typeface="Cambria Math" panose="02040503050406030204" pitchFamily="18" charset="0"/>
                              </a:rPr>
                            </m:ctrlPr>
                          </m:sSubPr>
                          <m:e>
                            <m:r>
                              <a:rPr lang="en-US" b="0" i="1" smtClean="0">
                                <a:latin typeface="Cambria Math"/>
                              </a:rPr>
                              <m:t>𝐹</m:t>
                            </m:r>
                          </m:e>
                          <m:sub>
                            <m:d>
                              <m:dPr>
                                <m:ctrlPr>
                                  <a:rPr lang="en-US" b="0" i="1" smtClean="0">
                                    <a:latin typeface="Cambria Math" panose="02040503050406030204" pitchFamily="18" charset="0"/>
                                  </a:rPr>
                                </m:ctrlPr>
                              </m:dPr>
                              <m:e>
                                <m:r>
                                  <a:rPr lang="en-US" b="0" i="1" smtClean="0">
                                    <a:latin typeface="Cambria Math"/>
                                  </a:rPr>
                                  <m:t>𝐼</m:t>
                                </m:r>
                                <m:r>
                                  <a:rPr lang="en-US" b="0" i="1" smtClean="0">
                                    <a:latin typeface="Cambria Math"/>
                                  </a:rPr>
                                  <m:t>−1</m:t>
                                </m:r>
                              </m:e>
                            </m:d>
                            <m:r>
                              <a:rPr lang="en-US" b="0" i="1" smtClean="0">
                                <a:latin typeface="Cambria Math"/>
                              </a:rPr>
                              <m:t>,</m:t>
                            </m:r>
                            <m:r>
                              <a:rPr lang="en-US" b="0" i="1" smtClean="0">
                                <a:latin typeface="Cambria Math"/>
                              </a:rPr>
                              <m:t>𝑑𝑓</m:t>
                            </m:r>
                            <m:r>
                              <a:rPr lang="en-US" b="0" i="1" smtClean="0">
                                <a:latin typeface="Cambria Math"/>
                              </a:rPr>
                              <m:t>, </m:t>
                            </m:r>
                          </m:sub>
                        </m:sSub>
                        <m:r>
                          <a:rPr lang="en-US" i="1">
                            <a:latin typeface="Cambria Math"/>
                          </a:rPr>
                          <m:t>(1−</m:t>
                        </m:r>
                        <m:r>
                          <a:rPr lang="en-US" i="1">
                            <a:latin typeface="Cambria Math"/>
                            <a:ea typeface="Cambria Math"/>
                          </a:rPr>
                          <m:t>𝛼</m:t>
                        </m:r>
                        <m:r>
                          <a:rPr lang="en-US" i="1">
                            <a:latin typeface="Cambria Math"/>
                            <a:ea typeface="Cambria Math"/>
                          </a:rPr>
                          <m:t>)</m:t>
                        </m:r>
                      </m:e>
                    </m:rad>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43200" y="1324854"/>
                <a:ext cx="3836691" cy="427746"/>
              </a:xfrm>
              <a:prstGeom prst="rect">
                <a:avLst/>
              </a:prstGeom>
              <a:blipFill rotWithShape="1">
                <a:blip r:embed="rId2"/>
                <a:stretch>
                  <a:fillRect l="-1272" b="-14085"/>
                </a:stretch>
              </a:blipFill>
            </p:spPr>
            <p:txBody>
              <a:bodyPr/>
              <a:lstStyle/>
              <a:p>
                <a:r>
                  <a:rPr lang="en-US">
                    <a:noFill/>
                  </a:rPr>
                  <a:t> </a:t>
                </a:r>
              </a:p>
            </p:txBody>
          </p:sp>
        </mc:Fallback>
      </mc:AlternateContent>
      <p:sp>
        <p:nvSpPr>
          <p:cNvPr id="5" name="TextBox 4"/>
          <p:cNvSpPr txBox="1"/>
          <p:nvPr/>
        </p:nvSpPr>
        <p:spPr>
          <a:xfrm>
            <a:off x="1447800" y="1896666"/>
            <a:ext cx="6324599" cy="1477328"/>
          </a:xfrm>
          <a:prstGeom prst="rect">
            <a:avLst/>
          </a:prstGeom>
          <a:noFill/>
        </p:spPr>
        <p:txBody>
          <a:bodyPr wrap="square" rtlCol="0">
            <a:spAutoFit/>
          </a:bodyPr>
          <a:lstStyle/>
          <a:p>
            <a:pPr algn="ctr"/>
            <a:r>
              <a:rPr lang="en-US" dirty="0" err="1"/>
              <a:t>Scheffé’s</a:t>
            </a:r>
            <a:r>
              <a:rPr lang="en-US" dirty="0"/>
              <a:t> multiplier controls the overall confidence level for the family of parameters consisting of </a:t>
            </a:r>
            <a:r>
              <a:rPr lang="en-US" b="1" i="1" dirty="0"/>
              <a:t>all</a:t>
            </a:r>
            <a:r>
              <a:rPr lang="en-US" dirty="0"/>
              <a:t> possible linear contrasts among group means.  When applied to a smaller subset of differences of pairs of group means, like Bonferroni, it is at least 100(1-alpha)% and generally higher.</a:t>
            </a:r>
          </a:p>
        </p:txBody>
      </p:sp>
    </p:spTree>
    <p:extLst>
      <p:ext uri="{BB962C8B-B14F-4D97-AF65-F5344CB8AC3E}">
        <p14:creationId xmlns:p14="http://schemas.microsoft.com/office/powerpoint/2010/main" val="748097799"/>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Comparison: Dunnett’s</a:t>
            </a:r>
            <a:br>
              <a:rPr lang="en-US" dirty="0"/>
            </a:br>
            <a:r>
              <a:rPr lang="en-US" dirty="0"/>
              <a:t>Many Groups to one Control</a:t>
            </a:r>
          </a:p>
        </p:txBody>
      </p:sp>
      <p:sp>
        <p:nvSpPr>
          <p:cNvPr id="4" name="TextBox 3"/>
          <p:cNvSpPr txBox="1"/>
          <p:nvPr/>
        </p:nvSpPr>
        <p:spPr>
          <a:xfrm>
            <a:off x="914400" y="5029200"/>
            <a:ext cx="7010400" cy="954107"/>
          </a:xfrm>
          <a:prstGeom prst="rect">
            <a:avLst/>
          </a:prstGeom>
          <a:noFill/>
        </p:spPr>
        <p:txBody>
          <a:bodyPr wrap="square" rtlCol="0">
            <a:spAutoFit/>
          </a:bodyPr>
          <a:lstStyle/>
          <a:p>
            <a:pPr algn="ctr"/>
            <a:r>
              <a:rPr lang="en-US" sz="2800" dirty="0"/>
              <a:t>Replaces t-distribution with a multivariate t-distribution to account for the correlation.</a:t>
            </a:r>
          </a:p>
        </p:txBody>
      </p:sp>
      <mc:AlternateContent xmlns:mc="http://schemas.openxmlformats.org/markup-compatibility/2006" xmlns:a14="http://schemas.microsoft.com/office/drawing/2010/main">
        <mc:Choice Requires="a14">
          <p:sp>
            <p:nvSpPr>
              <p:cNvPr id="5" name="TextBox 4"/>
              <p:cNvSpPr txBox="1"/>
              <p:nvPr/>
            </p:nvSpPr>
            <p:spPr>
              <a:xfrm>
                <a:off x="1066800" y="1762214"/>
                <a:ext cx="6248400" cy="699230"/>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f>
                        <m:fPr>
                          <m:ctrlPr>
                            <a:rPr lang="en-US" b="0" i="1" smtClean="0">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num>
                        <m:den>
                          <m:sSub>
                            <m:sSubPr>
                              <m:ctrlPr>
                                <a:rPr lang="en-US" b="0" i="1" smtClean="0">
                                  <a:latin typeface="Cambria Math" panose="02040503050406030204" pitchFamily="18" charset="0"/>
                                </a:rPr>
                              </m:ctrlPr>
                            </m:sSubPr>
                            <m:e>
                              <m:r>
                                <a:rPr lang="en-US" i="1">
                                  <a:latin typeface="Cambria Math"/>
                                </a:rPr>
                                <m:t>𝑆𝐸</m:t>
                              </m:r>
                            </m:e>
                            <m:sub>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i="1">
                                      <a:latin typeface="Cambria Math"/>
                                      <a:ea typeface="Cambria Math"/>
                                    </a:rPr>
                                    <m:t>1</m:t>
                                  </m:r>
                                </m:sub>
                              </m:sSub>
                            </m:sub>
                          </m:sSub>
                        </m:den>
                      </m:f>
                    </m:oMath>
                  </m:oMathPara>
                </a14:m>
                <a:endParaRPr lang="en-US"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66800" y="1762214"/>
                <a:ext cx="6248400" cy="699230"/>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431144" y="2590800"/>
                <a:ext cx="1569917"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2</m:t>
                          </m:r>
                        </m:sub>
                      </m:sSub>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2</m:t>
                                  </m:r>
                                </m:sub>
                              </m:sSub>
                            </m:sub>
                          </m:sSub>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431144" y="2590800"/>
                <a:ext cx="1569917" cy="71032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31144" y="3810000"/>
                <a:ext cx="1584023" cy="7103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𝑛</m:t>
                          </m:r>
                        </m:sub>
                      </m:sSub>
                      <m:r>
                        <a:rPr lang="en-US" i="1">
                          <a:latin typeface="Cambria Math"/>
                        </a:rPr>
                        <m:t>=</m:t>
                      </m:r>
                      <m:f>
                        <m:fPr>
                          <m:ctrlPr>
                            <a:rPr lang="en-US" i="1">
                              <a:latin typeface="Cambria Math" panose="02040503050406030204" pitchFamily="18" charset="0"/>
                            </a:rPr>
                          </m:ctrlPr>
                        </m:fPr>
                        <m:num>
                          <m:sSub>
                            <m:sSubPr>
                              <m:ctrlPr>
                                <a:rPr lang="en-US" i="1" smtClean="0">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num>
                        <m:den>
                          <m:sSub>
                            <m:sSubPr>
                              <m:ctrlPr>
                                <a:rPr lang="en-US" i="1">
                                  <a:latin typeface="Cambria Math" panose="02040503050406030204" pitchFamily="18" charset="0"/>
                                </a:rPr>
                              </m:ctrlPr>
                            </m:sSubPr>
                            <m:e>
                              <m:r>
                                <a:rPr lang="en-US" i="1">
                                  <a:latin typeface="Cambria Math"/>
                                </a:rPr>
                                <m:t>𝑆𝐸</m:t>
                              </m:r>
                            </m:e>
                            <m:sub>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𝜇</m:t>
                                      </m:r>
                                    </m:e>
                                  </m:acc>
                                </m:e>
                                <m:sub>
                                  <m:r>
                                    <a:rPr lang="en-US" b="0" i="1" smtClean="0">
                                      <a:latin typeface="Cambria Math"/>
                                      <a:ea typeface="Cambria Math"/>
                                    </a:rPr>
                                    <m:t>𝑛</m:t>
                                  </m:r>
                                </m:sub>
                              </m:sSub>
                            </m:sub>
                          </m:sSub>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431144" y="3810000"/>
                <a:ext cx="1584023" cy="710323"/>
              </a:xfrm>
              <a:prstGeom prst="rect">
                <a:avLst/>
              </a:prstGeom>
              <a:blipFill rotWithShape="1">
                <a:blip r:embed="rId4"/>
                <a:stretch>
                  <a:fillRect/>
                </a:stretch>
              </a:blipFill>
            </p:spPr>
            <p:txBody>
              <a:bodyPr/>
              <a:lstStyle/>
              <a:p>
                <a:r>
                  <a:rPr lang="en-US">
                    <a:noFill/>
                  </a:rPr>
                  <a:t> </a:t>
                </a:r>
              </a:p>
            </p:txBody>
          </p:sp>
        </mc:Fallback>
      </mc:AlternateContent>
      <p:sp>
        <p:nvSpPr>
          <p:cNvPr id="8" name="TextBox 7"/>
          <p:cNvSpPr txBox="1"/>
          <p:nvPr/>
        </p:nvSpPr>
        <p:spPr>
          <a:xfrm>
            <a:off x="3657600" y="3276600"/>
            <a:ext cx="1219200" cy="369332"/>
          </a:xfrm>
          <a:prstGeom prst="rect">
            <a:avLst/>
          </a:prstGeom>
          <a:noFill/>
        </p:spPr>
        <p:txBody>
          <a:bodyPr wrap="square" rtlCol="0">
            <a:spAutoFit/>
          </a:bodyPr>
          <a:lstStyle/>
          <a:p>
            <a:pPr algn="ctr"/>
            <a:r>
              <a:rPr lang="en-US" dirty="0"/>
              <a:t>…</a:t>
            </a:r>
          </a:p>
        </p:txBody>
      </p:sp>
    </p:spTree>
    <p:extLst>
      <p:ext uri="{BB962C8B-B14F-4D97-AF65-F5344CB8AC3E}">
        <p14:creationId xmlns:p14="http://schemas.microsoft.com/office/powerpoint/2010/main" val="296613885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203200" y="165100"/>
            <a:ext cx="86995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lstStyle>
            <a:lvl1pPr>
              <a:spcBef>
                <a:spcPct val="20000"/>
              </a:spcBef>
              <a:buChar char="•"/>
              <a:defRPr sz="3200">
                <a:solidFill>
                  <a:schemeClr val="tx1"/>
                </a:solidFill>
                <a:latin typeface="Arial" charset="0"/>
                <a:ea typeface="ＭＳ Ｐゴシック" pitchFamily="34" charset="-128"/>
              </a:defRPr>
            </a:lvl1pPr>
            <a:lvl2pPr marL="37931725" indent="-37474525">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lgn="ctr">
              <a:spcBef>
                <a:spcPct val="0"/>
              </a:spcBef>
              <a:buFontTx/>
              <a:buNone/>
            </a:pPr>
            <a:r>
              <a:rPr lang="en-US" altLang="en-US" sz="4000" b="1">
                <a:solidFill>
                  <a:srgbClr val="008000"/>
                </a:solidFill>
              </a:rPr>
              <a:t>Scatterplots of Paired Data</a:t>
            </a:r>
          </a:p>
        </p:txBody>
      </p:sp>
      <p:pic>
        <p:nvPicPr>
          <p:cNvPr id="8196" name="Picture 4" descr="10_02a"/>
          <p:cNvPicPr>
            <a:picLocks noChangeAspect="1" noChangeArrowheads="1"/>
          </p:cNvPicPr>
          <p:nvPr/>
        </p:nvPicPr>
        <p:blipFill>
          <a:blip r:embed="rId3">
            <a:extLst>
              <a:ext uri="{28A0092B-C50C-407E-A947-70E740481C1C}">
                <a14:useLocalDpi xmlns:a14="http://schemas.microsoft.com/office/drawing/2010/main" val="0"/>
              </a:ext>
            </a:extLst>
          </a:blip>
          <a:srcRect b="50528"/>
          <a:stretch>
            <a:fillRect/>
          </a:stretch>
        </p:blipFill>
        <p:spPr bwMode="auto">
          <a:xfrm>
            <a:off x="958850" y="971550"/>
            <a:ext cx="731837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10_02a"/>
          <p:cNvPicPr>
            <a:picLocks noChangeAspect="1" noChangeArrowheads="1"/>
          </p:cNvPicPr>
          <p:nvPr/>
        </p:nvPicPr>
        <p:blipFill>
          <a:blip r:embed="rId3">
            <a:extLst>
              <a:ext uri="{28A0092B-C50C-407E-A947-70E740481C1C}">
                <a14:useLocalDpi xmlns:a14="http://schemas.microsoft.com/office/drawing/2010/main" val="0"/>
              </a:ext>
            </a:extLst>
          </a:blip>
          <a:srcRect t="49170"/>
          <a:stretch>
            <a:fillRect/>
          </a:stretch>
        </p:blipFill>
        <p:spPr bwMode="auto">
          <a:xfrm>
            <a:off x="922338" y="3419475"/>
            <a:ext cx="7318375"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1373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anim calcmode="lin" valueType="num">
                                      <p:cBhvr additive="base">
                                        <p:cTn id="13" dur="500" fill="hold"/>
                                        <p:tgtEl>
                                          <p:spTgt spid="8197"/>
                                        </p:tgtEl>
                                        <p:attrNameLst>
                                          <p:attrName>ppt_x</p:attrName>
                                        </p:attrNameLst>
                                      </p:cBhvr>
                                      <p:tavLst>
                                        <p:tav tm="0">
                                          <p:val>
                                            <p:strVal val="1+#ppt_w/2"/>
                                          </p:val>
                                        </p:tav>
                                        <p:tav tm="100000">
                                          <p:val>
                                            <p:strVal val="#ppt_x"/>
                                          </p:val>
                                        </p:tav>
                                      </p:tavLst>
                                    </p:anim>
                                    <p:anim calcmode="lin" valueType="num">
                                      <p:cBhvr additive="base">
                                        <p:cTn id="14" dur="500" fill="hold"/>
                                        <p:tgtEl>
                                          <p:spTgt spid="81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533400" y="228600"/>
            <a:ext cx="8229600" cy="533400"/>
          </a:xfrm>
        </p:spPr>
        <p:txBody>
          <a:bodyPr>
            <a:normAutofit fontScale="90000"/>
          </a:bodyPr>
          <a:lstStyle/>
          <a:p>
            <a:r>
              <a:rPr lang="en-US" altLang="en-US"/>
              <a:t>Confidence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90600"/>
            <a:ext cx="4144963"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nvGraphicFramePr>
        <p:xfrm>
          <a:off x="4343400" y="1981200"/>
          <a:ext cx="4489450" cy="1905003"/>
        </p:xfrm>
        <a:graphic>
          <a:graphicData uri="http://schemas.openxmlformats.org/drawingml/2006/table">
            <a:tbl>
              <a:tblPr>
                <a:tableStyleId>{5C22544A-7EE6-4342-B048-85BDC9FD1C3A}</a:tableStyleId>
              </a:tblPr>
              <a:tblGrid>
                <a:gridCol w="750849">
                  <a:extLst>
                    <a:ext uri="{9D8B030D-6E8A-4147-A177-3AD203B41FA5}">
                      <a16:colId xmlns:a16="http://schemas.microsoft.com/office/drawing/2014/main" val="20000"/>
                    </a:ext>
                  </a:extLst>
                </a:gridCol>
                <a:gridCol w="797777">
                  <a:extLst>
                    <a:ext uri="{9D8B030D-6E8A-4147-A177-3AD203B41FA5}">
                      <a16:colId xmlns:a16="http://schemas.microsoft.com/office/drawing/2014/main" val="20001"/>
                    </a:ext>
                  </a:extLst>
                </a:gridCol>
                <a:gridCol w="938561">
                  <a:extLst>
                    <a:ext uri="{9D8B030D-6E8A-4147-A177-3AD203B41FA5}">
                      <a16:colId xmlns:a16="http://schemas.microsoft.com/office/drawing/2014/main" val="20002"/>
                    </a:ext>
                  </a:extLst>
                </a:gridCol>
                <a:gridCol w="938561">
                  <a:extLst>
                    <a:ext uri="{9D8B030D-6E8A-4147-A177-3AD203B41FA5}">
                      <a16:colId xmlns:a16="http://schemas.microsoft.com/office/drawing/2014/main" val="20003"/>
                    </a:ext>
                  </a:extLst>
                </a:gridCol>
                <a:gridCol w="1063702">
                  <a:extLst>
                    <a:ext uri="{9D8B030D-6E8A-4147-A177-3AD203B41FA5}">
                      <a16:colId xmlns:a16="http://schemas.microsoft.com/office/drawing/2014/main" val="20004"/>
                    </a:ext>
                  </a:extLst>
                </a:gridCol>
              </a:tblGrid>
              <a:tr h="219808">
                <a:tc gridSpan="3">
                  <a:txBody>
                    <a:bodyPr/>
                    <a:lstStyle/>
                    <a:p>
                      <a:pPr algn="l" fontAlgn="b"/>
                      <a:r>
                        <a:rPr lang="en-US" sz="1100" u="none" strike="noStrike" dirty="0">
                          <a:effectLst/>
                        </a:rPr>
                        <a:t>Confidence Intervals</a:t>
                      </a:r>
                      <a:endParaRPr lang="en-US" sz="1100" b="1" i="0" u="none" strike="noStrike" dirty="0">
                        <a:solidFill>
                          <a:srgbClr val="000000"/>
                        </a:solidFill>
                        <a:effectLst/>
                        <a:latin typeface="Calibri"/>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endParaRPr lang="en-US" sz="1100" b="1" i="0" u="none" strike="noStrike">
                        <a:solidFill>
                          <a:srgbClr val="000000"/>
                        </a:solidFill>
                        <a:effectLst/>
                        <a:latin typeface="Calibri"/>
                      </a:endParaRPr>
                    </a:p>
                  </a:txBody>
                  <a:tcPr marL="9525" marR="9525" marT="9525" marB="0" anchor="b"/>
                </a:tc>
                <a:tc>
                  <a:txBody>
                    <a:bodyPr/>
                    <a:lstStyle/>
                    <a:p>
                      <a:pPr algn="l" fontAlgn="b"/>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0"/>
                  </a:ext>
                </a:extLst>
              </a:tr>
              <a:tr h="219808">
                <a:tc>
                  <a:txBody>
                    <a:bodyPr/>
                    <a:lstStyle/>
                    <a:p>
                      <a:pPr algn="l" fontAlgn="b"/>
                      <a:r>
                        <a:rPr lang="en-US" sz="1100" u="none" strike="noStrike">
                          <a:effectLst/>
                        </a:rPr>
                        <a:t>Budgets</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1"/>
                  </a:ext>
                </a:extLst>
              </a:tr>
              <a:tr h="209341">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46.9740057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-163.370303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78.13074882</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2"/>
                  </a:ext>
                </a:extLst>
              </a:tr>
              <a:tr h="209341">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35.3959431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-29.4452408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152.531096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3"/>
                  </a:ext>
                </a:extLst>
              </a:tr>
              <a:tr h="209341">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31.9718347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83.5194147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247.8918499</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4"/>
                  </a:ext>
                </a:extLst>
              </a:tr>
              <a:tr h="209341">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38.9170078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169.828984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369.9076903</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5"/>
                  </a:ext>
                </a:extLst>
              </a:tr>
              <a:tr h="209341">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52.282405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239.722664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508.3394195</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6"/>
                  </a:ext>
                </a:extLst>
              </a:tr>
              <a:tr h="209341">
                <a:tc>
                  <a:txBody>
                    <a:bodyPr/>
                    <a:lstStyle/>
                    <a:p>
                      <a:pPr algn="r" fontAlgn="b"/>
                      <a:r>
                        <a:rPr lang="en-US" sz="1100" u="none" strike="noStrike">
                          <a:effectLst/>
                        </a:rPr>
                        <a:t>185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68.3244731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302.560097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653.8273956</a:t>
                      </a:r>
                      <a:endParaRPr lang="en-US" sz="1100" b="0" i="0" u="none" strike="noStrike">
                        <a:solidFill>
                          <a:srgbClr val="000000"/>
                        </a:solidFill>
                        <a:effectLst/>
                        <a:latin typeface="Calibri"/>
                      </a:endParaRPr>
                    </a:p>
                  </a:txBody>
                  <a:tcPr marL="9525" marR="9525" marT="9525" marB="0" anchor="b"/>
                </a:tc>
                <a:extLst>
                  <a:ext uri="{0D108BD9-81ED-4DB2-BD59-A6C34878D82A}">
                    <a16:rowId xmlns:a16="http://schemas.microsoft.com/office/drawing/2014/main" val="10007"/>
                  </a:ext>
                </a:extLst>
              </a:tr>
              <a:tr h="209341">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76.8670268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332.682116</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727.8680814</a:t>
                      </a:r>
                      <a:endParaRPr lang="en-US" sz="1100" b="0" i="0" u="none" strike="noStrike" dirty="0">
                        <a:solidFill>
                          <a:srgbClr val="000000"/>
                        </a:solidFill>
                        <a:effectLst/>
                        <a:latin typeface="Calibri"/>
                      </a:endParaRPr>
                    </a:p>
                  </a:txBody>
                  <a:tcPr marL="9525" marR="9525" marT="9525" marB="0" anchor="b"/>
                </a:tc>
                <a:extLst>
                  <a:ext uri="{0D108BD9-81ED-4DB2-BD59-A6C34878D82A}">
                    <a16:rowId xmlns:a16="http://schemas.microsoft.com/office/drawing/2014/main" val="10008"/>
                  </a:ext>
                </a:extLst>
              </a:tr>
            </a:tbl>
          </a:graphicData>
        </a:graphic>
      </p:graphicFrame>
      <p:sp>
        <p:nvSpPr>
          <p:cNvPr id="3" name="TextBox 2"/>
          <p:cNvSpPr txBox="1">
            <a:spLocks noChangeArrowheads="1"/>
          </p:cNvSpPr>
          <p:nvPr/>
        </p:nvSpPr>
        <p:spPr bwMode="auto">
          <a:xfrm>
            <a:off x="914400" y="4191000"/>
            <a:ext cx="740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FontTx/>
              <a:buNone/>
            </a:pPr>
            <a:r>
              <a:rPr lang="en-US" altLang="en-US" sz="1800"/>
              <a:t>We are 95% confident that the mean gross when the budget is $95 million is between $83 and $247 million.  </a:t>
            </a:r>
          </a:p>
        </p:txBody>
      </p:sp>
      <p:sp>
        <p:nvSpPr>
          <p:cNvPr id="8" name="Rectangle 7"/>
          <p:cNvSpPr/>
          <p:nvPr/>
        </p:nvSpPr>
        <p:spPr>
          <a:xfrm>
            <a:off x="4724400" y="28194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4114800" y="4286250"/>
            <a:ext cx="6238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Box 9"/>
          <p:cNvSpPr txBox="1">
            <a:spLocks noChangeArrowheads="1"/>
          </p:cNvSpPr>
          <p:nvPr/>
        </p:nvSpPr>
        <p:spPr bwMode="auto">
          <a:xfrm>
            <a:off x="914400" y="5181600"/>
            <a:ext cx="740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FontTx/>
              <a:buNone/>
            </a:pPr>
            <a:r>
              <a:rPr lang="en-US" altLang="en-US" sz="1800"/>
              <a:t>We are 95% confident that the mean gross when the budget is $185 million is between $303 and $654 million.  </a:t>
            </a:r>
          </a:p>
        </p:txBody>
      </p:sp>
      <p:sp>
        <p:nvSpPr>
          <p:cNvPr id="11" name="Rectangle 10"/>
          <p:cNvSpPr/>
          <p:nvPr/>
        </p:nvSpPr>
        <p:spPr>
          <a:xfrm>
            <a:off x="4114800" y="5268913"/>
            <a:ext cx="623888"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4768850" y="35052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a:extLst>
              <a:ext uri="{FF2B5EF4-FFF2-40B4-BE49-F238E27FC236}">
                <a16:creationId xmlns:a16="http://schemas.microsoft.com/office/drawing/2014/main" id="{8C3043EB-8913-4C4F-887D-CB27DB708A53}"/>
              </a:ext>
            </a:extLst>
          </p:cNvPr>
          <p:cNvSpPr txBox="1"/>
          <p:nvPr/>
        </p:nvSpPr>
        <p:spPr>
          <a:xfrm>
            <a:off x="8153400" y="1148834"/>
            <a:ext cx="161925" cy="375166"/>
          </a:xfrm>
          <a:prstGeom prst="rect">
            <a:avLst/>
          </a:prstGeom>
          <a:solidFill>
            <a:schemeClr val="bg1"/>
          </a:solidFill>
          <a:ln>
            <a:noFill/>
          </a:ln>
        </p:spPr>
        <p:txBody>
          <a:bodyPr wrap="square" rtlCol="0">
            <a:spAutoFit/>
          </a:bodyPr>
          <a:lstStyle/>
          <a:p>
            <a:r>
              <a:rPr lang="en-US" dirty="0"/>
              <a:t>-</a:t>
            </a:r>
          </a:p>
        </p:txBody>
      </p:sp>
    </p:spTree>
    <p:extLst>
      <p:ext uri="{BB962C8B-B14F-4D97-AF65-F5344CB8AC3E}">
        <p14:creationId xmlns:p14="http://schemas.microsoft.com/office/powerpoint/2010/main" val="10249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p:bldP spid="11" grpId="0" animBg="1"/>
      <p:bldP spid="12" grpId="0" animBg="1"/>
    </p:bld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533400" y="228600"/>
            <a:ext cx="8229600" cy="533400"/>
          </a:xfrm>
        </p:spPr>
        <p:txBody>
          <a:bodyPr>
            <a:normAutofit fontScale="90000"/>
          </a:bodyPr>
          <a:lstStyle/>
          <a:p>
            <a:r>
              <a:rPr lang="en-US" altLang="en-US"/>
              <a:t>Prediction Intervals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3916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914400" y="4191000"/>
            <a:ext cx="7400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FontTx/>
              <a:buNone/>
            </a:pPr>
            <a:r>
              <a:rPr lang="en-US" altLang="en-US" sz="1800" dirty="0"/>
              <a:t>This data suggests that 95% of movies with a budget of $95 million will gross between -$65 million and $396 million.   </a:t>
            </a:r>
          </a:p>
        </p:txBody>
      </p:sp>
      <p:sp>
        <p:nvSpPr>
          <p:cNvPr id="10" name="TextBox 9"/>
          <p:cNvSpPr txBox="1">
            <a:spLocks noChangeArrowheads="1"/>
          </p:cNvSpPr>
          <p:nvPr/>
        </p:nvSpPr>
        <p:spPr bwMode="auto">
          <a:xfrm>
            <a:off x="914400" y="5105400"/>
            <a:ext cx="7400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ＭＳ Ｐゴシック" pitchFamily="34" charset="-128"/>
              </a:defRPr>
            </a:lvl1pPr>
            <a:lvl2pPr marL="742950" indent="-285750">
              <a:spcBef>
                <a:spcPct val="20000"/>
              </a:spcBef>
              <a:buChar char="–"/>
              <a:defRPr sz="2800">
                <a:solidFill>
                  <a:schemeClr val="tx1"/>
                </a:solidFill>
                <a:latin typeface="Arial" charset="0"/>
                <a:ea typeface="ＭＳ Ｐゴシック" pitchFamily="34" charset="-128"/>
              </a:defRPr>
            </a:lvl2pPr>
            <a:lvl3pPr marL="1143000" indent="-228600">
              <a:spcBef>
                <a:spcPct val="20000"/>
              </a:spcBef>
              <a:buChar char="•"/>
              <a:defRPr sz="2400">
                <a:solidFill>
                  <a:schemeClr val="tx1"/>
                </a:solidFill>
                <a:latin typeface="Arial" charset="0"/>
                <a:ea typeface="ＭＳ Ｐゴシック" pitchFamily="34" charset="-128"/>
              </a:defRPr>
            </a:lvl3pPr>
            <a:lvl4pPr marL="1600200" indent="-228600">
              <a:spcBef>
                <a:spcPct val="20000"/>
              </a:spcBef>
              <a:buChar char="–"/>
              <a:defRPr sz="2000">
                <a:solidFill>
                  <a:schemeClr val="tx1"/>
                </a:solidFill>
                <a:latin typeface="Arial" charset="0"/>
                <a:ea typeface="ＭＳ Ｐゴシック" pitchFamily="34" charset="-128"/>
              </a:defRPr>
            </a:lvl4pPr>
            <a:lvl5pPr marL="2057400" indent="-228600">
              <a:spcBef>
                <a:spcPct val="20000"/>
              </a:spcBef>
              <a:buChar char="»"/>
              <a:defRPr sz="20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2000">
                <a:solidFill>
                  <a:schemeClr val="tx1"/>
                </a:solidFill>
                <a:latin typeface="Arial" charset="0"/>
                <a:ea typeface="ＭＳ Ｐゴシック" pitchFamily="34" charset="-128"/>
              </a:defRPr>
            </a:lvl9pPr>
          </a:lstStyle>
          <a:p>
            <a:pPr>
              <a:spcBef>
                <a:spcPct val="0"/>
              </a:spcBef>
              <a:buFontTx/>
              <a:buNone/>
            </a:pPr>
            <a:r>
              <a:rPr lang="en-US" altLang="en-US" sz="1800"/>
              <a:t>The predicted gross of a single movie with a budget of $95 million is $165 million.  A 95% confidence interval for this estimate is between -$65 to $396 million.     </a:t>
            </a:r>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990600"/>
            <a:ext cx="405447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nvGraphicFramePr>
        <p:xfrm>
          <a:off x="4419600" y="2076450"/>
          <a:ext cx="4470400" cy="1714500"/>
        </p:xfrm>
        <a:graphic>
          <a:graphicData uri="http://schemas.openxmlformats.org/drawingml/2006/table">
            <a:tbl>
              <a:tblPr>
                <a:tableStyleId>{5C22544A-7EE6-4342-B048-85BDC9FD1C3A}</a:tableStyleId>
              </a:tblPr>
              <a:tblGrid>
                <a:gridCol w="747663">
                  <a:extLst>
                    <a:ext uri="{9D8B030D-6E8A-4147-A177-3AD203B41FA5}">
                      <a16:colId xmlns:a16="http://schemas.microsoft.com/office/drawing/2014/main" val="20000"/>
                    </a:ext>
                  </a:extLst>
                </a:gridCol>
                <a:gridCol w="794392">
                  <a:extLst>
                    <a:ext uri="{9D8B030D-6E8A-4147-A177-3AD203B41FA5}">
                      <a16:colId xmlns:a16="http://schemas.microsoft.com/office/drawing/2014/main" val="20001"/>
                    </a:ext>
                  </a:extLst>
                </a:gridCol>
                <a:gridCol w="934578">
                  <a:extLst>
                    <a:ext uri="{9D8B030D-6E8A-4147-A177-3AD203B41FA5}">
                      <a16:colId xmlns:a16="http://schemas.microsoft.com/office/drawing/2014/main" val="20002"/>
                    </a:ext>
                  </a:extLst>
                </a:gridCol>
                <a:gridCol w="934578">
                  <a:extLst>
                    <a:ext uri="{9D8B030D-6E8A-4147-A177-3AD203B41FA5}">
                      <a16:colId xmlns:a16="http://schemas.microsoft.com/office/drawing/2014/main" val="20003"/>
                    </a:ext>
                  </a:extLst>
                </a:gridCol>
                <a:gridCol w="1059189">
                  <a:extLst>
                    <a:ext uri="{9D8B030D-6E8A-4147-A177-3AD203B41FA5}">
                      <a16:colId xmlns:a16="http://schemas.microsoft.com/office/drawing/2014/main" val="20004"/>
                    </a:ext>
                  </a:extLst>
                </a:gridCol>
              </a:tblGrid>
              <a:tr h="190500">
                <a:tc gridSpan="2">
                  <a:txBody>
                    <a:bodyPr/>
                    <a:lstStyle/>
                    <a:p>
                      <a:pPr algn="l" fontAlgn="b"/>
                      <a:r>
                        <a:rPr lang="en-US" sz="1100" u="none" strike="noStrike" dirty="0">
                          <a:effectLst/>
                        </a:rPr>
                        <a:t>Prediction Intervals</a:t>
                      </a:r>
                      <a:endParaRPr lang="en-US" sz="1100" b="1" i="0" u="none" strike="noStrike" dirty="0">
                        <a:solidFill>
                          <a:srgbClr val="000000"/>
                        </a:solidFill>
                        <a:effectLst/>
                        <a:latin typeface="Calibri"/>
                      </a:endParaRPr>
                    </a:p>
                  </a:txBody>
                  <a:tcPr marL="0" marR="0" marT="0" marB="0" anchor="b"/>
                </a:tc>
                <a:tc hMerge="1">
                  <a:txBody>
                    <a:bodyPr/>
                    <a:lstStyle/>
                    <a:p>
                      <a:endParaRPr lang="en-US"/>
                    </a:p>
                  </a:txBody>
                  <a:tcPr/>
                </a:tc>
                <a:tc>
                  <a:txBody>
                    <a:bodyPr/>
                    <a:lstStyle/>
                    <a:p>
                      <a:pPr algn="l" fontAlgn="b"/>
                      <a:endParaRPr lang="en-US" sz="1100" b="0" i="0" u="none" strike="noStrike">
                        <a:solidFill>
                          <a:srgbClr val="000000"/>
                        </a:solidFill>
                        <a:effectLst/>
                        <a:latin typeface="Calibri"/>
                      </a:endParaRPr>
                    </a:p>
                  </a:txBody>
                  <a:tcPr marL="0" marR="0" marT="0" marB="0" anchor="b"/>
                </a:tc>
                <a:tc>
                  <a:txBody>
                    <a:bodyPr/>
                    <a:lstStyle/>
                    <a:p>
                      <a:pPr algn="l" fontAlgn="b"/>
                      <a:endParaRPr lang="en-US" sz="1100" b="0" i="0" u="none" strike="noStrike">
                        <a:solidFill>
                          <a:srgbClr val="000000"/>
                        </a:solidFill>
                        <a:effectLst/>
                        <a:latin typeface="Calibri"/>
                      </a:endParaRPr>
                    </a:p>
                  </a:txBody>
                  <a:tcPr marL="0" marR="0" marT="0" marB="0" anchor="b"/>
                </a:tc>
                <a:tc>
                  <a:txBody>
                    <a:bodyPr/>
                    <a:lstStyle/>
                    <a:p>
                      <a:pPr algn="l" fontAlgn="b"/>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0"/>
                  </a:ext>
                </a:extLst>
              </a:tr>
              <a:tr h="190500">
                <a:tc>
                  <a:txBody>
                    <a:bodyPr/>
                    <a:lstStyle/>
                    <a:p>
                      <a:pPr algn="l" fontAlgn="b"/>
                      <a:r>
                        <a:rPr lang="en-US" sz="1100" u="none" strike="noStrike" dirty="0">
                          <a:effectLst/>
                        </a:rPr>
                        <a:t>Budgets</a:t>
                      </a:r>
                      <a:endParaRPr lang="en-US" sz="1100" b="1" i="0" u="none" strike="noStrike" dirty="0">
                        <a:solidFill>
                          <a:srgbClr val="000000"/>
                        </a:solidFill>
                        <a:effectLst/>
                        <a:latin typeface="Calibri"/>
                      </a:endParaRPr>
                    </a:p>
                  </a:txBody>
                  <a:tcPr marL="0" marR="0" marT="0" marB="0" anchor="b"/>
                </a:tc>
                <a:tc>
                  <a:txBody>
                    <a:bodyPr/>
                    <a:lstStyle/>
                    <a:p>
                      <a:pPr algn="l" fontAlgn="b"/>
                      <a:r>
                        <a:rPr lang="en-US" sz="1100" u="none" strike="noStrike">
                          <a:effectLst/>
                        </a:rPr>
                        <a:t>Est Value</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a:effectLst/>
                        </a:rPr>
                        <a:t>SE Est Value</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a:effectLst/>
                        </a:rPr>
                        <a:t>Lower Lim</a:t>
                      </a:r>
                      <a:endParaRPr lang="en-US" sz="1100" b="1" i="0" u="none" strike="noStrike">
                        <a:solidFill>
                          <a:srgbClr val="000000"/>
                        </a:solidFill>
                        <a:effectLst/>
                        <a:latin typeface="Calibri"/>
                      </a:endParaRPr>
                    </a:p>
                  </a:txBody>
                  <a:tcPr marL="0" marR="0" marT="0" marB="0" anchor="b"/>
                </a:tc>
                <a:tc>
                  <a:txBody>
                    <a:bodyPr/>
                    <a:lstStyle/>
                    <a:p>
                      <a:pPr algn="l" fontAlgn="b"/>
                      <a:r>
                        <a:rPr lang="en-US" sz="1100" u="none" strike="noStrike">
                          <a:effectLst/>
                        </a:rPr>
                        <a:t>Upper Lim</a:t>
                      </a:r>
                      <a:endParaRPr lang="en-US" sz="1100" b="1"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1"/>
                  </a:ext>
                </a:extLst>
              </a:tr>
              <a:tr h="190500">
                <a:tc>
                  <a:txBody>
                    <a:bodyPr/>
                    <a:lstStyle/>
                    <a:p>
                      <a:pPr algn="r" fontAlgn="b"/>
                      <a:r>
                        <a:rPr lang="en-US" sz="1100" u="none" strike="noStrike">
                          <a:effectLst/>
                        </a:rPr>
                        <a:t>35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-42.61978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96.32801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-290.23881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204.9992556</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2"/>
                  </a:ext>
                </a:extLst>
              </a:tr>
              <a:tr h="190500">
                <a:tc>
                  <a:txBody>
                    <a:bodyPr/>
                    <a:lstStyle/>
                    <a:p>
                      <a:pPr algn="r" fontAlgn="b"/>
                      <a:r>
                        <a:rPr lang="en-US" sz="1100" u="none" strike="noStrike">
                          <a:effectLst/>
                        </a:rPr>
                        <a:t>65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61.542928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91.2436358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-173.006305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296.0921605</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3"/>
                  </a:ext>
                </a:extLst>
              </a:tr>
              <a:tr h="190500">
                <a:tc>
                  <a:txBody>
                    <a:bodyPr/>
                    <a:lstStyle/>
                    <a:p>
                      <a:pPr algn="r" fontAlgn="b"/>
                      <a:r>
                        <a:rPr lang="en-US" sz="1100" u="none" strike="noStrike">
                          <a:effectLst/>
                        </a:rPr>
                        <a:t>95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165.70563</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89.970698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-65.5714098</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396.9826744</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4"/>
                  </a:ext>
                </a:extLst>
              </a:tr>
              <a:tr h="190500">
                <a:tc>
                  <a:txBody>
                    <a:bodyPr/>
                    <a:lstStyle/>
                    <a:p>
                      <a:pPr algn="r" fontAlgn="b"/>
                      <a:r>
                        <a:rPr lang="en-US" sz="1100" u="none" strike="noStrike">
                          <a:effectLst/>
                        </a:rPr>
                        <a:t>125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269.86834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92.6664005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31.661771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508.0749029</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5"/>
                  </a:ext>
                </a:extLst>
              </a:tr>
              <a:tr h="190500">
                <a:tc>
                  <a:txBody>
                    <a:bodyPr/>
                    <a:lstStyle/>
                    <a:p>
                      <a:pPr algn="r" fontAlgn="b"/>
                      <a:r>
                        <a:rPr lang="en-US" sz="1100" u="none" strike="noStrike">
                          <a:effectLst/>
                        </a:rPr>
                        <a:t>155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374.03104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99.0071054</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119.525175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628.5369083</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6"/>
                  </a:ext>
                </a:extLst>
              </a:tr>
              <a:tr h="190500">
                <a:tc>
                  <a:txBody>
                    <a:bodyPr/>
                    <a:lstStyle/>
                    <a:p>
                      <a:pPr algn="r" fontAlgn="b"/>
                      <a:r>
                        <a:rPr lang="en-US" sz="1100" u="none" strike="noStrike" dirty="0">
                          <a:effectLst/>
                        </a:rPr>
                        <a:t>185</a:t>
                      </a:r>
                      <a:endParaRPr lang="en-US" sz="1100" b="0" i="0" u="none" strike="noStrike" dirty="0">
                        <a:solidFill>
                          <a:srgbClr val="000000"/>
                        </a:solidFill>
                        <a:effectLst/>
                        <a:latin typeface="Calibri"/>
                      </a:endParaRPr>
                    </a:p>
                  </a:txBody>
                  <a:tcPr marL="0" marR="0" marT="0" marB="0" anchor="b"/>
                </a:tc>
                <a:tc>
                  <a:txBody>
                    <a:bodyPr/>
                    <a:lstStyle/>
                    <a:p>
                      <a:pPr algn="r" fontAlgn="b"/>
                      <a:r>
                        <a:rPr lang="en-US" sz="1100" u="none" strike="noStrike">
                          <a:effectLst/>
                        </a:rPr>
                        <a:t>478.19375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108.354796</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199.658875</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756.7286177</a:t>
                      </a:r>
                      <a:endParaRPr lang="en-US" sz="1100" b="0" i="0" u="none" strike="noStrike">
                        <a:solidFill>
                          <a:srgbClr val="000000"/>
                        </a:solidFill>
                        <a:effectLst/>
                        <a:latin typeface="Calibri"/>
                      </a:endParaRPr>
                    </a:p>
                  </a:txBody>
                  <a:tcPr marL="0" marR="0" marT="0" marB="0" anchor="b"/>
                </a:tc>
                <a:extLst>
                  <a:ext uri="{0D108BD9-81ED-4DB2-BD59-A6C34878D82A}">
                    <a16:rowId xmlns:a16="http://schemas.microsoft.com/office/drawing/2014/main" val="10007"/>
                  </a:ext>
                </a:extLst>
              </a:tr>
              <a:tr h="190500">
                <a:tc>
                  <a:txBody>
                    <a:bodyPr/>
                    <a:lstStyle/>
                    <a:p>
                      <a:pPr algn="r" fontAlgn="b"/>
                      <a:r>
                        <a:rPr lang="en-US" sz="1100" u="none" strike="noStrike">
                          <a:effectLst/>
                        </a:rPr>
                        <a:t>200</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530.2751</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113.93449</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a:effectLst/>
                        </a:rPr>
                        <a:t>237.397167</a:t>
                      </a:r>
                      <a:endParaRPr lang="en-US" sz="1100" b="0" i="0" u="none" strike="noStrike">
                        <a:solidFill>
                          <a:srgbClr val="000000"/>
                        </a:solidFill>
                        <a:effectLst/>
                        <a:latin typeface="Calibri"/>
                      </a:endParaRPr>
                    </a:p>
                  </a:txBody>
                  <a:tcPr marL="0" marR="0" marT="0" marB="0" anchor="b"/>
                </a:tc>
                <a:tc>
                  <a:txBody>
                    <a:bodyPr/>
                    <a:lstStyle/>
                    <a:p>
                      <a:pPr algn="r" fontAlgn="b"/>
                      <a:r>
                        <a:rPr lang="en-US" sz="1100" u="none" strike="noStrike" dirty="0">
                          <a:effectLst/>
                        </a:rPr>
                        <a:t>823.15303</a:t>
                      </a:r>
                      <a:endParaRPr lang="en-US" sz="1100" b="0" i="0" u="none" strike="noStrike" dirty="0">
                        <a:solidFill>
                          <a:srgbClr val="000000"/>
                        </a:solidFill>
                        <a:effectLst/>
                        <a:latin typeface="Calibri"/>
                      </a:endParaRPr>
                    </a:p>
                  </a:txBody>
                  <a:tcPr marL="0" marR="0" marT="0" marB="0" anchor="b"/>
                </a:tc>
                <a:extLst>
                  <a:ext uri="{0D108BD9-81ED-4DB2-BD59-A6C34878D82A}">
                    <a16:rowId xmlns:a16="http://schemas.microsoft.com/office/drawing/2014/main" val="10008"/>
                  </a:ext>
                </a:extLst>
              </a:tr>
            </a:tbl>
          </a:graphicData>
        </a:graphic>
      </p:graphicFrame>
      <p:sp>
        <p:nvSpPr>
          <p:cNvPr id="8" name="Rectangle 7"/>
          <p:cNvSpPr/>
          <p:nvPr/>
        </p:nvSpPr>
        <p:spPr>
          <a:xfrm>
            <a:off x="4800600" y="2819400"/>
            <a:ext cx="411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3505200" y="5181600"/>
            <a:ext cx="6508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4176713" y="4278313"/>
            <a:ext cx="77628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101148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4514"/>
                                        </p:tgtEl>
                                        <p:attrNameLst>
                                          <p:attrName>style.visibility</p:attrName>
                                        </p:attrNameLst>
                                      </p:cBhvr>
                                      <p:to>
                                        <p:strVal val="visible"/>
                                      </p:to>
                                    </p:set>
                                    <p:animEffect transition="in" filter="fade">
                                      <p:cBhvr>
                                        <p:cTn id="12" dur="500"/>
                                        <p:tgtEl>
                                          <p:spTgt spid="645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8" grpId="0" animBg="1"/>
      <p:bldP spid="14" grpId="0" animBg="1"/>
      <p:bldP spid="15" grpId="0" animBg="1"/>
    </p:bld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p>
            <a:r>
              <a:rPr lang="en-US" dirty="0"/>
              <a:t>Interpretation: Log – Linear</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38200"/>
            <a:ext cx="35909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228600" y="3101068"/>
                <a:ext cx="8686800" cy="3416320"/>
              </a:xfrm>
              <a:prstGeom prst="rect">
                <a:avLst/>
              </a:prstGeom>
              <a:noFill/>
            </p:spPr>
            <p:txBody>
              <a:bodyPr wrap="square" rtlCol="0">
                <a:spAutoFit/>
              </a:bodyPr>
              <a:lstStyle/>
              <a:p>
                <a:pPr algn="ctr"/>
                <a:r>
                  <a:rPr lang="en-US" dirty="0">
                    <a:solidFill>
                      <a:prstClr val="black"/>
                    </a:solidFill>
                  </a:rPr>
                  <a:t>The data suggest each 1 kV increase in voltage is associated with a decrease in the time to insulation breakdown by a factor of </a:t>
                </a:r>
              </a:p>
              <a:p>
                <a:pPr algn="ctr"/>
                <a:r>
                  <a:rPr lang="en-US" dirty="0">
                    <a:solidFill>
                      <a:prstClr val="black"/>
                    </a:solidFill>
                  </a:rPr>
                  <a:t>e</a:t>
                </a:r>
                <a:r>
                  <a:rPr lang="en-US" baseline="30000" dirty="0">
                    <a:solidFill>
                      <a:prstClr val="black"/>
                    </a:solidFill>
                  </a:rPr>
                  <a:t>-0.507  = </a:t>
                </a:r>
                <a:r>
                  <a:rPr lang="en-US" dirty="0">
                    <a:solidFill>
                      <a:prstClr val="black"/>
                    </a:solidFill>
                  </a:rPr>
                  <a:t>0.6.  </a:t>
                </a:r>
              </a:p>
              <a:p>
                <a:pPr algn="ctr"/>
                <a:r>
                  <a:rPr lang="en-US" dirty="0">
                    <a:solidFill>
                      <a:prstClr val="black"/>
                    </a:solidFill>
                  </a:rPr>
                  <a:t>In other words, a one unit increase in Voltage is associated with a 40% decrease in time to breakdown. </a:t>
                </a:r>
              </a:p>
              <a:p>
                <a:pPr algn="ctr"/>
                <a:r>
                  <a:rPr lang="en-US" dirty="0">
                    <a:solidFill>
                      <a:prstClr val="black"/>
                    </a:solidFill>
                  </a:rPr>
                  <a:t>A 95% confidence interval for </a:t>
                </a:r>
                <a14:m>
                  <m:oMath xmlns:m="http://schemas.openxmlformats.org/officeDocument/2006/math">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r>
                      <a:rPr lang="en-US" i="1" dirty="0" smtClean="0">
                        <a:solidFill>
                          <a:prstClr val="black"/>
                        </a:solidFill>
                        <a:latin typeface="Cambria Math"/>
                        <a:ea typeface="Cambria Math"/>
                      </a:rPr>
                      <m:t> </m:t>
                    </m:r>
                  </m:oMath>
                </a14:m>
                <a:r>
                  <a:rPr lang="en-US" dirty="0">
                    <a:solidFill>
                      <a:prstClr val="black"/>
                    </a:solidFill>
                  </a:rPr>
                  <a:t>is </a:t>
                </a:r>
              </a:p>
              <a:p>
                <a:pPr algn="ctr"/>
                <a:r>
                  <a:rPr lang="en-US" dirty="0">
                    <a:solidFill>
                      <a:prstClr val="black"/>
                    </a:solidFill>
                  </a:rPr>
                  <a:t>(-.507 – 1.99*.0574, -.507 + 1.99 * .0574) </a:t>
                </a:r>
              </a:p>
              <a:p>
                <a:pPr algn="ctr"/>
                <a:r>
                  <a:rPr lang="en-US" dirty="0">
                    <a:solidFill>
                      <a:prstClr val="black"/>
                    </a:solidFill>
                  </a:rPr>
                  <a:t>= (-.621, -.393).  </a:t>
                </a:r>
              </a:p>
              <a:p>
                <a:pPr algn="ctr"/>
                <a:r>
                  <a:rPr lang="en-US" dirty="0">
                    <a:solidFill>
                      <a:prstClr val="black"/>
                    </a:solidFill>
                  </a:rPr>
                  <a:t>Therefore a 95% confidence interval for the decrease in breakdown time is </a:t>
                </a:r>
              </a:p>
              <a:p>
                <a:pPr algn="ctr"/>
                <a:r>
                  <a:rPr lang="en-US" dirty="0">
                    <a:solidFill>
                      <a:prstClr val="black"/>
                    </a:solidFill>
                  </a:rPr>
                  <a:t>(-47%, -33%)</a:t>
                </a:r>
              </a:p>
              <a:p>
                <a:pPr algn="ctr"/>
                <a:endParaRPr lang="en-US" dirty="0">
                  <a:solidFill>
                    <a:prstClr val="black"/>
                  </a:solidFill>
                </a:endParaRPr>
              </a:p>
              <a:p>
                <a:pPr algn="ctr"/>
                <a:r>
                  <a:rPr lang="en-US" dirty="0">
                    <a:solidFill>
                      <a:prstClr val="black"/>
                    </a:solidFill>
                  </a:rPr>
                  <a:t>Voltage explains about 51% of the variation in breakdown time of this insulation fluid.  </a:t>
                </a:r>
              </a:p>
            </p:txBody>
          </p:sp>
        </mc:Choice>
        <mc:Fallback xmlns="">
          <p:sp>
            <p:nvSpPr>
              <p:cNvPr id="5" name="TextBox 4"/>
              <p:cNvSpPr txBox="1">
                <a:spLocks noRot="1" noChangeAspect="1" noMove="1" noResize="1" noEditPoints="1" noAdjustHandles="1" noChangeArrowheads="1" noChangeShapeType="1" noTextEdit="1"/>
              </p:cNvSpPr>
              <p:nvPr/>
            </p:nvSpPr>
            <p:spPr>
              <a:xfrm>
                <a:off x="228600" y="3101068"/>
                <a:ext cx="8686800" cy="3416320"/>
              </a:xfrm>
              <a:prstGeom prst="rect">
                <a:avLst/>
              </a:prstGeom>
              <a:blipFill rotWithShape="1">
                <a:blip r:embed="rId3"/>
                <a:stretch>
                  <a:fillRect t="-893" r="-211" b="-1964"/>
                </a:stretch>
              </a:blipFill>
            </p:spPr>
            <p:txBody>
              <a:bodyPr/>
              <a:lstStyle/>
              <a:p>
                <a:r>
                  <a:rPr lang="en-US">
                    <a:noFill/>
                  </a:rPr>
                  <a:t> </a:t>
                </a:r>
              </a:p>
            </p:txBody>
          </p:sp>
        </mc:Fallback>
      </mc:AlternateContent>
    </p:spTree>
    <p:extLst>
      <p:ext uri="{BB962C8B-B14F-4D97-AF65-F5344CB8AC3E}">
        <p14:creationId xmlns:p14="http://schemas.microsoft.com/office/powerpoint/2010/main" val="181789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7856091" cy="1450757"/>
          </a:xfrm>
        </p:spPr>
        <p:txBody>
          <a:bodyPr>
            <a:normAutofit fontScale="90000"/>
          </a:bodyPr>
          <a:lstStyle/>
          <a:p>
            <a:r>
              <a:rPr lang="en-US" dirty="0"/>
              <a:t>Inference to Populations:</a:t>
            </a:r>
            <a:br>
              <a:rPr lang="en-US" dirty="0"/>
            </a:br>
            <a:r>
              <a:rPr lang="en-US" dirty="0"/>
              <a:t>Random Sample vs. Self-Selection</a:t>
            </a:r>
          </a:p>
        </p:txBody>
      </p:sp>
      <p:sp>
        <p:nvSpPr>
          <p:cNvPr id="4" name="Content Placeholder 2"/>
          <p:cNvSpPr txBox="1">
            <a:spLocks/>
          </p:cNvSpPr>
          <p:nvPr/>
        </p:nvSpPr>
        <p:spPr>
          <a:xfrm>
            <a:off x="178178" y="1287739"/>
            <a:ext cx="8737222" cy="52525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Arial" charset="0"/>
              <a:buChar char="•"/>
            </a:pPr>
            <a:endParaRPr lang="en-US" dirty="0"/>
          </a:p>
          <a:p>
            <a:pPr algn="just">
              <a:buFont typeface="Arial" charset="0"/>
              <a:buChar char="•"/>
            </a:pPr>
            <a:r>
              <a:rPr lang="en-US" dirty="0"/>
              <a:t> Inference to populations </a:t>
            </a:r>
            <a:r>
              <a:rPr lang="en-US" b="1" dirty="0">
                <a:solidFill>
                  <a:srgbClr val="0070C0"/>
                </a:solidFill>
              </a:rPr>
              <a:t>can</a:t>
            </a:r>
            <a:r>
              <a:rPr lang="en-US" dirty="0"/>
              <a:t> be drawn from a </a:t>
            </a:r>
            <a:r>
              <a:rPr lang="en-US" b="1" u="sng" cap="small" dirty="0"/>
              <a:t>Random sample</a:t>
            </a:r>
            <a:endParaRPr lang="en-US" dirty="0"/>
          </a:p>
          <a:p>
            <a:pPr algn="just">
              <a:buFont typeface="Arial" charset="0"/>
              <a:buChar char="•"/>
            </a:pPr>
            <a:r>
              <a:rPr lang="en-US" dirty="0"/>
              <a:t> Inference to populations </a:t>
            </a:r>
            <a:r>
              <a:rPr lang="en-US" b="1" dirty="0">
                <a:solidFill>
                  <a:srgbClr val="FF0000"/>
                </a:solidFill>
              </a:rPr>
              <a:t>cannot</a:t>
            </a:r>
            <a:r>
              <a:rPr lang="en-US" dirty="0"/>
              <a:t> be drawn if units are self-selected</a:t>
            </a:r>
          </a:p>
          <a:p>
            <a:pPr algn="just">
              <a:buFont typeface="Arial" charset="0"/>
              <a:buChar char="•"/>
            </a:pPr>
            <a:r>
              <a:rPr lang="en-US" b="1" cap="small" dirty="0"/>
              <a:t>Which of the studies uses random sampling?</a:t>
            </a:r>
          </a:p>
          <a:p>
            <a:pPr marL="0" indent="0" algn="just">
              <a:buFont typeface="Calibri" panose="020F0502020204030204" pitchFamily="34" charset="0"/>
              <a:buNone/>
            </a:pPr>
            <a:endParaRPr lang="en-US" dirty="0"/>
          </a:p>
          <a:p>
            <a:pPr marL="0" indent="0" algn="just">
              <a:buFont typeface="Calibri" panose="020F0502020204030204" pitchFamily="34" charset="0"/>
              <a:buNone/>
            </a:pPr>
            <a:endParaRPr lang="en-US" dirty="0"/>
          </a:p>
        </p:txBody>
      </p:sp>
      <p:pic>
        <p:nvPicPr>
          <p:cNvPr id="7"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t="13704" b="25525"/>
          <a:stretch/>
        </p:blipFill>
        <p:spPr>
          <a:xfrm>
            <a:off x="3146632" y="3149246"/>
            <a:ext cx="3845845" cy="2337154"/>
          </a:xfrm>
          <a:prstGeom prst="rect">
            <a:avLst/>
          </a:prstGeom>
        </p:spPr>
      </p:pic>
      <p:sp>
        <p:nvSpPr>
          <p:cNvPr id="8" name="TextBox 7"/>
          <p:cNvSpPr txBox="1"/>
          <p:nvPr/>
        </p:nvSpPr>
        <p:spPr>
          <a:xfrm>
            <a:off x="-1" y="3149246"/>
            <a:ext cx="3027577" cy="3139321"/>
          </a:xfrm>
          <a:prstGeom prst="rect">
            <a:avLst/>
          </a:prstGeom>
          <a:noFill/>
        </p:spPr>
        <p:txBody>
          <a:bodyPr wrap="square" rtlCol="0">
            <a:spAutoFit/>
          </a:bodyPr>
          <a:lstStyle/>
          <a:p>
            <a:pPr marL="285750" indent="-285750" algn="just">
              <a:buFont typeface="Arial" charset="0"/>
              <a:buChar char="•"/>
            </a:pPr>
            <a:r>
              <a:rPr lang="en-US" dirty="0"/>
              <a:t>Neither study uses random sampling</a:t>
            </a:r>
          </a:p>
          <a:p>
            <a:pPr marL="742950" lvl="1" indent="-285750" algn="just">
              <a:buFont typeface="Arial" charset="0"/>
              <a:buChar char="•"/>
            </a:pPr>
            <a:r>
              <a:rPr lang="en-US" u="sng" dirty="0"/>
              <a:t>Creativity study</a:t>
            </a:r>
            <a:r>
              <a:rPr lang="en-US" dirty="0"/>
              <a:t>: units are volunteers</a:t>
            </a:r>
          </a:p>
          <a:p>
            <a:pPr marL="742950" lvl="1" indent="-285750" algn="just">
              <a:buFont typeface="Arial" charset="0"/>
              <a:buChar char="•"/>
            </a:pPr>
            <a:r>
              <a:rPr lang="en-US" u="sng" dirty="0"/>
              <a:t>Bank study</a:t>
            </a:r>
            <a:r>
              <a:rPr lang="en-US" dirty="0"/>
              <a:t>: units are the entire staff</a:t>
            </a:r>
          </a:p>
          <a:p>
            <a:pPr marL="285750" indent="-285750" algn="just">
              <a:buFont typeface="Arial" charset="0"/>
              <a:buChar char="•"/>
            </a:pPr>
            <a:r>
              <a:rPr lang="en-US" dirty="0"/>
              <a:t>No inference about a larger population is possible</a:t>
            </a:r>
          </a:p>
          <a:p>
            <a:pPr marL="285750" indent="-285750" algn="just">
              <a:buFont typeface="Arial" charset="0"/>
              <a:buChar char="•"/>
            </a:pPr>
            <a:r>
              <a:rPr lang="en-US" dirty="0"/>
              <a:t>Does not mean the results are not interesting or compelling!</a:t>
            </a:r>
          </a:p>
        </p:txBody>
      </p:sp>
      <p:pic>
        <p:nvPicPr>
          <p:cNvPr id="9" name="Content Placeholder 3"/>
          <p:cNvPicPr>
            <a:picLocks noChangeAspect="1"/>
          </p:cNvPicPr>
          <p:nvPr/>
        </p:nvPicPr>
        <p:blipFill rotWithShape="1">
          <a:blip r:embed="rId4" cstate="print">
            <a:extLst>
              <a:ext uri="{28A0092B-C50C-407E-A947-70E740481C1C}">
                <a14:useLocalDpi xmlns:a14="http://schemas.microsoft.com/office/drawing/2010/main" val="0"/>
              </a:ext>
            </a:extLst>
          </a:blip>
          <a:srcRect l="43372" t="18165" r="8754" b="13220"/>
          <a:stretch/>
        </p:blipFill>
        <p:spPr>
          <a:xfrm>
            <a:off x="7111532" y="3149246"/>
            <a:ext cx="1803867" cy="2585323"/>
          </a:xfrm>
          <a:prstGeom prst="rect">
            <a:avLst/>
          </a:prstGeom>
        </p:spPr>
      </p:pic>
    </p:spTree>
    <p:extLst>
      <p:ext uri="{BB962C8B-B14F-4D97-AF65-F5344CB8AC3E}">
        <p14:creationId xmlns:p14="http://schemas.microsoft.com/office/powerpoint/2010/main" val="50493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17376536"/>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Transforms: Linear - Log</a:t>
            </a:r>
          </a:p>
        </p:txBody>
      </p:sp>
      <mc:AlternateContent xmlns:mc="http://schemas.openxmlformats.org/markup-compatibility/2006" xmlns:a14="http://schemas.microsoft.com/office/drawing/2010/main">
        <mc:Choice Requires="a14">
          <p:sp>
            <p:nvSpPr>
              <p:cNvPr id="15" name="TextBox 14"/>
              <p:cNvSpPr txBox="1"/>
              <p:nvPr/>
            </p:nvSpPr>
            <p:spPr>
              <a:xfrm>
                <a:off x="3494314" y="1371600"/>
                <a:ext cx="21343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𝑌</m:t>
                      </m:r>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ea typeface="Cambria Math"/>
                            </a:rPr>
                            <m:t>𝛽</m:t>
                          </m:r>
                        </m:e>
                        <m:sub>
                          <m:r>
                            <a:rPr lang="en-US" i="1" smtClean="0">
                              <a:solidFill>
                                <a:prstClr val="black"/>
                              </a:solidFill>
                              <a:latin typeface="Cambria Math"/>
                            </a:rPr>
                            <m:t>0</m:t>
                          </m:r>
                        </m:sub>
                      </m:sSub>
                      <m:r>
                        <a:rPr lang="en-US" i="1" smtClean="0">
                          <a:solidFill>
                            <a:prstClr val="black"/>
                          </a:solidFill>
                          <a:latin typeface="Cambria Math"/>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a:ea typeface="Cambria Math"/>
                            </a:rPr>
                            <m:t>𝛽</m:t>
                          </m:r>
                        </m:e>
                        <m:sub>
                          <m:r>
                            <a:rPr lang="en-US" i="1" smtClean="0">
                              <a:solidFill>
                                <a:prstClr val="black"/>
                              </a:solidFill>
                              <a:latin typeface="Cambria Math"/>
                              <a:ea typeface="Cambria Math"/>
                            </a:rPr>
                            <m:t>1</m:t>
                          </m:r>
                        </m:sub>
                      </m:sSub>
                      <m:r>
                        <a:rPr lang="en-US" i="1" smtClean="0">
                          <a:solidFill>
                            <a:prstClr val="black"/>
                          </a:solidFill>
                          <a:latin typeface="Cambria Math"/>
                        </a:rPr>
                        <m:t>𝐿𝑜𝑔</m:t>
                      </m:r>
                      <m:r>
                        <a:rPr lang="en-US" i="1" smtClean="0">
                          <a:solidFill>
                            <a:prstClr val="black"/>
                          </a:solidFill>
                          <a:latin typeface="Cambria Math"/>
                        </a:rPr>
                        <m:t>(</m:t>
                      </m:r>
                      <m:r>
                        <m:rPr>
                          <m:sty m:val="p"/>
                        </m:rPr>
                        <a:rPr lang="en-US" smtClean="0">
                          <a:solidFill>
                            <a:prstClr val="black"/>
                          </a:solidFill>
                          <a:latin typeface="Cambria Math"/>
                        </a:rPr>
                        <m:t>X</m:t>
                      </m:r>
                      <m:r>
                        <a:rPr lang="en-US" smtClean="0">
                          <a:solidFill>
                            <a:prstClr val="black"/>
                          </a:solidFill>
                          <a:latin typeface="Cambria Math"/>
                        </a:rPr>
                        <m:t>)</m:t>
                      </m:r>
                    </m:oMath>
                  </m:oMathPara>
                </a14:m>
                <a:endParaRPr lang="en-US"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494314" y="1371600"/>
                <a:ext cx="2134367" cy="369332"/>
              </a:xfrm>
              <a:prstGeom prst="rect">
                <a:avLst/>
              </a:prstGeom>
              <a:blipFill rotWithShape="1">
                <a:blip r:embed="rId2"/>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93386" y="2351705"/>
                <a:ext cx="2860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X</m:t>
                      </m:r>
                      <m:r>
                        <m:rPr>
                          <m:nor/>
                        </m:rPr>
                        <a:rPr lang="en-US" dirty="0" smtClean="0">
                          <a:solidFill>
                            <a:prstClr val="black"/>
                          </a:solidFill>
                        </a:rPr>
                        <m:t>)}=</m:t>
                      </m:r>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r>
                        <a:rPr lang="en-US" i="1" dirty="0" smtClean="0">
                          <a:solidFill>
                            <a:prstClr val="black"/>
                          </a:solidFill>
                          <a:latin typeface="Cambria Math"/>
                          <a:ea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r>
                        <a:rPr lang="en-US" i="1" dirty="0" smtClean="0">
                          <a:solidFill>
                            <a:prstClr val="black"/>
                          </a:solidFill>
                          <a:latin typeface="Cambria Math"/>
                          <a:ea typeface="Cambria Math"/>
                        </a:rPr>
                        <m:t>𝐿𝑜𝑔</m:t>
                      </m:r>
                      <m:r>
                        <a:rPr lang="en-US" i="1" dirty="0" smtClean="0">
                          <a:solidFill>
                            <a:prstClr val="black"/>
                          </a:solidFill>
                          <a:latin typeface="Cambria Math"/>
                          <a:ea typeface="Cambria Math"/>
                        </a:rPr>
                        <m:t>(</m:t>
                      </m:r>
                      <m:r>
                        <a:rPr lang="en-US" i="1" dirty="0" smtClean="0">
                          <a:solidFill>
                            <a:prstClr val="black"/>
                          </a:solidFill>
                          <a:latin typeface="Cambria Math"/>
                          <a:ea typeface="Cambria Math"/>
                        </a:rPr>
                        <m:t>𝑋</m:t>
                      </m:r>
                      <m:r>
                        <a:rPr lang="en-US" i="1" dirty="0"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93386" y="2351705"/>
                <a:ext cx="2860527" cy="369332"/>
              </a:xfrm>
              <a:prstGeom prst="rect">
                <a:avLst/>
              </a:prstGeom>
              <a:blipFill rotWithShape="1">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63798" y="3962400"/>
                <a:ext cx="3795398" cy="369332"/>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(2</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oMath>
                </a14:m>
                <a:r>
                  <a:rPr lang="en-US" dirty="0">
                    <a:solidFill>
                      <a:prstClr val="black"/>
                    </a:solidFill>
                  </a:rPr>
                  <a:t>Log(2)</a:t>
                </a:r>
              </a:p>
            </p:txBody>
          </p:sp>
        </mc:Choice>
        <mc:Fallback xmlns="">
          <p:sp>
            <p:nvSpPr>
              <p:cNvPr id="17" name="TextBox 16"/>
              <p:cNvSpPr txBox="1">
                <a:spLocks noRot="1" noChangeAspect="1" noMove="1" noResize="1" noEditPoints="1" noAdjustHandles="1" noChangeArrowheads="1" noChangeShapeType="1" noTextEdit="1"/>
              </p:cNvSpPr>
              <p:nvPr/>
            </p:nvSpPr>
            <p:spPr>
              <a:xfrm>
                <a:off x="2663798" y="3962400"/>
                <a:ext cx="3795398" cy="369332"/>
              </a:xfrm>
              <a:prstGeom prst="rect">
                <a:avLst/>
              </a:prstGeom>
              <a:blipFill rotWithShape="1">
                <a:blip r:embed="rId4"/>
                <a:stretch>
                  <a:fillRect t="-8197" r="-48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52400" y="4736068"/>
                <a:ext cx="8610600" cy="369332"/>
              </a:xfrm>
              <a:prstGeom prst="rect">
                <a:avLst/>
              </a:prstGeom>
              <a:noFill/>
            </p:spPr>
            <p:txBody>
              <a:bodyPr wrap="square" rtlCol="0">
                <a:spAutoFit/>
              </a:bodyPr>
              <a:lstStyle/>
              <a:p>
                <a:pPr algn="ctr"/>
                <a:r>
                  <a:rPr lang="en-US" dirty="0">
                    <a:solidFill>
                      <a:prstClr val="black"/>
                    </a:solidFill>
                  </a:rPr>
                  <a:t>A doubling of X results in a </a:t>
                </a:r>
                <a14:m>
                  <m:oMath xmlns:m="http://schemas.openxmlformats.org/officeDocument/2006/math">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oMath>
                </a14:m>
                <a:r>
                  <a:rPr lang="en-US" dirty="0">
                    <a:solidFill>
                      <a:prstClr val="black"/>
                    </a:solidFill>
                  </a:rPr>
                  <a:t>Log(2) unit increase in the </a:t>
                </a:r>
                <a:r>
                  <a:rPr lang="en-US" i="1" dirty="0">
                    <a:solidFill>
                      <a:prstClr val="black"/>
                    </a:solidFill>
                  </a:rPr>
                  <a:t>mean</a:t>
                </a:r>
                <a:r>
                  <a:rPr lang="en-US" dirty="0">
                    <a:solidFill>
                      <a:prstClr val="black"/>
                    </a:solidFill>
                  </a:rPr>
                  <a:t> of Y.   </a:t>
                </a:r>
              </a:p>
            </p:txBody>
          </p:sp>
        </mc:Choice>
        <mc:Fallback xmlns="">
          <p:sp>
            <p:nvSpPr>
              <p:cNvPr id="18" name="TextBox 17"/>
              <p:cNvSpPr txBox="1">
                <a:spLocks noRot="1" noChangeAspect="1" noMove="1" noResize="1" noEditPoints="1" noAdjustHandles="1" noChangeArrowheads="1" noChangeShapeType="1" noTextEdit="1"/>
              </p:cNvSpPr>
              <p:nvPr/>
            </p:nvSpPr>
            <p:spPr>
              <a:xfrm>
                <a:off x="152400" y="4736068"/>
                <a:ext cx="8610600" cy="369332"/>
              </a:xfrm>
              <a:prstGeom prst="rect">
                <a:avLst/>
              </a:prstGeom>
              <a:blipFill rotWithShape="1">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10815" y="2971800"/>
                <a:ext cx="5025671" cy="369332"/>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(2</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oMath>
                </a14:m>
                <a:r>
                  <a:rPr lang="en-US" dirty="0">
                    <a:solidFill>
                      <a:prstClr val="black"/>
                    </a:solidFill>
                  </a:rPr>
                  <a:t>Log(2X) - </a:t>
                </a:r>
                <a14:m>
                  <m:oMath xmlns:m="http://schemas.openxmlformats.org/officeDocument/2006/math">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oMath>
                </a14:m>
                <a:r>
                  <a:rPr lang="en-US" dirty="0">
                    <a:solidFill>
                      <a:prstClr val="black"/>
                    </a:solidFill>
                  </a:rPr>
                  <a:t>Log(X)</a:t>
                </a:r>
              </a:p>
            </p:txBody>
          </p:sp>
        </mc:Choice>
        <mc:Fallback xmlns="">
          <p:sp>
            <p:nvSpPr>
              <p:cNvPr id="20" name="TextBox 19"/>
              <p:cNvSpPr txBox="1">
                <a:spLocks noRot="1" noChangeAspect="1" noMove="1" noResize="1" noEditPoints="1" noAdjustHandles="1" noChangeArrowheads="1" noChangeShapeType="1" noTextEdit="1"/>
              </p:cNvSpPr>
              <p:nvPr/>
            </p:nvSpPr>
            <p:spPr>
              <a:xfrm>
                <a:off x="2210815" y="2971800"/>
                <a:ext cx="5025671" cy="369332"/>
              </a:xfrm>
              <a:prstGeom prst="rect">
                <a:avLst/>
              </a:prstGeom>
              <a:blipFill rotWithShape="1">
                <a:blip r:embed="rId6"/>
                <a:stretch>
                  <a:fillRect t="-833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85502" y="3429000"/>
                <a:ext cx="4276299" cy="369332"/>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(2</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X</m:t>
                    </m:r>
                    <m:r>
                      <m:rPr>
                        <m:nor/>
                      </m:rPr>
                      <a:rPr lang="en-US" dirty="0" smtClean="0">
                        <a:solidFill>
                          <a:prstClr val="black"/>
                        </a:solidFill>
                      </a:rPr>
                      <m:t>)</m:t>
                    </m:r>
                    <m:r>
                      <a:rPr lang="en-US" i="1" dirty="0" smtClean="0">
                        <a:solidFill>
                          <a:prstClr val="black"/>
                        </a:solidFill>
                        <a:latin typeface="Cambria Math"/>
                      </a:rPr>
                      <m:t>}</m:t>
                    </m:r>
                    <m:r>
                      <a:rPr lang="en-US" i="1" smtClean="0">
                        <a:solidFill>
                          <a:prstClr val="black"/>
                        </a:solidFill>
                        <a:latin typeface="Cambria Math"/>
                        <a:ea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r>
                      <a:rPr lang="en-US" i="1" dirty="0" smtClean="0">
                        <a:solidFill>
                          <a:prstClr val="black"/>
                        </a:solidFill>
                        <a:latin typeface="Cambria Math"/>
                        <a:ea typeface="Cambria Math"/>
                      </a:rPr>
                      <m:t>[</m:t>
                    </m:r>
                  </m:oMath>
                </a14:m>
                <a:r>
                  <a:rPr lang="en-US" dirty="0">
                    <a:solidFill>
                      <a:prstClr val="black"/>
                    </a:solidFill>
                  </a:rPr>
                  <a:t>Log(2X/X)]</a:t>
                </a:r>
              </a:p>
            </p:txBody>
          </p:sp>
        </mc:Choice>
        <mc:Fallback xmlns="">
          <p:sp>
            <p:nvSpPr>
              <p:cNvPr id="21" name="TextBox 20"/>
              <p:cNvSpPr txBox="1">
                <a:spLocks noRot="1" noChangeAspect="1" noMove="1" noResize="1" noEditPoints="1" noAdjustHandles="1" noChangeArrowheads="1" noChangeShapeType="1" noTextEdit="1"/>
              </p:cNvSpPr>
              <p:nvPr/>
            </p:nvSpPr>
            <p:spPr>
              <a:xfrm>
                <a:off x="2585502" y="3429000"/>
                <a:ext cx="4276299" cy="369332"/>
              </a:xfrm>
              <a:prstGeom prst="rect">
                <a:avLst/>
              </a:prstGeom>
              <a:blipFill rotWithShape="1">
                <a:blip r:embed="rId7"/>
                <a:stretch>
                  <a:fillRect t="-8333" r="-57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19743" y="5410200"/>
                <a:ext cx="8839200" cy="480131"/>
              </a:xfrm>
              <a:prstGeom prst="rect">
                <a:avLst/>
              </a:prstGeom>
              <a:noFill/>
            </p:spPr>
            <p:txBody>
              <a:bodyPr wrap="square" rtlCol="0">
                <a:spAutoFit/>
              </a:bodyPr>
              <a:lstStyle/>
              <a:p>
                <a:pPr algn="ctr"/>
                <a:r>
                  <a:rPr lang="en-US" dirty="0">
                    <a:solidFill>
                      <a:prstClr val="black"/>
                    </a:solidFill>
                  </a:rPr>
                  <a:t>A Confidence Interval Can be easily obtained from Confidence Limits: </a:t>
                </a:r>
                <a14:m>
                  <m:oMath xmlns:m="http://schemas.openxmlformats.org/officeDocument/2006/math">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r>
                      <a:rPr lang="en-US" dirty="0">
                        <a:solidFill>
                          <a:prstClr val="black"/>
                        </a:solidFill>
                        <a:latin typeface="Cambria Math"/>
                      </a:rPr>
                      <m:t>±</m:t>
                    </m:r>
                    <m:sSub>
                      <m:sSubPr>
                        <m:ctrlPr>
                          <a:rPr lang="en-US" i="1" dirty="0" smtClean="0">
                            <a:solidFill>
                              <a:prstClr val="black"/>
                            </a:solidFill>
                            <a:latin typeface="Cambria Math" panose="02040503050406030204" pitchFamily="18" charset="0"/>
                          </a:rPr>
                        </m:ctrlPr>
                      </m:sSubPr>
                      <m:e>
                        <m:r>
                          <a:rPr lang="en-US" i="1" dirty="0" smtClean="0">
                            <a:solidFill>
                              <a:prstClr val="black"/>
                            </a:solidFill>
                            <a:latin typeface="Cambria Math"/>
                          </a:rPr>
                          <m:t>𝑡</m:t>
                        </m:r>
                      </m:e>
                      <m:sub>
                        <m:f>
                          <m:fPr>
                            <m:ctrlPr>
                              <a:rPr lang="en-US" i="1" dirty="0" smtClean="0">
                                <a:solidFill>
                                  <a:prstClr val="black"/>
                                </a:solidFill>
                                <a:latin typeface="Cambria Math" panose="02040503050406030204" pitchFamily="18" charset="0"/>
                                <a:ea typeface="Cambria Math"/>
                              </a:rPr>
                            </m:ctrlPr>
                          </m:fPr>
                          <m:num>
                            <m:r>
                              <a:rPr lang="en-US" i="1" dirty="0" smtClean="0">
                                <a:solidFill>
                                  <a:prstClr val="black"/>
                                </a:solidFill>
                                <a:latin typeface="Cambria Math"/>
                                <a:ea typeface="Cambria Math"/>
                              </a:rPr>
                              <m:t>𝛼</m:t>
                            </m:r>
                          </m:num>
                          <m:den>
                            <m:r>
                              <a:rPr lang="en-US" i="1" dirty="0" smtClean="0">
                                <a:solidFill>
                                  <a:prstClr val="black"/>
                                </a:solidFill>
                                <a:latin typeface="Cambria Math"/>
                                <a:ea typeface="Cambria Math"/>
                              </a:rPr>
                              <m:t>2</m:t>
                            </m:r>
                          </m:den>
                        </m:f>
                        <m:r>
                          <a:rPr lang="en-US" i="1" dirty="0" smtClean="0">
                            <a:solidFill>
                              <a:prstClr val="black"/>
                            </a:solidFill>
                            <a:latin typeface="Cambria Math"/>
                            <a:ea typeface="Cambria Math"/>
                          </a:rPr>
                          <m:t>,</m:t>
                        </m:r>
                        <m:r>
                          <a:rPr lang="en-US" i="1" dirty="0" smtClean="0">
                            <a:solidFill>
                              <a:prstClr val="black"/>
                            </a:solidFill>
                            <a:latin typeface="Cambria Math"/>
                            <a:ea typeface="Cambria Math"/>
                          </a:rPr>
                          <m:t>𝑑𝑓</m:t>
                        </m:r>
                      </m:sub>
                    </m:sSub>
                    <m:r>
                      <a:rPr lang="en-US" i="1" dirty="0" smtClean="0">
                        <a:solidFill>
                          <a:prstClr val="black"/>
                        </a:solidFill>
                        <a:latin typeface="Cambria Math"/>
                      </a:rPr>
                      <m:t>∗</m:t>
                    </m:r>
                    <m:r>
                      <a:rPr lang="en-US" i="1" dirty="0" smtClean="0">
                        <a:solidFill>
                          <a:prstClr val="black"/>
                        </a:solidFill>
                        <a:latin typeface="Cambria Math"/>
                      </a:rPr>
                      <m:t>𝑆𝐸</m:t>
                    </m:r>
                    <m:r>
                      <a:rPr lang="en-US" i="1" dirty="0" smtClean="0">
                        <a:solidFill>
                          <a:prstClr val="black"/>
                        </a:solidFill>
                        <a:latin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oMath>
                </a14:m>
                <a:r>
                  <a:rPr lang="en-US" dirty="0">
                    <a:solidFill>
                      <a:prstClr val="black"/>
                    </a:solidFill>
                  </a:rPr>
                  <a:t>)</a:t>
                </a:r>
              </a:p>
            </p:txBody>
          </p:sp>
        </mc:Choice>
        <mc:Fallback xmlns="">
          <p:sp>
            <p:nvSpPr>
              <p:cNvPr id="22" name="TextBox 21"/>
              <p:cNvSpPr txBox="1">
                <a:spLocks noRot="1" noChangeAspect="1" noMove="1" noResize="1" noEditPoints="1" noAdjustHandles="1" noChangeArrowheads="1" noChangeShapeType="1" noTextEdit="1"/>
              </p:cNvSpPr>
              <p:nvPr/>
            </p:nvSpPr>
            <p:spPr>
              <a:xfrm>
                <a:off x="119743" y="5410200"/>
                <a:ext cx="8839200" cy="480131"/>
              </a:xfrm>
              <a:prstGeom prst="rect">
                <a:avLst/>
              </a:prstGeom>
              <a:blipFill rotWithShape="1">
                <a:blip r:embed="rId8"/>
                <a:stretch>
                  <a:fillRect t="-5128"/>
                </a:stretch>
              </a:blipFill>
            </p:spPr>
            <p:txBody>
              <a:bodyPr/>
              <a:lstStyle/>
              <a:p>
                <a:r>
                  <a:rPr lang="en-US">
                    <a:noFill/>
                  </a:rPr>
                  <a:t> </a:t>
                </a:r>
              </a:p>
            </p:txBody>
          </p:sp>
        </mc:Fallback>
      </mc:AlternateContent>
    </p:spTree>
    <p:extLst>
      <p:ext uri="{BB962C8B-B14F-4D97-AF65-F5344CB8AC3E}">
        <p14:creationId xmlns:p14="http://schemas.microsoft.com/office/powerpoint/2010/main" val="115867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P spid="22" grpId="0"/>
    </p:bld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Linear – Log</a:t>
            </a:r>
          </a:p>
        </p:txBody>
      </p:sp>
      <p:sp>
        <p:nvSpPr>
          <p:cNvPr id="5" name="TextBox 4"/>
          <p:cNvSpPr txBox="1"/>
          <p:nvPr/>
        </p:nvSpPr>
        <p:spPr>
          <a:xfrm>
            <a:off x="304800" y="4173141"/>
            <a:ext cx="8610600" cy="2585323"/>
          </a:xfrm>
          <a:prstGeom prst="rect">
            <a:avLst/>
          </a:prstGeom>
          <a:noFill/>
        </p:spPr>
        <p:txBody>
          <a:bodyPr wrap="square" rtlCol="0">
            <a:spAutoFit/>
          </a:bodyPr>
          <a:lstStyle/>
          <a:p>
            <a:pPr algn="ctr"/>
            <a:r>
              <a:rPr lang="en-US" dirty="0">
                <a:solidFill>
                  <a:prstClr val="black"/>
                </a:solidFill>
              </a:rPr>
              <a:t>The data suggest that the mean pH decreases by </a:t>
            </a:r>
          </a:p>
          <a:p>
            <a:pPr algn="ctr"/>
            <a:r>
              <a:rPr lang="en-US" dirty="0">
                <a:solidFill>
                  <a:prstClr val="black"/>
                </a:solidFill>
              </a:rPr>
              <a:t>(-.72556)log(2) = -0.503 </a:t>
            </a:r>
          </a:p>
          <a:p>
            <a:pPr algn="ctr"/>
            <a:r>
              <a:rPr lang="en-US" dirty="0">
                <a:solidFill>
                  <a:prstClr val="black"/>
                </a:solidFill>
              </a:rPr>
              <a:t>for each doubling of time. </a:t>
            </a:r>
          </a:p>
          <a:p>
            <a:pPr algn="ctr"/>
            <a:endParaRPr lang="en-US" dirty="0">
              <a:solidFill>
                <a:prstClr val="black"/>
              </a:solidFill>
            </a:endParaRPr>
          </a:p>
          <a:p>
            <a:pPr algn="ctr"/>
            <a:r>
              <a:rPr lang="en-US" dirty="0">
                <a:solidFill>
                  <a:prstClr val="black"/>
                </a:solidFill>
              </a:rPr>
              <a:t>A 95% confidence interval is from </a:t>
            </a:r>
          </a:p>
          <a:p>
            <a:pPr algn="ctr"/>
            <a:r>
              <a:rPr lang="en-US" dirty="0">
                <a:solidFill>
                  <a:prstClr val="black"/>
                </a:solidFill>
              </a:rPr>
              <a:t>((-.72556 - 2.31*.03443)log(2), (-.72556 + 2.31*.03443)log(2)) </a:t>
            </a:r>
          </a:p>
          <a:p>
            <a:pPr algn="ctr"/>
            <a:r>
              <a:rPr lang="en-US" dirty="0">
                <a:solidFill>
                  <a:prstClr val="black"/>
                </a:solidFill>
              </a:rPr>
              <a:t> = (-.558, -.448).  </a:t>
            </a:r>
          </a:p>
          <a:p>
            <a:pPr algn="ctr"/>
            <a:endParaRPr lang="en-US" dirty="0">
              <a:solidFill>
                <a:prstClr val="black"/>
              </a:solidFill>
            </a:endParaRPr>
          </a:p>
          <a:p>
            <a:pPr algn="ctr"/>
            <a:r>
              <a:rPr lang="en-US" dirty="0">
                <a:solidFill>
                  <a:prstClr val="black"/>
                </a:solidFill>
              </a:rPr>
              <a:t>Time explains about 98.23% of the variation in pH for these steer </a:t>
            </a:r>
            <a:r>
              <a:rPr lang="en-US" dirty="0" err="1">
                <a:solidFill>
                  <a:prstClr val="black"/>
                </a:solidFill>
              </a:rPr>
              <a:t>carcuses</a:t>
            </a:r>
            <a:r>
              <a:rPr lang="en-US" dirty="0">
                <a:solidFill>
                  <a:prstClr val="black"/>
                </a:solidFill>
              </a:rPr>
              <a:t>.  </a:t>
            </a:r>
          </a:p>
        </p:txBody>
      </p:sp>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081" y="1257300"/>
            <a:ext cx="3438525"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2423456" y="3657600"/>
                <a:ext cx="44494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prstClr val="black"/>
                              </a:solidFill>
                              <a:latin typeface="Cambria Math" panose="02040503050406030204" pitchFamily="18" charset="0"/>
                              <a:ea typeface="Cambria Math"/>
                            </a:rPr>
                          </m:ctrlPr>
                        </m:accPr>
                        <m:e>
                          <m:r>
                            <a:rPr lang="en-US" i="1" smtClean="0">
                              <a:solidFill>
                                <a:prstClr val="black"/>
                              </a:solidFill>
                              <a:latin typeface="Cambria Math"/>
                              <a:ea typeface="Cambria Math"/>
                            </a:rPr>
                            <m:t>𝜇</m:t>
                          </m:r>
                        </m:e>
                      </m:acc>
                      <m:r>
                        <a:rPr lang="en-US" i="1" smtClean="0">
                          <a:solidFill>
                            <a:prstClr val="black"/>
                          </a:solidFill>
                          <a:latin typeface="Cambria Math"/>
                          <a:ea typeface="Cambria Math"/>
                        </a:rPr>
                        <m:t> </m:t>
                      </m:r>
                      <m:r>
                        <m:rPr>
                          <m:nor/>
                        </m:rPr>
                        <a:rPr lang="en-US" dirty="0" smtClean="0">
                          <a:solidFill>
                            <a:prstClr val="black"/>
                          </a:solidFill>
                        </a:rPr>
                        <m:t>{</m:t>
                      </m:r>
                      <m:r>
                        <m:rPr>
                          <m:nor/>
                        </m:rPr>
                        <a:rPr lang="en-US" dirty="0" smtClean="0">
                          <a:solidFill>
                            <a:prstClr val="black"/>
                          </a:solidFill>
                        </a:rPr>
                        <m:t>pH</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Time</m:t>
                      </m:r>
                      <m:r>
                        <m:rPr>
                          <m:nor/>
                        </m:rPr>
                        <a:rPr lang="en-US" dirty="0" smtClean="0">
                          <a:solidFill>
                            <a:prstClr val="black"/>
                          </a:solidFill>
                        </a:rPr>
                        <m:t>)}=</m:t>
                      </m:r>
                      <m:r>
                        <a:rPr lang="en-US" i="1" dirty="0" smtClean="0">
                          <a:solidFill>
                            <a:prstClr val="black"/>
                          </a:solidFill>
                          <a:latin typeface="Cambria Math"/>
                        </a:rPr>
                        <m:t>6.984−.7257</m:t>
                      </m:r>
                      <m:r>
                        <a:rPr lang="en-US" i="1" dirty="0" smtClean="0">
                          <a:solidFill>
                            <a:prstClr val="black"/>
                          </a:solidFill>
                          <a:latin typeface="Cambria Math"/>
                          <a:ea typeface="Cambria Math"/>
                        </a:rPr>
                        <m:t>𝐿𝑜𝑔</m:t>
                      </m:r>
                      <m:r>
                        <a:rPr lang="en-US" i="1" dirty="0" smtClean="0">
                          <a:solidFill>
                            <a:prstClr val="black"/>
                          </a:solidFill>
                          <a:latin typeface="Cambria Math"/>
                          <a:ea typeface="Cambria Math"/>
                        </a:rPr>
                        <m:t>(</m:t>
                      </m:r>
                      <m:r>
                        <a:rPr lang="en-US" i="1" dirty="0" smtClean="0">
                          <a:solidFill>
                            <a:prstClr val="black"/>
                          </a:solidFill>
                          <a:latin typeface="Cambria Math"/>
                          <a:ea typeface="Cambria Math"/>
                        </a:rPr>
                        <m:t>𝑇𝑖𝑚𝑒</m:t>
                      </m:r>
                      <m:r>
                        <a:rPr lang="en-US" i="1" dirty="0"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423456" y="3657600"/>
                <a:ext cx="4449488" cy="369332"/>
              </a:xfrm>
              <a:prstGeom prst="rect">
                <a:avLst/>
              </a:prstGeom>
              <a:blipFill rotWithShape="1">
                <a:blip r:embed="rId3"/>
                <a:stretch>
                  <a:fillRect t="-6557" b="-11475"/>
                </a:stretch>
              </a:blipFill>
            </p:spPr>
            <p:txBody>
              <a:bodyPr/>
              <a:lstStyle/>
              <a:p>
                <a:r>
                  <a:rPr lang="en-US">
                    <a:noFill/>
                  </a:rPr>
                  <a:t> </a:t>
                </a:r>
              </a:p>
            </p:txBody>
          </p:sp>
        </mc:Fallback>
      </mc:AlternateContent>
    </p:spTree>
    <p:extLst>
      <p:ext uri="{BB962C8B-B14F-4D97-AF65-F5344CB8AC3E}">
        <p14:creationId xmlns:p14="http://schemas.microsoft.com/office/powerpoint/2010/main" val="139498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3"/>
                                        </p:tgtEl>
                                        <p:attrNameLst>
                                          <p:attrName>style.visibility</p:attrName>
                                        </p:attrNameLst>
                                      </p:cBhvr>
                                      <p:to>
                                        <p:strVal val="visible"/>
                                      </p:to>
                                    </p:set>
                                    <p:animEffect transition="in" filter="fade">
                                      <p:cBhvr>
                                        <p:cTn id="7" dur="500"/>
                                        <p:tgtEl>
                                          <p:spTgt spid="13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52400"/>
            <a:ext cx="8229600" cy="639762"/>
          </a:xfrm>
        </p:spPr>
        <p:txBody>
          <a:bodyPr>
            <a:normAutofit fontScale="90000"/>
          </a:bodyPr>
          <a:lstStyle/>
          <a:p>
            <a:r>
              <a:rPr lang="en-US" altLang="en-US" dirty="0"/>
              <a:t>Further Interpretation: Log-Log</a:t>
            </a:r>
          </a:p>
        </p:txBody>
      </p:sp>
      <mc:AlternateContent xmlns:mc="http://schemas.openxmlformats.org/markup-compatibility/2006" xmlns:a14="http://schemas.microsoft.com/office/drawing/2010/main">
        <mc:Choice Requires="a14">
          <p:sp>
            <p:nvSpPr>
              <p:cNvPr id="11" name="TextBox 10"/>
              <p:cNvSpPr txBox="1"/>
              <p:nvPr/>
            </p:nvSpPr>
            <p:spPr>
              <a:xfrm>
                <a:off x="2921895" y="838200"/>
                <a:ext cx="3452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𝜇</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Y</m:t>
                      </m:r>
                      <m:r>
                        <m:rPr>
                          <m:nor/>
                        </m:rPr>
                        <a:rPr lang="en-US" dirty="0" smtClean="0">
                          <a:solidFill>
                            <a:prstClr val="black"/>
                          </a:solidFill>
                        </a:rPr>
                        <m:t>)|</m:t>
                      </m:r>
                      <m:r>
                        <m:rPr>
                          <m:nor/>
                        </m:rPr>
                        <a:rPr lang="en-US" dirty="0" smtClean="0">
                          <a:solidFill>
                            <a:prstClr val="black"/>
                          </a:solidFill>
                        </a:rPr>
                        <m:t>log</m:t>
                      </m:r>
                      <m:r>
                        <m:rPr>
                          <m:nor/>
                        </m:rPr>
                        <a:rPr lang="en-US" dirty="0" smtClean="0">
                          <a:solidFill>
                            <a:prstClr val="black"/>
                          </a:solidFill>
                        </a:rPr>
                        <m:t>(</m:t>
                      </m:r>
                      <m:r>
                        <m:rPr>
                          <m:nor/>
                        </m:rPr>
                        <a:rPr lang="en-US" dirty="0" smtClean="0">
                          <a:solidFill>
                            <a:prstClr val="black"/>
                          </a:solidFill>
                        </a:rPr>
                        <m:t>X</m:t>
                      </m:r>
                      <m:r>
                        <m:rPr>
                          <m:nor/>
                        </m:rPr>
                        <a:rPr lang="en-US" dirty="0" smtClean="0">
                          <a:solidFill>
                            <a:prstClr val="black"/>
                          </a:solidFill>
                        </a:rPr>
                        <m:t>)}=</m:t>
                      </m:r>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r>
                        <a:rPr lang="en-US" i="1" dirty="0" smtClean="0">
                          <a:solidFill>
                            <a:prstClr val="black"/>
                          </a:solidFill>
                          <a:latin typeface="Cambria Math"/>
                          <a:ea typeface="Cambria Math"/>
                        </a:rPr>
                        <m:t>+</m:t>
                      </m:r>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r>
                        <a:rPr lang="en-US" i="1" dirty="0" smtClean="0">
                          <a:solidFill>
                            <a:prstClr val="black"/>
                          </a:solidFill>
                          <a:latin typeface="Cambria Math"/>
                          <a:ea typeface="Cambria Math"/>
                        </a:rPr>
                        <m:t>(</m:t>
                      </m:r>
                      <m:r>
                        <a:rPr lang="en-US" i="1" dirty="0" smtClean="0">
                          <a:solidFill>
                            <a:prstClr val="black"/>
                          </a:solidFill>
                          <a:latin typeface="Cambria Math"/>
                          <a:ea typeface="Cambria Math"/>
                        </a:rPr>
                        <m:t>𝐿𝑜𝑔</m:t>
                      </m:r>
                      <m:d>
                        <m:dPr>
                          <m:ctrlPr>
                            <a:rPr lang="en-US" i="1" dirty="0" smtClean="0">
                              <a:solidFill>
                                <a:prstClr val="black"/>
                              </a:solidFill>
                              <a:latin typeface="Cambria Math" panose="02040503050406030204" pitchFamily="18" charset="0"/>
                              <a:ea typeface="Cambria Math"/>
                            </a:rPr>
                          </m:ctrlPr>
                        </m:dPr>
                        <m:e>
                          <m:r>
                            <a:rPr lang="en-US" i="1" dirty="0" smtClean="0">
                              <a:solidFill>
                                <a:prstClr val="black"/>
                              </a:solidFill>
                              <a:latin typeface="Cambria Math"/>
                              <a:ea typeface="Cambria Math"/>
                            </a:rPr>
                            <m:t>𝑥</m:t>
                          </m:r>
                        </m:e>
                      </m:d>
                      <m:r>
                        <a:rPr lang="en-US" i="1" dirty="0"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921895" y="838200"/>
                <a:ext cx="3452612" cy="369332"/>
              </a:xfrm>
              <a:prstGeom prst="rect">
                <a:avLst/>
              </a:prstGeom>
              <a:blipFill rotWithShape="1">
                <a:blip r:embed="rId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361919" y="1359932"/>
                <a:ext cx="2572563" cy="3822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𝑒</m:t>
                          </m:r>
                        </m:e>
                        <m:sup>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sup>
                      </m:sSup>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𝑋</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m:oMathPara>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361919" y="1359932"/>
                <a:ext cx="2572563" cy="382284"/>
              </a:xfrm>
              <a:prstGeom prst="rect">
                <a:avLst/>
              </a:prstGeom>
              <a:blipFill rotWithShape="1">
                <a:blip r:embed="rId3"/>
                <a:stretch>
                  <a:fillRect/>
                </a:stretch>
              </a:blipFill>
            </p:spPr>
            <p:txBody>
              <a:bodyPr/>
              <a:lstStyle/>
              <a:p>
                <a:r>
                  <a:rPr lang="en-US">
                    <a:noFill/>
                  </a:rPr>
                  <a:t> </a:t>
                </a:r>
              </a:p>
            </p:txBody>
          </p:sp>
        </mc:Fallback>
      </mc:AlternateContent>
      <p:sp>
        <p:nvSpPr>
          <p:cNvPr id="12" name="TextBox 11"/>
          <p:cNvSpPr txBox="1"/>
          <p:nvPr/>
        </p:nvSpPr>
        <p:spPr>
          <a:xfrm>
            <a:off x="4191001" y="902732"/>
            <a:ext cx="184731" cy="369332"/>
          </a:xfrm>
          <a:prstGeom prst="rect">
            <a:avLst/>
          </a:prstGeom>
          <a:noFill/>
        </p:spPr>
        <p:txBody>
          <a:bodyPr wrap="none" rtlCol="0">
            <a:spAutoFit/>
          </a:bodyPr>
          <a:lstStyle/>
          <a:p>
            <a:endParaRPr lang="en-US" dirty="0">
              <a:solidFill>
                <a:prstClr val="black"/>
              </a:solidFill>
            </a:endParaRPr>
          </a:p>
        </p:txBody>
      </p:sp>
      <mc:AlternateContent xmlns:mc="http://schemas.openxmlformats.org/markup-compatibility/2006" xmlns:a14="http://schemas.microsoft.com/office/drawing/2010/main">
        <mc:Choice Requires="a14">
          <p:sp>
            <p:nvSpPr>
              <p:cNvPr id="13" name="TextBox 12"/>
              <p:cNvSpPr txBox="1"/>
              <p:nvPr/>
            </p:nvSpPr>
            <p:spPr>
              <a:xfrm>
                <a:off x="228600" y="3988917"/>
                <a:ext cx="8839200" cy="659283"/>
              </a:xfrm>
              <a:prstGeom prst="rect">
                <a:avLst/>
              </a:prstGeom>
              <a:noFill/>
            </p:spPr>
            <p:txBody>
              <a:bodyPr wrap="square" rtlCol="0">
                <a:spAutoFit/>
              </a:bodyPr>
              <a:lstStyle/>
              <a:p>
                <a:pPr algn="ctr"/>
                <a:r>
                  <a:rPr lang="en-US" dirty="0">
                    <a:solidFill>
                      <a:prstClr val="black"/>
                    </a:solidFill>
                  </a:rPr>
                  <a:t>Therefore a doubling of X equates to multiplicative change of</a:t>
                </a:r>
              </a:p>
              <a:p>
                <a:pPr algn="ctr"/>
                <a:r>
                  <a:rPr lang="en-US" dirty="0">
                    <a:solidFill>
                      <a:prstClr val="black"/>
                    </a:solidFill>
                  </a:rPr>
                  <a:t> </a:t>
                </a:r>
                <a14:m>
                  <m:oMath xmlns:m="http://schemas.openxmlformats.org/officeDocument/2006/math">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2</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a14:m>
                <a:r>
                  <a:rPr lang="en-US" dirty="0">
                    <a:solidFill>
                      <a:prstClr val="black"/>
                    </a:solidFill>
                  </a:rPr>
                  <a:t> for the median of Y given X.</a:t>
                </a:r>
              </a:p>
            </p:txBody>
          </p:sp>
        </mc:Choice>
        <mc:Fallback xmlns="">
          <p:sp>
            <p:nvSpPr>
              <p:cNvPr id="13" name="TextBox 12"/>
              <p:cNvSpPr txBox="1">
                <a:spLocks noRot="1" noChangeAspect="1" noMove="1" noResize="1" noEditPoints="1" noAdjustHandles="1" noChangeArrowheads="1" noChangeShapeType="1" noTextEdit="1"/>
              </p:cNvSpPr>
              <p:nvPr/>
            </p:nvSpPr>
            <p:spPr>
              <a:xfrm>
                <a:off x="228600" y="3988917"/>
                <a:ext cx="8839200" cy="659283"/>
              </a:xfrm>
              <a:prstGeom prst="rect">
                <a:avLst/>
              </a:prstGeom>
              <a:blipFill>
                <a:blip r:embed="rId4"/>
                <a:stretch>
                  <a:fillRect t="-4587" b="-13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67150" y="1866258"/>
                <a:ext cx="3027047" cy="3822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𝑒</m:t>
                          </m:r>
                        </m:e>
                        <m:sup>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sup>
                      </m:sSup>
                      <m:sSup>
                        <m:sSupPr>
                          <m:ctrlPr>
                            <a:rPr lang="en-US" i="1" smtClean="0">
                              <a:solidFill>
                                <a:prstClr val="black"/>
                              </a:solidFill>
                              <a:latin typeface="Cambria Math" panose="02040503050406030204" pitchFamily="18" charset="0"/>
                              <a:ea typeface="Cambria Math"/>
                            </a:rPr>
                          </m:ctrlPr>
                        </m:sSupPr>
                        <m:e>
                          <m:d>
                            <m:dPr>
                              <m:ctrlPr>
                                <a:rPr lang="en-US" i="1" smtClean="0">
                                  <a:solidFill>
                                    <a:prstClr val="black"/>
                                  </a:solidFill>
                                  <a:latin typeface="Cambria Math" panose="02040503050406030204" pitchFamily="18" charset="0"/>
                                  <a:ea typeface="Cambria Math"/>
                                </a:rPr>
                              </m:ctrlPr>
                            </m:dPr>
                            <m:e>
                              <m:r>
                                <a:rPr lang="en-US" b="0" i="1" smtClean="0">
                                  <a:solidFill>
                                    <a:prstClr val="black"/>
                                  </a:solidFill>
                                  <a:latin typeface="Cambria Math" panose="02040503050406030204" pitchFamily="18" charset="0"/>
                                  <a:ea typeface="Cambria Math"/>
                                </a:rPr>
                                <m:t>2</m:t>
                              </m:r>
                              <m:r>
                                <a:rPr lang="en-US" b="0" i="1" smtClean="0">
                                  <a:solidFill>
                                    <a:prstClr val="black"/>
                                  </a:solidFill>
                                  <a:latin typeface="Cambria Math" panose="02040503050406030204" pitchFamily="18" charset="0"/>
                                  <a:ea typeface="Cambria Math"/>
                                </a:rPr>
                                <m:t>𝑋</m:t>
                              </m:r>
                            </m:e>
                          </m:d>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m:oMathPara>
                </a14:m>
                <a:endParaRPr lang="en-US"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67150" y="1866258"/>
                <a:ext cx="3027047" cy="3822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209801" y="2400942"/>
                <a:ext cx="5212132" cy="382284"/>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𝑒</m:t>
                        </m:r>
                      </m:e>
                      <m:sup>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sup>
                    </m:sSup>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r>
                          <a:rPr lang="en-US" i="1" smtClean="0">
                            <a:solidFill>
                              <a:prstClr val="black"/>
                            </a:solidFill>
                            <a:latin typeface="Cambria Math"/>
                            <a:ea typeface="Cambria Math"/>
                          </a:rPr>
                          <m:t>)</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a14:m>
                <a:r>
                  <a:rPr lang="en-US" dirty="0">
                    <a:solidFill>
                      <a:prstClr val="black"/>
                    </a:solidFill>
                  </a:rPr>
                  <a:t>/</a:t>
                </a:r>
                <a14:m>
                  <m:oMath xmlns:m="http://schemas.openxmlformats.org/officeDocument/2006/math">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𝑒</m:t>
                        </m:r>
                      </m:e>
                      <m:sup>
                        <m:sSub>
                          <m:sSubPr>
                            <m:ctrlPr>
                              <a:rPr lang="el-GR"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0</m:t>
                            </m:r>
                          </m:sub>
                        </m:sSub>
                      </m:sup>
                    </m:sSup>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𝑋</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a14:m>
                <a:endParaRPr lang="en-US"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209801" y="2400942"/>
                <a:ext cx="5212132" cy="382284"/>
              </a:xfrm>
              <a:prstGeom prst="rect">
                <a:avLst/>
              </a:prstGeom>
              <a:blipFill rotWithShape="1">
                <a:blip r:embed="rId6"/>
                <a:stretch>
                  <a:fillRect t="-3175" b="-253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173601" y="2894316"/>
                <a:ext cx="4548105" cy="382284"/>
              </a:xfrm>
              <a:prstGeom prst="rect">
                <a:avLst/>
              </a:prstGeom>
              <a:noFill/>
            </p:spPr>
            <p:txBody>
              <a:bodyPr wrap="none" rtlCol="0">
                <a:spAutoFit/>
              </a:bodyPr>
              <a:lstStyle/>
              <a:p>
                <a14:m>
                  <m:oMath xmlns:m="http://schemas.openxmlformats.org/officeDocument/2006/math">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r>
                          <a:rPr lang="en-US" i="1" smtClean="0">
                            <a:solidFill>
                              <a:prstClr val="black"/>
                            </a:solidFill>
                            <a:latin typeface="Cambria Math"/>
                            <a:ea typeface="Cambria Math"/>
                          </a:rPr>
                          <m:t>)</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a14:m>
                <a:r>
                  <a:rPr lang="en-US" dirty="0">
                    <a:solidFill>
                      <a:prstClr val="black"/>
                    </a:solidFill>
                  </a:rPr>
                  <a:t>/</a:t>
                </a:r>
                <a14:m>
                  <m:oMath xmlns:m="http://schemas.openxmlformats.org/officeDocument/2006/math">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𝑋</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173601" y="2894316"/>
                <a:ext cx="4548105" cy="382284"/>
              </a:xfrm>
              <a:prstGeom prst="rect">
                <a:avLst/>
              </a:prstGeom>
              <a:blipFill rotWithShape="1">
                <a:blip r:embed="rId7"/>
                <a:stretch>
                  <a:fillRect t="-3175" b="-253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62201" y="3427716"/>
                <a:ext cx="3906198" cy="3822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2</m:t>
                          </m:r>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r>
                        <a:rPr lang="en-US" i="1" smtClean="0">
                          <a:solidFill>
                            <a:prstClr val="black"/>
                          </a:solidFill>
                          <a:latin typeface="Cambria Math"/>
                          <a:ea typeface="Cambria Math"/>
                        </a:rPr>
                        <m:t>𝑀𝑒𝑑𝑖𝑎𝑛</m:t>
                      </m:r>
                      <m:d>
                        <m:dPr>
                          <m:ctrlPr>
                            <a:rPr lang="en-US" i="1" smtClean="0">
                              <a:solidFill>
                                <a:prstClr val="black"/>
                              </a:solidFill>
                              <a:latin typeface="Cambria Math" panose="02040503050406030204" pitchFamily="18" charset="0"/>
                              <a:ea typeface="Cambria Math"/>
                            </a:rPr>
                          </m:ctrlPr>
                        </m:dPr>
                        <m:e>
                          <m:r>
                            <a:rPr lang="en-US" i="1" smtClean="0">
                              <a:solidFill>
                                <a:prstClr val="black"/>
                              </a:solidFill>
                              <a:latin typeface="Cambria Math"/>
                              <a:ea typeface="Cambria Math"/>
                            </a:rPr>
                            <m:t>𝑌</m:t>
                          </m:r>
                        </m:e>
                        <m:e>
                          <m:r>
                            <a:rPr lang="en-US" i="1" smtClean="0">
                              <a:solidFill>
                                <a:prstClr val="black"/>
                              </a:solidFill>
                              <a:latin typeface="Cambria Math"/>
                              <a:ea typeface="Cambria Math"/>
                            </a:rPr>
                            <m:t>𝑋</m:t>
                          </m:r>
                        </m:e>
                      </m:d>
                      <m:r>
                        <a:rPr lang="en-US" i="1" smtClean="0">
                          <a:solidFill>
                            <a:prstClr val="black"/>
                          </a:solidFill>
                          <a:latin typeface="Cambria Math"/>
                          <a:ea typeface="Cambria Math"/>
                        </a:rPr>
                        <m:t>=</m:t>
                      </m:r>
                      <m:sSup>
                        <m:sSupPr>
                          <m:ctrlPr>
                            <a:rPr lang="en-US" i="1" smtClean="0">
                              <a:solidFill>
                                <a:prstClr val="black"/>
                              </a:solidFill>
                              <a:latin typeface="Cambria Math" panose="02040503050406030204" pitchFamily="18" charset="0"/>
                              <a:ea typeface="Cambria Math"/>
                            </a:rPr>
                          </m:ctrlPr>
                        </m:sSupPr>
                        <m:e>
                          <m:r>
                            <a:rPr lang="en-US" i="1" smtClean="0">
                              <a:solidFill>
                                <a:prstClr val="black"/>
                              </a:solidFill>
                              <a:latin typeface="Cambria Math"/>
                              <a:ea typeface="Cambria Math"/>
                            </a:rPr>
                            <m:t>2</m:t>
                          </m:r>
                        </m:e>
                        <m:sup>
                          <m:sSub>
                            <m:sSubPr>
                              <m:ctrlPr>
                                <a:rPr lang="en-US" i="1" dirty="0" smtClean="0">
                                  <a:solidFill>
                                    <a:prstClr val="black"/>
                                  </a:solidFill>
                                  <a:latin typeface="Cambria Math" panose="02040503050406030204" pitchFamily="18" charset="0"/>
                                  <a:ea typeface="Cambria Math"/>
                                </a:rPr>
                              </m:ctrlPr>
                            </m:sSubPr>
                            <m:e>
                              <m:r>
                                <a:rPr lang="en-US" i="1" dirty="0" smtClean="0">
                                  <a:solidFill>
                                    <a:prstClr val="black"/>
                                  </a:solidFill>
                                  <a:latin typeface="Cambria Math"/>
                                  <a:ea typeface="Cambria Math"/>
                                </a:rPr>
                                <m:t>𝛽</m:t>
                              </m:r>
                            </m:e>
                            <m:sub>
                              <m:r>
                                <a:rPr lang="en-US" i="1" dirty="0" smtClean="0">
                                  <a:solidFill>
                                    <a:prstClr val="black"/>
                                  </a:solidFill>
                                  <a:latin typeface="Cambria Math"/>
                                  <a:ea typeface="Cambria Math"/>
                                </a:rPr>
                                <m:t>1</m:t>
                              </m:r>
                            </m:sub>
                          </m:sSub>
                        </m:sup>
                      </m:sSup>
                    </m:oMath>
                  </m:oMathPara>
                </a14:m>
                <a:endParaRPr lang="en-US"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362201" y="3427716"/>
                <a:ext cx="3906198" cy="382284"/>
              </a:xfrm>
              <a:prstGeom prst="rect">
                <a:avLst/>
              </a:prstGeom>
              <a:blipFill rotWithShape="1">
                <a:blip r:embed="rId8"/>
                <a:stretch>
                  <a:fillRect b="-12698"/>
                </a:stretch>
              </a:blipFill>
            </p:spPr>
            <p:txBody>
              <a:bodyPr/>
              <a:lstStyle/>
              <a:p>
                <a:r>
                  <a:rPr lang="en-US">
                    <a:noFill/>
                  </a:rPr>
                  <a:t> </a:t>
                </a:r>
              </a:p>
            </p:txBody>
          </p:sp>
        </mc:Fallback>
      </mc:AlternateContent>
    </p:spTree>
    <p:extLst>
      <p:ext uri="{BB962C8B-B14F-4D97-AF65-F5344CB8AC3E}">
        <p14:creationId xmlns:p14="http://schemas.microsoft.com/office/powerpoint/2010/main" val="183159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 grpId="0"/>
      <p:bldP spid="13" grpId="0"/>
      <p:bldP spid="8" grpId="0"/>
      <p:bldP spid="9" grpId="0"/>
      <p:bldP spid="10" grpId="0"/>
      <p:bldP spid="1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Beach Comber</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98457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44562"/>
          </a:xfrm>
        </p:spPr>
        <p:txBody>
          <a:bodyPr/>
          <a:lstStyle/>
          <a:p>
            <a:r>
              <a:rPr lang="en-US" dirty="0"/>
              <a:t>Example: Comber</a:t>
            </a:r>
          </a:p>
        </p:txBody>
      </p:sp>
      <p:pic>
        <p:nvPicPr>
          <p:cNvPr id="4" name="Picture 3"/>
          <p:cNvPicPr>
            <a:picLocks noChangeAspect="1"/>
          </p:cNvPicPr>
          <p:nvPr/>
        </p:nvPicPr>
        <p:blipFill>
          <a:blip r:embed="rId2"/>
          <a:stretch>
            <a:fillRect/>
          </a:stretch>
        </p:blipFill>
        <p:spPr>
          <a:xfrm>
            <a:off x="457200" y="1277436"/>
            <a:ext cx="3432211" cy="2141007"/>
          </a:xfrm>
          <a:prstGeom prst="rect">
            <a:avLst/>
          </a:prstGeom>
        </p:spPr>
      </p:pic>
      <p:pic>
        <p:nvPicPr>
          <p:cNvPr id="5" name="Picture 4"/>
          <p:cNvPicPr>
            <a:picLocks noChangeAspect="1"/>
          </p:cNvPicPr>
          <p:nvPr/>
        </p:nvPicPr>
        <p:blipFill>
          <a:blip r:embed="rId3"/>
          <a:stretch>
            <a:fillRect/>
          </a:stretch>
        </p:blipFill>
        <p:spPr>
          <a:xfrm>
            <a:off x="4724400" y="1201236"/>
            <a:ext cx="3536793" cy="2203978"/>
          </a:xfrm>
          <a:prstGeom prst="rect">
            <a:avLst/>
          </a:prstGeom>
        </p:spPr>
      </p:pic>
      <p:sp>
        <p:nvSpPr>
          <p:cNvPr id="3" name="TextBox 2"/>
          <p:cNvSpPr txBox="1"/>
          <p:nvPr/>
        </p:nvSpPr>
        <p:spPr>
          <a:xfrm>
            <a:off x="609600" y="4325025"/>
            <a:ext cx="765159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ASSUMPTIONS: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Normal Population Distribution: </a:t>
            </a:r>
            <a:r>
              <a:rPr kumimoji="0" lang="en-US" sz="1800" b="0" i="0" u="none" strike="noStrike" kern="1200" cap="none" spc="0" normalizeH="0" baseline="0" noProof="0" dirty="0">
                <a:ln>
                  <a:noFill/>
                </a:ln>
                <a:solidFill>
                  <a:prstClr val="black"/>
                </a:solidFill>
                <a:effectLst/>
                <a:uLnTx/>
                <a:uFillTx/>
                <a:latin typeface="Calibri"/>
                <a:ea typeface="+mn-ea"/>
                <a:cs typeface="+mn-cs"/>
              </a:rPr>
              <a:t>Judging from the histogram and q-q plots, there is little to no evidence that the population distribution of patron ages at the Comber at 7pm is not normal.  We will assume that this distribution is normal and proceed.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Independence:</a:t>
            </a:r>
            <a:r>
              <a:rPr kumimoji="0" lang="en-US" sz="1800" b="0" i="0" u="none" strike="noStrike" kern="1200" cap="none" spc="0" normalizeH="0" baseline="0" noProof="0" dirty="0">
                <a:ln>
                  <a:noFill/>
                </a:ln>
                <a:solidFill>
                  <a:prstClr val="black"/>
                </a:solidFill>
                <a:effectLst/>
                <a:uLnTx/>
                <a:uFillTx/>
                <a:latin typeface="Calibri"/>
                <a:ea typeface="+mn-ea"/>
                <a:cs typeface="+mn-cs"/>
              </a:rPr>
              <a:t> These subjects were randomly selected from the population; thus, we will assume that the observations are independent.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extBox 6"/>
          <p:cNvSpPr txBox="1"/>
          <p:nvPr/>
        </p:nvSpPr>
        <p:spPr>
          <a:xfrm>
            <a:off x="609600" y="3540386"/>
            <a:ext cx="8229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PROBLEM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Test the claim that the mean age of Beach Comber patrons at 7pm is different from 21.</a:t>
            </a:r>
          </a:p>
        </p:txBody>
      </p:sp>
    </p:spTree>
    <p:extLst>
      <p:ext uri="{BB962C8B-B14F-4D97-AF65-F5344CB8AC3E}">
        <p14:creationId xmlns:p14="http://schemas.microsoft.com/office/powerpoint/2010/main" val="9984293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8857"/>
            <a:ext cx="8229600" cy="457200"/>
          </a:xfrm>
        </p:spPr>
        <p:txBody>
          <a:bodyPr>
            <a:normAutofit fontScale="90000"/>
          </a:bodyPr>
          <a:lstStyle/>
          <a:p>
            <a:r>
              <a:rPr lang="en-US" dirty="0"/>
              <a:t>Revised Write Up!</a:t>
            </a:r>
          </a:p>
        </p:txBody>
      </p:sp>
      <mc:AlternateContent xmlns:mc="http://schemas.openxmlformats.org/markup-compatibility/2006" xmlns:a14="http://schemas.microsoft.com/office/drawing/2010/main">
        <mc:Choice Requires="a14">
          <p:sp>
            <p:nvSpPr>
              <p:cNvPr id="4" name="TextBox 3"/>
              <p:cNvSpPr txBox="1"/>
              <p:nvPr/>
            </p:nvSpPr>
            <p:spPr>
              <a:xfrm>
                <a:off x="217714" y="609600"/>
                <a:ext cx="84582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We would like to test the claim that the population mean is different from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217714" y="609600"/>
                <a:ext cx="8458200" cy="646331"/>
              </a:xfrm>
              <a:prstGeom prst="rect">
                <a:avLst/>
              </a:prstGeom>
              <a:blipFill rotWithShape="0">
                <a:blip r:embed="rId2"/>
                <a:stretch>
                  <a:fillRect l="-649" t="-4717" r="-1081"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1: Identify the null (Ho) and alternative (Ha) </a:t>
            </a:r>
            <a:r>
              <a:rPr kumimoji="0" lang="en-US" sz="2000" b="0" i="0" u="none" strike="noStrike" kern="1200" cap="none" spc="0" normalizeH="0" baseline="0" noProof="0" dirty="0">
                <a:ln>
                  <a:noFill/>
                </a:ln>
                <a:solidFill>
                  <a:prstClr val="black"/>
                </a:solidFill>
                <a:effectLst/>
                <a:uLnTx/>
                <a:uFillTx/>
                <a:latin typeface="Calibri"/>
                <a:ea typeface="+mn-ea"/>
                <a:cs typeface="+mn-cs"/>
              </a:rPr>
              <a:t>hypothesis</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7601647" y="1002994"/>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Ho: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Ha: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a:ea typeface="+mn-ea"/>
                        <a:cs typeface="+mn-cs"/>
                      </a:rPr>
                      <m:t>µ</m:t>
                    </m:r>
                    <m:r>
                      <a:rPr kumimoji="0" lang="en-US" sz="2000" b="0" i="1" u="none" strike="noStrike" kern="1200" cap="none" spc="0" normalizeH="0" baseline="0" noProof="0">
                        <a:ln>
                          <a:noFill/>
                        </a:ln>
                        <a:solidFill>
                          <a:prstClr val="black"/>
                        </a:solidFill>
                        <a:effectLst/>
                        <a:uLnTx/>
                        <a:uFillTx/>
                        <a:latin typeface="Cambria Math"/>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601647" y="1002994"/>
                <a:ext cx="1514582" cy="769441"/>
              </a:xfrm>
              <a:prstGeom prst="rect">
                <a:avLst/>
              </a:prstGeom>
              <a:blipFill rotWithShape="0">
                <a:blip r:embed="rId3"/>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7694729" y="3219002"/>
                <a:ext cx="1305037" cy="122225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94729" y="3219002"/>
                <a:ext cx="1305037" cy="122225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921559" y="3255508"/>
                <a:ext cx="952697"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𝑡</m:t>
                      </m:r>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𝑥</m:t>
                              </m:r>
                            </m:e>
                          </m:acc>
                          <m:r>
                            <a:rPr kumimoji="0" lang="en-US" sz="1400" b="0" i="1" u="none" strike="noStrike" kern="1200" cap="none" spc="0" normalizeH="0" baseline="0" noProof="0" smtClean="0">
                              <a:ln>
                                <a:noFill/>
                              </a:ln>
                              <a:solidFill>
                                <a:prstClr val="black"/>
                              </a:solidFill>
                              <a:effectLst/>
                              <a:uLnTx/>
                              <a:uFillTx/>
                              <a:latin typeface="Cambria Math"/>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a:ea typeface="Cambria Math"/>
                              <a:cs typeface="+mn-cs"/>
                            </a:rPr>
                            <m:t>𝜇</m:t>
                          </m:r>
                        </m:num>
                        <m:den>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𝑠</m:t>
                              </m:r>
                            </m:num>
                            <m:den>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6921559" y="3255508"/>
                <a:ext cx="952697" cy="687111"/>
              </a:xfrm>
              <a:prstGeom prst="rect">
                <a:avLst/>
              </a:prstGeom>
              <a:blipFill rotWithShape="0">
                <a:blip r:embed="rId5"/>
                <a:stretch>
                  <a:fillRect/>
                </a:stretch>
              </a:blipFill>
            </p:spPr>
            <p:txBody>
              <a:bodyPr/>
              <a:lstStyle/>
              <a:p>
                <a:r>
                  <a:rPr lang="en-US">
                    <a:noFill/>
                  </a:rPr>
                  <a:t> </a:t>
                </a:r>
              </a:p>
            </p:txBody>
          </p:sp>
        </mc:Fallback>
      </mc:AlternateContent>
      <p:sp>
        <p:nvSpPr>
          <p:cNvPr id="15" name="TextBox 14"/>
          <p:cNvSpPr txBox="1"/>
          <p:nvPr/>
        </p:nvSpPr>
        <p:spPr>
          <a:xfrm>
            <a:off x="172006" y="4132914"/>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mn-ea"/>
                <a:cs typeface="+mn-cs"/>
              </a:rPr>
              <a:t>Step 4: Find the p-value: </a:t>
            </a:r>
            <a:r>
              <a:rPr kumimoji="0" lang="en-US" sz="2400" b="0" i="0" u="none" strike="noStrike" kern="1200" cap="none" spc="0" normalizeH="0" baseline="0" noProof="0" dirty="0" err="1">
                <a:ln>
                  <a:noFill/>
                </a:ln>
                <a:solidFill>
                  <a:srgbClr val="FF0000"/>
                </a:solidFill>
                <a:effectLst/>
                <a:uLnTx/>
                <a:uFillTx/>
                <a:latin typeface="Calibri"/>
                <a:ea typeface="+mn-ea"/>
                <a:cs typeface="+mn-cs"/>
              </a:rPr>
              <a:t>Pvalue</a:t>
            </a:r>
            <a:r>
              <a:rPr kumimoji="0" lang="en-US" sz="2400" b="0" i="0" u="none" strike="noStrike" kern="1200" cap="none" spc="0" normalizeH="0" baseline="0" noProof="0" dirty="0">
                <a:ln>
                  <a:noFill/>
                </a:ln>
                <a:solidFill>
                  <a:srgbClr val="FF0000"/>
                </a:solidFill>
                <a:effectLst/>
                <a:uLnTx/>
                <a:uFillTx/>
                <a:latin typeface="Calibri"/>
                <a:ea typeface="+mn-ea"/>
                <a:cs typeface="+mn-cs"/>
              </a:rPr>
              <a:t> = .0162 &lt; .05</a:t>
            </a:r>
          </a:p>
        </p:txBody>
      </p:sp>
      <p:pic>
        <p:nvPicPr>
          <p:cNvPr id="6" name="Picture 5"/>
          <p:cNvPicPr>
            <a:picLocks noChangeAspect="1"/>
          </p:cNvPicPr>
          <p:nvPr/>
        </p:nvPicPr>
        <p:blipFill>
          <a:blip r:embed="rId6"/>
          <a:stretch>
            <a:fillRect/>
          </a:stretch>
        </p:blipFill>
        <p:spPr>
          <a:xfrm>
            <a:off x="1968157" y="2284979"/>
            <a:ext cx="4265084" cy="1363503"/>
          </a:xfrm>
          <a:prstGeom prst="rect">
            <a:avLst/>
          </a:prstGeom>
        </p:spPr>
      </p:pic>
      <p:sp>
        <p:nvSpPr>
          <p:cNvPr id="12" name="TextBox 11"/>
          <p:cNvSpPr txBox="1"/>
          <p:nvPr/>
        </p:nvSpPr>
        <p:spPr>
          <a:xfrm>
            <a:off x="176795" y="4678213"/>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Step 5:  REJECT Ho  </a:t>
            </a:r>
          </a:p>
        </p:txBody>
      </p:sp>
      <p:sp>
        <p:nvSpPr>
          <p:cNvPr id="13" name="TextBox 12"/>
          <p:cNvSpPr txBox="1"/>
          <p:nvPr/>
        </p:nvSpPr>
        <p:spPr>
          <a:xfrm>
            <a:off x="172006" y="5127281"/>
            <a:ext cx="877960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Step 6:  There is sufficient evidence to conclude that the true mean age of patrons at the Comber at 7pm is different from 21 (</a:t>
            </a:r>
            <a:r>
              <a:rPr kumimoji="0" lang="en-US" sz="1800" b="0" i="0" u="none" strike="noStrike" kern="1200" cap="none" spc="0" normalizeH="0" baseline="0" noProof="0" dirty="0">
                <a:ln>
                  <a:noFill/>
                </a:ln>
                <a:solidFill>
                  <a:srgbClr val="FF0000"/>
                </a:solidFill>
                <a:effectLst/>
                <a:uLnTx/>
                <a:uFillTx/>
                <a:latin typeface="Calibri"/>
                <a:ea typeface="+mn-ea"/>
                <a:cs typeface="+mn-cs"/>
              </a:rPr>
              <a:t>p-value =.0162 </a:t>
            </a:r>
            <a:r>
              <a:rPr kumimoji="0" lang="en-US" sz="1800" b="0" i="0" u="none" strike="noStrike" kern="1200" cap="none" spc="0" normalizeH="0" baseline="0" noProof="0" dirty="0">
                <a:ln>
                  <a:noFill/>
                </a:ln>
                <a:solidFill>
                  <a:prstClr val="black"/>
                </a:solidFill>
                <a:effectLst/>
                <a:uLnTx/>
                <a:uFillTx/>
                <a:latin typeface="Calibri"/>
                <a:ea typeface="+mn-ea"/>
                <a:cs typeface="+mn-cs"/>
              </a:rPr>
              <a:t>from a t-test).  </a:t>
            </a:r>
            <a:r>
              <a:rPr kumimoji="0" lang="en-US" sz="1800" b="0" i="0" u="none" strike="noStrike" kern="1200" cap="none" spc="0" normalizeH="0" baseline="0" noProof="0" dirty="0">
                <a:ln>
                  <a:noFill/>
                </a:ln>
                <a:solidFill>
                  <a:srgbClr val="FF0000"/>
                </a:solidFill>
                <a:effectLst/>
                <a:uLnTx/>
                <a:uFillTx/>
                <a:latin typeface="Calibri"/>
                <a:ea typeface="+mn-ea"/>
                <a:cs typeface="+mn-cs"/>
              </a:rPr>
              <a:t>A 95% confidence interval for the mean age is (23.3, 36.4) years. </a:t>
            </a:r>
            <a:r>
              <a:rPr kumimoji="0" lang="en-US" sz="1800" b="0" i="0" u="none" strike="noStrike" kern="1200" cap="none" spc="0" normalizeH="0" baseline="0" noProof="0" dirty="0">
                <a:ln>
                  <a:noFill/>
                </a:ln>
                <a:solidFill>
                  <a:prstClr val="black"/>
                </a:solidFill>
                <a:effectLst/>
                <a:uLnTx/>
                <a:uFillTx/>
                <a:latin typeface="Calibri"/>
                <a:ea typeface="+mn-ea"/>
                <a:cs typeface="+mn-cs"/>
              </a:rPr>
              <a:t> Scope: Since this was a random sample, we can generalize these findings to the entire population of Comber patrons at 7pm. Note that we have evidence to support the claim that the mean age is greater than 21 as well.</a:t>
            </a:r>
          </a:p>
        </p:txBody>
      </p:sp>
    </p:spTree>
    <p:extLst>
      <p:ext uri="{BB962C8B-B14F-4D97-AF65-F5344CB8AC3E}">
        <p14:creationId xmlns:p14="http://schemas.microsoft.com/office/powerpoint/2010/main" val="184175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Bats</a:t>
            </a:r>
          </a:p>
        </p:txBody>
      </p:sp>
      <p:pic>
        <p:nvPicPr>
          <p:cNvPr id="4" name="Picture 2"/>
          <p:cNvPicPr>
            <a:picLocks noChangeAspect="1" noChangeArrowheads="1"/>
          </p:cNvPicPr>
          <p:nvPr/>
        </p:nvPicPr>
        <p:blipFill>
          <a:blip r:embed="rId2"/>
          <a:srcRect/>
          <a:stretch>
            <a:fillRect/>
          </a:stretch>
        </p:blipFill>
        <p:spPr bwMode="auto">
          <a:xfrm>
            <a:off x="533400" y="4495800"/>
            <a:ext cx="7848600" cy="1871663"/>
          </a:xfrm>
          <a:prstGeom prst="rect">
            <a:avLst/>
          </a:prstGeom>
          <a:noFill/>
          <a:ln w="9525">
            <a:noFill/>
            <a:miter lim="800000"/>
            <a:headEnd/>
            <a:tailEnd/>
          </a:ln>
        </p:spPr>
      </p:pic>
      <p:pic>
        <p:nvPicPr>
          <p:cNvPr id="5"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828800"/>
            <a:ext cx="3273425" cy="258729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795648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Example: Bats</a:t>
            </a:r>
          </a:p>
        </p:txBody>
      </p:sp>
      <p:pic>
        <p:nvPicPr>
          <p:cNvPr id="4" name="Picture 3"/>
          <p:cNvPicPr>
            <a:picLocks noChangeAspect="1"/>
          </p:cNvPicPr>
          <p:nvPr/>
        </p:nvPicPr>
        <p:blipFill>
          <a:blip r:embed="rId2"/>
          <a:stretch>
            <a:fillRect/>
          </a:stretch>
        </p:blipFill>
        <p:spPr>
          <a:xfrm>
            <a:off x="4471654" y="1138768"/>
            <a:ext cx="4051457" cy="2518832"/>
          </a:xfrm>
          <a:prstGeom prst="rect">
            <a:avLst/>
          </a:prstGeom>
        </p:spPr>
      </p:pic>
      <p:pic>
        <p:nvPicPr>
          <p:cNvPr id="5" name="Picture 4"/>
          <p:cNvPicPr>
            <a:picLocks noChangeAspect="1"/>
          </p:cNvPicPr>
          <p:nvPr/>
        </p:nvPicPr>
        <p:blipFill>
          <a:blip r:embed="rId3"/>
          <a:stretch>
            <a:fillRect/>
          </a:stretch>
        </p:blipFill>
        <p:spPr>
          <a:xfrm>
            <a:off x="76200" y="1138769"/>
            <a:ext cx="4048125" cy="2517428"/>
          </a:xfrm>
          <a:prstGeom prst="rect">
            <a:avLst/>
          </a:prstGeom>
        </p:spPr>
      </p:pic>
      <p:sp>
        <p:nvSpPr>
          <p:cNvPr id="6" name="TextBox 5"/>
          <p:cNvSpPr txBox="1"/>
          <p:nvPr/>
        </p:nvSpPr>
        <p:spPr>
          <a:xfrm>
            <a:off x="533027" y="4648200"/>
            <a:ext cx="787725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ASSUMPTIONS: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Normal Population Distribution</a:t>
            </a:r>
            <a:r>
              <a:rPr kumimoji="0" lang="en-US" sz="1800" b="0" i="0" u="none" strike="noStrike" kern="1200" cap="none" spc="0" normalizeH="0" baseline="0" noProof="0" dirty="0">
                <a:ln>
                  <a:noFill/>
                </a:ln>
                <a:solidFill>
                  <a:prstClr val="black"/>
                </a:solidFill>
                <a:effectLst/>
                <a:uLnTx/>
                <a:uFillTx/>
                <a:latin typeface="Calibri"/>
                <a:ea typeface="+mn-ea"/>
                <a:cs typeface="+mn-cs"/>
              </a:rPr>
              <a:t>: Judging from the histogram and q-q plots, there is some visual evidence of a departure from normality.   With a sample size of 15 and no extreme outliers, we will assume the distribution of sample means is well approximated by a normal distribution via the CLT and proceed with caution.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Independence:</a:t>
            </a:r>
            <a:r>
              <a:rPr kumimoji="0" lang="en-US" sz="1800" b="0" i="0" u="none" strike="noStrike" kern="1200" cap="none" spc="0" normalizeH="0" baseline="0" noProof="0" dirty="0">
                <a:ln>
                  <a:noFill/>
                </a:ln>
                <a:solidFill>
                  <a:prstClr val="black"/>
                </a:solidFill>
                <a:effectLst/>
                <a:uLnTx/>
                <a:uFillTx/>
                <a:latin typeface="Calibri"/>
                <a:ea typeface="+mn-ea"/>
                <a:cs typeface="+mn-cs"/>
              </a:rPr>
              <a:t> Not much is known about the sampling scheme used to obtain this sample.  We will assume the observations are independent.  </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extBox 6"/>
          <p:cNvSpPr txBox="1"/>
          <p:nvPr/>
        </p:nvSpPr>
        <p:spPr>
          <a:xfrm>
            <a:off x="469232" y="3733800"/>
            <a:ext cx="79135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PROBLEM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Test the claim that the mean weight of the bumble bee bat is different from 1.8 g. </a:t>
            </a:r>
          </a:p>
        </p:txBody>
      </p:sp>
    </p:spTree>
    <p:extLst>
      <p:ext uri="{BB962C8B-B14F-4D97-AF65-F5344CB8AC3E}">
        <p14:creationId xmlns:p14="http://schemas.microsoft.com/office/powerpoint/2010/main" val="1995000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202" name="Text Box 6"/>
              <p:cNvSpPr txBox="1">
                <a:spLocks noChangeArrowheads="1"/>
              </p:cNvSpPr>
              <p:nvPr/>
            </p:nvSpPr>
            <p:spPr bwMode="auto">
              <a:xfrm>
                <a:off x="144939" y="3207119"/>
                <a:ext cx="1516064" cy="1971676"/>
              </a:xfrm>
              <a:prstGeom prst="rect">
                <a:avLst/>
              </a:prstGeom>
              <a:noFill/>
              <a:ln w="12700">
                <a:noFill/>
                <a:miter lim="800000"/>
                <a:headEnd/>
                <a:tailEnd/>
              </a:ln>
            </p:spPr>
            <p:txBody>
              <a:bodyPr wrap="none" anchor="ctr">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1F497D"/>
                    </a:solidFill>
                    <a:effectLst/>
                    <a:uLnTx/>
                    <a:uFillTx/>
                    <a:latin typeface="Calibri"/>
                    <a:ea typeface="+mn-ea"/>
                    <a:cs typeface="+mn-cs"/>
                  </a:rPr>
                  <a:t>H</a:t>
                </a:r>
                <a:r>
                  <a:rPr kumimoji="0" lang="en-US" sz="2400" b="1" i="0" u="none" strike="noStrike" kern="1200" cap="none" spc="0" normalizeH="0" baseline="-25000" noProof="0" dirty="0">
                    <a:ln>
                      <a:noFill/>
                    </a:ln>
                    <a:solidFill>
                      <a:srgbClr val="1F497D"/>
                    </a:solidFill>
                    <a:effectLst/>
                    <a:uLnTx/>
                    <a:uFillTx/>
                    <a:latin typeface="Calibri"/>
                    <a:ea typeface="+mn-ea"/>
                    <a:cs typeface="+mn-cs"/>
                  </a:rPr>
                  <a:t>0</a:t>
                </a:r>
                <a:r>
                  <a:rPr kumimoji="0" lang="en-US" sz="2400" b="1" i="0" u="none" strike="noStrike" kern="1200" cap="none" spc="0" normalizeH="0" baseline="0" noProof="0" dirty="0">
                    <a:ln>
                      <a:noFill/>
                    </a:ln>
                    <a:solidFill>
                      <a:srgbClr val="1F497D"/>
                    </a:solidFill>
                    <a:effectLst/>
                    <a:uLnTx/>
                    <a:uFillTx/>
                    <a:latin typeface="Calibri"/>
                    <a:ea typeface="+mn-ea"/>
                    <a:cs typeface="+mn-cs"/>
                  </a:rPr>
                  <a:t>: </a:t>
                </a:r>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a:t>
                </a:r>
                <a14:m>
                  <m:oMath xmlns:m="http://schemas.openxmlformats.org/officeDocument/2006/math">
                    <m:r>
                      <a:rPr kumimoji="0" lang="en-US" sz="2400" b="1"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charset="2"/>
                      </a:rPr>
                      <m:t>𝝁</m:t>
                    </m:r>
                  </m:oMath>
                </a14:m>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1F497D"/>
                    </a:solidFill>
                    <a:effectLst/>
                    <a:uLnTx/>
                    <a:uFillTx/>
                    <a:latin typeface="Calibri"/>
                    <a:ea typeface="+mn-ea"/>
                    <a:cs typeface="+mn-cs"/>
                    <a:sym typeface="Symbol" charset="2"/>
                  </a:rPr>
                  <a:t>H</a:t>
                </a:r>
                <a:r>
                  <a:rPr kumimoji="0" lang="en-US" sz="2400" b="1" i="0" u="none" strike="noStrike" kern="1200" cap="none" spc="0" normalizeH="0" baseline="-25000" noProof="0" dirty="0">
                    <a:ln>
                      <a:noFill/>
                    </a:ln>
                    <a:solidFill>
                      <a:srgbClr val="1F497D"/>
                    </a:solidFill>
                    <a:effectLst/>
                    <a:uLnTx/>
                    <a:uFillTx/>
                    <a:latin typeface="Calibri"/>
                    <a:ea typeface="+mn-ea"/>
                    <a:cs typeface="+mn-cs"/>
                    <a:sym typeface="Symbol" charset="2"/>
                  </a:rPr>
                  <a:t>1</a:t>
                </a:r>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a:t>
                </a:r>
                <a14:m>
                  <m:oMath xmlns:m="http://schemas.openxmlformats.org/officeDocument/2006/math">
                    <m:r>
                      <a:rPr kumimoji="0" lang="en-US" sz="2400" b="1"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charset="2"/>
                      </a:rPr>
                      <m:t>𝝁</m:t>
                    </m:r>
                  </m:oMath>
                </a14:m>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a:t>
                </a:r>
                <a:r>
                  <a:rPr kumimoji="0" lang="en-US" sz="2400" b="1" i="0" u="none" strike="noStrike" kern="1200" cap="none" spc="0" normalizeH="0" baseline="0" noProof="0" dirty="0">
                    <a:ln>
                      <a:noFill/>
                    </a:ln>
                    <a:solidFill>
                      <a:srgbClr val="1F497D"/>
                    </a:solidFill>
                    <a:effectLst/>
                    <a:uLnTx/>
                    <a:uFillTx/>
                    <a:latin typeface="Calibri"/>
                    <a:ea typeface="Arial" charset="0"/>
                    <a:cs typeface="Arial" charset="0"/>
                    <a:sym typeface="Symbol" charset="2"/>
                  </a:rPr>
                  <a:t>≠ </a:t>
                </a:r>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1.8</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400" b="1" i="1" u="none" strike="noStrike" kern="1200" cap="none" spc="0" normalizeH="0" baseline="0" noProof="0" smtClean="0">
                        <a:ln>
                          <a:noFill/>
                        </a:ln>
                        <a:solidFill>
                          <a:srgbClr val="1F497D"/>
                        </a:solidFill>
                        <a:effectLst/>
                        <a:uLnTx/>
                        <a:uFillTx/>
                        <a:latin typeface="Cambria Math" panose="02040503050406030204" pitchFamily="18" charset="0"/>
                        <a:ea typeface="Cambria Math" panose="02040503050406030204" pitchFamily="18" charset="0"/>
                        <a:cs typeface="+mn-cs"/>
                        <a:sym typeface="Symbol" charset="2"/>
                      </a:rPr>
                      <m:t>𝜶</m:t>
                    </m:r>
                  </m:oMath>
                </a14:m>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 0.05</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kumimoji="0" lang="en-US" sz="2400" b="1" i="1" u="none" strike="noStrike" kern="1200" cap="none" spc="0" normalizeH="0" baseline="0" noProof="0" smtClean="0">
                            <a:ln>
                              <a:noFill/>
                            </a:ln>
                            <a:solidFill>
                              <a:srgbClr val="1F497D"/>
                            </a:solidFill>
                            <a:effectLst/>
                            <a:uLnTx/>
                            <a:uFillTx/>
                            <a:latin typeface="Cambria Math" panose="02040503050406030204" pitchFamily="18" charset="0"/>
                            <a:ea typeface="+mn-ea"/>
                            <a:cs typeface="+mn-cs"/>
                            <a:sym typeface="Symbol" charset="2"/>
                          </a:rPr>
                        </m:ctrlPr>
                      </m:accPr>
                      <m:e>
                        <m:r>
                          <a:rPr kumimoji="0" lang="en-US" sz="2400" b="1" i="1" u="none" strike="noStrike" kern="1200" cap="none" spc="0" normalizeH="0" baseline="0" noProof="0" smtClean="0">
                            <a:ln>
                              <a:noFill/>
                            </a:ln>
                            <a:solidFill>
                              <a:srgbClr val="1F497D"/>
                            </a:solidFill>
                            <a:effectLst/>
                            <a:uLnTx/>
                            <a:uFillTx/>
                            <a:latin typeface="Cambria Math" panose="02040503050406030204" pitchFamily="18" charset="0"/>
                            <a:ea typeface="+mn-ea"/>
                            <a:cs typeface="+mn-cs"/>
                            <a:sym typeface="Symbol" charset="2"/>
                          </a:rPr>
                          <m:t>𝒙</m:t>
                        </m:r>
                      </m:e>
                    </m:acc>
                  </m:oMath>
                </a14:m>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1.713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1F497D"/>
                    </a:solidFill>
                    <a:effectLst/>
                    <a:uLnTx/>
                    <a:uFillTx/>
                    <a:latin typeface="Calibri"/>
                    <a:ea typeface="+mn-ea"/>
                    <a:cs typeface="+mn-cs"/>
                    <a:sym typeface="Symbol" charset="2"/>
                  </a:rPr>
                  <a:t>s</a:t>
                </a:r>
                <a:r>
                  <a:rPr kumimoji="0" lang="en-US" sz="2400" b="1" i="0" u="none" strike="noStrike" kern="1200" cap="none" spc="0" normalizeH="0" baseline="0" noProof="0" dirty="0">
                    <a:ln>
                      <a:noFill/>
                    </a:ln>
                    <a:solidFill>
                      <a:srgbClr val="1F497D"/>
                    </a:solidFill>
                    <a:effectLst/>
                    <a:uLnTx/>
                    <a:uFillTx/>
                    <a:latin typeface="Calibri"/>
                    <a:ea typeface="+mn-ea"/>
                    <a:cs typeface="+mn-cs"/>
                    <a:sym typeface="Symbol" charset="2"/>
                  </a:rPr>
                  <a:t> = .2588</a:t>
                </a:r>
              </a:p>
            </p:txBody>
          </p:sp>
        </mc:Choice>
        <mc:Fallback xmlns="">
          <p:sp>
            <p:nvSpPr>
              <p:cNvPr id="8202" name="Text Box 6"/>
              <p:cNvSpPr txBox="1">
                <a:spLocks noRot="1" noChangeAspect="1" noMove="1" noResize="1" noEditPoints="1" noAdjustHandles="1" noChangeArrowheads="1" noChangeShapeType="1" noTextEdit="1"/>
              </p:cNvSpPr>
              <p:nvPr/>
            </p:nvSpPr>
            <p:spPr bwMode="auto">
              <a:xfrm>
                <a:off x="144939" y="3207119"/>
                <a:ext cx="1516064" cy="1971676"/>
              </a:xfrm>
              <a:prstGeom prst="rect">
                <a:avLst/>
              </a:prstGeom>
              <a:blipFill rotWithShape="0">
                <a:blip r:embed="rId3"/>
                <a:stretch>
                  <a:fillRect l="-6452" t="-1235" r="-5242" b="-5556"/>
                </a:stretch>
              </a:blipFill>
              <a:ln w="12700">
                <a:noFill/>
                <a:miter lim="800000"/>
                <a:headEnd/>
                <a:tailEnd/>
              </a:ln>
            </p:spPr>
            <p:txBody>
              <a:bodyPr/>
              <a:lstStyle/>
              <a:p>
                <a:r>
                  <a:rPr lang="en-US">
                    <a:noFill/>
                  </a:rPr>
                  <a:t> </a:t>
                </a:r>
              </a:p>
            </p:txBody>
          </p:sp>
        </mc:Fallback>
      </mc:AlternateContent>
      <p:sp>
        <p:nvSpPr>
          <p:cNvPr id="8" name="Text Box 49"/>
          <p:cNvSpPr txBox="1">
            <a:spLocks noChangeArrowheads="1"/>
          </p:cNvSpPr>
          <p:nvPr/>
        </p:nvSpPr>
        <p:spPr bwMode="auto">
          <a:xfrm>
            <a:off x="2190365" y="4864705"/>
            <a:ext cx="1368948" cy="369332"/>
          </a:xfrm>
          <a:prstGeom prst="rect">
            <a:avLst/>
          </a:prstGeom>
          <a:noFill/>
          <a:ln w="12700">
            <a:noFill/>
            <a:miter lim="800000"/>
            <a:headEnd/>
            <a:tailEnd/>
          </a:ln>
        </p:spPr>
        <p:txBody>
          <a:bodyPr wrap="square" anchor="ctr">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err="1">
                <a:ln>
                  <a:noFill/>
                </a:ln>
                <a:solidFill>
                  <a:srgbClr val="1F497D"/>
                </a:solidFill>
                <a:effectLst/>
                <a:uLnTx/>
                <a:uFillTx/>
                <a:latin typeface="Calibri"/>
                <a:ea typeface="+mn-ea"/>
                <a:cs typeface="+mn-cs"/>
              </a:rPr>
              <a:t>t</a:t>
            </a:r>
            <a:r>
              <a:rPr kumimoji="0" lang="en-US" sz="1800" b="1" i="1" u="none" strike="noStrike" kern="1200" cap="none" spc="0" normalizeH="0" baseline="0" noProof="0" dirty="0">
                <a:ln>
                  <a:noFill/>
                </a:ln>
                <a:solidFill>
                  <a:srgbClr val="1F497D"/>
                </a:solidFill>
                <a:effectLst/>
                <a:uLnTx/>
                <a:uFillTx/>
                <a:latin typeface="Calibri"/>
                <a:ea typeface="+mn-ea"/>
                <a:cs typeface="+mn-cs"/>
              </a:rPr>
              <a:t> = -1.297</a:t>
            </a:r>
            <a:endParaRPr kumimoji="0" lang="en-US" sz="1800" b="0" i="0" u="none" strike="noStrike" kern="1200" cap="none" spc="0" normalizeH="0" baseline="0" noProof="0" dirty="0">
              <a:ln>
                <a:noFill/>
              </a:ln>
              <a:solidFill>
                <a:prstClr val="black"/>
              </a:solidFill>
              <a:effectLst/>
              <a:uLnTx/>
              <a:uFillTx/>
              <a:latin typeface="Times New Roman" charset="0"/>
              <a:ea typeface="+mn-ea"/>
              <a:cs typeface="+mn-cs"/>
            </a:endParaRPr>
          </a:p>
        </p:txBody>
      </p:sp>
      <p:sp>
        <p:nvSpPr>
          <p:cNvPr id="9" name="Text Box 50"/>
          <p:cNvSpPr txBox="1">
            <a:spLocks noChangeArrowheads="1"/>
          </p:cNvSpPr>
          <p:nvPr/>
        </p:nvSpPr>
        <p:spPr bwMode="auto">
          <a:xfrm>
            <a:off x="1551400" y="4573428"/>
            <a:ext cx="1532659" cy="369332"/>
          </a:xfrm>
          <a:prstGeom prst="rect">
            <a:avLst/>
          </a:prstGeom>
          <a:noFill/>
          <a:ln w="9525">
            <a:noFill/>
            <a:miter lim="800000"/>
            <a:headEnd/>
            <a:tailEnd/>
          </a:ln>
        </p:spPr>
        <p:txBody>
          <a:bodyPr wrap="square">
            <a:prstTxWarp prst="textNoShape">
              <a:avLst/>
            </a:prstTxWarp>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Test Statistic</a:t>
            </a:r>
          </a:p>
        </p:txBody>
      </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1F497D"/>
                </a:solidFill>
                <a:effectLst/>
                <a:uLnTx/>
                <a:uFillTx/>
                <a:latin typeface="Calibri"/>
                <a:ea typeface="+mn-ea"/>
                <a:cs typeface="+mn-cs"/>
              </a:rPr>
              <a:t>t = ±</a:t>
            </a:r>
            <a:r>
              <a:rPr kumimoji="0" lang="en-US" sz="2000" b="1" i="1" u="none" strike="noStrike" kern="1200" cap="none" spc="0" normalizeH="0" baseline="0" noProof="0" dirty="0">
                <a:ln>
                  <a:noFill/>
                </a:ln>
                <a:solidFill>
                  <a:srgbClr val="1F497D"/>
                </a:solidFill>
                <a:effectLst/>
                <a:uLnTx/>
                <a:uFillTx/>
                <a:latin typeface="Calibri"/>
                <a:ea typeface="Arial" charset="0"/>
                <a:cs typeface="Arial" charset="0"/>
              </a:rPr>
              <a:t> 2.145</a:t>
            </a:r>
            <a:r>
              <a:rPr kumimoji="0" lang="en-US" sz="2000" b="1" i="1" u="none" strike="noStrike" kern="1200" cap="none" spc="0" normalizeH="0" baseline="0" noProof="0" dirty="0">
                <a:ln>
                  <a:noFill/>
                </a:ln>
                <a:solidFill>
                  <a:srgbClr val="1F497D"/>
                </a:solidFill>
                <a:effectLst/>
                <a:uLnTx/>
                <a:uFillTx/>
                <a:latin typeface="Calibri"/>
                <a:ea typeface="+mn-ea"/>
                <a:cs typeface="+mn-cs"/>
              </a:rPr>
              <a:t> </a:t>
            </a:r>
            <a:endParaRPr kumimoji="0" lang="en-US" sz="2000" b="1" i="1" u="none" strike="noStrike" kern="1200" cap="none" spc="0" normalizeH="0" baseline="0" noProof="0" dirty="0">
              <a:ln>
                <a:noFill/>
              </a:ln>
              <a:solidFill>
                <a:srgbClr val="1F497D"/>
              </a:solidFill>
              <a:effectLst/>
              <a:uLnTx/>
              <a:uFillTx/>
              <a:latin typeface="Calibri"/>
              <a:ea typeface="Arial" charset="0"/>
              <a:cs typeface="Arial" charset="0"/>
            </a:endParaRPr>
          </a:p>
        </p:txBody>
      </p:sp>
      <p:sp>
        <p:nvSpPr>
          <p:cNvPr id="12" name="Text Box 53"/>
          <p:cNvSpPr txBox="1">
            <a:spLocks noChangeArrowheads="1"/>
          </p:cNvSpPr>
          <p:nvPr/>
        </p:nvSpPr>
        <p:spPr bwMode="auto">
          <a:xfrm>
            <a:off x="6502932" y="4490606"/>
            <a:ext cx="2514600" cy="457200"/>
          </a:xfrm>
          <a:prstGeom prst="rect">
            <a:avLst/>
          </a:prstGeom>
          <a:noFill/>
          <a:ln w="12700">
            <a:noFill/>
            <a:miter lim="800000"/>
            <a:headEnd/>
            <a:tailEnd/>
          </a:ln>
        </p:spPr>
        <p:txBody>
          <a:bodyPr anchor="ctr">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1F497D"/>
                </a:solidFill>
                <a:effectLst/>
                <a:uLnTx/>
                <a:uFillTx/>
                <a:latin typeface="Calibri"/>
                <a:ea typeface="+mn-ea"/>
                <a:cs typeface="+mn-cs"/>
              </a:rPr>
              <a:t>Fail to Reject H</a:t>
            </a:r>
            <a:r>
              <a:rPr kumimoji="0" lang="en-US" sz="2400" b="1" i="1" u="none" strike="noStrike" kern="1200" cap="none" spc="0" normalizeH="0" baseline="-25000" noProof="0" dirty="0">
                <a:ln>
                  <a:noFill/>
                </a:ln>
                <a:solidFill>
                  <a:srgbClr val="1F497D"/>
                </a:solidFill>
                <a:effectLst/>
                <a:uLnTx/>
                <a:uFillTx/>
                <a:latin typeface="Calibri"/>
                <a:ea typeface="+mn-ea"/>
                <a:cs typeface="+mn-cs"/>
              </a:rPr>
              <a:t>0</a:t>
            </a:r>
            <a:endParaRPr kumimoji="0" lang="en-US" sz="2400" b="1" i="1" u="none" strike="noStrike" kern="1200" cap="none" spc="0" normalizeH="0" baseline="-25000" noProof="0" dirty="0">
              <a:ln>
                <a:noFill/>
              </a:ln>
              <a:solidFill>
                <a:srgbClr val="1F497D"/>
              </a:solidFill>
              <a:effectLst/>
              <a:uLnTx/>
              <a:uFillTx/>
              <a:latin typeface="Calibri"/>
              <a:ea typeface="Arial" charset="0"/>
              <a:cs typeface="Arial" charset="0"/>
            </a:endParaRPr>
          </a:p>
        </p:txBody>
      </p:sp>
      <p:sp>
        <p:nvSpPr>
          <p:cNvPr id="13" name="Text Box 54"/>
          <p:cNvSpPr txBox="1">
            <a:spLocks noChangeArrowheads="1"/>
          </p:cNvSpPr>
          <p:nvPr/>
        </p:nvSpPr>
        <p:spPr bwMode="auto">
          <a:xfrm>
            <a:off x="-81383" y="5161331"/>
            <a:ext cx="9225383" cy="1077218"/>
          </a:xfrm>
          <a:prstGeom prst="rect">
            <a:avLst/>
          </a:prstGeom>
          <a:noFill/>
          <a:ln w="9525">
            <a:noFill/>
            <a:miter lim="800000"/>
            <a:headEnd/>
            <a:tailEnd/>
          </a:ln>
        </p:spPr>
        <p:txBody>
          <a:bodyPr wrap="square">
            <a:prstTxWarp prst="textNoShape">
              <a:avLst/>
            </a:prstTxWarp>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On the basis of this test, there is not enough evidence to reject the claim that the mean weight of bumblebee bats is equal to 1.8 g (p-value = .2155 from a t-test).  A 95% confidence interval is (1.57, 1.8566) grams.  The problem was ambiguous on the randomness of the sample; thus, we will assume that it was not a random sample, which makes inference to all bats strictly speculative. </a:t>
            </a:r>
          </a:p>
        </p:txBody>
      </p:sp>
      <p:sp>
        <p:nvSpPr>
          <p:cNvPr id="14" name="Text Box 21"/>
          <p:cNvSpPr txBox="1">
            <a:spLocks noChangeArrowheads="1"/>
          </p:cNvSpPr>
          <p:nvPr/>
        </p:nvSpPr>
        <p:spPr bwMode="auto">
          <a:xfrm>
            <a:off x="3869138" y="4461980"/>
            <a:ext cx="3058686" cy="457200"/>
          </a:xfrm>
          <a:prstGeom prst="rect">
            <a:avLst/>
          </a:prstGeom>
          <a:noFill/>
          <a:ln w="9525">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P-value: .2155 &gt; .05</a:t>
            </a:r>
          </a:p>
        </p:txBody>
      </p:sp>
      <p:pic>
        <p:nvPicPr>
          <p:cNvPr id="1026" name="Picture 2" descr="http://www.nationmultimedia.com/top40/media/img/size1/2012/03/01/cdeh6bb7khegcfahb8g5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68702" y="3257346"/>
            <a:ext cx="3401759" cy="1176008"/>
          </a:xfrm>
          <a:prstGeom prst="rect">
            <a:avLst/>
          </a:prstGeom>
        </p:spPr>
      </p:pic>
      <p:pic>
        <p:nvPicPr>
          <p:cNvPr id="4" name="Picture 3"/>
          <p:cNvPicPr>
            <a:picLocks noChangeAspect="1"/>
          </p:cNvPicPr>
          <p:nvPr/>
        </p:nvPicPr>
        <p:blipFill>
          <a:blip r:embed="rId6"/>
          <a:stretch>
            <a:fillRect/>
          </a:stretch>
        </p:blipFill>
        <p:spPr>
          <a:xfrm>
            <a:off x="4101837" y="3756423"/>
            <a:ext cx="711725" cy="483973"/>
          </a:xfrm>
          <a:prstGeom prst="rect">
            <a:avLst/>
          </a:prstGeom>
        </p:spPr>
      </p:pic>
      <p:pic>
        <p:nvPicPr>
          <p:cNvPr id="5" name="Picture 4"/>
          <p:cNvPicPr>
            <a:picLocks noChangeAspect="1"/>
          </p:cNvPicPr>
          <p:nvPr/>
        </p:nvPicPr>
        <p:blipFill>
          <a:blip r:embed="rId7"/>
          <a:stretch>
            <a:fillRect/>
          </a:stretch>
        </p:blipFill>
        <p:spPr>
          <a:xfrm>
            <a:off x="1637906" y="3598176"/>
            <a:ext cx="2275228" cy="960939"/>
          </a:xfrm>
          <a:prstGeom prst="rect">
            <a:avLst/>
          </a:prstGeom>
        </p:spPr>
      </p:pic>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0870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 calcmode="lin" valueType="num">
                                      <p:cBhvr additive="base">
                                        <p:cTn id="5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Assumptions of one and two </a:t>
            </a:r>
            <a:br>
              <a:rPr lang="en-US" dirty="0"/>
            </a:br>
            <a:r>
              <a:rPr lang="en-US" dirty="0"/>
              <a:t>sample T-Tests</a:t>
            </a:r>
          </a:p>
        </p:txBody>
      </p:sp>
      <p:sp>
        <p:nvSpPr>
          <p:cNvPr id="3" name="Content Placeholder 2"/>
          <p:cNvSpPr>
            <a:spLocks noGrp="1"/>
          </p:cNvSpPr>
          <p:nvPr>
            <p:ph idx="1"/>
          </p:nvPr>
        </p:nvSpPr>
        <p:spPr/>
        <p:txBody>
          <a:bodyPr/>
          <a:lstStyle/>
          <a:p>
            <a:pPr marL="514350" indent="-514350">
              <a:buAutoNum type="arabicPeriod"/>
            </a:pPr>
            <a:r>
              <a:rPr lang="en-US" dirty="0"/>
              <a:t>Samples are drawn from a </a:t>
            </a:r>
            <a:r>
              <a:rPr lang="en-US" b="1" dirty="0"/>
              <a:t>normally </a:t>
            </a:r>
            <a:r>
              <a:rPr lang="en-US" dirty="0"/>
              <a:t>distributed population.</a:t>
            </a:r>
          </a:p>
          <a:p>
            <a:pPr marL="514350" indent="-514350">
              <a:buAutoNum type="arabicPeriod"/>
            </a:pPr>
            <a:r>
              <a:rPr lang="en-US" dirty="0"/>
              <a:t>If it is a two sample test, both populations are assumed to have the same standard deviation (same shape).</a:t>
            </a:r>
          </a:p>
          <a:p>
            <a:pPr marL="514350" indent="-514350">
              <a:buAutoNum type="arabicPeriod"/>
            </a:pPr>
            <a:r>
              <a:rPr lang="en-US" dirty="0"/>
              <a:t>The observations in the sample are independent of one another. </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60616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if the normality assumption is broken?</a:t>
            </a:r>
          </a:p>
        </p:txBody>
      </p:sp>
      <p:sp>
        <p:nvSpPr>
          <p:cNvPr id="3" name="Content Placeholder 2"/>
          <p:cNvSpPr>
            <a:spLocks noGrp="1"/>
          </p:cNvSpPr>
          <p:nvPr>
            <p:ph idx="1"/>
          </p:nvPr>
        </p:nvSpPr>
        <p:spPr>
          <a:xfrm>
            <a:off x="457200" y="1449430"/>
            <a:ext cx="8229600" cy="1676400"/>
          </a:xfrm>
        </p:spPr>
        <p:txBody>
          <a:bodyPr>
            <a:normAutofit/>
          </a:bodyPr>
          <a:lstStyle/>
          <a:p>
            <a:pPr marL="0" indent="0" algn="ctr">
              <a:buNone/>
            </a:pPr>
            <a:r>
              <a:rPr lang="en-US" sz="4400" dirty="0"/>
              <a:t>Many times ….</a:t>
            </a:r>
          </a:p>
          <a:p>
            <a:pPr marL="0" indent="0" algn="ctr">
              <a:buNone/>
            </a:pPr>
            <a:r>
              <a:rPr lang="en-US" sz="4400" dirty="0"/>
              <a:t>NO PROBLEM!!!</a:t>
            </a:r>
          </a:p>
        </p:txBody>
      </p:sp>
      <mc:AlternateContent xmlns:mc="http://schemas.openxmlformats.org/markup-compatibility/2006" xmlns:a14="http://schemas.microsoft.com/office/drawing/2010/main">
        <mc:Choice Requires="a14">
          <p:sp>
            <p:nvSpPr>
              <p:cNvPr id="10" name="TextBox 9"/>
              <p:cNvSpPr txBox="1"/>
              <p:nvPr/>
            </p:nvSpPr>
            <p:spPr>
              <a:xfrm>
                <a:off x="3532195" y="4565807"/>
                <a:ext cx="2509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𝐶𝑒𝑛𝑡𝑎𝑙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𝐿𝑖𝑚𝑖𝑡</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𝑇h𝑒𝑜𝑟𝑒𝑚</m:t>
                      </m:r>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32195" y="4565807"/>
                <a:ext cx="2509918" cy="369332"/>
              </a:xfrm>
              <a:prstGeom prst="rect">
                <a:avLst/>
              </a:prstGeom>
              <a:blipFill rotWithShape="0">
                <a:blip r:embed="rId2"/>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3"/>
          <a:srcRect t="6647" b="7611"/>
          <a:stretch/>
        </p:blipFill>
        <p:spPr>
          <a:xfrm>
            <a:off x="1091670" y="3048000"/>
            <a:ext cx="2832414" cy="1416208"/>
          </a:xfrm>
          <a:prstGeom prst="rect">
            <a:avLst/>
          </a:prstGeom>
        </p:spPr>
      </p:pic>
      <p:sp>
        <p:nvSpPr>
          <p:cNvPr id="15" name="TextBox 14"/>
          <p:cNvSpPr txBox="1"/>
          <p:nvPr/>
        </p:nvSpPr>
        <p:spPr>
          <a:xfrm>
            <a:off x="762000" y="40386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x</a:t>
            </a:r>
          </a:p>
        </p:txBody>
      </p:sp>
      <p:sp>
        <p:nvSpPr>
          <p:cNvPr id="16" name="TextBox 15"/>
          <p:cNvSpPr txBox="1"/>
          <p:nvPr/>
        </p:nvSpPr>
        <p:spPr>
          <a:xfrm>
            <a:off x="5170120" y="4094876"/>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x</a:t>
            </a: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t="6297" b="3601"/>
          <a:stretch/>
        </p:blipFill>
        <p:spPr>
          <a:xfrm>
            <a:off x="5476966" y="2954749"/>
            <a:ext cx="2335580" cy="1578306"/>
          </a:xfrm>
          <a:prstGeom prst="rect">
            <a:avLst/>
          </a:prstGeom>
        </p:spPr>
      </p:pic>
      <p:grpSp>
        <p:nvGrpSpPr>
          <p:cNvPr id="4" name="Group 3"/>
          <p:cNvGrpSpPr/>
          <p:nvPr/>
        </p:nvGrpSpPr>
        <p:grpSpPr>
          <a:xfrm>
            <a:off x="685800" y="4648874"/>
            <a:ext cx="3491754" cy="1804316"/>
            <a:chOff x="685800" y="4648874"/>
            <a:chExt cx="3491754" cy="1804316"/>
          </a:xfrm>
        </p:grpSpPr>
        <p:pic>
          <p:nvPicPr>
            <p:cNvPr id="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838200"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p:cNvSpPr txBox="1"/>
                <p:nvPr/>
              </p:nvSpPr>
              <p:spPr>
                <a:xfrm>
                  <a:off x="2264060" y="6083858"/>
                  <a:ext cx="466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264060" y="6083858"/>
                  <a:ext cx="466218" cy="369332"/>
                </a:xfrm>
                <a:prstGeom prst="rect">
                  <a:avLst/>
                </a:prstGeom>
                <a:blipFill rotWithShape="0">
                  <a:blip r:embed="rId6"/>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85800" y="5562600"/>
                  <a:ext cx="3679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2" name="Rectangle 11"/>
                <p:cNvSpPr>
                  <a:spLocks noRot="1" noChangeAspect="1" noMove="1" noResize="1" noEditPoints="1" noAdjustHandles="1" noChangeArrowheads="1" noChangeShapeType="1" noTextEdit="1"/>
                </p:cNvSpPr>
                <p:nvPr/>
              </p:nvSpPr>
              <p:spPr>
                <a:xfrm>
                  <a:off x="685800" y="5562600"/>
                  <a:ext cx="367986" cy="369332"/>
                </a:xfrm>
                <a:prstGeom prst="rect">
                  <a:avLst/>
                </a:prstGeom>
                <a:blipFill rotWithShape="0">
                  <a:blip r:embed="rId7"/>
                  <a:stretch>
                    <a:fillRect r="-21667"/>
                  </a:stretch>
                </a:blipFill>
              </p:spPr>
              <p:txBody>
                <a:bodyPr/>
                <a:lstStyle/>
                <a:p>
                  <a:r>
                    <a:rPr lang="en-US">
                      <a:noFill/>
                    </a:rPr>
                    <a:t> </a:t>
                  </a:r>
                </a:p>
              </p:txBody>
            </p:sp>
          </mc:Fallback>
        </mc:AlternateContent>
        <p:sp>
          <p:nvSpPr>
            <p:cNvPr id="18" name="Down Arrow 17"/>
            <p:cNvSpPr/>
            <p:nvPr/>
          </p:nvSpPr>
          <p:spPr>
            <a:xfrm>
              <a:off x="1447800" y="4648874"/>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 name="Group 4"/>
          <p:cNvGrpSpPr/>
          <p:nvPr/>
        </p:nvGrpSpPr>
        <p:grpSpPr>
          <a:xfrm>
            <a:off x="4819333" y="4674220"/>
            <a:ext cx="3505678" cy="1757199"/>
            <a:chOff x="4819333" y="4674220"/>
            <a:chExt cx="3505678" cy="1757199"/>
          </a:xfrm>
        </p:grpSpPr>
        <p:pic>
          <p:nvPicPr>
            <p:cNvPr id="7"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4985657" y="4864658"/>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6442142" y="6062087"/>
                  <a:ext cx="4715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442142" y="6062087"/>
                  <a:ext cx="471539" cy="369332"/>
                </a:xfrm>
                <a:prstGeom prst="rect">
                  <a:avLst/>
                </a:prstGeom>
                <a:blipFill rotWithShape="0">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819333" y="5562600"/>
                  <a:ext cx="3679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13" name="Rectangle 12"/>
                <p:cNvSpPr>
                  <a:spLocks noRot="1" noChangeAspect="1" noMove="1" noResize="1" noEditPoints="1" noAdjustHandles="1" noChangeArrowheads="1" noChangeShapeType="1" noTextEdit="1"/>
                </p:cNvSpPr>
                <p:nvPr/>
              </p:nvSpPr>
              <p:spPr>
                <a:xfrm>
                  <a:off x="4819333" y="5562600"/>
                  <a:ext cx="367986" cy="369332"/>
                </a:xfrm>
                <a:prstGeom prst="rect">
                  <a:avLst/>
                </a:prstGeom>
                <a:blipFill rotWithShape="0">
                  <a:blip r:embed="rId9"/>
                  <a:stretch>
                    <a:fillRect r="-21667"/>
                  </a:stretch>
                </a:blipFill>
              </p:spPr>
              <p:txBody>
                <a:bodyPr/>
                <a:lstStyle/>
                <a:p>
                  <a:r>
                    <a:rPr lang="en-US">
                      <a:noFill/>
                    </a:rPr>
                    <a:t> </a:t>
                  </a:r>
                </a:p>
              </p:txBody>
            </p:sp>
          </mc:Fallback>
        </mc:AlternateContent>
        <p:sp>
          <p:nvSpPr>
            <p:cNvPr id="19" name="Down Arrow 18"/>
            <p:cNvSpPr/>
            <p:nvPr/>
          </p:nvSpPr>
          <p:spPr>
            <a:xfrm>
              <a:off x="7391400" y="4674220"/>
              <a:ext cx="228600" cy="375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Slide Number Placeholder 1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6316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81260"/>
            <a:ext cx="7591013" cy="4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When data is not normal</a:t>
            </a:r>
            <a:endParaRPr lang="en-US" altLang="en-US" dirty="0"/>
          </a:p>
        </p:txBody>
      </p:sp>
    </p:spTree>
    <p:extLst>
      <p:ext uri="{BB962C8B-B14F-4D97-AF65-F5344CB8AC3E}">
        <p14:creationId xmlns:p14="http://schemas.microsoft.com/office/powerpoint/2010/main" val="2543977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2693" y="1749238"/>
            <a:ext cx="4629694" cy="4550473"/>
          </a:xfrm>
        </p:spPr>
      </p:pic>
      <p:sp>
        <p:nvSpPr>
          <p:cNvPr id="3" name="Title 2"/>
          <p:cNvSpPr>
            <a:spLocks noGrp="1"/>
          </p:cNvSpPr>
          <p:nvPr>
            <p:ph type="title"/>
          </p:nvPr>
        </p:nvSpPr>
        <p:spPr/>
        <p:txBody>
          <a:bodyPr/>
          <a:lstStyle/>
          <a:p>
            <a:r>
              <a:rPr lang="en-US" dirty="0"/>
              <a:t>Statistical Inferences Permitted by Study Design</a:t>
            </a:r>
          </a:p>
        </p:txBody>
      </p:sp>
    </p:spTree>
    <p:extLst>
      <p:ext uri="{BB962C8B-B14F-4D97-AF65-F5344CB8AC3E}">
        <p14:creationId xmlns:p14="http://schemas.microsoft.com/office/powerpoint/2010/main" val="1393705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763000" cy="1828800"/>
          </a:xfrm>
        </p:spPr>
        <p:txBody>
          <a:bodyPr/>
          <a:lstStyle/>
          <a:p>
            <a:pPr marL="0" indent="0" algn="ctr">
              <a:buNone/>
            </a:pPr>
            <a:r>
              <a:rPr lang="en-US" dirty="0"/>
              <a:t>2. In a two sample test, both populations are assumed to have the same standard deviation (same shape).</a:t>
            </a:r>
          </a:p>
          <a:p>
            <a:endParaRPr lang="en-US" dirty="0"/>
          </a:p>
        </p:txBody>
      </p:sp>
      <p:pic>
        <p:nvPicPr>
          <p:cNvPr id="4"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838200"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4985657" y="2895600"/>
            <a:ext cx="3339354" cy="121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2264060" y="4114800"/>
                <a:ext cx="4662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64060" y="4114800"/>
                <a:ext cx="466218" cy="369332"/>
              </a:xfrm>
              <a:prstGeom prst="rect">
                <a:avLst/>
              </a:prstGeom>
              <a:blipFill rotWithShape="0">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42142" y="4093029"/>
                <a:ext cx="4715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442142" y="4093029"/>
                <a:ext cx="471539" cy="369332"/>
              </a:xfrm>
              <a:prstGeom prst="rect">
                <a:avLst/>
              </a:prstGeom>
              <a:blipFill rotWithShape="0">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25334" y="2895600"/>
                <a:ext cx="20199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𝐴𝑠𝑠𝑢𝑚𝑒</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𝜎</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𝜎</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2</m:t>
                          </m:r>
                        </m:sub>
                      </m:sSub>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525334" y="2895600"/>
                <a:ext cx="2019912"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51693" y="4649147"/>
                <a:ext cx="35626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𝑊𝑒</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𝑤𝑎𝑛𝑡</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𝑖𝑛𝑓𝑒𝑟𝑒𝑛𝑐𝑒</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𝑜𝑛</m:t>
                        </m:r>
                        <m:r>
                          <a:rPr kumimoji="0" lang="en-US" sz="1800" b="0" i="1" u="none" strike="noStrike" kern="1200" cap="none" spc="0" normalizeH="0" baseline="0" noProof="0" smtClean="0">
                            <a:ln>
                              <a:noFill/>
                            </a:ln>
                            <a:solidFill>
                              <a:prstClr val="black"/>
                            </a:solidFill>
                            <a:effectLst/>
                            <a:uLnTx/>
                            <a:uFillTx/>
                            <a:latin typeface="Cambria Math"/>
                            <a:ea typeface="+mn-ea"/>
                            <a:cs typeface="+mn-cs"/>
                          </a:rPr>
                          <m:t> : </m:t>
                        </m:r>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a:ea typeface="+mn-ea"/>
                        <a:cs typeface="+mn-cs"/>
                      </a:rPr>
                      <m:t>−</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𝜇</m:t>
                        </m:r>
                      </m:e>
                      <m:sub>
                        <m:r>
                          <a:rPr kumimoji="0" lang="en-US" sz="1800" b="0" i="1" u="none" strike="noStrike" kern="1200" cap="none" spc="0" normalizeH="0" baseline="0" noProof="0" smtClean="0">
                            <a:ln>
                              <a:noFill/>
                            </a:ln>
                            <a:solidFill>
                              <a:prstClr val="black"/>
                            </a:solidFill>
                            <a:effectLst/>
                            <a:uLnTx/>
                            <a:uFillTx/>
                            <a:latin typeface="Cambria Math"/>
                            <a:ea typeface="Cambria Math"/>
                            <a:cs typeface="+mn-cs"/>
                          </a:rPr>
                          <m:t>1</m:t>
                        </m:r>
                      </m:sub>
                    </m:sSub>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751693" y="4649147"/>
                <a:ext cx="3562642" cy="369332"/>
              </a:xfrm>
              <a:prstGeom prst="rect">
                <a:avLst/>
              </a:prstGeom>
              <a:blipFill rotWithShape="0">
                <a:blip r:embed="rId6"/>
                <a:stretch>
                  <a:fillRect b="-1333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62212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600200"/>
            <a:ext cx="5562600" cy="417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Strong visual evidence against equal standard deviations (variances).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422897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87533" y="6021943"/>
            <a:ext cx="7924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Little visual evidence against equal standard deviations (variances).</a:t>
            </a:r>
          </a:p>
        </p:txBody>
      </p:sp>
      <p:pic>
        <p:nvPicPr>
          <p:cNvPr id="4" name="Picture 3"/>
          <p:cNvPicPr>
            <a:picLocks noChangeAspect="1"/>
          </p:cNvPicPr>
          <p:nvPr/>
        </p:nvPicPr>
        <p:blipFill>
          <a:blip r:embed="rId4"/>
          <a:stretch>
            <a:fillRect/>
          </a:stretch>
        </p:blipFill>
        <p:spPr>
          <a:xfrm>
            <a:off x="1789530" y="1616710"/>
            <a:ext cx="5564940" cy="4206160"/>
          </a:xfrm>
          <a:prstGeom prst="rect">
            <a:avLst/>
          </a:prstGeom>
        </p:spPr>
      </p:pic>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845842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43200"/>
            <a:ext cx="5288437"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308464"/>
            <a:ext cx="78486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Evidence of Inequality of Variance:</a:t>
            </a:r>
            <a:br>
              <a:rPr kumimoji="0" lang="en-US" sz="3200" b="0" i="0" u="none" strike="noStrike" kern="1200" cap="none" spc="0" normalizeH="0" baseline="0" noProof="0" dirty="0">
                <a:ln>
                  <a:noFill/>
                </a:ln>
                <a:solidFill>
                  <a:prstClr val="black"/>
                </a:solidFill>
                <a:effectLst/>
                <a:uLnTx/>
                <a:uFillTx/>
                <a:latin typeface="Calibri"/>
                <a:ea typeface="+mn-ea"/>
                <a:cs typeface="+mn-cs"/>
              </a:rPr>
            </a:br>
            <a:r>
              <a:rPr kumimoji="0" lang="en-US" sz="3200" b="0" i="0" u="none" strike="noStrike" kern="1200" cap="none" spc="0" normalizeH="0" baseline="0" noProof="0" dirty="0">
                <a:ln>
                  <a:noFill/>
                </a:ln>
                <a:solidFill>
                  <a:prstClr val="black"/>
                </a:solidFill>
                <a:effectLst/>
                <a:uLnTx/>
                <a:uFillTx/>
                <a:latin typeface="Calibri"/>
                <a:ea typeface="+mn-ea"/>
                <a:cs typeface="+mn-cs"/>
              </a:rPr>
              <a:t>F-Test for Equal Variance</a:t>
            </a:r>
          </a:p>
        </p:txBody>
      </p:sp>
      <p:sp>
        <p:nvSpPr>
          <p:cNvPr id="6" name="TextBox 5"/>
          <p:cNvSpPr txBox="1"/>
          <p:nvPr/>
        </p:nvSpPr>
        <p:spPr>
          <a:xfrm>
            <a:off x="1828800" y="1447800"/>
            <a:ext cx="5817105"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Ho: population variances are equal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Ha: population variances are not equal</a:t>
            </a:r>
          </a:p>
        </p:txBody>
      </p:sp>
      <p:sp>
        <p:nvSpPr>
          <p:cNvPr id="7" name="TextBox 6"/>
          <p:cNvSpPr txBox="1"/>
          <p:nvPr/>
        </p:nvSpPr>
        <p:spPr>
          <a:xfrm>
            <a:off x="774952" y="4760893"/>
            <a:ext cx="7924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sufficient evidence to conclude the variances are different (p-value = .1043 from a F-Test.)</a:t>
            </a: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672126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for Equal Variance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62000" y="4953000"/>
            <a:ext cx="7924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There is not sufficient evidence to conclude the variances are different (p-value = .4289 from a F-Test.)</a:t>
            </a:r>
          </a:p>
        </p:txBody>
      </p:sp>
      <p:pic>
        <p:nvPicPr>
          <p:cNvPr id="4" name="Picture 3"/>
          <p:cNvPicPr>
            <a:picLocks noChangeAspect="1"/>
          </p:cNvPicPr>
          <p:nvPr/>
        </p:nvPicPr>
        <p:blipFill>
          <a:blip r:embed="rId4"/>
          <a:stretch>
            <a:fillRect/>
          </a:stretch>
        </p:blipFill>
        <p:spPr>
          <a:xfrm>
            <a:off x="222237" y="1600875"/>
            <a:ext cx="4111614" cy="3107690"/>
          </a:xfrm>
          <a:prstGeom prst="rect">
            <a:avLst/>
          </a:prstGeom>
        </p:spPr>
      </p:pic>
      <p:pic>
        <p:nvPicPr>
          <p:cNvPr id="6" name="Picture 5"/>
          <p:cNvPicPr>
            <a:picLocks noChangeAspect="1"/>
          </p:cNvPicPr>
          <p:nvPr/>
        </p:nvPicPr>
        <p:blipFill>
          <a:blip r:embed="rId5"/>
          <a:stretch>
            <a:fillRect/>
          </a:stretch>
        </p:blipFill>
        <p:spPr>
          <a:xfrm>
            <a:off x="4419600" y="3385993"/>
            <a:ext cx="4500562" cy="1332945"/>
          </a:xfrm>
          <a:prstGeom prst="rect">
            <a:avLst/>
          </a:prstGeom>
        </p:spPr>
      </p:pic>
      <p:sp>
        <p:nvSpPr>
          <p:cNvPr id="7" name="TextBox 6"/>
          <p:cNvSpPr txBox="1"/>
          <p:nvPr/>
        </p:nvSpPr>
        <p:spPr>
          <a:xfrm>
            <a:off x="4762403" y="2215822"/>
            <a:ext cx="381495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 population variances are equal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Ha: population variances are not equal</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21935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Evidence of Inequality of Variance:</a:t>
            </a:r>
            <a:br>
              <a:rPr lang="en-US" dirty="0"/>
            </a:br>
            <a:r>
              <a:rPr lang="en-US" dirty="0"/>
              <a:t>F-Test / VISUAL</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010400"/>
            <a:ext cx="5775288"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594" y="1676400"/>
            <a:ext cx="33528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1622875"/>
            <a:ext cx="50292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F-test has a strong assumption that the two populations that it is testing the variances of must be normal.  It is not robust to this assumption.  Since the second distribution has strong evidence of right skew, the F-test for Equal Variance</a:t>
            </a:r>
            <a:r>
              <a:rPr kumimoji="0" lang="en-US" sz="1800" b="1" i="0" u="none" strike="noStrike" kern="1200" cap="none" spc="0" normalizeH="0" baseline="0" noProof="0" dirty="0">
                <a:ln>
                  <a:noFill/>
                </a:ln>
                <a:solidFill>
                  <a:prstClr val="black"/>
                </a:solidFill>
                <a:effectLst/>
                <a:uLnTx/>
                <a:uFillTx/>
                <a:latin typeface="Calibri"/>
                <a:ea typeface="+mn-ea"/>
                <a:cs typeface="+mn-cs"/>
              </a:rPr>
              <a:t> is not appropriate here. </a:t>
            </a:r>
          </a:p>
        </p:txBody>
      </p:sp>
      <p:sp>
        <p:nvSpPr>
          <p:cNvPr id="4" name="TextBox 3"/>
          <p:cNvSpPr txBox="1"/>
          <p:nvPr/>
        </p:nvSpPr>
        <p:spPr>
          <a:xfrm>
            <a:off x="4038600" y="3276600"/>
            <a:ext cx="4800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For this example, the visual evidence is so strong that we would not need to consult a hypothesis test to test this assumption of equal variances.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34460" y="4404506"/>
            <a:ext cx="834090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However, later in the semester we will study a test of spread/dispersion that does not have this assumption and can be used in a wider range of statistical environments. </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80141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What happens if the assumption of equal variances (standard deviations) is broken?</a:t>
            </a:r>
          </a:p>
        </p:txBody>
      </p:sp>
      <p:sp>
        <p:nvSpPr>
          <p:cNvPr id="3" name="Content Placeholder 2"/>
          <p:cNvSpPr>
            <a:spLocks noGrp="1"/>
          </p:cNvSpPr>
          <p:nvPr>
            <p:ph idx="1"/>
          </p:nvPr>
        </p:nvSpPr>
        <p:spPr>
          <a:xfrm>
            <a:off x="457200" y="2209800"/>
            <a:ext cx="8229600" cy="3916363"/>
          </a:xfrm>
        </p:spPr>
        <p:txBody>
          <a:bodyPr/>
          <a:lstStyle/>
          <a:p>
            <a:pPr marL="0" indent="0">
              <a:buNone/>
            </a:pPr>
            <a:r>
              <a:rPr lang="en-US" dirty="0"/>
              <a:t>In some circumstances …. </a:t>
            </a:r>
          </a:p>
          <a:p>
            <a:pPr marL="0" indent="0">
              <a:buNone/>
            </a:pPr>
            <a:r>
              <a:rPr lang="en-US" dirty="0"/>
              <a:t>This could be serious …. In others…..</a:t>
            </a:r>
          </a:p>
          <a:p>
            <a:pPr marL="0" indent="0">
              <a:buNone/>
            </a:pPr>
            <a:r>
              <a:rPr lang="en-US" dirty="0"/>
              <a:t>No Problem!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5073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variances are not equal</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09472"/>
            <a:ext cx="7010400" cy="5748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14085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Take Away</a:t>
            </a:r>
          </a:p>
        </p:txBody>
      </p:sp>
      <p:sp>
        <p:nvSpPr>
          <p:cNvPr id="3" name="Content Placeholder 2"/>
          <p:cNvSpPr>
            <a:spLocks noGrp="1"/>
          </p:cNvSpPr>
          <p:nvPr>
            <p:ph idx="1"/>
          </p:nvPr>
        </p:nvSpPr>
        <p:spPr>
          <a:xfrm>
            <a:off x="457200" y="1828800"/>
            <a:ext cx="8229600" cy="2849563"/>
          </a:xfrm>
        </p:spPr>
        <p:txBody>
          <a:bodyPr>
            <a:noAutofit/>
          </a:bodyPr>
          <a:lstStyle/>
          <a:p>
            <a:pPr marL="0" indent="0">
              <a:buNone/>
            </a:pPr>
            <a:r>
              <a:rPr lang="en-US" sz="2000" dirty="0"/>
              <a:t>What you will find in practice will most likely not fit exactly into the scenarios identified here.  There will be some judgment involved … this is the “art” of statistics.  </a:t>
            </a:r>
          </a:p>
          <a:p>
            <a:pPr marL="0" indent="0">
              <a:buNone/>
            </a:pPr>
            <a:r>
              <a:rPr lang="en-US" sz="2000" dirty="0"/>
              <a:t>Here are some general rules of thumb that we will assume this semester.</a:t>
            </a:r>
          </a:p>
          <a:p>
            <a:pPr marL="514350" indent="-514350">
              <a:buAutoNum type="arabicPeriod"/>
            </a:pPr>
            <a:r>
              <a:rPr lang="en-US" sz="2000" dirty="0"/>
              <a:t>If sample sizes are the same and sufficiently large, the t tools (tests and confidence intervals) are valid … since they are robust to the violation of normality. </a:t>
            </a:r>
          </a:p>
          <a:p>
            <a:pPr marL="514350" indent="-514350">
              <a:buAutoNum type="arabicPeriod"/>
            </a:pPr>
            <a:r>
              <a:rPr lang="en-US" sz="2000" dirty="0"/>
              <a:t>If the two populations have the same standard deviation, then the t tests are valid … given sufficient sample sizes.  </a:t>
            </a:r>
          </a:p>
          <a:p>
            <a:pPr marL="514350" indent="-514350">
              <a:buAutoNum type="arabicPeriod"/>
            </a:pPr>
            <a:r>
              <a:rPr lang="en-US" sz="2000" dirty="0"/>
              <a:t>If the standard deviations are different and the sample sizes are different then the t tools are not valid and another procedure should be used. (Ch. 4)</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509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Complete Analysis:</a:t>
            </a:r>
          </a:p>
        </p:txBody>
      </p:sp>
      <p:sp>
        <p:nvSpPr>
          <p:cNvPr id="3" name="Content Placeholder 2"/>
          <p:cNvSpPr>
            <a:spLocks noGrp="1"/>
          </p:cNvSpPr>
          <p:nvPr>
            <p:ph idx="1"/>
          </p:nvPr>
        </p:nvSpPr>
        <p:spPr/>
        <p:txBody>
          <a:bodyPr/>
          <a:lstStyle/>
          <a:p>
            <a:r>
              <a:rPr lang="en-US" dirty="0"/>
              <a:t>Statement of the Problem</a:t>
            </a:r>
          </a:p>
          <a:p>
            <a:r>
              <a:rPr lang="en-US" dirty="0"/>
              <a:t>Address the Assumptions</a:t>
            </a:r>
          </a:p>
          <a:p>
            <a:r>
              <a:rPr lang="en-US" dirty="0"/>
              <a:t>Perform the Appropriate Test (5 Steps)</a:t>
            </a:r>
          </a:p>
          <a:p>
            <a:r>
              <a:rPr lang="en-US" dirty="0"/>
              <a:t>Step 6: Provide a conclusion that a non statistician can understand. Include a p-value and confidence interval</a:t>
            </a:r>
          </a:p>
          <a:p>
            <a:r>
              <a:rPr lang="en-US" dirty="0"/>
              <a:t>Scope of Inference</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F1BDB-6CE4-495C-AC30-106FDA64768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08487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PSSLIDEREVISION" val="1.0.0"/>
  <p:tag name="CPSSLIDETEMPLATE" val="4 Answer"/>
</p:tagLst>
</file>

<file path=ppt/tags/tag2.xml><?xml version="1.0" encoding="utf-8"?>
<p:tagLst xmlns:a="http://schemas.openxmlformats.org/drawingml/2006/main" xmlns:r="http://schemas.openxmlformats.org/officeDocument/2006/relationships" xmlns:p="http://schemas.openxmlformats.org/presentationml/2006/main">
  <p:tag name="CPSSHAPETYPE" val="QuestionStem"/>
</p:tagLst>
</file>

<file path=ppt/tags/tag3.xml><?xml version="1.0" encoding="utf-8"?>
<p:tagLst xmlns:a="http://schemas.openxmlformats.org/drawingml/2006/main" xmlns:r="http://schemas.openxmlformats.org/officeDocument/2006/relationships" xmlns:p="http://schemas.openxmlformats.org/presentationml/2006/main">
  <p:tag name="CPSSHAPETYPE" val="AnswerStems"/>
</p:tagLst>
</file>

<file path=ppt/tags/tag4.xml><?xml version="1.0" encoding="utf-8"?>
<p:tagLst xmlns:a="http://schemas.openxmlformats.org/drawingml/2006/main" xmlns:r="http://schemas.openxmlformats.org/officeDocument/2006/relationships" xmlns:p="http://schemas.openxmlformats.org/presentationml/2006/main">
  <p:tag name="CPSSLIDEREVISION" val="1.0.0"/>
  <p:tag name="CPSSLIDETEMPLATE" val="4 Answer"/>
</p:tagLst>
</file>

<file path=ppt/tags/tag5.xml><?xml version="1.0" encoding="utf-8"?>
<p:tagLst xmlns:a="http://schemas.openxmlformats.org/drawingml/2006/main" xmlns:r="http://schemas.openxmlformats.org/officeDocument/2006/relationships" xmlns:p="http://schemas.openxmlformats.org/presentationml/2006/main">
  <p:tag name="CPSSHAPETYPE" val="QuestionStem"/>
</p:tagLst>
</file>

<file path=ppt/tags/tag6.xml><?xml version="1.0" encoding="utf-8"?>
<p:tagLst xmlns:a="http://schemas.openxmlformats.org/drawingml/2006/main" xmlns:r="http://schemas.openxmlformats.org/officeDocument/2006/relationships" xmlns:p="http://schemas.openxmlformats.org/presentationml/2006/main">
  <p:tag name="CPSSHAPETYPE" val="AnswerStems"/>
</p:tagLst>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_5371darrenPPtheme">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_5371darrenPPtheme" id="{45A9DFA8-B107-0749-9BF8-E2D2F4912A4A}" vid="{5A4F3BCF-9C42-8B47-B324-B92314DCDFCD}"/>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14945</TotalTime>
  <Words>53820</Words>
  <Application>Microsoft Office PowerPoint</Application>
  <PresentationFormat>On-screen Show (4:3)</PresentationFormat>
  <Paragraphs>7074</Paragraphs>
  <Slides>802</Slides>
  <Notes>147</Notes>
  <HiddenSlides>23</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2</vt:i4>
      </vt:variant>
      <vt:variant>
        <vt:lpstr>Slide Titles</vt:lpstr>
      </vt:variant>
      <vt:variant>
        <vt:i4>802</vt:i4>
      </vt:variant>
    </vt:vector>
  </HeadingPairs>
  <TitlesOfParts>
    <vt:vector size="822" baseType="lpstr">
      <vt:lpstr>ＭＳ Ｐゴシック</vt:lpstr>
      <vt:lpstr>ＭＳ Ｐゴシック</vt:lpstr>
      <vt:lpstr>Arial</vt:lpstr>
      <vt:lpstr>Calibri</vt:lpstr>
      <vt:lpstr>Calibri Light</vt:lpstr>
      <vt:lpstr>Cambria Math</vt:lpstr>
      <vt:lpstr>Courier New</vt:lpstr>
      <vt:lpstr>Symbol</vt:lpstr>
      <vt:lpstr>Tahoma</vt:lpstr>
      <vt:lpstr>Times New Roman</vt:lpstr>
      <vt:lpstr>Wingdings</vt:lpstr>
      <vt:lpstr>Retrospect</vt:lpstr>
      <vt:lpstr>1_Retrospect</vt:lpstr>
      <vt:lpstr>Ocean</vt:lpstr>
      <vt:lpstr>1_Office Theme</vt:lpstr>
      <vt:lpstr>_5371darrenPPtheme</vt:lpstr>
      <vt:lpstr>2_Office Theme</vt:lpstr>
      <vt:lpstr>3_Office Theme</vt:lpstr>
      <vt:lpstr>Graph Sheet</vt:lpstr>
      <vt:lpstr>Mtb Graph</vt:lpstr>
      <vt:lpstr>Symbols!</vt:lpstr>
      <vt:lpstr>Creativity Scores:  Intrinsic vs. Extrinsic Motivation</vt:lpstr>
      <vt:lpstr>Starting Salaries: Female vs. Male</vt:lpstr>
      <vt:lpstr>Types of Studies</vt:lpstr>
      <vt:lpstr>Causal Inference: Randomized vs. Observational Study</vt:lpstr>
      <vt:lpstr>Causal Inference: Randomized vs. Observational Study</vt:lpstr>
      <vt:lpstr>Why do an observational study? </vt:lpstr>
      <vt:lpstr>Inference to Populations: Random Sample vs. Self-Selection</vt:lpstr>
      <vt:lpstr>Statistical Inferences Permitted by Study Design</vt:lpstr>
      <vt:lpstr>Practice with Scope: Q1</vt:lpstr>
      <vt:lpstr>Practice with Scope: Q2</vt:lpstr>
      <vt:lpstr>Drawing Statistical Conclusions</vt:lpstr>
      <vt:lpstr>Creativity Study</vt:lpstr>
      <vt:lpstr>Creativity Study</vt:lpstr>
      <vt:lpstr>Creativity Study:  Testing the Hypothesis</vt:lpstr>
      <vt:lpstr>Creativity Study</vt:lpstr>
      <vt:lpstr>Creativity Study</vt:lpstr>
      <vt:lpstr>From Randomized to Observational Studies</vt:lpstr>
      <vt:lpstr>Age Discrimination</vt:lpstr>
      <vt:lpstr>Age Discrimination (Two Sided)</vt:lpstr>
      <vt:lpstr>Distribution of Sample Average</vt:lpstr>
      <vt:lpstr>Distribution of Sample Average</vt:lpstr>
      <vt:lpstr>PowerPoint Presentation</vt:lpstr>
      <vt:lpstr>PowerPoint Presentation</vt:lpstr>
      <vt:lpstr>CENTRAL LIMIT THEOREM Cont.</vt:lpstr>
      <vt:lpstr>About that known σ…</vt:lpstr>
      <vt:lpstr>T-ratio</vt:lpstr>
      <vt:lpstr>Student t Distributions for  n = 3 and n = 12</vt:lpstr>
      <vt:lpstr>Example: 1 Sample 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COMPARE WITH RANDOMIZATION (PERMUTATION) TEST</vt:lpstr>
      <vt:lpstr>Let’s Talk Power!!!</vt:lpstr>
      <vt:lpstr>(Go to break out) Consider the following options. </vt:lpstr>
      <vt:lpstr>Pick all that are true. The power increases when:</vt:lpstr>
      <vt:lpstr>Distribution of Sample Average</vt:lpstr>
      <vt:lpstr>PowerPoint Presentation</vt:lpstr>
      <vt:lpstr>PowerPoint Presentation</vt:lpstr>
      <vt:lpstr>Confidence Intervals and Hypothesis Tests</vt:lpstr>
      <vt:lpstr>PowerPoint Presentation</vt:lpstr>
      <vt:lpstr>The Take Away</vt:lpstr>
      <vt:lpstr>Beach Comber patron ages: Revised Write Up!</vt:lpstr>
      <vt:lpstr>Finding the P-value</vt:lpstr>
      <vt:lpstr>Finding the P-value</vt:lpstr>
      <vt:lpstr>Finding the P-value</vt:lpstr>
      <vt:lpstr>Finding the P-value</vt:lpstr>
      <vt:lpstr>Finding the P-value</vt:lpstr>
      <vt:lpstr>The Take Away</vt:lpstr>
      <vt:lpstr>Assumptions of one sample T-Tests</vt:lpstr>
      <vt:lpstr>Robustness of One Sample T-test / CI</vt:lpstr>
      <vt:lpstr>PowerPoint Presentation</vt:lpstr>
      <vt:lpstr>1000 CIs for the Mean of an Exponential(1) Distribution: n = 10</vt:lpstr>
      <vt:lpstr>1000 CIs for the Mean of an Exponential(1) Distribution: n = 100</vt:lpstr>
      <vt:lpstr>Given Data, How Do We Check the Normality Assumption?  Visually!</vt:lpstr>
      <vt:lpstr>Normal q-q Plot</vt:lpstr>
      <vt:lpstr>Normal q-q Plot</vt:lpstr>
      <vt:lpstr>Given Data, How Do We Check the Normality Assumption? Visually!</vt:lpstr>
      <vt:lpstr>Given Data, How Do We Check the Normality Assumption? Visually!</vt:lpstr>
      <vt:lpstr>Given Data, How Do We Check the Normality Assumption? Visually!</vt:lpstr>
      <vt:lpstr>Beware of small sample sizes!</vt:lpstr>
      <vt:lpstr>A Way to Decide: </vt:lpstr>
      <vt:lpstr>A Complete Analysis:</vt:lpstr>
      <vt:lpstr>Example: Beach Comber</vt:lpstr>
      <vt:lpstr>Example: Comber</vt:lpstr>
      <vt:lpstr>Revised Write Up!</vt:lpstr>
      <vt:lpstr>Example: Bats</vt:lpstr>
      <vt:lpstr>Example: Bats</vt:lpstr>
      <vt:lpstr>PowerPoint Presentation</vt:lpstr>
      <vt:lpstr>Assumptions of one and two  sample T-Tests</vt:lpstr>
      <vt:lpstr>What happens if the normality assumption is broken?</vt:lpstr>
      <vt:lpstr>When data is not normal</vt:lpstr>
      <vt:lpstr>PowerPoint Presentation</vt:lpstr>
      <vt:lpstr>Evidence of Inequality of Variance: VISUAL</vt:lpstr>
      <vt:lpstr>Evidence of Inequality of Variance: VISUAL</vt:lpstr>
      <vt:lpstr>PowerPoint Presentation</vt:lpstr>
      <vt:lpstr>Evidence of Inequality of Variance: F-Test for Equal Variance</vt:lpstr>
      <vt:lpstr>Evidence of Inequality of Variance: F-Test / VISUAL</vt:lpstr>
      <vt:lpstr>What happens if the assumption of equal variances (standard deviations) is broken?</vt:lpstr>
      <vt:lpstr>When variances are not equal</vt:lpstr>
      <vt:lpstr>The Take Away</vt:lpstr>
      <vt:lpstr>A Complete Analysis:</vt:lpstr>
      <vt:lpstr>FULL EXAMPLE: CREATIVITY STUDY!</vt:lpstr>
      <vt:lpstr>Full Example: Creativity Data</vt:lpstr>
      <vt:lpstr>First Check …. q-q Plot</vt:lpstr>
      <vt:lpstr>Histograms</vt:lpstr>
      <vt:lpstr>Normality Assumption</vt:lpstr>
      <vt:lpstr>Full Example: Creativity Data</vt:lpstr>
      <vt:lpstr>Equality of Variances </vt:lpstr>
      <vt:lpstr>Full Example: Creativity Data</vt:lpstr>
      <vt:lpstr>Independent Observations</vt:lpstr>
      <vt:lpstr>Full Example: Creativity Data</vt:lpstr>
      <vt:lpstr>Let’s Formalize This Test Into 6 Steps!</vt:lpstr>
      <vt:lpstr>Full Example: Creativity Data</vt:lpstr>
      <vt:lpstr>Let’s Fill in the P-value (and add a CI)!</vt:lpstr>
      <vt:lpstr>LET’S TRY SOME!</vt:lpstr>
      <vt:lpstr>Happiness Study</vt:lpstr>
      <vt:lpstr>Happiness Study</vt:lpstr>
      <vt:lpstr>Mice Study</vt:lpstr>
      <vt:lpstr>Mice Study</vt:lpstr>
      <vt:lpstr>Transformations</vt:lpstr>
      <vt:lpstr>Log Transformation</vt:lpstr>
      <vt:lpstr>Example Write Ups…. </vt:lpstr>
      <vt:lpstr>Cloud Seeding!</vt:lpstr>
      <vt:lpstr>PowerPoint Presentation</vt:lpstr>
      <vt:lpstr>Cloud Seeding: Original Data</vt:lpstr>
      <vt:lpstr>After Log Transformation</vt:lpstr>
      <vt:lpstr>T Test and Confidence!!!</vt:lpstr>
      <vt:lpstr>Cloud Seeding Book Example</vt:lpstr>
      <vt:lpstr>Recap: The Take Away</vt:lpstr>
      <vt:lpstr>Log Transformations: Theory</vt:lpstr>
      <vt:lpstr>Log Transformations: Theory</vt:lpstr>
      <vt:lpstr>Log (base e) Transformations: Theory</vt:lpstr>
      <vt:lpstr>Log (base 10) Transformations: Theory</vt:lpstr>
      <vt:lpstr>FULL EXAMPLE:  SSHA Data</vt:lpstr>
      <vt:lpstr>Full Example: SSHA Data</vt:lpstr>
      <vt:lpstr>First Check …. q-q Plot</vt:lpstr>
      <vt:lpstr>Histograms</vt:lpstr>
      <vt:lpstr>Normality Assumption</vt:lpstr>
      <vt:lpstr>Full Example: SSHA Data</vt:lpstr>
      <vt:lpstr>Equality of Variances </vt:lpstr>
      <vt:lpstr>Full Example: SSHA Data</vt:lpstr>
      <vt:lpstr>Independent Observations</vt:lpstr>
      <vt:lpstr>Full Example: SSHA Data</vt:lpstr>
      <vt:lpstr>Run The Two Sample T-Test!!!</vt:lpstr>
      <vt:lpstr>Critical Value</vt:lpstr>
      <vt:lpstr>Two Sample T-Test … SAS Output</vt:lpstr>
      <vt:lpstr>Let’s Formalize This Test Into 6 Steps!</vt:lpstr>
      <vt:lpstr>Full Example: SSHA Data</vt:lpstr>
      <vt:lpstr>Scope</vt:lpstr>
      <vt:lpstr>Two Sample T-Test … SAS Output</vt:lpstr>
      <vt:lpstr>Conclusion</vt:lpstr>
      <vt:lpstr>FULL EXAMPLE:  Promotion Data</vt:lpstr>
      <vt:lpstr>Full Example: Promotion Data</vt:lpstr>
      <vt:lpstr>First Check …. q-q Plot</vt:lpstr>
      <vt:lpstr>Histograms</vt:lpstr>
      <vt:lpstr>Normality Assumption</vt:lpstr>
      <vt:lpstr>Full Example: Promotion Data</vt:lpstr>
      <vt:lpstr>Equality of Variances </vt:lpstr>
      <vt:lpstr>Full Example: Promotion Data</vt:lpstr>
      <vt:lpstr>Independent Observations</vt:lpstr>
      <vt:lpstr>Full Example: Promotion Data</vt:lpstr>
      <vt:lpstr>Run The Two Sample T-Test!!!</vt:lpstr>
      <vt:lpstr>Two Sample T-Test … SAS Output</vt:lpstr>
      <vt:lpstr>Full Example: Promotion Data</vt:lpstr>
      <vt:lpstr>PowerPoint Presentation</vt:lpstr>
      <vt:lpstr>Conclusion</vt:lpstr>
      <vt:lpstr>Alternatives to (Student) t-Tools</vt:lpstr>
      <vt:lpstr>Let’s Start With an Example</vt:lpstr>
      <vt:lpstr>Examining the t-Tools Assumptions</vt:lpstr>
      <vt:lpstr>PowerPoint Presentation</vt:lpstr>
      <vt:lpstr>Nonparametric Methods:  The Rank Sum Test</vt:lpstr>
      <vt:lpstr>Nonparametric Methods</vt:lpstr>
      <vt:lpstr>Rank Sum Test: Advantages</vt:lpstr>
      <vt:lpstr>The Hypothesis Test</vt:lpstr>
      <vt:lpstr>The Rank Sum test</vt:lpstr>
      <vt:lpstr>Rank-Sum Test: Normal Approximation</vt:lpstr>
      <vt:lpstr>Rank Sum Test: randomly assign ranks </vt:lpstr>
      <vt:lpstr>Rank-Sum Test:  Normal Approximation</vt:lpstr>
      <vt:lpstr>Continuity Correction: Main Idea</vt:lpstr>
      <vt:lpstr>Rank-Sum Test:  Normal Approximation</vt:lpstr>
      <vt:lpstr>Permutation Test  (Exact P-value)</vt:lpstr>
      <vt:lpstr>Rank Sum Test (Wilcoxon)</vt:lpstr>
      <vt:lpstr>Rank Sum Test: Advantages</vt:lpstr>
      <vt:lpstr>Cognitive Load Experiment</vt:lpstr>
      <vt:lpstr>Cognitive Load Experiment</vt:lpstr>
      <vt:lpstr>Cognitive Load Experiment</vt:lpstr>
      <vt:lpstr>Cognitive Load Experiment:  Normal Approximation</vt:lpstr>
      <vt:lpstr>Cognitive Load Experiment:  Using SAS</vt:lpstr>
      <vt:lpstr>Confidence Interval for the Location Parameter (Median):  Hodges Lehman Confidence Interval</vt:lpstr>
      <vt:lpstr>Cognitive Load Experiment</vt:lpstr>
      <vt:lpstr>Cognitive Load Experiment (All Together)</vt:lpstr>
      <vt:lpstr>Welch’s t-Test</vt:lpstr>
      <vt:lpstr>Creativity Study: Reminder</vt:lpstr>
      <vt:lpstr>Welch’s t-Test</vt:lpstr>
      <vt:lpstr>Testing Hypothesis: Welch’s t-Tools</vt:lpstr>
      <vt:lpstr>Gender Income Discrimination</vt:lpstr>
      <vt:lpstr>Gender Income Discrimination</vt:lpstr>
      <vt:lpstr>Gender Income Discrimination!</vt:lpstr>
      <vt:lpstr>Rank Sum versus Welch’s … the Take Away</vt:lpstr>
      <vt:lpstr>Performance of Welch’s t-test</vt:lpstr>
      <vt:lpstr>Paired T-Test</vt:lpstr>
      <vt:lpstr>A Look at the Variance</vt:lpstr>
      <vt:lpstr>Example:  Medical Reasoning Test</vt:lpstr>
      <vt:lpstr>Example:  Keith’s Medical Reasoning Test</vt:lpstr>
      <vt:lpstr>Example:  Medical Reasoning Test</vt:lpstr>
      <vt:lpstr>Example:  Keith’s Medical Reasoning Test</vt:lpstr>
      <vt:lpstr>Paired t-test reduces to a one-sample t-test</vt:lpstr>
      <vt:lpstr>A SAS Code Comparison</vt:lpstr>
      <vt:lpstr>A SAS Code Comparison</vt:lpstr>
      <vt:lpstr>Checking the Assumptions</vt:lpstr>
      <vt:lpstr>Additional Information</vt:lpstr>
      <vt:lpstr>Conclusion (alpha = .01)</vt:lpstr>
      <vt:lpstr>Conclusion (if alpha = .05)</vt:lpstr>
      <vt:lpstr>Alternatives to the t-Test for Paired Data</vt:lpstr>
      <vt:lpstr>For each of the 9 horses, a veterinary anatomist measured the density of nerve cells at specified sites in the intestine.</vt:lpstr>
      <vt:lpstr>Using the paired t-Test</vt:lpstr>
      <vt:lpstr>The Hypothesis Test</vt:lpstr>
      <vt:lpstr>PowerPoint Presentation</vt:lpstr>
      <vt:lpstr>Test and Conclusion</vt:lpstr>
      <vt:lpstr>PowerPoint Presentation</vt:lpstr>
      <vt:lpstr>Test, Conclusion and Some Notes</vt:lpstr>
      <vt:lpstr>Horse Data</vt:lpstr>
      <vt:lpstr>ANOVA</vt:lpstr>
      <vt:lpstr>Pure ANOVA</vt:lpstr>
      <vt:lpstr>Pure ANOVA </vt:lpstr>
      <vt:lpstr>UNIT 5: Chapter 5</vt:lpstr>
      <vt:lpstr>ANOVA</vt:lpstr>
      <vt:lpstr>ANOVA</vt:lpstr>
      <vt:lpstr>Pure ANOVA</vt:lpstr>
      <vt:lpstr>Pure ANOVA</vt:lpstr>
      <vt:lpstr>Pure ANOVA</vt:lpstr>
      <vt:lpstr>Sum of Squares in ANOVA</vt:lpstr>
      <vt:lpstr>Pure ANOVA </vt:lpstr>
      <vt:lpstr>Pure ANOVA </vt:lpstr>
      <vt:lpstr>F -Test of Different Means … </vt:lpstr>
      <vt:lpstr>6 Steps!</vt:lpstr>
      <vt:lpstr>F-Distribution</vt:lpstr>
      <vt:lpstr>R-Squared!</vt:lpstr>
      <vt:lpstr>Coefficient of Variation</vt:lpstr>
      <vt:lpstr>ANOVA: Assumptions and Robustness</vt:lpstr>
      <vt:lpstr>Samples drawn from  Normal Distributions</vt:lpstr>
      <vt:lpstr>More on Constant SD</vt:lpstr>
      <vt:lpstr>Levene’s Test (Median)</vt:lpstr>
      <vt:lpstr>Proc GLM Has Levene’s Test</vt:lpstr>
      <vt:lpstr>Check of Assumptions: Constant SD</vt:lpstr>
      <vt:lpstr>Archeology in New Mexico</vt:lpstr>
      <vt:lpstr>Archaeology Example</vt:lpstr>
      <vt:lpstr>Archeology Example Assumptions: Normality</vt:lpstr>
      <vt:lpstr>Archeology Example Assumptions: Homogeneity (Equal SD)</vt:lpstr>
      <vt:lpstr>Archeology Example Assumption: Independence </vt:lpstr>
      <vt:lpstr>First Ask: Is there reason to believe any of them are different?</vt:lpstr>
      <vt:lpstr>Question of Interest: 1. Are the means of sites 1 and 4 different?   </vt:lpstr>
      <vt:lpstr>Question of Interest: (try it!) 2. Are the means of sites 2 and 3 different?   </vt:lpstr>
      <vt:lpstr>Question of Interest: (try it!) 2. Are the means of sites 2 and 3 different?   </vt:lpstr>
      <vt:lpstr>Question of Interest: (try it!) 2. Are the means of sites 2 and 3 different?   </vt:lpstr>
      <vt:lpstr>Question of Interest: 3. Are sites 1 and 4 different than 2 and 3?  </vt:lpstr>
      <vt:lpstr>A Small Example</vt:lpstr>
      <vt:lpstr>Normality Assumption</vt:lpstr>
      <vt:lpstr>So …. NONPARAMETRIC!!!!</vt:lpstr>
      <vt:lpstr>Kruskal-Wallis Test </vt:lpstr>
      <vt:lpstr>Another Analysis!!!!</vt:lpstr>
      <vt:lpstr>Normality Assumption</vt:lpstr>
      <vt:lpstr>Homogeneity of Variance Assumption</vt:lpstr>
      <vt:lpstr>Assumptions and Analysis: </vt:lpstr>
      <vt:lpstr>Performance of Welch’s Test</vt:lpstr>
      <vt:lpstr>Fixed Effects vs. Random Effects</vt:lpstr>
      <vt:lpstr>Fixed or random effects</vt:lpstr>
      <vt:lpstr>What does r^2 mean?</vt:lpstr>
      <vt:lpstr>What does r^2 mean?</vt:lpstr>
      <vt:lpstr>What does r^2 mean?</vt:lpstr>
      <vt:lpstr>MSE vs. Variance in each group </vt:lpstr>
      <vt:lpstr>Let’s try one together in class!</vt:lpstr>
      <vt:lpstr>First … Plot the Data!</vt:lpstr>
      <vt:lpstr>Plot the Data cont.</vt:lpstr>
      <vt:lpstr>Brown and Forsythe Test for Equality of Variance.</vt:lpstr>
      <vt:lpstr>1 Way ANOVA</vt:lpstr>
      <vt:lpstr>PowerPoint Presentation</vt:lpstr>
      <vt:lpstr>PowerPoint Presentation</vt:lpstr>
      <vt:lpstr>PowerPoint Presentation</vt:lpstr>
      <vt:lpstr>PowerPoint Presentation</vt:lpstr>
      <vt:lpstr>Spock Trial </vt:lpstr>
      <vt:lpstr>The Raw Data</vt:lpstr>
      <vt:lpstr>Comparing Two Means  From Many Groups.</vt:lpstr>
      <vt:lpstr>Spock Data Steps</vt:lpstr>
      <vt:lpstr>Two Judge Analysis w/ t-Tools</vt:lpstr>
      <vt:lpstr>Two Judge Analysis w/ Several-Groups</vt:lpstr>
      <vt:lpstr>Two Judge Analysis: Conclusion</vt:lpstr>
      <vt:lpstr>Spock Trial QOI 2 </vt:lpstr>
      <vt:lpstr>Spock: The Strategy</vt:lpstr>
      <vt:lpstr>Step 1: Compare Judges A - F</vt:lpstr>
      <vt:lpstr>Different Models in SAS</vt:lpstr>
      <vt:lpstr>Different Models in SAS</vt:lpstr>
      <vt:lpstr>Comparing Two Models: Both are not Equal Means Model</vt:lpstr>
      <vt:lpstr>PowerPoint Presentation</vt:lpstr>
      <vt:lpstr>PowerPoint Presentation</vt:lpstr>
      <vt:lpstr>Step 1 Complete!</vt:lpstr>
      <vt:lpstr>Step 2!</vt:lpstr>
      <vt:lpstr>R Code for Handicap Example Question 1</vt:lpstr>
      <vt:lpstr>R Code for Handicap Example Question 2</vt:lpstr>
      <vt:lpstr>R Code for Handicap Example Question 3</vt:lpstr>
      <vt:lpstr>R Code for Handicap Example Question 4</vt:lpstr>
      <vt:lpstr>UNIT 6 Live Session</vt:lpstr>
      <vt:lpstr>Overview</vt:lpstr>
      <vt:lpstr>Example: Handicap &amp; Capability Study</vt:lpstr>
      <vt:lpstr>Example: Handicap &amp; Capability Study</vt:lpstr>
      <vt:lpstr>Is There Any Difference at All?</vt:lpstr>
      <vt:lpstr>Handicap &amp; Capability Study: Normality Assumption</vt:lpstr>
      <vt:lpstr>Handicap &amp; Capability Study: Equal Variances Assumption</vt:lpstr>
      <vt:lpstr>Handicap &amp; Capability Study: ANOVA results</vt:lpstr>
      <vt:lpstr>Handicap &amp; Capability Study:  More Specific Questions</vt:lpstr>
      <vt:lpstr>Linear Combinations &amp; Contrasts</vt:lpstr>
      <vt:lpstr>Handicap &amp; Capability Study:  A Contrast</vt:lpstr>
      <vt:lpstr>Handicap &amp; Capability Study:  A Contrast</vt:lpstr>
      <vt:lpstr>Chapter 6: Compare with book!</vt:lpstr>
      <vt:lpstr>Handicap &amp; Capability Study:  In SAS</vt:lpstr>
      <vt:lpstr>Handicap &amp; Capability Study:  In SAS</vt:lpstr>
      <vt:lpstr>Handicap &amp; Capability Study:  In SAS</vt:lpstr>
      <vt:lpstr>Chapter 6</vt:lpstr>
      <vt:lpstr>Let’s Try Some!!!</vt:lpstr>
      <vt:lpstr>Let’s Try Some!!!</vt:lpstr>
      <vt:lpstr>Let’s Try ANOTHER!!!</vt:lpstr>
      <vt:lpstr>Let’s Try ANOTHER!!!</vt:lpstr>
      <vt:lpstr>Let’s Try ONE MORE!!!</vt:lpstr>
      <vt:lpstr>Let’s Try ONE MORE!!!</vt:lpstr>
      <vt:lpstr>Multiple Comparison: Motivation</vt:lpstr>
      <vt:lpstr>Multiple Comparison: Example k = 37</vt:lpstr>
      <vt:lpstr>Multiple Comparison: Example k = 100</vt:lpstr>
      <vt:lpstr>Confidence Intervals</vt:lpstr>
      <vt:lpstr>Planned &amp; Post-hoc Tests</vt:lpstr>
      <vt:lpstr>Post-Hoc / Unplanned Tests</vt:lpstr>
      <vt:lpstr>Multiple Comparison: Bonferroni</vt:lpstr>
      <vt:lpstr>Multiple Comparison: Tukey-Kramer</vt:lpstr>
      <vt:lpstr>Multiple Comparison: Dunnett Many Groups to one Control</vt:lpstr>
      <vt:lpstr>Example: T-rex bones</vt:lpstr>
      <vt:lpstr>Example: T-rex bones</vt:lpstr>
      <vt:lpstr>T-Distribution</vt:lpstr>
      <vt:lpstr>Tukey-Kramer</vt:lpstr>
      <vt:lpstr>Bonferroni</vt:lpstr>
      <vt:lpstr>Handicap / Capability Study: Data</vt:lpstr>
      <vt:lpstr>Handicap Data Analysis</vt:lpstr>
      <vt:lpstr>First Test!!!</vt:lpstr>
      <vt:lpstr>Normality: Handicap Data</vt:lpstr>
      <vt:lpstr>Homogeneity of SD Assumption</vt:lpstr>
      <vt:lpstr>First QOI!!!</vt:lpstr>
      <vt:lpstr>Second QOI!!!</vt:lpstr>
      <vt:lpstr>Second QOI: Better approach!!!</vt:lpstr>
      <vt:lpstr>Third QOI!!!</vt:lpstr>
      <vt:lpstr>Bonferroni Adjusted P-Values</vt:lpstr>
      <vt:lpstr>Third QOI!!!</vt:lpstr>
      <vt:lpstr>Third QOI!!!</vt:lpstr>
      <vt:lpstr>PowerPoint Presentation</vt:lpstr>
      <vt:lpstr>PowerPoint Presentation</vt:lpstr>
      <vt:lpstr>Appendix</vt:lpstr>
      <vt:lpstr>Bonferroni’s Correction</vt:lpstr>
      <vt:lpstr>Bonferroni’s Correction</vt:lpstr>
      <vt:lpstr>Bonferroni’s Correction</vt:lpstr>
      <vt:lpstr>Multivariate distribution</vt:lpstr>
      <vt:lpstr>PowerPoint Presentation</vt:lpstr>
      <vt:lpstr>PowerPoint Presentation</vt:lpstr>
      <vt:lpstr>PowerPoint Presentation</vt:lpstr>
      <vt:lpstr>Review!!!!</vt:lpstr>
      <vt:lpstr>2. Test the claim that the mean writing score is equal to 50.  Write all 6 steps.</vt:lpstr>
      <vt:lpstr>2. Test the claim that the mean writing score is equal to 50.  Write all 6 steps.</vt:lpstr>
      <vt:lpstr>3. Test the claim that the mean writing score is different for males and females.  Include all 6 steps.   </vt:lpstr>
      <vt:lpstr>3. Test the claim that the mean writing score is different for males and females.  Include all 6 steps. </vt:lpstr>
      <vt:lpstr>3. Test the claim that the mean writing score is different for males and females.  Include all 6 steps. </vt:lpstr>
      <vt:lpstr>3. Test the claim that the mean writing score is different for males and females.  Include all 6 steps.  Welch’s t-test vs. alternative solution: Nonparametric</vt:lpstr>
      <vt:lpstr>4. There are 4 unique race categories. Test to see if the 1st race has a different mean writing score than the 4th race. </vt:lpstr>
      <vt:lpstr>4. There are 4 unique race categories.  Test to see if the 1st race has a different mean writing score than the 4th race.</vt:lpstr>
      <vt:lpstr>4. There are 4 unique race categories.  Test to see if the 1st race has a different mean writing score than the 4th race.</vt:lpstr>
      <vt:lpstr>4. There are 4 unique race categories.  Test to see if the 1st race has a different mean writing score than the 4th race. ALTERNATIVE SOLUTION: CONTRASTS </vt:lpstr>
      <vt:lpstr>4. There are 4 unique race categories.  Test to see if the 1st race has a different mean writing score than the 4th race. ALTERNATIVE SOLUTION: CONTRASTS (first ANOVA)</vt:lpstr>
      <vt:lpstr>4. There are 4 unique race categories.  Test to see if the 1st race has a different mean writing score than the 4th race. ALTERNATIVE SOLUTION: CONTRASTS</vt:lpstr>
      <vt:lpstr>Compare the contrast to building your own F-table (using plain ANOVAs).</vt:lpstr>
      <vt:lpstr>5. Use proc power to find the power of a test to detect a difference of 3 in the means if the two groups have standard deviations of 5 and 8 and the first group has a sample size of 20 and the second has a sample size of 40.  Assume we want to use a Satterthwaite approximation (Welch’s test of difference of means assuming different standard deviations). </vt:lpstr>
      <vt:lpstr>Beer Prices!!!</vt:lpstr>
      <vt:lpstr>Beer Prices!!!</vt:lpstr>
      <vt:lpstr>Beer Prices!!!!</vt:lpstr>
      <vt:lpstr>Beer Prices!!!</vt:lpstr>
      <vt:lpstr>Beer Prices!!!</vt:lpstr>
      <vt:lpstr>Alternative Analysis (Means)</vt:lpstr>
      <vt:lpstr>Test for any difference?  Welch’s ANOVA</vt:lpstr>
      <vt:lpstr>Test for the Differences: Bonferroni</vt:lpstr>
      <vt:lpstr>UNIT 8: Correlation!!!</vt:lpstr>
      <vt:lpstr>PowerPoint Presentation</vt:lpstr>
      <vt:lpstr>Exploring the Data</vt:lpstr>
      <vt:lpstr>PowerPoint Presentation</vt:lpstr>
      <vt:lpstr>PowerPoint Presentation</vt:lpstr>
      <vt:lpstr>Which correlation coefficient best describes the scatter plot?</vt:lpstr>
      <vt:lpstr>Which correlation coefficient best describes the scatter plot?</vt:lpstr>
      <vt:lpstr>Properties of the  Linear Correlation Coefficient r</vt:lpstr>
      <vt:lpstr>Requirements</vt:lpstr>
      <vt:lpstr>Correlation: Not resistant to outliers</vt:lpstr>
      <vt:lpstr>How do we find r?</vt:lpstr>
      <vt:lpstr>Interpreting r2 :  Explained Variation</vt:lpstr>
      <vt:lpstr>PowerPoint Presentation</vt:lpstr>
      <vt:lpstr>The Test Statistic!!!</vt:lpstr>
      <vt:lpstr>Movies!!!</vt:lpstr>
      <vt:lpstr>Breakout!</vt:lpstr>
      <vt:lpstr>Parent/Child Heights</vt:lpstr>
      <vt:lpstr>SAS and r: Parent Child Heights</vt:lpstr>
      <vt:lpstr>Movies!!!</vt:lpstr>
      <vt:lpstr>SAS and r: Movie Data</vt:lpstr>
      <vt:lpstr>Breakout</vt:lpstr>
      <vt:lpstr>SAS: Crickets</vt:lpstr>
      <vt:lpstr>Crickets!!!</vt:lpstr>
      <vt:lpstr>SAS: Marathon</vt:lpstr>
      <vt:lpstr>Marathons!!!</vt:lpstr>
      <vt:lpstr>We can use our Calcs!!!</vt:lpstr>
      <vt:lpstr>UNIT 9: Live Session</vt:lpstr>
      <vt:lpstr>Review</vt:lpstr>
      <vt:lpstr>PowerPoint Presentation</vt:lpstr>
      <vt:lpstr>PowerPoint Presentation</vt:lpstr>
      <vt:lpstr>PowerPoint Presentation</vt:lpstr>
      <vt:lpstr>PowerPoint Presentation</vt:lpstr>
      <vt:lpstr>Grades v. Study Hours  </vt:lpstr>
      <vt:lpstr>How to find the “Best” Line</vt:lpstr>
      <vt:lpstr>Grades v. Study Hours  </vt:lpstr>
      <vt:lpstr>Least Squares Regression Line</vt:lpstr>
      <vt:lpstr>Equation of a Line!!!</vt:lpstr>
      <vt:lpstr>Grades v. Study Hours  </vt:lpstr>
      <vt:lpstr>PowerPoint Presentation</vt:lpstr>
      <vt:lpstr>Extrapolation!</vt:lpstr>
      <vt:lpstr>Extrapolation: Example</vt:lpstr>
      <vt:lpstr>Interpretation: Slope and Y – Intercept</vt:lpstr>
      <vt:lpstr>Grades v. Study Hours  </vt:lpstr>
      <vt:lpstr>PowerPoint Presentation</vt:lpstr>
      <vt:lpstr>Assumptions</vt:lpstr>
      <vt:lpstr>Movies!!!</vt:lpstr>
      <vt:lpstr>The Residual formalized!!!</vt:lpstr>
      <vt:lpstr>How to Estimate Regression Coefficients</vt:lpstr>
      <vt:lpstr>Movies!!!</vt:lpstr>
      <vt:lpstr>Movies!!! (Parameter Estimates)</vt:lpstr>
      <vt:lpstr>Sampling Distributions / Hypothesis Test </vt:lpstr>
      <vt:lpstr>Sampling Distributions / Hypothesis Test </vt:lpstr>
      <vt:lpstr>Movies!!! (Hypothesis Test)</vt:lpstr>
      <vt:lpstr>Movies!!!</vt:lpstr>
      <vt:lpstr>Movies!!! Confidence intervals</vt:lpstr>
      <vt:lpstr>Movies Cont. !!!</vt:lpstr>
      <vt:lpstr>Parent/Child Heights</vt:lpstr>
      <vt:lpstr>Parent/Child Heights</vt:lpstr>
      <vt:lpstr>Parent/Child Heights</vt:lpstr>
      <vt:lpstr>Break Out!!!</vt:lpstr>
      <vt:lpstr>Crickets!!!</vt:lpstr>
      <vt:lpstr>Crickets!!!</vt:lpstr>
      <vt:lpstr>Crickets: Confidence Intervals</vt:lpstr>
      <vt:lpstr>Crickets!!!</vt:lpstr>
      <vt:lpstr>Appendix</vt:lpstr>
      <vt:lpstr>Marathons!!!</vt:lpstr>
      <vt:lpstr>SAS Code for Movie data: two options</vt:lpstr>
      <vt:lpstr>R Code For Movie Data</vt:lpstr>
      <vt:lpstr>Movies!!! (multiple slides for reference)</vt:lpstr>
      <vt:lpstr>Movies!!! Conf. intervals (for reference)</vt:lpstr>
      <vt:lpstr>Movies!!! (for reference)</vt:lpstr>
      <vt:lpstr>UNIT 10 Live Session</vt:lpstr>
      <vt:lpstr>Assumptions</vt:lpstr>
      <vt:lpstr>PowerPoint Presentation</vt:lpstr>
      <vt:lpstr>Assumptions</vt:lpstr>
      <vt:lpstr>Movies!: Assumptions</vt:lpstr>
      <vt:lpstr>Regression</vt:lpstr>
      <vt:lpstr>Review</vt:lpstr>
      <vt:lpstr>Movies!!!</vt:lpstr>
      <vt:lpstr>SAS at the MOVIES!</vt:lpstr>
      <vt:lpstr>R at the Movies!</vt:lpstr>
      <vt:lpstr>Confidence Intervals</vt:lpstr>
      <vt:lpstr>Confidence Intervals</vt:lpstr>
      <vt:lpstr>Confidence Intervals</vt:lpstr>
      <vt:lpstr>Confidence Intervals: SAS Proc glm </vt:lpstr>
      <vt:lpstr>Confidence Intervals: SAS Proc reg</vt:lpstr>
      <vt:lpstr>Confidence Intervals when X is not in data</vt:lpstr>
      <vt:lpstr>Confidence: R</vt:lpstr>
      <vt:lpstr>Prediction Intervals</vt:lpstr>
      <vt:lpstr>Prediction Intervals</vt:lpstr>
      <vt:lpstr>Prediction Intervals: R</vt:lpstr>
      <vt:lpstr>Calibration Interval (mean gross)</vt:lpstr>
      <vt:lpstr>Calibration Interval (actual gross)</vt:lpstr>
      <vt:lpstr>Calibration Interval (by hand)</vt:lpstr>
      <vt:lpstr>Calibration: R</vt:lpstr>
      <vt:lpstr>Worked Example:  Calculating Regression Coefficients and Standard Errors</vt:lpstr>
      <vt:lpstr>Lack of Fit Test</vt:lpstr>
      <vt:lpstr>2 Models</vt:lpstr>
      <vt:lpstr>Lack of Fit Test</vt:lpstr>
      <vt:lpstr>Breakout!</vt:lpstr>
      <vt:lpstr>Lack of Fit Test</vt:lpstr>
      <vt:lpstr>Heuristic Description</vt:lpstr>
      <vt:lpstr>Appendix</vt:lpstr>
      <vt:lpstr>Crickets: Regression Eqn!!!</vt:lpstr>
      <vt:lpstr>Crickets: confidence intervals!!!</vt:lpstr>
      <vt:lpstr>Crickets: confidence intervals</vt:lpstr>
      <vt:lpstr>Crickets: prediction intervals!!!</vt:lpstr>
      <vt:lpstr>Crickets: prediction intervals</vt:lpstr>
      <vt:lpstr>Crickets: prediction intervals!!!</vt:lpstr>
      <vt:lpstr>Crickets: prediction intervals</vt:lpstr>
      <vt:lpstr>Crickets: calibration interval!!!</vt:lpstr>
      <vt:lpstr>Crickets: calibration interval</vt:lpstr>
      <vt:lpstr>Crickets: calibration interval!!!</vt:lpstr>
      <vt:lpstr>Crickets: calibration intervals</vt:lpstr>
      <vt:lpstr>UNIT 10 HW:  Simple Linear Regression (SLR)</vt:lpstr>
      <vt:lpstr>Lack of Fit Test (For reference)</vt:lpstr>
      <vt:lpstr>UNIT 11</vt:lpstr>
      <vt:lpstr>Chapter 8!!! A Closer Look at Assumptions for Regression</vt:lpstr>
      <vt:lpstr>Assumptions for Simple Linear Regression</vt:lpstr>
      <vt:lpstr>Model Assessment (Graphical)</vt:lpstr>
      <vt:lpstr>Model Assessment (Graphical)</vt:lpstr>
      <vt:lpstr>Model Assessment (Graphical)</vt:lpstr>
      <vt:lpstr>Model Assessment (Graphical)</vt:lpstr>
      <vt:lpstr>Model Assessment (Graphical)</vt:lpstr>
      <vt:lpstr>Model Assessment (Graphical)</vt:lpstr>
      <vt:lpstr>Scatterplot of Residuals</vt:lpstr>
      <vt:lpstr>Residual Analysis</vt:lpstr>
      <vt:lpstr>Checking Assumptions with Residuals</vt:lpstr>
      <vt:lpstr>The Regression Panel</vt:lpstr>
      <vt:lpstr>The Regression Panel</vt:lpstr>
      <vt:lpstr>Log Transform</vt:lpstr>
      <vt:lpstr>Insulation and Voltage Data</vt:lpstr>
      <vt:lpstr>Insulation v. Voltage</vt:lpstr>
      <vt:lpstr>Try a Log-Linear Model</vt:lpstr>
      <vt:lpstr>Log Transforms: Log-Linear</vt:lpstr>
      <vt:lpstr>Interpretation: Log – Linear</vt:lpstr>
      <vt:lpstr>Meat Processing and pH</vt:lpstr>
      <vt:lpstr>No Transforms: Linear</vt:lpstr>
      <vt:lpstr>Log Transforms: Linear-Log</vt:lpstr>
      <vt:lpstr>Log Transforms: Linear - Log</vt:lpstr>
      <vt:lpstr>Interpretation: Linear - Log</vt:lpstr>
      <vt:lpstr>Example: </vt:lpstr>
      <vt:lpstr>Palm Beach County</vt:lpstr>
      <vt:lpstr>Strategy</vt:lpstr>
      <vt:lpstr>Scatterplot: Buchanan vs. Bush</vt:lpstr>
      <vt:lpstr>Scatterplot: Buchanan vs. Bush</vt:lpstr>
      <vt:lpstr>Residuals</vt:lpstr>
      <vt:lpstr>Without Palm Beach County</vt:lpstr>
      <vt:lpstr>Residuals</vt:lpstr>
      <vt:lpstr>Try a Transformation:  log (Buchanan) = β0+ β1Bush</vt:lpstr>
      <vt:lpstr>Try a Transformation:  Buchanan = β0+ β1log(Bush)</vt:lpstr>
      <vt:lpstr>log Y and log X …  log (Buchanan) = β0+ β1log(Bush)</vt:lpstr>
      <vt:lpstr>Interpretation</vt:lpstr>
      <vt:lpstr>Result!</vt:lpstr>
      <vt:lpstr>Interpretation Log-Log Model</vt:lpstr>
      <vt:lpstr>Bush/Gore Example:  Interpretation</vt:lpstr>
      <vt:lpstr>Summary:</vt:lpstr>
      <vt:lpstr>Multiple Regression II</vt:lpstr>
      <vt:lpstr>Case 1: Meadowfoam</vt:lpstr>
      <vt:lpstr>Case 1 Experimental Design: Meadowfoam</vt:lpstr>
      <vt:lpstr>Meadowfoam: Data</vt:lpstr>
      <vt:lpstr>Equal Lines</vt:lpstr>
      <vt:lpstr>Parallel Lines</vt:lpstr>
      <vt:lpstr>Separate Lines (Slopes)</vt:lpstr>
      <vt:lpstr>PowerPoint Presentation</vt:lpstr>
      <vt:lpstr>Interaction Terms! … (Flexible Slopes!)</vt:lpstr>
      <vt:lpstr>Is the separate slope model appropriate? </vt:lpstr>
      <vt:lpstr>Is the separate slope model appropriate? </vt:lpstr>
      <vt:lpstr>Example Where Interaction Matters</vt:lpstr>
      <vt:lpstr>Example Where Interaction Matters</vt:lpstr>
      <vt:lpstr>Fit the Model</vt:lpstr>
      <vt:lpstr>Fit the Model</vt:lpstr>
      <vt:lpstr>Fit the Model</vt:lpstr>
      <vt:lpstr>Charity and Perceived Importance</vt:lpstr>
      <vt:lpstr>Charity and Perceived Importance</vt:lpstr>
      <vt:lpstr>Charity and Perceived Importance: Recoded!</vt:lpstr>
      <vt:lpstr>Charity and Perceived Importance: Easier Read and Interpretation</vt:lpstr>
      <vt:lpstr>Charity and Perceived Importance: Easier Read and Interpretation</vt:lpstr>
      <vt:lpstr>Practice!!!</vt:lpstr>
      <vt:lpstr>First Step! Plot the Data!</vt:lpstr>
      <vt:lpstr>Second Step: Construct a Model</vt:lpstr>
      <vt:lpstr>Third Step: Fit the Model!</vt:lpstr>
      <vt:lpstr>Fourth Step: Check the Assumptions</vt:lpstr>
      <vt:lpstr>Fifth Step: Interpret!</vt:lpstr>
      <vt:lpstr>Indicator (Dummy) variables</vt:lpstr>
      <vt:lpstr>Break Out Unit 12</vt:lpstr>
      <vt:lpstr>HSB2!</vt:lpstr>
      <vt:lpstr>Influential Points and Assumptions!!!</vt:lpstr>
      <vt:lpstr>Question 1 </vt:lpstr>
      <vt:lpstr>Question 1 </vt:lpstr>
      <vt:lpstr>Question 1: That is, by how much can we expect the science score to increase or decrease with respect to SES = 3 (make SES = 3 the reference level). </vt:lpstr>
      <vt:lpstr>Breakout question 2</vt:lpstr>
      <vt:lpstr>HSB2!</vt:lpstr>
      <vt:lpstr>Question 2  Influential Points and Assumptions!!!</vt:lpstr>
      <vt:lpstr>Question 2:</vt:lpstr>
      <vt:lpstr>Appendix</vt:lpstr>
      <vt:lpstr>Practice!</vt:lpstr>
      <vt:lpstr>Practice!!!</vt:lpstr>
      <vt:lpstr>Example!</vt:lpstr>
      <vt:lpstr>The Fit!</vt:lpstr>
      <vt:lpstr>A Comparison of Y-Intercepts</vt:lpstr>
      <vt:lpstr>A Comparison of Y-Intercepts (Type Doesn’t Matter)</vt:lpstr>
      <vt:lpstr>A Comparison of Y-Intercepts</vt:lpstr>
      <vt:lpstr>R GGPLOT2</vt:lpstr>
      <vt:lpstr>R GGPLOT2</vt:lpstr>
      <vt:lpstr>But back to the question! A Comparison of Y-Intercepts</vt:lpstr>
      <vt:lpstr>Hypothesis Test of the Categorical Variable</vt:lpstr>
      <vt:lpstr>Hypothesis Test of the Categorical Variable</vt:lpstr>
      <vt:lpstr>Hypothesis Test of the Categorical Variable</vt:lpstr>
      <vt:lpstr>Categorical Variables in MLR … Different Intercepts!</vt:lpstr>
      <vt:lpstr>Categorical Variables in MLR … Different Slopes! Think INTERACTION</vt:lpstr>
      <vt:lpstr>A Comparison of Slopes!</vt:lpstr>
      <vt:lpstr>A Comparison of Slopes!</vt:lpstr>
      <vt:lpstr>What do we think about these from before? Different Slopes?</vt:lpstr>
      <vt:lpstr>What do we think about these from before? Different Slopes?</vt:lpstr>
      <vt:lpstr>What do we think about these from before? Different Slopes?</vt:lpstr>
      <vt:lpstr>What do we think about these from before? Different Slopes?</vt:lpstr>
      <vt:lpstr>Meadowfoam: Intensity Only</vt:lpstr>
      <vt:lpstr>Meadowfoam: Light Intensity and Time</vt:lpstr>
      <vt:lpstr>Meadowfoam: Light Intensity and Time</vt:lpstr>
      <vt:lpstr>Meadowfoam: Intensity and Timing</vt:lpstr>
      <vt:lpstr>Meadowfoam: Conclusion</vt:lpstr>
      <vt:lpstr>Example Where Interaction Matters</vt:lpstr>
      <vt:lpstr>Example Where Interaction Matters</vt:lpstr>
      <vt:lpstr>Charity and Perceived Importance: Fit the Model</vt:lpstr>
      <vt:lpstr>Check the Residuals</vt:lpstr>
      <vt:lpstr>Fit the Model</vt:lpstr>
      <vt:lpstr>Conclusion</vt:lpstr>
      <vt:lpstr>Multiple Regression II</vt:lpstr>
      <vt:lpstr>Case 1: Meadowfoam</vt:lpstr>
      <vt:lpstr>Case 1 Experimental Design: Meadowfoam</vt:lpstr>
      <vt:lpstr>Meadowfoam: Data</vt:lpstr>
      <vt:lpstr>Equal Lines</vt:lpstr>
      <vt:lpstr>Parallel Lines</vt:lpstr>
      <vt:lpstr>Separate Lines (Slopes)</vt:lpstr>
      <vt:lpstr>PowerPoint Presentation</vt:lpstr>
      <vt:lpstr>Interaction Terms! … (Flexible Slopes!)</vt:lpstr>
      <vt:lpstr>Is the separate slope model appropriate? </vt:lpstr>
      <vt:lpstr>Is the separate slope model appropriate? </vt:lpstr>
      <vt:lpstr>Example Where Interaction Matters</vt:lpstr>
      <vt:lpstr>Example Where Interaction Matters</vt:lpstr>
      <vt:lpstr>Fit the Model</vt:lpstr>
      <vt:lpstr>Fit the Model</vt:lpstr>
      <vt:lpstr>Fit the Model</vt:lpstr>
      <vt:lpstr>Charity and Perceived Importance</vt:lpstr>
      <vt:lpstr>Charity and Perceived Importance</vt:lpstr>
      <vt:lpstr>Charity and Perceived Importance: Recoded!</vt:lpstr>
      <vt:lpstr>Charity and Perceived Importance: Easier Read and Interpretation</vt:lpstr>
      <vt:lpstr>Charity and Perceived Importance: Easier Read and Interpretation</vt:lpstr>
      <vt:lpstr>Practice!!!</vt:lpstr>
      <vt:lpstr>First Step! Plot the Data!</vt:lpstr>
      <vt:lpstr>Second Step: Construct a Model</vt:lpstr>
      <vt:lpstr>Third Step: Fit the Model!</vt:lpstr>
      <vt:lpstr>Fourth Step: Check the Assumptions</vt:lpstr>
      <vt:lpstr>Fifth Step: Interpret!</vt:lpstr>
      <vt:lpstr>Indicator (Dummy) variables</vt:lpstr>
      <vt:lpstr>UNIT 13</vt:lpstr>
      <vt:lpstr>Chapter 10.3</vt:lpstr>
      <vt:lpstr>Echolocation!!!</vt:lpstr>
      <vt:lpstr>Echolocation!!!</vt:lpstr>
      <vt:lpstr>Echolocation!!!</vt:lpstr>
      <vt:lpstr>Echolocation!!!</vt:lpstr>
      <vt:lpstr>Echolocation!!!</vt:lpstr>
      <vt:lpstr>Echolocation!!!</vt:lpstr>
      <vt:lpstr>Another Example </vt:lpstr>
      <vt:lpstr>Example Sum of Squares Test</vt:lpstr>
      <vt:lpstr>Chapter 10.4</vt:lpstr>
      <vt:lpstr>R2</vt:lpstr>
      <vt:lpstr>R2 can always be made to be 100% by adding explanatory variables</vt:lpstr>
      <vt:lpstr>Adjusted R2</vt:lpstr>
      <vt:lpstr>Where to find adjusted R2 in  proc GLM:</vt:lpstr>
      <vt:lpstr>Back to Bat Echolocation Problem</vt:lpstr>
      <vt:lpstr>Practice Problem!</vt:lpstr>
      <vt:lpstr>Practice Problem</vt:lpstr>
      <vt:lpstr>PowerPoint Presentation</vt:lpstr>
      <vt:lpstr>Quadratic Regression</vt:lpstr>
      <vt:lpstr>Simple Linear Fit</vt:lpstr>
      <vt:lpstr>Quadratic Regression</vt:lpstr>
      <vt:lpstr>Comparing with adj R2</vt:lpstr>
      <vt:lpstr>Quadratic Regression</vt:lpstr>
      <vt:lpstr>Quadratic Regression: Maximums</vt:lpstr>
      <vt:lpstr>Dream Sequence … </vt:lpstr>
      <vt:lpstr>Quadratic Regression: Maximums </vt:lpstr>
      <vt:lpstr>Chapter 10.4 </vt:lpstr>
      <vt:lpstr>Energy Cost of Echolocation</vt:lpstr>
      <vt:lpstr>Directly Calculating Variance, SD and Confidence Intervals</vt:lpstr>
      <vt:lpstr>How to find the var/cov matrix in SAS?</vt:lpstr>
      <vt:lpstr>  A.  Using the Reference method in proc glm. Just think about what you would do.   B.  Using the Variance / Covariance Method in proc reg.  (Hint: You will have had to adjust the data … use the following output below to think about how you would construct this interval.)</vt:lpstr>
      <vt:lpstr>A.  Using the Reference method in proc glm. Find a 95% confidence interval for the difference between the intercepts for the non-echolocating bats and birds. (β_2)</vt:lpstr>
      <vt:lpstr>B.  Using the Variance / Covariance Method in proc reg.  (Hint: You will have to adjust the data!)</vt:lpstr>
      <vt:lpstr>Another Example: Metabolism Study Variance / Covariance Method</vt:lpstr>
      <vt:lpstr>PowerPoint Presentation</vt:lpstr>
      <vt:lpstr>PowerPoint Presentation</vt:lpstr>
      <vt:lpstr>Example: Metabolism Study Re-centering method</vt:lpstr>
      <vt:lpstr>Appendix</vt:lpstr>
      <vt:lpstr>Variance formula</vt:lpstr>
      <vt:lpstr>UNIT 14</vt:lpstr>
      <vt:lpstr>Influential Observations</vt:lpstr>
      <vt:lpstr>Data Set 1 (Excluded)</vt:lpstr>
      <vt:lpstr>Data Set 2 (Included)</vt:lpstr>
      <vt:lpstr>Excluded vs. Included</vt:lpstr>
      <vt:lpstr>The Idea of Leverage</vt:lpstr>
      <vt:lpstr>Definition of Leverage  (one explanatory variable)</vt:lpstr>
      <vt:lpstr>Studentized Residual</vt:lpstr>
      <vt:lpstr>Cook’s Distance (D)</vt:lpstr>
      <vt:lpstr>Cook’s D!</vt:lpstr>
      <vt:lpstr>Studentized Residuals, Leverage and Cook’s D!</vt:lpstr>
      <vt:lpstr>PROC REG or GLM</vt:lpstr>
      <vt:lpstr>Proc Reg or GLM</vt:lpstr>
      <vt:lpstr>PowerPoint Presentation</vt:lpstr>
      <vt:lpstr>Steps in Multiple Regression</vt:lpstr>
      <vt:lpstr>Variable Selection Techniques</vt:lpstr>
      <vt:lpstr>Forward Selection</vt:lpstr>
      <vt:lpstr>Backward Selection</vt:lpstr>
      <vt:lpstr>Step-Wise Regression</vt:lpstr>
      <vt:lpstr>Example: Cement data</vt:lpstr>
      <vt:lpstr>Example: Cement data</vt:lpstr>
      <vt:lpstr>Stepwise regression: the idea</vt:lpstr>
      <vt:lpstr>Stepwise regression:  Preliminary steps</vt:lpstr>
      <vt:lpstr>Stepwise regression:  Step #1</vt:lpstr>
      <vt:lpstr>Stepwise regression: Step #2</vt:lpstr>
      <vt:lpstr>Stepwise regression: Step #2 (continued)</vt:lpstr>
      <vt:lpstr>Stepwise regression: Step #3</vt:lpstr>
      <vt:lpstr>Stepwise regression: Step #3 (continued)</vt:lpstr>
      <vt:lpstr>Stepwise regression: Stopping the procedure</vt:lpstr>
      <vt:lpstr>Example: Cement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Caution about stepwise regression!</vt:lpstr>
      <vt:lpstr>Caution about stepwise regression!</vt:lpstr>
      <vt:lpstr>Drawbacks of stepwise regression</vt:lpstr>
      <vt:lpstr>Variable Selection Criteria</vt:lpstr>
      <vt:lpstr>Possible Objectives When There Are Many Potential Explanatory Variables</vt:lpstr>
      <vt:lpstr>Example 2: SAT Analysis… QOI and Data</vt:lpstr>
      <vt:lpstr>Example 2: SAT Analysis …  A look at the data.</vt:lpstr>
      <vt:lpstr>Example 2: SAT Analysis …  Tentative Model</vt:lpstr>
      <vt:lpstr>Example 2: SAT Analysis …  A look at the VIFs.</vt:lpstr>
      <vt:lpstr>Example 2: SAT Analysis … Fit the Model … Variable selection.</vt:lpstr>
      <vt:lpstr>Example 2: SAT Analysis …  Model Selection (adj R2)</vt:lpstr>
      <vt:lpstr>Example 2: SAT Analysis …  Check Residuals / Assumptions</vt:lpstr>
      <vt:lpstr>Example 2: SAT Analysis:  Influential Observations</vt:lpstr>
      <vt:lpstr>Example 2: SAT Analysis:  Add Expenditure Back in.</vt:lpstr>
      <vt:lpstr>Example 2: SAT Analysis: Influential Point</vt:lpstr>
      <vt:lpstr>Example 2: SAT Analysis: Without Alaska</vt:lpstr>
      <vt:lpstr>Example 2: SAT Analysis: Conclusion</vt:lpstr>
      <vt:lpstr>Example 2: SAT Analysis: Conclusion </vt:lpstr>
      <vt:lpstr>BEST SUBSET REGRESSION</vt:lpstr>
      <vt:lpstr>MALLOW’s CP</vt:lpstr>
      <vt:lpstr>Fishing for Explanation</vt:lpstr>
      <vt:lpstr>Cp Plot</vt:lpstr>
      <vt:lpstr>Residuals / Influential Points:  lTakers, Years, Expend, Rank</vt:lpstr>
      <vt:lpstr>Conclusion</vt:lpstr>
      <vt:lpstr>Often Used Together</vt:lpstr>
      <vt:lpstr>Variable Selection  With Proc GLMselect.</vt:lpstr>
      <vt:lpstr>Variable Selection With Proc GLMselect.</vt:lpstr>
      <vt:lpstr>Model Comparison Using AIC/BIC/SBC</vt:lpstr>
      <vt:lpstr>Appendix</vt:lpstr>
      <vt:lpstr>Prediction</vt:lpstr>
      <vt:lpstr>Don’t Forget to Check the Residuals!</vt:lpstr>
      <vt:lpstr>PowerPoint Presentation</vt:lpstr>
      <vt:lpstr>AIC v. BIC</vt:lpstr>
      <vt:lpstr>Proc Reg Selection Options</vt:lpstr>
      <vt:lpstr>Proc Reg Selection Options</vt:lpstr>
      <vt:lpstr>STAT 6371:FINAL REVIEW</vt:lpstr>
      <vt:lpstr>Quiz Question 1</vt:lpstr>
      <vt:lpstr>Quiz Question 2</vt:lpstr>
      <vt:lpstr>Quiz Question 2</vt:lpstr>
      <vt:lpstr>Quiz Question 3</vt:lpstr>
      <vt:lpstr>Quiz Question 4</vt:lpstr>
      <vt:lpstr>Question 1</vt:lpstr>
      <vt:lpstr>Question 2</vt:lpstr>
      <vt:lpstr>Question 3</vt:lpstr>
      <vt:lpstr>Question 4</vt:lpstr>
      <vt:lpstr>Quiz Question 2</vt:lpstr>
      <vt:lpstr>Quiz Question 3</vt:lpstr>
      <vt:lpstr>Quiz Question 4</vt:lpstr>
      <vt:lpstr>Topics</vt:lpstr>
      <vt:lpstr>PowerPoint Presentation</vt:lpstr>
      <vt:lpstr>Cause and Effect vs. Inference to Larger Population</vt:lpstr>
      <vt:lpstr>1 Sample T- Test!</vt:lpstr>
      <vt:lpstr>2 Sample T- Test!</vt:lpstr>
      <vt:lpstr>Robustness of T-Test</vt:lpstr>
      <vt:lpstr>Holy Grail for the  Robustness of the T-Test</vt:lpstr>
      <vt:lpstr>PowerPoint Presentation</vt:lpstr>
      <vt:lpstr>Tests for Paired Data</vt:lpstr>
      <vt:lpstr>Paired (aka Matched Pairs or Dependent) T-Test</vt:lpstr>
      <vt:lpstr>Sign Test</vt:lpstr>
      <vt:lpstr>Signed Rank Test</vt:lpstr>
      <vt:lpstr>Let’s Practice With Some Scenarios!</vt:lpstr>
      <vt:lpstr>Dataset 1: Monster Drink Study</vt:lpstr>
      <vt:lpstr>Which Test?</vt:lpstr>
      <vt:lpstr>Sample Analysis</vt:lpstr>
      <vt:lpstr>Test Selected: Rank Sum Test</vt:lpstr>
      <vt:lpstr>Dataset 3:  Education Data from HW2</vt:lpstr>
      <vt:lpstr>Sample Analysis</vt:lpstr>
      <vt:lpstr>Test Selected: Welch’s T -Test</vt:lpstr>
      <vt:lpstr>Topics</vt:lpstr>
      <vt:lpstr>Chapters 5 and 6!!!</vt:lpstr>
      <vt:lpstr>1 Way ANOVA</vt:lpstr>
      <vt:lpstr>Assumptions and Analysis: </vt:lpstr>
      <vt:lpstr>Performance of Welch’s Test</vt:lpstr>
      <vt:lpstr>Kruskal-Wallis Test </vt:lpstr>
      <vt:lpstr>Kruskal-Wallis: Simulation Study</vt:lpstr>
      <vt:lpstr>FIRST QOI: Is the mean of  Amputee/Hearing different than the mean of Wheelchair/Crutches </vt:lpstr>
      <vt:lpstr>Chapter 6</vt:lpstr>
      <vt:lpstr>Multiple Comparison: Bonferroni</vt:lpstr>
      <vt:lpstr>Multiple Comparison: Tukey-Kramer</vt:lpstr>
      <vt:lpstr>Multiple Comparison: Scheffé</vt:lpstr>
      <vt:lpstr>Multiple Comparison: Dunnett’s Many Groups to one Control</vt:lpstr>
      <vt:lpstr>PowerPoint Presentation</vt:lpstr>
      <vt:lpstr>Confidence Intervals</vt:lpstr>
      <vt:lpstr>Prediction Intervals</vt:lpstr>
      <vt:lpstr>Interpretation: Log – Linear</vt:lpstr>
      <vt:lpstr>Log Transforms: Linear - Log</vt:lpstr>
      <vt:lpstr>Interpretation: Linear – Log</vt:lpstr>
      <vt:lpstr>Further Interpretation: Log-Log</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Brian</cp:lastModifiedBy>
  <cp:revision>121</cp:revision>
  <dcterms:created xsi:type="dcterms:W3CDTF">2014-09-08T10:07:10Z</dcterms:created>
  <dcterms:modified xsi:type="dcterms:W3CDTF">2017-12-09T02:47:02Z</dcterms:modified>
</cp:coreProperties>
</file>